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2182E7-5AE6-44A8-A81B-4FCC3F78ED6C}">
          <p14:sldIdLst>
            <p14:sldId id="256"/>
          </p14:sldIdLst>
        </p14:section>
        <p14:section name="Untitled Section" id="{C699379D-1572-4738-B9BB-80188B1F1065}">
          <p14:sldIdLst>
            <p14:sldId id="257"/>
            <p14:sldId id="258"/>
            <p14:sldId id="259"/>
            <p14:sldId id="260"/>
            <p14:sldId id="261"/>
            <p14:sldId id="262"/>
            <p14:sldId id="263"/>
            <p14:sldId id="264"/>
            <p14:sldId id="266"/>
            <p14:sldId id="265"/>
            <p14:sldId id="268"/>
            <p14:sldId id="269"/>
            <p14:sldId id="270"/>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nsika Khandual" initials="BK" lastIdx="2" clrIdx="0">
    <p:extLst>
      <p:ext uri="{19B8F6BF-5375-455C-9EA6-DF929625EA0E}">
        <p15:presenceInfo xmlns:p15="http://schemas.microsoft.com/office/powerpoint/2012/main" userId="Bansika Khandu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8/4/2021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95676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8/4/2021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83764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8/4/2021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533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8/4/2021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727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8/4/2021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86121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8/4/2021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2987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8/4/2021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3000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8/4/2021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8416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8/4/2021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79453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8/4/2021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154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8/4/2021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0409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8/4/2021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11902662"/>
      </p:ext>
    </p:extLst>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4"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3" descr="Close up of water droplets">
            <a:extLst>
              <a:ext uri="{FF2B5EF4-FFF2-40B4-BE49-F238E27FC236}">
                <a16:creationId xmlns:a16="http://schemas.microsoft.com/office/drawing/2014/main" id="{0C519362-BF9C-45EC-9A02-D4E7C2D890AA}"/>
              </a:ext>
            </a:extLst>
          </p:cNvPr>
          <p:cNvPicPr>
            <a:picLocks noChangeAspect="1"/>
          </p:cNvPicPr>
          <p:nvPr/>
        </p:nvPicPr>
        <p:blipFill rotWithShape="1">
          <a:blip r:embed="rId3">
            <a:alphaModFix amt="70000"/>
          </a:blip>
          <a:srcRect t="14554" r="-1" b="10442"/>
          <a:stretch/>
        </p:blipFill>
        <p:spPr>
          <a:xfrm>
            <a:off x="-426108" y="1386"/>
            <a:ext cx="12606036" cy="6856614"/>
          </a:xfrm>
          <a:prstGeom prst="rect">
            <a:avLst/>
          </a:prstGeom>
        </p:spPr>
      </p:pic>
      <p:sp>
        <p:nvSpPr>
          <p:cNvPr id="2" name="Title 1">
            <a:extLst>
              <a:ext uri="{FF2B5EF4-FFF2-40B4-BE49-F238E27FC236}">
                <a16:creationId xmlns:a16="http://schemas.microsoft.com/office/drawing/2014/main" id="{1A1375F0-D24B-4770-80CE-3E120F96863C}"/>
              </a:ext>
            </a:extLst>
          </p:cNvPr>
          <p:cNvSpPr>
            <a:spLocks noGrp="1"/>
          </p:cNvSpPr>
          <p:nvPr>
            <p:ph type="ctrTitle"/>
          </p:nvPr>
        </p:nvSpPr>
        <p:spPr>
          <a:xfrm>
            <a:off x="996275" y="1287263"/>
            <a:ext cx="10190071" cy="1411510"/>
          </a:xfrm>
        </p:spPr>
        <p:txBody>
          <a:bodyPr anchor="b">
            <a:normAutofit/>
          </a:bodyPr>
          <a:lstStyle/>
          <a:p>
            <a:r>
              <a:rPr lang="en-US" sz="4000" b="0" i="0" dirty="0">
                <a:solidFill>
                  <a:srgbClr val="292929"/>
                </a:solidFill>
                <a:effectLst/>
                <a:latin typeface="fell"/>
              </a:rPr>
              <a:t>Google</a:t>
            </a:r>
            <a:r>
              <a:rPr lang="en-US" sz="3200" b="0" i="0" dirty="0">
                <a:solidFill>
                  <a:srgbClr val="292929"/>
                </a:solidFill>
                <a:effectLst/>
                <a:latin typeface="fell"/>
              </a:rPr>
              <a:t> Analytics Customer Revenue Prediction</a:t>
            </a:r>
            <a:br>
              <a:rPr lang="en-US" sz="3200" b="0" i="0" dirty="0">
                <a:solidFill>
                  <a:srgbClr val="292929"/>
                </a:solidFill>
                <a:effectLst/>
                <a:latin typeface="fell"/>
              </a:rPr>
            </a:br>
            <a:endParaRPr lang="en-US" sz="3200" dirty="0">
              <a:solidFill>
                <a:srgbClr val="FFFFFF"/>
              </a:solidFill>
            </a:endParaRPr>
          </a:p>
        </p:txBody>
      </p:sp>
      <p:sp>
        <p:nvSpPr>
          <p:cNvPr id="3" name="Subtitle 2">
            <a:extLst>
              <a:ext uri="{FF2B5EF4-FFF2-40B4-BE49-F238E27FC236}">
                <a16:creationId xmlns:a16="http://schemas.microsoft.com/office/drawing/2014/main" id="{AA038AD4-76EE-451F-8AB9-691C8597EF31}"/>
              </a:ext>
            </a:extLst>
          </p:cNvPr>
          <p:cNvSpPr>
            <a:spLocks noGrp="1"/>
          </p:cNvSpPr>
          <p:nvPr>
            <p:ph type="subTitle" idx="1"/>
          </p:nvPr>
        </p:nvSpPr>
        <p:spPr>
          <a:xfrm>
            <a:off x="488272" y="3429000"/>
            <a:ext cx="10511763" cy="2697397"/>
          </a:xfrm>
        </p:spPr>
        <p:txBody>
          <a:bodyPr anchor="t">
            <a:normAutofit/>
          </a:bodyPr>
          <a:lstStyle/>
          <a:p>
            <a:r>
              <a:rPr lang="en-GB" sz="2400" dirty="0">
                <a:solidFill>
                  <a:schemeClr val="tx1"/>
                </a:solidFill>
                <a:latin typeface="fell"/>
              </a:rPr>
              <a:t>Machine Learning Project</a:t>
            </a:r>
          </a:p>
          <a:p>
            <a:r>
              <a:rPr lang="en-GB" sz="2400" dirty="0">
                <a:solidFill>
                  <a:schemeClr val="tx1"/>
                </a:solidFill>
                <a:latin typeface="fell"/>
              </a:rPr>
              <a:t>Bijayalaxmi kar</a:t>
            </a:r>
          </a:p>
          <a:p>
            <a:endParaRPr lang="en-US" sz="2400" dirty="0">
              <a:solidFill>
                <a:schemeClr val="tx1"/>
              </a:solidFill>
              <a:latin typeface="Abadi" panose="020B0604020202020204" pitchFamily="34" charset="0"/>
            </a:endParaRPr>
          </a:p>
        </p:txBody>
      </p:sp>
    </p:spTree>
    <p:extLst>
      <p:ext uri="{BB962C8B-B14F-4D97-AF65-F5344CB8AC3E}">
        <p14:creationId xmlns:p14="http://schemas.microsoft.com/office/powerpoint/2010/main" val="227416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22A3-FCD4-49AC-8C14-E7DB0A58746B}"/>
              </a:ext>
            </a:extLst>
          </p:cNvPr>
          <p:cNvSpPr>
            <a:spLocks noGrp="1"/>
          </p:cNvSpPr>
          <p:nvPr>
            <p:ph type="title"/>
          </p:nvPr>
        </p:nvSpPr>
        <p:spPr/>
        <p:txBody>
          <a:bodyPr>
            <a:normAutofit/>
          </a:bodyPr>
          <a:lstStyle/>
          <a:p>
            <a:r>
              <a:rPr lang="en-GB" sz="2400" dirty="0"/>
              <a:t>Future work:</a:t>
            </a:r>
            <a:endParaRPr lang="en-US" sz="2400" dirty="0"/>
          </a:p>
        </p:txBody>
      </p:sp>
      <p:sp>
        <p:nvSpPr>
          <p:cNvPr id="3" name="Content Placeholder 2">
            <a:extLst>
              <a:ext uri="{FF2B5EF4-FFF2-40B4-BE49-F238E27FC236}">
                <a16:creationId xmlns:a16="http://schemas.microsoft.com/office/drawing/2014/main" id="{B13581E3-9D57-43BC-9B5E-4290FD58C21A}"/>
              </a:ext>
            </a:extLst>
          </p:cNvPr>
          <p:cNvSpPr>
            <a:spLocks noGrp="1"/>
          </p:cNvSpPr>
          <p:nvPr>
            <p:ph idx="1"/>
          </p:nvPr>
        </p:nvSpPr>
        <p:spPr>
          <a:xfrm>
            <a:off x="838200" y="1691323"/>
            <a:ext cx="9850515" cy="1557904"/>
          </a:xfrm>
        </p:spPr>
        <p:txBody>
          <a:bodyPr/>
          <a:lstStyle/>
          <a:p>
            <a:r>
              <a:rPr lang="en-US" sz="2000" b="0" i="0" dirty="0">
                <a:effectLst/>
                <a:latin typeface="+mj-lt"/>
              </a:rPr>
              <a:t>As you can see, we have split the entire data into number of segments based on time. But we have taken the average of all the test predictions we got from various time frames ,  we have taken the average that means we are giving equal importance to all the time frames</a:t>
            </a:r>
            <a:r>
              <a:rPr lang="en-US" sz="2000" dirty="0">
                <a:latin typeface="+mj-lt"/>
              </a:rPr>
              <a:t>.</a:t>
            </a:r>
          </a:p>
          <a:p>
            <a:pPr marL="0" indent="0">
              <a:buNone/>
            </a:pPr>
            <a:endParaRPr lang="en-US" dirty="0"/>
          </a:p>
        </p:txBody>
      </p:sp>
      <p:sp>
        <p:nvSpPr>
          <p:cNvPr id="6" name="Rectangle 3">
            <a:extLst>
              <a:ext uri="{FF2B5EF4-FFF2-40B4-BE49-F238E27FC236}">
                <a16:creationId xmlns:a16="http://schemas.microsoft.com/office/drawing/2014/main" id="{CBF5FFE3-7E91-4AE6-8AFF-C52DD161A734}"/>
              </a:ext>
            </a:extLst>
          </p:cNvPr>
          <p:cNvSpPr>
            <a:spLocks noChangeArrowheads="1"/>
          </p:cNvSpPr>
          <p:nvPr/>
        </p:nvSpPr>
        <p:spPr bwMode="auto">
          <a:xfrm>
            <a:off x="0" y="-276999"/>
            <a:ext cx="11420887" cy="55399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92929"/>
                </a:solidFill>
                <a:effectLst/>
                <a:latin typeface="charter"/>
              </a:rPr>
              <a:t>If we were given with the actual </a:t>
            </a:r>
            <a:r>
              <a:rPr kumimoji="0" lang="en-US" altLang="en-US" sz="1100" b="0" i="0" u="none" strike="noStrike" cap="none" normalizeH="0" baseline="0">
                <a:ln>
                  <a:noFill/>
                </a:ln>
                <a:solidFill>
                  <a:srgbClr val="292929"/>
                </a:solidFill>
                <a:effectLst/>
                <a:latin typeface="Menlo"/>
              </a:rPr>
              <a:t>totals.transactionRevenue</a:t>
            </a:r>
            <a:r>
              <a:rPr kumimoji="0" lang="en-US" altLang="en-US" sz="1500" b="0" i="0" u="none" strike="noStrike" cap="none" normalizeH="0" baseline="0">
                <a:ln>
                  <a:noFill/>
                </a:ln>
                <a:solidFill>
                  <a:srgbClr val="292929"/>
                </a:solidFill>
                <a:effectLst/>
                <a:latin typeface="charter"/>
              </a:rPr>
              <a:t>, then we could train a model by taking test predictions from various time frames into a vector(10 in this case) and the actual </a:t>
            </a:r>
            <a:r>
              <a:rPr kumimoji="0" lang="en-US" altLang="en-US" sz="1100" b="0" i="0" u="none" strike="noStrike" cap="none" normalizeH="0" baseline="0">
                <a:ln>
                  <a:noFill/>
                </a:ln>
                <a:solidFill>
                  <a:srgbClr val="292929"/>
                </a:solidFill>
                <a:effectLst/>
                <a:latin typeface="Menlo"/>
              </a:rPr>
              <a:t>totals.transactionRevenue</a:t>
            </a:r>
            <a:r>
              <a:rPr kumimoji="0" lang="en-US" altLang="en-US" sz="1500" b="0" i="0" u="none" strike="noStrike" cap="none" normalizeH="0" baseline="0">
                <a:ln>
                  <a:noFill/>
                </a:ln>
                <a:solidFill>
                  <a:srgbClr val="292929"/>
                </a:solidFill>
                <a:effectLst/>
                <a:latin typeface="charter"/>
              </a:rPr>
              <a:t> as target variable.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794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5EC2-EA66-426D-8376-0F88DC254CA7}"/>
              </a:ext>
            </a:extLst>
          </p:cNvPr>
          <p:cNvSpPr>
            <a:spLocks noGrp="1"/>
          </p:cNvSpPr>
          <p:nvPr>
            <p:ph type="title"/>
          </p:nvPr>
        </p:nvSpPr>
        <p:spPr/>
        <p:txBody>
          <a:bodyPr>
            <a:normAutofit/>
          </a:bodyPr>
          <a:lstStyle/>
          <a:p>
            <a:pPr algn="ctr"/>
            <a:r>
              <a:rPr lang="en-GB" sz="2800" dirty="0"/>
              <a:t>Q &amp; A</a:t>
            </a:r>
            <a:endParaRPr lang="en-US" sz="2800" dirty="0"/>
          </a:p>
        </p:txBody>
      </p:sp>
      <p:sp>
        <p:nvSpPr>
          <p:cNvPr id="3" name="Content Placeholder 2">
            <a:extLst>
              <a:ext uri="{FF2B5EF4-FFF2-40B4-BE49-F238E27FC236}">
                <a16:creationId xmlns:a16="http://schemas.microsoft.com/office/drawing/2014/main" id="{82DE4402-20CA-4E2C-ADC0-CBFD3E51B422}"/>
              </a:ext>
            </a:extLst>
          </p:cNvPr>
          <p:cNvSpPr>
            <a:spLocks noGrp="1"/>
          </p:cNvSpPr>
          <p:nvPr>
            <p:ph idx="1"/>
          </p:nvPr>
        </p:nvSpPr>
        <p:spPr>
          <a:xfrm>
            <a:off x="838200" y="1949450"/>
            <a:ext cx="10515600" cy="4406962"/>
          </a:xfrm>
        </p:spPr>
        <p:txBody>
          <a:bodyPr>
            <a:normAutofit fontScale="85000" lnSpcReduction="20000"/>
          </a:bodyPr>
          <a:lstStyle/>
          <a:p>
            <a:pPr marL="0" indent="0">
              <a:buNone/>
            </a:pPr>
            <a:r>
              <a:rPr lang="en-GB" sz="2400" dirty="0">
                <a:latin typeface="+mj-lt"/>
              </a:rPr>
              <a:t>Q1:Explain about the Project and your day to  day task :</a:t>
            </a:r>
          </a:p>
          <a:p>
            <a:pPr marL="0" indent="0">
              <a:buNone/>
            </a:pPr>
            <a:r>
              <a:rPr lang="en-GB" sz="2400" dirty="0">
                <a:latin typeface="+mj-lt"/>
              </a:rPr>
              <a:t>A:It is a retail domain project,</a:t>
            </a:r>
            <a:r>
              <a:rPr lang="en-US" sz="2400" b="0" i="0" dirty="0">
                <a:effectLst/>
                <a:latin typeface="+mj-lt"/>
              </a:rPr>
              <a:t> the number of customer that generate revenue will be far   less than the total customers that the business interacts with. So for every business it's really  important to understand, </a:t>
            </a:r>
            <a:r>
              <a:rPr lang="en-US" sz="2400" b="0" i="0" dirty="0" err="1">
                <a:effectLst/>
                <a:latin typeface="+mj-lt"/>
              </a:rPr>
              <a:t>analyse</a:t>
            </a:r>
            <a:r>
              <a:rPr lang="en-US" sz="2400" b="0" i="0" dirty="0">
                <a:effectLst/>
                <a:latin typeface="+mj-lt"/>
              </a:rPr>
              <a:t> and predict the areas of its revenue generation. So our goal is to predict the revenue that is going to be generated by those potential customers in the near feature. So that marketing teams will invest appropriate money on promotional strategies to attract potential customers.</a:t>
            </a:r>
          </a:p>
          <a:p>
            <a:pPr marL="0" indent="0">
              <a:buNone/>
            </a:pPr>
            <a:r>
              <a:rPr lang="en-GB" sz="2400" dirty="0">
                <a:latin typeface="+mj-lt"/>
              </a:rPr>
              <a:t>As a data scientist I am involving in each an every phase of the project.</a:t>
            </a:r>
          </a:p>
          <a:p>
            <a:pPr marL="0" indent="0">
              <a:buNone/>
            </a:pPr>
            <a:r>
              <a:rPr lang="en-GB" dirty="0">
                <a:latin typeface="+mj-lt"/>
              </a:rPr>
              <a:t>My first job is checking my office mail and reply the corresponding mail  and after that run several jobs to get data to understand </a:t>
            </a:r>
            <a:r>
              <a:rPr lang="en-US" b="0" i="0" dirty="0">
                <a:effectLst/>
                <a:latin typeface="+mj-lt"/>
              </a:rPr>
              <a:t>a discrepancy in metrics,</a:t>
            </a:r>
            <a:r>
              <a:rPr lang="en-GB" dirty="0">
                <a:latin typeface="+mj-lt"/>
              </a:rPr>
              <a:t> </a:t>
            </a:r>
            <a:r>
              <a:rPr lang="en-US" dirty="0">
                <a:latin typeface="+mj-lt"/>
              </a:rPr>
              <a:t>write</a:t>
            </a:r>
            <a:r>
              <a:rPr lang="en-US" b="0" i="0" dirty="0">
                <a:effectLst/>
                <a:latin typeface="+mj-lt"/>
              </a:rPr>
              <a:t> code to feed data from some third party ,APIs into our data lake. Worked in the code the rest of the day. Mixed in are calls, stand ups and the attending scrum  meeting</a:t>
            </a:r>
            <a:r>
              <a:rPr lang="en-US" sz="3100" b="0" i="0" dirty="0">
                <a:effectLst/>
                <a:latin typeface="+mj-lt"/>
              </a:rPr>
              <a:t>.</a:t>
            </a:r>
          </a:p>
          <a:p>
            <a:pPr marL="0" indent="0">
              <a:buNone/>
            </a:pPr>
            <a:endParaRPr lang="en-US" b="0" i="0" dirty="0">
              <a:effectLst/>
            </a:endParaRPr>
          </a:p>
          <a:p>
            <a:pPr marL="0" indent="0">
              <a:buNone/>
            </a:pPr>
            <a:endParaRPr lang="en-US" dirty="0"/>
          </a:p>
        </p:txBody>
      </p:sp>
    </p:spTree>
    <p:extLst>
      <p:ext uri="{BB962C8B-B14F-4D97-AF65-F5344CB8AC3E}">
        <p14:creationId xmlns:p14="http://schemas.microsoft.com/office/powerpoint/2010/main" val="341975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6D46-0CFD-4712-8FED-1BD0C60EF5E3}"/>
              </a:ext>
            </a:extLst>
          </p:cNvPr>
          <p:cNvSpPr>
            <a:spLocks noGrp="1"/>
          </p:cNvSpPr>
          <p:nvPr>
            <p:ph type="title"/>
          </p:nvPr>
        </p:nvSpPr>
        <p:spPr/>
        <p:txBody>
          <a:bodyPr>
            <a:normAutofit/>
          </a:bodyPr>
          <a:lstStyle/>
          <a:p>
            <a:pPr algn="ctr"/>
            <a:r>
              <a:rPr lang="en-GB" sz="2800" dirty="0"/>
              <a:t>Q &amp; A</a:t>
            </a:r>
            <a:endParaRPr lang="en-US" sz="2800" dirty="0"/>
          </a:p>
        </p:txBody>
      </p:sp>
      <p:sp>
        <p:nvSpPr>
          <p:cNvPr id="3" name="Content Placeholder 2">
            <a:extLst>
              <a:ext uri="{FF2B5EF4-FFF2-40B4-BE49-F238E27FC236}">
                <a16:creationId xmlns:a16="http://schemas.microsoft.com/office/drawing/2014/main" id="{4BCE5088-45B1-4381-B465-A3C8B33D59F0}"/>
              </a:ext>
            </a:extLst>
          </p:cNvPr>
          <p:cNvSpPr>
            <a:spLocks noGrp="1"/>
          </p:cNvSpPr>
          <p:nvPr>
            <p:ph idx="1"/>
          </p:nvPr>
        </p:nvSpPr>
        <p:spPr>
          <a:xfrm>
            <a:off x="838200" y="1949450"/>
            <a:ext cx="10515600" cy="4984010"/>
          </a:xfrm>
        </p:spPr>
        <p:txBody>
          <a:bodyPr/>
          <a:lstStyle/>
          <a:p>
            <a:r>
              <a:rPr lang="en-GB" sz="2000" dirty="0">
                <a:latin typeface="+mj-lt"/>
              </a:rPr>
              <a:t>Q2:What is the source and size of data</a:t>
            </a:r>
          </a:p>
          <a:p>
            <a:r>
              <a:rPr lang="en-GB" sz="2000" dirty="0">
                <a:latin typeface="+mj-lt"/>
              </a:rPr>
              <a:t>A:The data for train is provided by client in </a:t>
            </a:r>
            <a:r>
              <a:rPr lang="en-GB" sz="2000" dirty="0" err="1">
                <a:latin typeface="+mj-lt"/>
              </a:rPr>
              <a:t>batches.Size</a:t>
            </a:r>
            <a:r>
              <a:rPr lang="en-GB" sz="2000" dirty="0">
                <a:latin typeface="+mj-lt"/>
              </a:rPr>
              <a:t> of the data usually in MB.</a:t>
            </a:r>
          </a:p>
          <a:p>
            <a:r>
              <a:rPr lang="en-GB" sz="2000" dirty="0">
                <a:latin typeface="+mj-lt"/>
              </a:rPr>
              <a:t>Q3:What was the team size</a:t>
            </a:r>
          </a:p>
          <a:p>
            <a:r>
              <a:rPr lang="en-GB" sz="2000" dirty="0">
                <a:latin typeface="+mj-lt"/>
              </a:rPr>
              <a:t>A:It  is the size of 10 with manager ,solution </a:t>
            </a:r>
            <a:r>
              <a:rPr lang="en-GB" sz="2000" dirty="0" err="1">
                <a:latin typeface="+mj-lt"/>
              </a:rPr>
              <a:t>archtech,Developers,Datascintist</a:t>
            </a:r>
            <a:r>
              <a:rPr lang="en-GB" sz="2000" dirty="0">
                <a:latin typeface="+mj-lt"/>
              </a:rPr>
              <a:t>.</a:t>
            </a:r>
          </a:p>
          <a:p>
            <a:r>
              <a:rPr lang="en-GB" sz="2000" dirty="0">
                <a:latin typeface="+mj-lt"/>
              </a:rPr>
              <a:t>Q4:How were u creating and maintaining the </a:t>
            </a:r>
            <a:r>
              <a:rPr lang="en-GB" sz="2000" dirty="0" err="1">
                <a:latin typeface="+mj-lt"/>
              </a:rPr>
              <a:t>log:The</a:t>
            </a:r>
            <a:r>
              <a:rPr lang="en-GB" sz="2000" dirty="0">
                <a:latin typeface="+mj-lt"/>
              </a:rPr>
              <a:t> Logs </a:t>
            </a:r>
            <a:r>
              <a:rPr lang="en-GB" sz="2000" dirty="0" err="1">
                <a:latin typeface="+mj-lt"/>
              </a:rPr>
              <a:t>ar</a:t>
            </a:r>
            <a:r>
              <a:rPr lang="en-GB" sz="2000" dirty="0">
                <a:latin typeface="+mj-lt"/>
              </a:rPr>
              <a:t> e used in Casandra.</a:t>
            </a:r>
          </a:p>
          <a:p>
            <a:pPr marL="0" indent="0">
              <a:buNone/>
            </a:pPr>
            <a:r>
              <a:rPr lang="en-GB" sz="2000" dirty="0">
                <a:latin typeface="+mj-lt"/>
              </a:rPr>
              <a:t>      L</a:t>
            </a:r>
            <a:r>
              <a:rPr lang="en-US" sz="2000" b="0" i="0" dirty="0" err="1">
                <a:effectLst/>
                <a:latin typeface="+mj-lt"/>
              </a:rPr>
              <a:t>ogs</a:t>
            </a:r>
            <a:r>
              <a:rPr lang="en-US" sz="2000" b="0" i="0" dirty="0">
                <a:effectLst/>
                <a:latin typeface="+mj-lt"/>
              </a:rPr>
              <a:t> are an essential part of troubleshooting application and infrastructure performa</a:t>
            </a:r>
            <a:r>
              <a:rPr lang="en-US" sz="2400" b="0" i="0" dirty="0">
                <a:effectLst/>
                <a:latin typeface="+mj-lt"/>
              </a:rPr>
              <a:t>nce</a:t>
            </a:r>
            <a:r>
              <a:rPr lang="en-US" b="0" i="0" dirty="0">
                <a:effectLst/>
                <a:latin typeface="+mj-lt"/>
              </a:rPr>
              <a:t>.</a:t>
            </a:r>
            <a:r>
              <a:rPr lang="en-US" b="0" i="0" dirty="0">
                <a:solidFill>
                  <a:srgbClr val="000000"/>
                </a:solidFill>
                <a:effectLst/>
                <a:latin typeface="+mj-lt"/>
              </a:rPr>
              <a:t> </a:t>
            </a:r>
            <a:r>
              <a:rPr lang="en-US" sz="2000" b="0" i="0" dirty="0">
                <a:effectLst/>
                <a:latin typeface="+mj-lt"/>
              </a:rPr>
              <a:t>Logs are not only to capture the state of our program but also to discover possible exceptions and errors.</a:t>
            </a:r>
            <a:endParaRPr lang="en-GB" sz="2000" dirty="0">
              <a:latin typeface="+mj-lt"/>
            </a:endParaRPr>
          </a:p>
          <a:p>
            <a:endParaRPr lang="en-US" dirty="0"/>
          </a:p>
        </p:txBody>
      </p:sp>
    </p:spTree>
    <p:extLst>
      <p:ext uri="{BB962C8B-B14F-4D97-AF65-F5344CB8AC3E}">
        <p14:creationId xmlns:p14="http://schemas.microsoft.com/office/powerpoint/2010/main" val="55029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FDCE-F329-4589-8219-EA4EE6D413E1}"/>
              </a:ext>
            </a:extLst>
          </p:cNvPr>
          <p:cNvSpPr>
            <a:spLocks noGrp="1"/>
          </p:cNvSpPr>
          <p:nvPr>
            <p:ph type="title"/>
          </p:nvPr>
        </p:nvSpPr>
        <p:spPr/>
        <p:txBody>
          <a:bodyPr>
            <a:normAutofit/>
          </a:bodyPr>
          <a:lstStyle/>
          <a:p>
            <a:pPr algn="ctr"/>
            <a:r>
              <a:rPr lang="en-GB" sz="2800" dirty="0"/>
              <a:t>Q &amp; A</a:t>
            </a:r>
            <a:endParaRPr lang="en-US" sz="2800" dirty="0"/>
          </a:p>
        </p:txBody>
      </p:sp>
      <p:sp>
        <p:nvSpPr>
          <p:cNvPr id="3" name="Content Placeholder 2">
            <a:extLst>
              <a:ext uri="{FF2B5EF4-FFF2-40B4-BE49-F238E27FC236}">
                <a16:creationId xmlns:a16="http://schemas.microsoft.com/office/drawing/2014/main" id="{B3A44B45-CB67-4458-B7B4-D56D1C00057E}"/>
              </a:ext>
            </a:extLst>
          </p:cNvPr>
          <p:cNvSpPr>
            <a:spLocks noGrp="1"/>
          </p:cNvSpPr>
          <p:nvPr>
            <p:ph idx="1"/>
          </p:nvPr>
        </p:nvSpPr>
        <p:spPr/>
        <p:txBody>
          <a:bodyPr>
            <a:normAutofit/>
          </a:bodyPr>
          <a:lstStyle/>
          <a:p>
            <a:r>
              <a:rPr lang="en-GB" sz="2000" dirty="0"/>
              <a:t>Q5:What techniques r you using for data </a:t>
            </a:r>
            <a:r>
              <a:rPr lang="en-GB" sz="2000" dirty="0" err="1"/>
              <a:t>preprocessing</a:t>
            </a:r>
            <a:endParaRPr lang="en-GB" sz="2000" dirty="0"/>
          </a:p>
          <a:p>
            <a:r>
              <a:rPr lang="en-GB" sz="2000" dirty="0"/>
              <a:t>A:Removing unwanted attributes.</a:t>
            </a:r>
          </a:p>
          <a:p>
            <a:r>
              <a:rPr lang="en-GB" sz="2000" dirty="0"/>
              <a:t>Visualizing relation of independent variables with each other and with dependent variable.</a:t>
            </a:r>
          </a:p>
          <a:p>
            <a:r>
              <a:rPr lang="en-GB" sz="2000" dirty="0"/>
              <a:t>Removing Outliers.</a:t>
            </a:r>
          </a:p>
          <a:p>
            <a:r>
              <a:rPr lang="en-GB" sz="2000" dirty="0"/>
              <a:t>Cleaning data and imputing if null values are present.</a:t>
            </a:r>
          </a:p>
          <a:p>
            <a:r>
              <a:rPr lang="en-GB" sz="2000" dirty="0" err="1"/>
              <a:t>Convering</a:t>
            </a:r>
            <a:r>
              <a:rPr lang="en-GB" sz="2000" dirty="0"/>
              <a:t> Categorical data to </a:t>
            </a:r>
            <a:r>
              <a:rPr lang="en-GB" sz="2000" dirty="0" err="1"/>
              <a:t>neumerical</a:t>
            </a:r>
            <a:r>
              <a:rPr lang="en-GB" sz="2000" dirty="0"/>
              <a:t> data.</a:t>
            </a:r>
          </a:p>
          <a:p>
            <a:r>
              <a:rPr lang="en-GB" sz="2000" dirty="0"/>
              <a:t>Scaling the data.</a:t>
            </a:r>
            <a:endParaRPr lang="en-US" sz="2000" dirty="0"/>
          </a:p>
        </p:txBody>
      </p:sp>
    </p:spTree>
    <p:extLst>
      <p:ext uri="{BB962C8B-B14F-4D97-AF65-F5344CB8AC3E}">
        <p14:creationId xmlns:p14="http://schemas.microsoft.com/office/powerpoint/2010/main" val="1377959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5745-A2BC-461F-BD98-40EF1A093BAD}"/>
              </a:ext>
            </a:extLst>
          </p:cNvPr>
          <p:cNvSpPr>
            <a:spLocks noGrp="1"/>
          </p:cNvSpPr>
          <p:nvPr>
            <p:ph type="title"/>
          </p:nvPr>
        </p:nvSpPr>
        <p:spPr>
          <a:xfrm>
            <a:off x="838200" y="365760"/>
            <a:ext cx="10515600" cy="681805"/>
          </a:xfrm>
        </p:spPr>
        <p:txBody>
          <a:bodyPr>
            <a:normAutofit/>
          </a:bodyPr>
          <a:lstStyle/>
          <a:p>
            <a:pPr algn="ctr"/>
            <a:r>
              <a:rPr lang="en-GB" sz="2800" dirty="0"/>
              <a:t>Q &amp; A</a:t>
            </a:r>
            <a:endParaRPr lang="en-US" sz="2800" dirty="0"/>
          </a:p>
        </p:txBody>
      </p:sp>
      <p:sp>
        <p:nvSpPr>
          <p:cNvPr id="3" name="Content Placeholder 2">
            <a:extLst>
              <a:ext uri="{FF2B5EF4-FFF2-40B4-BE49-F238E27FC236}">
                <a16:creationId xmlns:a16="http://schemas.microsoft.com/office/drawing/2014/main" id="{D0081E8A-C818-42A1-A375-B4768DBF71C9}"/>
              </a:ext>
            </a:extLst>
          </p:cNvPr>
          <p:cNvSpPr>
            <a:spLocks noGrp="1"/>
          </p:cNvSpPr>
          <p:nvPr>
            <p:ph idx="1"/>
          </p:nvPr>
        </p:nvSpPr>
        <p:spPr>
          <a:xfrm>
            <a:off x="838200" y="1047566"/>
            <a:ext cx="10515600" cy="5097648"/>
          </a:xfrm>
        </p:spPr>
        <p:txBody>
          <a:bodyPr>
            <a:normAutofit fontScale="92500"/>
          </a:bodyPr>
          <a:lstStyle/>
          <a:p>
            <a:r>
              <a:rPr lang="en-GB" dirty="0"/>
              <a:t>Q6:</a:t>
            </a:r>
            <a:r>
              <a:rPr lang="en-GB" sz="2000" dirty="0"/>
              <a:t>How were you maintain the failure cases?</a:t>
            </a:r>
          </a:p>
          <a:p>
            <a:r>
              <a:rPr lang="en-GB" sz="2000" dirty="0"/>
              <a:t>A:If our model is not predicting correctly for data then that dataset goes to database . There will be a report triggered to the  support team at the end of the day with all failure scenarios where they can inspect the failure. Once we have a sufficient number of cases we can label and include those data while retraining the model for better performance</a:t>
            </a:r>
            <a:r>
              <a:rPr lang="en-GB" dirty="0"/>
              <a:t>.</a:t>
            </a:r>
          </a:p>
          <a:p>
            <a:r>
              <a:rPr lang="en-GB" sz="2000" dirty="0"/>
              <a:t>Q7:In which technology you are most comfortable?</a:t>
            </a:r>
          </a:p>
          <a:p>
            <a:r>
              <a:rPr lang="en-US" sz="2000" dirty="0"/>
              <a:t>I have worked in almost all the fields like machine learning Deep learning and NLP. But  personally  I prefer deep learning. </a:t>
            </a:r>
          </a:p>
          <a:p>
            <a:r>
              <a:rPr lang="en-US" sz="2000" dirty="0"/>
              <a:t>Q8:What Kind of challenges have u faced during the project?</a:t>
            </a:r>
          </a:p>
          <a:p>
            <a:r>
              <a:rPr lang="en-US" sz="2000" dirty="0"/>
              <a:t>A:The biggest challenge I face in project is in obtaining good </a:t>
            </a:r>
            <a:r>
              <a:rPr lang="en-US" sz="2000" dirty="0" err="1"/>
              <a:t>dataset,cleaning</a:t>
            </a:r>
            <a:r>
              <a:rPr lang="en-US" sz="2000" dirty="0"/>
              <a:t> it to be fit for model and then labeling prepared </a:t>
            </a:r>
            <a:r>
              <a:rPr lang="en-US" sz="2000" dirty="0" err="1"/>
              <a:t>dataset.Labeling</a:t>
            </a:r>
            <a:r>
              <a:rPr lang="en-US" sz="2000" dirty="0"/>
              <a:t> is a time consuming task and it takes lots of </a:t>
            </a:r>
            <a:r>
              <a:rPr lang="en-US" sz="2000" dirty="0" err="1"/>
              <a:t>our.Then</a:t>
            </a:r>
            <a:r>
              <a:rPr lang="en-US" sz="2000" dirty="0"/>
              <a:t> comes the task of finding the correct algorithm to be used for  business case.</a:t>
            </a:r>
          </a:p>
        </p:txBody>
      </p:sp>
    </p:spTree>
    <p:extLst>
      <p:ext uri="{BB962C8B-B14F-4D97-AF65-F5344CB8AC3E}">
        <p14:creationId xmlns:p14="http://schemas.microsoft.com/office/powerpoint/2010/main" val="3083225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F932-DB02-446E-8AC9-2F1918ECE477}"/>
              </a:ext>
            </a:extLst>
          </p:cNvPr>
          <p:cNvSpPr>
            <a:spLocks noGrp="1"/>
          </p:cNvSpPr>
          <p:nvPr>
            <p:ph type="title"/>
          </p:nvPr>
        </p:nvSpPr>
        <p:spPr>
          <a:xfrm>
            <a:off x="838200" y="365760"/>
            <a:ext cx="10515600" cy="832725"/>
          </a:xfrm>
        </p:spPr>
        <p:txBody>
          <a:bodyPr>
            <a:normAutofit/>
          </a:bodyPr>
          <a:lstStyle/>
          <a:p>
            <a:pPr algn="ctr"/>
            <a:r>
              <a:rPr lang="en-GB" sz="2800" dirty="0"/>
              <a:t>Q &amp; A</a:t>
            </a:r>
            <a:endParaRPr lang="en-US" sz="2800" dirty="0"/>
          </a:p>
        </p:txBody>
      </p:sp>
      <p:sp>
        <p:nvSpPr>
          <p:cNvPr id="3" name="Content Placeholder 2">
            <a:extLst>
              <a:ext uri="{FF2B5EF4-FFF2-40B4-BE49-F238E27FC236}">
                <a16:creationId xmlns:a16="http://schemas.microsoft.com/office/drawing/2014/main" id="{53A36FDB-5563-43BF-8604-8E0D0814D2BC}"/>
              </a:ext>
            </a:extLst>
          </p:cNvPr>
          <p:cNvSpPr>
            <a:spLocks noGrp="1"/>
          </p:cNvSpPr>
          <p:nvPr>
            <p:ph idx="1"/>
          </p:nvPr>
        </p:nvSpPr>
        <p:spPr>
          <a:xfrm>
            <a:off x="687280" y="999540"/>
            <a:ext cx="10515600" cy="4195763"/>
          </a:xfrm>
        </p:spPr>
        <p:txBody>
          <a:bodyPr/>
          <a:lstStyle/>
          <a:p>
            <a:r>
              <a:rPr lang="en-GB" sz="2000" dirty="0"/>
              <a:t>Q9:What will be your expectations?</a:t>
            </a:r>
          </a:p>
          <a:p>
            <a:r>
              <a:rPr lang="en-GB" sz="2000" dirty="0"/>
              <a:t>A:I expect to work on different projects to enhance my technical skill and  learn new things simultaneously.</a:t>
            </a:r>
          </a:p>
          <a:p>
            <a:r>
              <a:rPr lang="en-GB" sz="2000" dirty="0"/>
              <a:t>Q10:What is your future objective?</a:t>
            </a:r>
          </a:p>
          <a:p>
            <a:r>
              <a:rPr lang="en-GB" sz="2000" dirty="0"/>
              <a:t>A:My future objective is to learn new things in AI field because it changes  continuously  and my aim is to </a:t>
            </a:r>
            <a:r>
              <a:rPr lang="en-GB" sz="2000" dirty="0" err="1"/>
              <a:t>parsue</a:t>
            </a:r>
            <a:r>
              <a:rPr lang="en-GB" sz="2000" dirty="0"/>
              <a:t> my </a:t>
            </a:r>
            <a:r>
              <a:rPr lang="en-GB" sz="2000" dirty="0" err="1"/>
              <a:t>carrer</a:t>
            </a:r>
            <a:r>
              <a:rPr lang="en-GB" sz="2000" dirty="0"/>
              <a:t> as  a solution architect near future.</a:t>
            </a:r>
          </a:p>
          <a:p>
            <a:endParaRPr lang="en-US" dirty="0"/>
          </a:p>
        </p:txBody>
      </p:sp>
    </p:spTree>
    <p:extLst>
      <p:ext uri="{BB962C8B-B14F-4D97-AF65-F5344CB8AC3E}">
        <p14:creationId xmlns:p14="http://schemas.microsoft.com/office/powerpoint/2010/main" val="394189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8FFD3C-963C-403A-AFF1-82470184414A}"/>
              </a:ext>
            </a:extLst>
          </p:cNvPr>
          <p:cNvSpPr>
            <a:spLocks noGrp="1"/>
          </p:cNvSpPr>
          <p:nvPr>
            <p:ph type="title"/>
          </p:nvPr>
        </p:nvSpPr>
        <p:spPr>
          <a:xfrm>
            <a:off x="1065320" y="239697"/>
            <a:ext cx="2175030" cy="1136341"/>
          </a:xfrm>
        </p:spPr>
        <p:txBody>
          <a:bodyPr>
            <a:normAutofit fontScale="90000"/>
          </a:bodyPr>
          <a:lstStyle/>
          <a:p>
            <a:pPr algn="ctr"/>
            <a:r>
              <a:rPr lang="en-GB" sz="2700" dirty="0"/>
              <a:t>Objectives</a:t>
            </a:r>
            <a:r>
              <a:rPr lang="en-GB" sz="2400" dirty="0"/>
              <a:t>:</a:t>
            </a:r>
            <a:br>
              <a:rPr lang="en-GB" sz="2400" dirty="0"/>
            </a:br>
            <a:br>
              <a:rPr lang="en-GB" sz="2400" dirty="0"/>
            </a:br>
            <a:endParaRPr lang="en-US" sz="2400" dirty="0"/>
          </a:p>
        </p:txBody>
      </p:sp>
      <p:sp>
        <p:nvSpPr>
          <p:cNvPr id="5" name="Content Placeholder 4">
            <a:extLst>
              <a:ext uri="{FF2B5EF4-FFF2-40B4-BE49-F238E27FC236}">
                <a16:creationId xmlns:a16="http://schemas.microsoft.com/office/drawing/2014/main" id="{6868D1E9-AF80-4B85-A32C-E21331DE24B1}"/>
              </a:ext>
            </a:extLst>
          </p:cNvPr>
          <p:cNvSpPr>
            <a:spLocks noGrp="1"/>
          </p:cNvSpPr>
          <p:nvPr>
            <p:ph idx="1"/>
          </p:nvPr>
        </p:nvSpPr>
        <p:spPr>
          <a:xfrm>
            <a:off x="1264328" y="887767"/>
            <a:ext cx="10515600" cy="2911876"/>
          </a:xfrm>
        </p:spPr>
        <p:txBody>
          <a:bodyPr>
            <a:normAutofit fontScale="25000" lnSpcReduction="20000"/>
          </a:bodyPr>
          <a:lstStyle/>
          <a:p>
            <a:r>
              <a:rPr lang="en-US" sz="8000" b="0" i="0" dirty="0">
                <a:effectLst/>
                <a:latin typeface="+mj-lt"/>
              </a:rPr>
              <a:t>As for every business, the number of customer that generate revenue will be far less than the total customers that the business interacts with. So for every business it's really  important to understand, </a:t>
            </a:r>
            <a:r>
              <a:rPr lang="en-US" sz="8000" b="0" i="0" dirty="0" err="1">
                <a:effectLst/>
                <a:latin typeface="+mj-lt"/>
              </a:rPr>
              <a:t>analyse</a:t>
            </a:r>
            <a:r>
              <a:rPr lang="en-US" sz="8000" b="0" i="0" dirty="0">
                <a:effectLst/>
                <a:latin typeface="+mj-lt"/>
              </a:rPr>
              <a:t> and predict the areas of its revenue generation</a:t>
            </a:r>
          </a:p>
          <a:p>
            <a:r>
              <a:rPr lang="en-US" sz="8000" b="0" i="0" dirty="0">
                <a:effectLst/>
                <a:latin typeface="+mj-lt"/>
              </a:rPr>
              <a:t>In every business it was proven about 80–20 rule., this rule tells us 80% of our revenue will be generated by only 20% of our potential customers. So our goal is to predict the revenue that is going to be generated by those potential customers in the near feature. So that marketing teams will invest appropriat</a:t>
            </a:r>
            <a:r>
              <a:rPr lang="en-US" sz="9600" b="0" i="0" dirty="0">
                <a:effectLst/>
                <a:latin typeface="+mj-lt"/>
              </a:rPr>
              <a:t>e </a:t>
            </a:r>
            <a:r>
              <a:rPr lang="en-US" sz="8000" b="0" i="0" dirty="0">
                <a:effectLst/>
                <a:latin typeface="+mj-lt"/>
              </a:rPr>
              <a:t>money on promotional strategies to attract potential customers.</a:t>
            </a:r>
          </a:p>
          <a:p>
            <a:pPr marL="0" indent="0">
              <a:buNone/>
            </a:pPr>
            <a:r>
              <a:rPr lang="en-US" sz="9600" b="0" i="0" dirty="0">
                <a:solidFill>
                  <a:srgbClr val="292929"/>
                </a:solidFill>
                <a:effectLst/>
                <a:latin typeface="+mj-lt"/>
              </a:rPr>
              <a:t>.</a:t>
            </a:r>
            <a:endParaRPr lang="en-US" sz="9600" b="1" dirty="0">
              <a:latin typeface="+mj-lt"/>
            </a:endParaRPr>
          </a:p>
          <a:p>
            <a:pPr marL="0" indent="0">
              <a:buNone/>
            </a:pPr>
            <a:endParaRPr lang="en-US" sz="5500" b="1" dirty="0">
              <a:latin typeface="Avenir Next LT Pro" panose="020B0504020202020204" pitchFamily="34" charset="0"/>
            </a:endParaRPr>
          </a:p>
          <a:p>
            <a:pPr marL="0" indent="0">
              <a:buNone/>
            </a:pPr>
            <a:endParaRPr lang="en-US" sz="3100" b="1" dirty="0">
              <a:latin typeface="Avenir Next LT Pro" panose="020B0504020202020204" pitchFamily="34" charset="0"/>
            </a:endParaRPr>
          </a:p>
          <a:p>
            <a:endParaRPr lang="en-US" dirty="0"/>
          </a:p>
        </p:txBody>
      </p:sp>
    </p:spTree>
    <p:extLst>
      <p:ext uri="{BB962C8B-B14F-4D97-AF65-F5344CB8AC3E}">
        <p14:creationId xmlns:p14="http://schemas.microsoft.com/office/powerpoint/2010/main" val="194299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3825-859A-411E-9DD4-A69F3D352F36}"/>
              </a:ext>
            </a:extLst>
          </p:cNvPr>
          <p:cNvSpPr>
            <a:spLocks noGrp="1"/>
          </p:cNvSpPr>
          <p:nvPr>
            <p:ph type="title"/>
          </p:nvPr>
        </p:nvSpPr>
        <p:spPr>
          <a:xfrm>
            <a:off x="838200" y="365761"/>
            <a:ext cx="10515600" cy="752826"/>
          </a:xfrm>
        </p:spPr>
        <p:txBody>
          <a:bodyPr>
            <a:normAutofit fontScale="90000"/>
          </a:bodyPr>
          <a:lstStyle/>
          <a:p>
            <a:r>
              <a:rPr lang="en-GB" sz="2400" dirty="0"/>
              <a:t>Benefits:</a:t>
            </a:r>
            <a:br>
              <a:rPr lang="en-GB" sz="2400" dirty="0"/>
            </a:br>
            <a:endParaRPr lang="en-US" sz="2400" dirty="0"/>
          </a:p>
        </p:txBody>
      </p:sp>
      <p:sp>
        <p:nvSpPr>
          <p:cNvPr id="3" name="Content Placeholder 2">
            <a:extLst>
              <a:ext uri="{FF2B5EF4-FFF2-40B4-BE49-F238E27FC236}">
                <a16:creationId xmlns:a16="http://schemas.microsoft.com/office/drawing/2014/main" id="{F16D07AC-CF65-44DA-ADFB-2609A1DD9F52}"/>
              </a:ext>
            </a:extLst>
          </p:cNvPr>
          <p:cNvSpPr>
            <a:spLocks noGrp="1"/>
          </p:cNvSpPr>
          <p:nvPr>
            <p:ph idx="1"/>
          </p:nvPr>
        </p:nvSpPr>
        <p:spPr>
          <a:xfrm>
            <a:off x="838200" y="807868"/>
            <a:ext cx="10515600" cy="3551068"/>
          </a:xfrm>
        </p:spPr>
        <p:txBody>
          <a:bodyPr>
            <a:normAutofit/>
          </a:bodyPr>
          <a:lstStyle/>
          <a:p>
            <a:r>
              <a:rPr lang="en-US" b="0" i="0" dirty="0">
                <a:effectLst/>
                <a:latin typeface="charter"/>
              </a:rPr>
              <a:t> </a:t>
            </a:r>
            <a:r>
              <a:rPr lang="en-US" sz="2000" dirty="0">
                <a:latin typeface="+mj-lt"/>
              </a:rPr>
              <a:t>A</a:t>
            </a:r>
            <a:r>
              <a:rPr lang="en-US" sz="2000" b="0" i="0" dirty="0">
                <a:effectLst/>
                <a:latin typeface="+mj-lt"/>
              </a:rPr>
              <a:t>nalyze a Google Merchandise Store (also known as </a:t>
            </a:r>
            <a:r>
              <a:rPr lang="en-US" sz="2000" b="0" i="0" dirty="0" err="1">
                <a:effectLst/>
                <a:latin typeface="+mj-lt"/>
              </a:rPr>
              <a:t>GStore</a:t>
            </a:r>
            <a:r>
              <a:rPr lang="en-US" sz="2000" b="0" i="0" dirty="0">
                <a:effectLst/>
                <a:latin typeface="+mj-lt"/>
              </a:rPr>
              <a:t>, where Google swag is sold) customer dataset to predict revenue per customer.</a:t>
            </a:r>
          </a:p>
          <a:p>
            <a:r>
              <a:rPr lang="en-US" sz="2000" b="0" i="0" dirty="0">
                <a:effectLst/>
                <a:latin typeface="+mj-lt"/>
              </a:rPr>
              <a:t>The outcome will be more actionable operational changes and a better use of marketing budgets for those companies who choose to use data analysis on top of GA data</a:t>
            </a:r>
          </a:p>
          <a:p>
            <a:r>
              <a:rPr lang="en-US" sz="2000" b="0" i="0" dirty="0">
                <a:effectLst/>
                <a:latin typeface="+mj-lt"/>
              </a:rPr>
              <a:t>Analyzing shopping behavior of customers can help the service providers offer differentiated information to customers and improve their shopping experience also.</a:t>
            </a:r>
          </a:p>
          <a:p>
            <a:endParaRPr lang="en-US" dirty="0"/>
          </a:p>
        </p:txBody>
      </p:sp>
    </p:spTree>
    <p:extLst>
      <p:ext uri="{BB962C8B-B14F-4D97-AF65-F5344CB8AC3E}">
        <p14:creationId xmlns:p14="http://schemas.microsoft.com/office/powerpoint/2010/main" val="205577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15C8C-69FE-4D6D-98DF-890D303482C6}"/>
              </a:ext>
            </a:extLst>
          </p:cNvPr>
          <p:cNvSpPr>
            <a:spLocks noGrp="1"/>
          </p:cNvSpPr>
          <p:nvPr>
            <p:ph type="title"/>
          </p:nvPr>
        </p:nvSpPr>
        <p:spPr>
          <a:xfrm>
            <a:off x="838200" y="170451"/>
            <a:ext cx="10515600" cy="859359"/>
          </a:xfrm>
        </p:spPr>
        <p:txBody>
          <a:bodyPr>
            <a:normAutofit/>
          </a:bodyPr>
          <a:lstStyle/>
          <a:p>
            <a:r>
              <a:rPr lang="en-GB" sz="2400" dirty="0"/>
              <a:t>Data Sharing Agreement:</a:t>
            </a:r>
            <a:endParaRPr lang="en-US" sz="2400" dirty="0"/>
          </a:p>
        </p:txBody>
      </p:sp>
      <p:sp>
        <p:nvSpPr>
          <p:cNvPr id="3" name="Content Placeholder 2">
            <a:extLst>
              <a:ext uri="{FF2B5EF4-FFF2-40B4-BE49-F238E27FC236}">
                <a16:creationId xmlns:a16="http://schemas.microsoft.com/office/drawing/2014/main" id="{548A5167-68E9-4524-87A3-8B98EB253E01}"/>
              </a:ext>
            </a:extLst>
          </p:cNvPr>
          <p:cNvSpPr>
            <a:spLocks noGrp="1"/>
          </p:cNvSpPr>
          <p:nvPr>
            <p:ph idx="1"/>
          </p:nvPr>
        </p:nvSpPr>
        <p:spPr>
          <a:xfrm>
            <a:off x="838200" y="958788"/>
            <a:ext cx="10515600" cy="3577701"/>
          </a:xfrm>
        </p:spPr>
        <p:txBody>
          <a:bodyPr>
            <a:normAutofit/>
          </a:bodyPr>
          <a:lstStyle/>
          <a:p>
            <a:r>
              <a:rPr lang="en-GB" sz="2000" dirty="0">
                <a:latin typeface="+mj-lt"/>
              </a:rPr>
              <a:t>Sample file name(Ex:customerevenuepredict_02082021_010101)</a:t>
            </a:r>
          </a:p>
          <a:p>
            <a:r>
              <a:rPr lang="en-GB" sz="2000" dirty="0">
                <a:latin typeface="+mj-lt"/>
              </a:rPr>
              <a:t>Length of date stamp(8 digits)</a:t>
            </a:r>
          </a:p>
          <a:p>
            <a:r>
              <a:rPr lang="en-GB" sz="2000" dirty="0">
                <a:latin typeface="+mj-lt"/>
              </a:rPr>
              <a:t>Length of time stamp(6 Digits)</a:t>
            </a:r>
          </a:p>
          <a:p>
            <a:r>
              <a:rPr lang="en-GB" sz="2000" dirty="0">
                <a:latin typeface="+mj-lt"/>
              </a:rPr>
              <a:t>No of </a:t>
            </a:r>
            <a:r>
              <a:rPr lang="en-GB" sz="2000" dirty="0" err="1">
                <a:latin typeface="+mj-lt"/>
              </a:rPr>
              <a:t>columns,column</a:t>
            </a:r>
            <a:r>
              <a:rPr lang="en-GB" sz="2000" dirty="0">
                <a:latin typeface="+mj-lt"/>
              </a:rPr>
              <a:t> names</a:t>
            </a:r>
          </a:p>
          <a:p>
            <a:r>
              <a:rPr lang="en-GB" sz="2000" dirty="0">
                <a:latin typeface="+mj-lt"/>
              </a:rPr>
              <a:t>Columns Data type</a:t>
            </a:r>
          </a:p>
          <a:p>
            <a:r>
              <a:rPr lang="en-GB" sz="2000" dirty="0">
                <a:latin typeface="+mj-lt"/>
              </a:rPr>
              <a:t>Column Details</a:t>
            </a:r>
          </a:p>
          <a:p>
            <a:r>
              <a:rPr lang="en-GB" sz="2000" dirty="0">
                <a:latin typeface="+mj-lt"/>
              </a:rPr>
              <a:t>Data mining(</a:t>
            </a:r>
            <a:r>
              <a:rPr lang="en-US" sz="2000" b="0" i="0" dirty="0">
                <a:effectLst/>
                <a:latin typeface="+mj-lt"/>
              </a:rPr>
              <a:t>The csv files contains some filed with json objects and These features need to be flattened out)</a:t>
            </a:r>
            <a:endParaRPr lang="en-US" sz="2000" dirty="0">
              <a:latin typeface="+mj-lt"/>
            </a:endParaRPr>
          </a:p>
        </p:txBody>
      </p:sp>
    </p:spTree>
    <p:extLst>
      <p:ext uri="{BB962C8B-B14F-4D97-AF65-F5344CB8AC3E}">
        <p14:creationId xmlns:p14="http://schemas.microsoft.com/office/powerpoint/2010/main" val="159488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3A33-6481-4A4E-99DB-026763264615}"/>
              </a:ext>
            </a:extLst>
          </p:cNvPr>
          <p:cNvSpPr>
            <a:spLocks noGrp="1"/>
          </p:cNvSpPr>
          <p:nvPr>
            <p:ph type="title"/>
          </p:nvPr>
        </p:nvSpPr>
        <p:spPr>
          <a:xfrm>
            <a:off x="838200" y="365761"/>
            <a:ext cx="10515600" cy="806092"/>
          </a:xfrm>
        </p:spPr>
        <p:txBody>
          <a:bodyPr>
            <a:normAutofit/>
          </a:bodyPr>
          <a:lstStyle/>
          <a:p>
            <a:r>
              <a:rPr lang="en-GB" sz="2400" dirty="0"/>
              <a:t>Application Architecture:</a:t>
            </a:r>
            <a:endParaRPr lang="en-US" sz="2400" dirty="0"/>
          </a:p>
        </p:txBody>
      </p:sp>
      <p:pic>
        <p:nvPicPr>
          <p:cNvPr id="4" name="Content Placeholder 3">
            <a:extLst>
              <a:ext uri="{FF2B5EF4-FFF2-40B4-BE49-F238E27FC236}">
                <a16:creationId xmlns:a16="http://schemas.microsoft.com/office/drawing/2014/main" id="{EDF587AA-71CD-4587-989C-51F4363CF1AF}"/>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06857" y="1091953"/>
            <a:ext cx="8273989" cy="3557781"/>
          </a:xfrm>
          <a:prstGeom prst="rect">
            <a:avLst/>
          </a:prstGeom>
          <a:noFill/>
        </p:spPr>
      </p:pic>
    </p:spTree>
    <p:extLst>
      <p:ext uri="{BB962C8B-B14F-4D97-AF65-F5344CB8AC3E}">
        <p14:creationId xmlns:p14="http://schemas.microsoft.com/office/powerpoint/2010/main" val="327351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2E95-FB8D-4F57-A90E-BD2556FF57FB}"/>
              </a:ext>
            </a:extLst>
          </p:cNvPr>
          <p:cNvSpPr>
            <a:spLocks noGrp="1"/>
          </p:cNvSpPr>
          <p:nvPr>
            <p:ph type="title"/>
          </p:nvPr>
        </p:nvSpPr>
        <p:spPr>
          <a:xfrm>
            <a:off x="838200" y="301840"/>
            <a:ext cx="10515600" cy="701337"/>
          </a:xfrm>
        </p:spPr>
        <p:txBody>
          <a:bodyPr>
            <a:normAutofit fontScale="90000"/>
          </a:bodyPr>
          <a:lstStyle/>
          <a:p>
            <a:br>
              <a:rPr lang="en-GB" sz="2700" dirty="0"/>
            </a:br>
            <a:br>
              <a:rPr lang="en-GB" sz="2700" dirty="0"/>
            </a:br>
            <a:r>
              <a:rPr lang="en-GB" sz="2700" dirty="0"/>
              <a:t>Data Validation &amp; Data Transformation:</a:t>
            </a:r>
            <a:br>
              <a:rPr lang="en-US" dirty="0"/>
            </a:br>
            <a:endParaRPr lang="en-US" dirty="0"/>
          </a:p>
        </p:txBody>
      </p:sp>
      <p:sp>
        <p:nvSpPr>
          <p:cNvPr id="3" name="Content Placeholder 2">
            <a:extLst>
              <a:ext uri="{FF2B5EF4-FFF2-40B4-BE49-F238E27FC236}">
                <a16:creationId xmlns:a16="http://schemas.microsoft.com/office/drawing/2014/main" id="{4B9F3377-466F-422B-8BF7-72CFBAA9054C}"/>
              </a:ext>
            </a:extLst>
          </p:cNvPr>
          <p:cNvSpPr>
            <a:spLocks noGrp="1"/>
          </p:cNvSpPr>
          <p:nvPr>
            <p:ph idx="1"/>
          </p:nvPr>
        </p:nvSpPr>
        <p:spPr>
          <a:xfrm>
            <a:off x="838200" y="1189608"/>
            <a:ext cx="10515600" cy="4955605"/>
          </a:xfrm>
        </p:spPr>
        <p:txBody>
          <a:bodyPr>
            <a:normAutofit/>
          </a:bodyPr>
          <a:lstStyle/>
          <a:p>
            <a:r>
              <a:rPr lang="en-GB" sz="2200" b="1" dirty="0"/>
              <a:t>File Name Validation</a:t>
            </a:r>
            <a:r>
              <a:rPr lang="en-GB" sz="2200" dirty="0"/>
              <a:t> :File name validation as per the DSA. We have created regular expression  pattern for validation with time stamp format. IF this file satisfy the pattern criteria it will go to </a:t>
            </a:r>
            <a:r>
              <a:rPr lang="en-GB" sz="2200" dirty="0" err="1"/>
              <a:t>valid_data_file</a:t>
            </a:r>
            <a:r>
              <a:rPr lang="en-GB" sz="2200" dirty="0"/>
              <a:t> folder or else it will go to </a:t>
            </a:r>
            <a:r>
              <a:rPr lang="en-GB" sz="2200" dirty="0" err="1"/>
              <a:t>bad_data</a:t>
            </a:r>
            <a:r>
              <a:rPr lang="en-GB" sz="2200" dirty="0"/>
              <a:t> file folder.</a:t>
            </a:r>
          </a:p>
          <a:p>
            <a:r>
              <a:rPr lang="en-GB" sz="2200" dirty="0"/>
              <a:t>Name and no. of columns: It will check for number of columns and Name of the </a:t>
            </a:r>
            <a:r>
              <a:rPr lang="en-GB" sz="2200" dirty="0" err="1"/>
              <a:t>columns.If</a:t>
            </a:r>
            <a:r>
              <a:rPr lang="en-GB" sz="2200" dirty="0"/>
              <a:t> it will pass the validation criteria then it will </a:t>
            </a:r>
            <a:r>
              <a:rPr lang="en-GB" sz="2200" dirty="0" err="1"/>
              <a:t>goto</a:t>
            </a:r>
            <a:r>
              <a:rPr lang="en-GB" sz="2200" dirty="0"/>
              <a:t>  </a:t>
            </a:r>
            <a:r>
              <a:rPr lang="en-GB" sz="2200" dirty="0" err="1"/>
              <a:t>valid_data_file</a:t>
            </a:r>
            <a:r>
              <a:rPr lang="en-GB" sz="2200" dirty="0"/>
              <a:t> or else </a:t>
            </a:r>
            <a:r>
              <a:rPr lang="en-GB" sz="2200" dirty="0" err="1"/>
              <a:t>bad_data_file</a:t>
            </a:r>
            <a:r>
              <a:rPr lang="en-GB" sz="2200" dirty="0"/>
              <a:t>.</a:t>
            </a:r>
          </a:p>
          <a:p>
            <a:r>
              <a:rPr lang="en-GB" sz="2200" dirty="0"/>
              <a:t>Data types of </a:t>
            </a:r>
            <a:r>
              <a:rPr lang="en-GB" sz="2200" dirty="0" err="1"/>
              <a:t>column:The</a:t>
            </a:r>
            <a:r>
              <a:rPr lang="en-GB" sz="2200" dirty="0"/>
              <a:t> data types of column is given in schema file is valid or not.</a:t>
            </a:r>
          </a:p>
          <a:p>
            <a:r>
              <a:rPr lang="en-GB" sz="2200" dirty="0"/>
              <a:t>Null values in </a:t>
            </a:r>
            <a:r>
              <a:rPr lang="en-GB" sz="2200" dirty="0" err="1"/>
              <a:t>Columns:If</a:t>
            </a:r>
            <a:r>
              <a:rPr lang="en-GB" sz="2200" dirty="0"/>
              <a:t> any columns in file contain null values or data ids missing then this file is going to </a:t>
            </a:r>
            <a:r>
              <a:rPr lang="en-GB" sz="2200" dirty="0" err="1"/>
              <a:t>bad_file_folder</a:t>
            </a:r>
            <a:r>
              <a:rPr lang="en-GB" sz="2200" dirty="0"/>
              <a:t>.</a:t>
            </a:r>
          </a:p>
          <a:p>
            <a:endParaRPr lang="en-GB" dirty="0"/>
          </a:p>
          <a:p>
            <a:pPr marL="0" indent="0">
              <a:buNone/>
            </a:pPr>
            <a:endParaRPr lang="en-US" dirty="0"/>
          </a:p>
        </p:txBody>
      </p:sp>
    </p:spTree>
    <p:extLst>
      <p:ext uri="{BB962C8B-B14F-4D97-AF65-F5344CB8AC3E}">
        <p14:creationId xmlns:p14="http://schemas.microsoft.com/office/powerpoint/2010/main" val="91398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6C85-120A-42B4-9911-3C57AEF87A7D}"/>
              </a:ext>
            </a:extLst>
          </p:cNvPr>
          <p:cNvSpPr>
            <a:spLocks noGrp="1"/>
          </p:cNvSpPr>
          <p:nvPr>
            <p:ph type="title"/>
          </p:nvPr>
        </p:nvSpPr>
        <p:spPr/>
        <p:txBody>
          <a:bodyPr>
            <a:normAutofit/>
          </a:bodyPr>
          <a:lstStyle/>
          <a:p>
            <a:r>
              <a:rPr lang="en-GB" sz="2800" dirty="0"/>
              <a:t>Data Insertion In Database:</a:t>
            </a:r>
            <a:endParaRPr lang="en-US" sz="2800" dirty="0"/>
          </a:p>
        </p:txBody>
      </p:sp>
      <p:sp>
        <p:nvSpPr>
          <p:cNvPr id="3" name="Content Placeholder 2">
            <a:extLst>
              <a:ext uri="{FF2B5EF4-FFF2-40B4-BE49-F238E27FC236}">
                <a16:creationId xmlns:a16="http://schemas.microsoft.com/office/drawing/2014/main" id="{CB8AC7E0-96CC-4B96-84E6-A4DBFD9E90BE}"/>
              </a:ext>
            </a:extLst>
          </p:cNvPr>
          <p:cNvSpPr>
            <a:spLocks noGrp="1"/>
          </p:cNvSpPr>
          <p:nvPr>
            <p:ph idx="1"/>
          </p:nvPr>
        </p:nvSpPr>
        <p:spPr/>
        <p:txBody>
          <a:bodyPr/>
          <a:lstStyle/>
          <a:p>
            <a:r>
              <a:rPr lang="en-GB" sz="2400" b="1" dirty="0"/>
              <a:t>Table Creation</a:t>
            </a:r>
            <a:r>
              <a:rPr lang="en-GB" sz="2400" dirty="0"/>
              <a:t>: we have to create a table in Database to insert valid data files ,if Table is already created then we need to insert new files into database.</a:t>
            </a:r>
          </a:p>
          <a:p>
            <a:r>
              <a:rPr lang="en-US" b="1" dirty="0"/>
              <a:t>Insertion: </a:t>
            </a:r>
            <a:r>
              <a:rPr lang="en-US" dirty="0"/>
              <a:t>All valid files are inserted into the tables.</a:t>
            </a:r>
          </a:p>
        </p:txBody>
      </p:sp>
    </p:spTree>
    <p:extLst>
      <p:ext uri="{BB962C8B-B14F-4D97-AF65-F5344CB8AC3E}">
        <p14:creationId xmlns:p14="http://schemas.microsoft.com/office/powerpoint/2010/main" val="404219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3148-0377-410C-900B-B1487C50CC81}"/>
              </a:ext>
            </a:extLst>
          </p:cNvPr>
          <p:cNvSpPr>
            <a:spLocks noGrp="1"/>
          </p:cNvSpPr>
          <p:nvPr>
            <p:ph type="title"/>
          </p:nvPr>
        </p:nvSpPr>
        <p:spPr/>
        <p:txBody>
          <a:bodyPr>
            <a:normAutofit/>
          </a:bodyPr>
          <a:lstStyle/>
          <a:p>
            <a:r>
              <a:rPr lang="en-GB" sz="2800" dirty="0"/>
              <a:t>Model Training:</a:t>
            </a:r>
            <a:endParaRPr lang="en-US" sz="2800" dirty="0"/>
          </a:p>
        </p:txBody>
      </p:sp>
      <p:sp>
        <p:nvSpPr>
          <p:cNvPr id="3" name="Content Placeholder 2">
            <a:extLst>
              <a:ext uri="{FF2B5EF4-FFF2-40B4-BE49-F238E27FC236}">
                <a16:creationId xmlns:a16="http://schemas.microsoft.com/office/drawing/2014/main" id="{E71D387B-46C9-4B78-8533-EBCFF9DB751A}"/>
              </a:ext>
            </a:extLst>
          </p:cNvPr>
          <p:cNvSpPr>
            <a:spLocks noGrp="1"/>
          </p:cNvSpPr>
          <p:nvPr>
            <p:ph idx="1"/>
          </p:nvPr>
        </p:nvSpPr>
        <p:spPr>
          <a:xfrm>
            <a:off x="838200" y="1296140"/>
            <a:ext cx="10515600" cy="6090081"/>
          </a:xfrm>
        </p:spPr>
        <p:txBody>
          <a:bodyPr>
            <a:normAutofit fontScale="25000" lnSpcReduction="20000"/>
          </a:bodyPr>
          <a:lstStyle/>
          <a:p>
            <a:r>
              <a:rPr lang="en-GB" sz="11200" b="1" dirty="0"/>
              <a:t>Data export from DB</a:t>
            </a:r>
            <a:r>
              <a:rPr lang="en-GB" sz="11200" dirty="0"/>
              <a:t>:</a:t>
            </a:r>
          </a:p>
          <a:p>
            <a:pPr marL="0" indent="0">
              <a:buNone/>
            </a:pPr>
            <a:r>
              <a:rPr lang="en-GB" sz="11200" dirty="0"/>
              <a:t>     </a:t>
            </a:r>
            <a:r>
              <a:rPr lang="en-GB" sz="9600" dirty="0"/>
              <a:t>Data export from database table  as csv format</a:t>
            </a:r>
            <a:r>
              <a:rPr lang="en-GB" sz="11200" dirty="0"/>
              <a:t>.</a:t>
            </a:r>
          </a:p>
          <a:p>
            <a:r>
              <a:rPr lang="en-US" sz="9600" b="1" i="0" dirty="0">
                <a:effectLst/>
                <a:latin typeface="+mj-lt"/>
              </a:rPr>
              <a:t>Exploratory Data Analysis &amp; Data Pre-processing</a:t>
            </a:r>
            <a:r>
              <a:rPr lang="en-US" sz="2400" b="1" i="0" dirty="0">
                <a:effectLst/>
                <a:latin typeface="sohne"/>
              </a:rPr>
              <a:t>:</a:t>
            </a:r>
            <a:endParaRPr lang="en-US" sz="2400" b="1" dirty="0">
              <a:latin typeface="sohne"/>
            </a:endParaRPr>
          </a:p>
          <a:p>
            <a:pPr marL="0" indent="0">
              <a:buNone/>
            </a:pPr>
            <a:r>
              <a:rPr lang="en-US" sz="2400" b="1" i="0" dirty="0">
                <a:effectLst/>
                <a:latin typeface="sohne"/>
              </a:rPr>
              <a:t>                       </a:t>
            </a:r>
            <a:r>
              <a:rPr lang="en-US" sz="9600" i="0" dirty="0">
                <a:effectLst/>
                <a:latin typeface="+mj-lt"/>
              </a:rPr>
              <a:t>Missing value count</a:t>
            </a:r>
          </a:p>
          <a:p>
            <a:pPr marL="0" indent="0">
              <a:buNone/>
            </a:pPr>
            <a:r>
              <a:rPr lang="en-US" sz="9600" dirty="0">
                <a:latin typeface="+mj-lt"/>
              </a:rPr>
              <a:t>      No  of rows and columns</a:t>
            </a:r>
          </a:p>
          <a:p>
            <a:pPr marL="0" indent="0">
              <a:buNone/>
            </a:pPr>
            <a:r>
              <a:rPr lang="en-US" sz="9600" i="0" dirty="0">
                <a:effectLst/>
                <a:latin typeface="+mj-lt"/>
              </a:rPr>
              <a:t>     categorical/</a:t>
            </a:r>
            <a:r>
              <a:rPr lang="en-US" sz="9600" i="0" dirty="0" err="1">
                <a:effectLst/>
                <a:latin typeface="+mj-lt"/>
              </a:rPr>
              <a:t>Neumerical</a:t>
            </a:r>
            <a:r>
              <a:rPr lang="en-US" sz="9600" i="0" dirty="0">
                <a:effectLst/>
                <a:latin typeface="+mj-lt"/>
              </a:rPr>
              <a:t> columns</a:t>
            </a:r>
          </a:p>
          <a:p>
            <a:pPr marL="0" indent="0">
              <a:buNone/>
            </a:pPr>
            <a:r>
              <a:rPr lang="en-US" sz="9600" dirty="0">
                <a:latin typeface="+mj-lt"/>
              </a:rPr>
              <a:t>     Correlation heat map</a:t>
            </a:r>
          </a:p>
          <a:p>
            <a:pPr marL="0" indent="0">
              <a:buNone/>
            </a:pPr>
            <a:r>
              <a:rPr lang="en-US" sz="9600" i="0" dirty="0">
                <a:effectLst/>
                <a:latin typeface="+mj-lt"/>
              </a:rPr>
              <a:t>     Null value handling(impute null value)</a:t>
            </a:r>
          </a:p>
          <a:p>
            <a:pPr marL="0" indent="0">
              <a:buNone/>
            </a:pPr>
            <a:r>
              <a:rPr lang="en-US" sz="9600" dirty="0">
                <a:latin typeface="+mj-lt"/>
              </a:rPr>
              <a:t>     Outlier detection and remove</a:t>
            </a:r>
          </a:p>
          <a:p>
            <a:pPr marL="0" indent="0">
              <a:buNone/>
            </a:pPr>
            <a:r>
              <a:rPr lang="en-US" sz="9600" i="0" dirty="0">
                <a:effectLst/>
                <a:latin typeface="+mj-lt"/>
              </a:rPr>
              <a:t>     Perform standard scalar for scaling down</a:t>
            </a:r>
          </a:p>
          <a:p>
            <a:pPr marL="0" indent="0">
              <a:buNone/>
            </a:pPr>
            <a:r>
              <a:rPr lang="en-US" sz="9600" dirty="0">
                <a:latin typeface="+mj-lt"/>
              </a:rPr>
              <a:t>    </a:t>
            </a:r>
            <a:r>
              <a:rPr lang="en-US" sz="9600" i="0" dirty="0">
                <a:effectLst/>
                <a:latin typeface="+mj-lt"/>
              </a:rPr>
              <a:t>Time-series featurization</a:t>
            </a:r>
          </a:p>
          <a:p>
            <a:pPr marL="0" indent="0">
              <a:buNone/>
            </a:pPr>
            <a:endParaRPr lang="en-US" sz="9600" i="0" dirty="0">
              <a:effectLst/>
              <a:latin typeface="+mj-lt"/>
            </a:endParaRPr>
          </a:p>
          <a:p>
            <a:endParaRPr lang="en-US" sz="2400" b="0" i="0" dirty="0">
              <a:effectLst/>
              <a:latin typeface="sohne"/>
            </a:endParaRPr>
          </a:p>
          <a:p>
            <a:endParaRPr lang="en-US" dirty="0"/>
          </a:p>
        </p:txBody>
      </p:sp>
    </p:spTree>
    <p:extLst>
      <p:ext uri="{BB962C8B-B14F-4D97-AF65-F5344CB8AC3E}">
        <p14:creationId xmlns:p14="http://schemas.microsoft.com/office/powerpoint/2010/main" val="16377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1666-3C7C-47C7-ABE6-EBA98845A943}"/>
              </a:ext>
            </a:extLst>
          </p:cNvPr>
          <p:cNvSpPr>
            <a:spLocks noGrp="1"/>
          </p:cNvSpPr>
          <p:nvPr>
            <p:ph type="title"/>
          </p:nvPr>
        </p:nvSpPr>
        <p:spPr>
          <a:xfrm>
            <a:off x="838200" y="1"/>
            <a:ext cx="10515600" cy="603681"/>
          </a:xfrm>
        </p:spPr>
        <p:txBody>
          <a:bodyPr>
            <a:normAutofit/>
          </a:bodyPr>
          <a:lstStyle/>
          <a:p>
            <a:r>
              <a:rPr lang="en-GB" sz="2800" dirty="0"/>
              <a:t>Model Selection:</a:t>
            </a:r>
            <a:endParaRPr lang="en-US" sz="2800" dirty="0"/>
          </a:p>
        </p:txBody>
      </p:sp>
      <p:sp>
        <p:nvSpPr>
          <p:cNvPr id="3" name="Content Placeholder 2">
            <a:extLst>
              <a:ext uri="{FF2B5EF4-FFF2-40B4-BE49-F238E27FC236}">
                <a16:creationId xmlns:a16="http://schemas.microsoft.com/office/drawing/2014/main" id="{01AA91B8-643E-4C89-AFC5-6194B931A7F9}"/>
              </a:ext>
            </a:extLst>
          </p:cNvPr>
          <p:cNvSpPr>
            <a:spLocks noGrp="1"/>
          </p:cNvSpPr>
          <p:nvPr>
            <p:ph idx="1"/>
          </p:nvPr>
        </p:nvSpPr>
        <p:spPr>
          <a:xfrm>
            <a:off x="838200" y="461640"/>
            <a:ext cx="10515600" cy="7057746"/>
          </a:xfrm>
        </p:spPr>
        <p:txBody>
          <a:bodyPr>
            <a:noAutofit/>
          </a:bodyPr>
          <a:lstStyle/>
          <a:p>
            <a:pPr algn="l"/>
            <a:r>
              <a:rPr lang="en-US" sz="2400" b="0" i="0" dirty="0">
                <a:effectLst/>
                <a:latin typeface="+mj-lt"/>
              </a:rPr>
              <a:t>Here we are using two models for building final that will predict revenue:-</a:t>
            </a:r>
          </a:p>
          <a:p>
            <a:pPr algn="l">
              <a:buFont typeface="Arial" panose="020B0604020202020204" pitchFamily="34" charset="0"/>
              <a:buChar char="•"/>
            </a:pPr>
            <a:r>
              <a:rPr lang="en-US" sz="2400" b="0" i="0" dirty="0">
                <a:effectLst/>
                <a:latin typeface="+mj-lt"/>
              </a:rPr>
              <a:t>Classification Model to predict whether customer would return during test window.</a:t>
            </a:r>
          </a:p>
          <a:p>
            <a:pPr algn="l">
              <a:buFont typeface="Arial" panose="020B0604020202020204" pitchFamily="34" charset="0"/>
              <a:buChar char="•"/>
            </a:pPr>
            <a:r>
              <a:rPr lang="en-US" sz="2400" b="0" i="0" dirty="0">
                <a:effectLst/>
                <a:latin typeface="+mj-lt"/>
              </a:rPr>
              <a:t>Regression Model to predict transaction amount.</a:t>
            </a:r>
          </a:p>
          <a:p>
            <a:r>
              <a:rPr lang="en-US" sz="2400" b="0" i="0" dirty="0">
                <a:effectLst/>
                <a:latin typeface="+mj-lt"/>
              </a:rPr>
              <a:t>predicted revenue = classification model output(probability)* regression model output(real value)</a:t>
            </a:r>
          </a:p>
          <a:p>
            <a:r>
              <a:rPr lang="en-US" sz="2400" b="1" i="0" dirty="0">
                <a:effectLst/>
                <a:latin typeface="+mj-lt"/>
              </a:rPr>
              <a:t>Hyper-parameter tuning for classification model </a:t>
            </a:r>
            <a:r>
              <a:rPr lang="en-US" sz="2400" dirty="0">
                <a:latin typeface="+mj-lt"/>
              </a:rPr>
              <a:t>&amp; </a:t>
            </a:r>
            <a:r>
              <a:rPr lang="en-US" sz="2400" b="1" dirty="0">
                <a:latin typeface="+mj-lt"/>
              </a:rPr>
              <a:t>as well as f</a:t>
            </a:r>
            <a:r>
              <a:rPr lang="da-DK" sz="2400" b="1" i="0" dirty="0">
                <a:effectLst/>
                <a:latin typeface="+mj-lt"/>
              </a:rPr>
              <a:t>or regression model :</a:t>
            </a:r>
            <a:endParaRPr lang="en-US" sz="2400" dirty="0">
              <a:latin typeface="+mj-lt"/>
            </a:endParaRPr>
          </a:p>
          <a:p>
            <a:r>
              <a:rPr lang="en-US" sz="2400" b="0" i="0" dirty="0">
                <a:effectLst/>
                <a:latin typeface="+mj-lt"/>
              </a:rPr>
              <a:t>We are building classification model and regression model on the best hyper-parameter values that we got and we run for multiple times(let say 10) and we are taking the average value of all the predictions generated in each iteration.</a:t>
            </a:r>
          </a:p>
          <a:p>
            <a:r>
              <a:rPr lang="en-US" sz="2400" b="0" i="0" dirty="0">
                <a:effectLst/>
                <a:latin typeface="+mj-lt"/>
              </a:rPr>
              <a:t>We tried </a:t>
            </a:r>
            <a:r>
              <a:rPr lang="en-US" sz="2400" b="1" i="0" dirty="0">
                <a:effectLst/>
                <a:latin typeface="+mj-lt"/>
              </a:rPr>
              <a:t>XGBOOST, </a:t>
            </a:r>
            <a:r>
              <a:rPr lang="en-US" sz="2400" b="1" i="0" dirty="0" err="1">
                <a:effectLst/>
                <a:latin typeface="+mj-lt"/>
              </a:rPr>
              <a:t>lightbgm</a:t>
            </a:r>
            <a:r>
              <a:rPr lang="en-US" sz="2400" b="1" i="0" dirty="0">
                <a:effectLst/>
                <a:latin typeface="+mj-lt"/>
              </a:rPr>
              <a:t> and </a:t>
            </a:r>
            <a:r>
              <a:rPr lang="en-US" sz="2400" b="1" i="0" dirty="0" err="1">
                <a:effectLst/>
                <a:latin typeface="+mj-lt"/>
              </a:rPr>
              <a:t>catboost</a:t>
            </a:r>
            <a:endParaRPr lang="en-US" sz="2400" b="0" i="0" dirty="0">
              <a:effectLst/>
              <a:latin typeface="+mj-lt"/>
            </a:endParaRPr>
          </a:p>
          <a:p>
            <a:endParaRPr lang="en-US" sz="2400" dirty="0"/>
          </a:p>
        </p:txBody>
      </p:sp>
    </p:spTree>
    <p:extLst>
      <p:ext uri="{BB962C8B-B14F-4D97-AF65-F5344CB8AC3E}">
        <p14:creationId xmlns:p14="http://schemas.microsoft.com/office/powerpoint/2010/main" val="1159222291"/>
      </p:ext>
    </p:extLst>
  </p:cSld>
  <p:clrMapOvr>
    <a:masterClrMapping/>
  </p:clrMapOvr>
</p:sld>
</file>

<file path=ppt/theme/theme1.xml><?xml version="1.0" encoding="utf-8"?>
<a:theme xmlns:a="http://schemas.openxmlformats.org/drawingml/2006/main" name="BlockprintVTI">
  <a:themeElements>
    <a:clrScheme name="AnalogousFromLightSeedLeftStep">
      <a:dk1>
        <a:srgbClr val="000000"/>
      </a:dk1>
      <a:lt1>
        <a:srgbClr val="FFFFFF"/>
      </a:lt1>
      <a:dk2>
        <a:srgbClr val="243241"/>
      </a:dk2>
      <a:lt2>
        <a:srgbClr val="E8E8E2"/>
      </a:lt2>
      <a:accent1>
        <a:srgbClr val="9599C7"/>
      </a:accent1>
      <a:accent2>
        <a:srgbClr val="7D9CBB"/>
      </a:accent2>
      <a:accent3>
        <a:srgbClr val="81ABB0"/>
      </a:accent3>
      <a:accent4>
        <a:srgbClr val="74AE9B"/>
      </a:accent4>
      <a:accent5>
        <a:srgbClr val="82AE8E"/>
      </a:accent5>
      <a:accent6>
        <a:srgbClr val="7EAF75"/>
      </a:accent6>
      <a:hlink>
        <a:srgbClr val="888452"/>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Ion Boardroom</Template>
  <TotalTime>1676</TotalTime>
  <Words>1378</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Abadi</vt:lpstr>
      <vt:lpstr>Arial</vt:lpstr>
      <vt:lpstr>Avenir Next LT Pro</vt:lpstr>
      <vt:lpstr>AvenirNext LT Pro Medium</vt:lpstr>
      <vt:lpstr>charter</vt:lpstr>
      <vt:lpstr>fell</vt:lpstr>
      <vt:lpstr>Menlo</vt:lpstr>
      <vt:lpstr>sohne</vt:lpstr>
      <vt:lpstr>BlockprintVTI</vt:lpstr>
      <vt:lpstr>Google Analytics Customer Revenue Prediction </vt:lpstr>
      <vt:lpstr>Objectives:  </vt:lpstr>
      <vt:lpstr>Benefits: </vt:lpstr>
      <vt:lpstr>Data Sharing Agreement:</vt:lpstr>
      <vt:lpstr>Application Architecture:</vt:lpstr>
      <vt:lpstr>  Data Validation &amp; Data Transformation: </vt:lpstr>
      <vt:lpstr>Data Insertion In Database:</vt:lpstr>
      <vt:lpstr>Model Training:</vt:lpstr>
      <vt:lpstr>Model Selection:</vt:lpstr>
      <vt:lpstr>Future work:</vt:lpstr>
      <vt:lpstr>Q &amp; A</vt:lpstr>
      <vt:lpstr>Q &amp; A</vt:lpstr>
      <vt:lpstr>Q &amp; A</vt:lpstr>
      <vt:lpstr>Q &amp; A</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Analytics Customer Revenue Prediction </dc:title>
  <dc:creator>Bansika Khandual</dc:creator>
  <cp:lastModifiedBy>Bansika Khandual</cp:lastModifiedBy>
  <cp:revision>11</cp:revision>
  <dcterms:created xsi:type="dcterms:W3CDTF">2021-08-03T05:22:49Z</dcterms:created>
  <dcterms:modified xsi:type="dcterms:W3CDTF">2021-08-04T16:08:55Z</dcterms:modified>
</cp:coreProperties>
</file>