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9" r:id="rId5"/>
    <p:sldId id="267" r:id="rId6"/>
    <p:sldId id="268" r:id="rId7"/>
    <p:sldId id="261" r:id="rId8"/>
    <p:sldId id="262" r:id="rId9"/>
    <p:sldId id="263" r:id="rId10"/>
    <p:sldId id="264"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Lead Score Case Study</a:t>
            </a:r>
            <a:endParaRPr lang="en-US" dirty="0"/>
          </a:p>
        </p:txBody>
      </p:sp>
      <p:sp>
        <p:nvSpPr>
          <p:cNvPr id="3" name="Subtitle 2"/>
          <p:cNvSpPr>
            <a:spLocks noGrp="1"/>
          </p:cNvSpPr>
          <p:nvPr>
            <p:ph type="subTitle" idx="1"/>
          </p:nvPr>
        </p:nvSpPr>
        <p:spPr/>
        <p:txBody>
          <a:bodyPr/>
          <a:lstStyle/>
          <a:p>
            <a:r>
              <a:rPr lang="en-US" dirty="0" smtClean="0"/>
              <a:t>Submitted BY</a:t>
            </a:r>
          </a:p>
          <a:p>
            <a:r>
              <a:rPr lang="en-US" dirty="0" smtClean="0"/>
              <a:t>Bijay Khanal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Model Evaluation –Sensitivity and Specificity on Test Dataset</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Confusion matrix is</a:t>
            </a:r>
          </a:p>
          <a:p>
            <a:pPr>
              <a:buNone/>
            </a:pPr>
            <a:r>
              <a:rPr lang="en-US" dirty="0" smtClean="0"/>
              <a:t>[[</a:t>
            </a:r>
            <a:r>
              <a:rPr lang="en-US" dirty="0" smtClean="0"/>
              <a:t>928, 208</a:t>
            </a:r>
            <a:r>
              <a:rPr lang="en-US" dirty="0" smtClean="0"/>
              <a:t>],</a:t>
            </a:r>
          </a:p>
          <a:p>
            <a:pPr>
              <a:buNone/>
            </a:pPr>
            <a:r>
              <a:rPr lang="en-US" dirty="0" smtClean="0"/>
              <a:t> </a:t>
            </a:r>
            <a:r>
              <a:rPr lang="en-US" dirty="0" smtClean="0"/>
              <a:t>[155, 524]]</a:t>
            </a:r>
            <a:endParaRPr lang="en-US" dirty="0" smtClean="0"/>
          </a:p>
          <a:p>
            <a:endParaRPr lang="en-US" dirty="0" smtClean="0"/>
          </a:p>
          <a:p>
            <a:r>
              <a:rPr lang="en-US" dirty="0" smtClean="0"/>
              <a:t>Test </a:t>
            </a:r>
            <a:r>
              <a:rPr lang="en-US" dirty="0" smtClean="0"/>
              <a:t>Data Accuracy </a:t>
            </a:r>
            <a:r>
              <a:rPr lang="en-US" dirty="0" smtClean="0"/>
              <a:t>: 80.0 %</a:t>
            </a:r>
          </a:p>
          <a:p>
            <a:r>
              <a:rPr lang="en-US" dirty="0" smtClean="0"/>
              <a:t> </a:t>
            </a:r>
            <a:r>
              <a:rPr lang="en-US" dirty="0" smtClean="0"/>
              <a:t>Test Data Sensitivity </a:t>
            </a:r>
            <a:r>
              <a:rPr lang="en-US" dirty="0" smtClean="0"/>
              <a:t>: 81.57 %</a:t>
            </a:r>
          </a:p>
          <a:p>
            <a:r>
              <a:rPr lang="en-US" dirty="0" smtClean="0"/>
              <a:t> </a:t>
            </a:r>
            <a:r>
              <a:rPr lang="en-US" dirty="0" smtClean="0"/>
              <a:t>Test Data Specificity </a:t>
            </a:r>
            <a:r>
              <a:rPr lang="en-US" dirty="0" smtClean="0"/>
              <a:t>: 80.1 %</a:t>
            </a:r>
          </a:p>
          <a:p>
            <a:r>
              <a:rPr lang="en-US" dirty="0" smtClean="0"/>
              <a:t> </a:t>
            </a:r>
            <a:r>
              <a:rPr lang="en-US" dirty="0" smtClean="0"/>
              <a:t>Test Data F1 Score </a:t>
            </a:r>
            <a:r>
              <a:rPr lang="en-US" dirty="0" smtClean="0"/>
              <a:t>: 0.74 </a:t>
            </a:r>
          </a:p>
          <a:p>
            <a:r>
              <a:rPr lang="en-US" dirty="0" smtClean="0"/>
              <a:t>Precision : 71.58%</a:t>
            </a:r>
          </a:p>
          <a:p>
            <a:r>
              <a:rPr lang="en-US" dirty="0" smtClean="0"/>
              <a:t>Recall: 77.17%</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62500" lnSpcReduction="20000"/>
          </a:bodyPr>
          <a:lstStyle/>
          <a:p>
            <a:endParaRPr lang="en-US" dirty="0" smtClean="0"/>
          </a:p>
          <a:p>
            <a:r>
              <a:rPr lang="en-US" dirty="0" smtClean="0"/>
              <a:t>While we have checked both Sensitivity-Specificity as well as Precision and Recall Metrics, we have considered the optimal cut off based on Sensitivity and Specificity for calculating the final prediction. –</a:t>
            </a:r>
          </a:p>
          <a:p>
            <a:r>
              <a:rPr lang="en-US" dirty="0" smtClean="0"/>
              <a:t>Accuracy</a:t>
            </a:r>
            <a:r>
              <a:rPr lang="en-US" dirty="0" smtClean="0"/>
              <a:t>, Sensitivity and Specificity values of test set are around </a:t>
            </a:r>
            <a:r>
              <a:rPr lang="en-US" dirty="0" smtClean="0"/>
              <a:t>80%, 81% </a:t>
            </a:r>
            <a:r>
              <a:rPr lang="en-US" dirty="0" smtClean="0"/>
              <a:t>and </a:t>
            </a:r>
            <a:r>
              <a:rPr lang="en-US" dirty="0" smtClean="0"/>
              <a:t>80% </a:t>
            </a:r>
            <a:r>
              <a:rPr lang="en-US" dirty="0" smtClean="0"/>
              <a:t>which are approximately closer to the </a:t>
            </a:r>
            <a:r>
              <a:rPr lang="en-US" dirty="0" smtClean="0"/>
              <a:t>respective values </a:t>
            </a:r>
            <a:r>
              <a:rPr lang="en-US" dirty="0" smtClean="0"/>
              <a:t>calculated using trained set. </a:t>
            </a:r>
          </a:p>
          <a:p>
            <a:r>
              <a:rPr lang="en-US" dirty="0" smtClean="0"/>
              <a:t>With insights from data, </a:t>
            </a:r>
            <a:r>
              <a:rPr lang="en-US" dirty="0" smtClean="0"/>
              <a:t>Team will be </a:t>
            </a:r>
            <a:r>
              <a:rPr lang="en-US" dirty="0" smtClean="0"/>
              <a:t>able to design a model to share lead Score , </a:t>
            </a:r>
            <a:r>
              <a:rPr lang="en-US" dirty="0" smtClean="0"/>
              <a:t>which </a:t>
            </a:r>
            <a:r>
              <a:rPr lang="en-US" dirty="0" smtClean="0"/>
              <a:t>will help sales team to target hot leads &amp; convert them into Customers. Table UI is made simple to make sure teams works </a:t>
            </a:r>
            <a:r>
              <a:rPr lang="en-US" dirty="0" err="1" smtClean="0"/>
              <a:t>efficenctly</a:t>
            </a:r>
            <a:r>
              <a:rPr lang="en-US" dirty="0" smtClean="0"/>
              <a:t> &amp; improves the sales</a:t>
            </a:r>
            <a:r>
              <a:rPr lang="en-US" dirty="0" smtClean="0"/>
              <a:t>.</a:t>
            </a:r>
          </a:p>
          <a:p>
            <a:r>
              <a:rPr lang="en-US" dirty="0" smtClean="0"/>
              <a:t>Based </a:t>
            </a:r>
            <a:r>
              <a:rPr lang="en-US" dirty="0" smtClean="0"/>
              <a:t>on the absolute coefficient values the top 3 </a:t>
            </a:r>
            <a:r>
              <a:rPr lang="en-US" dirty="0" smtClean="0"/>
              <a:t>variables are:</a:t>
            </a:r>
            <a:endParaRPr lang="en-US" dirty="0" smtClean="0"/>
          </a:p>
          <a:p>
            <a:pPr>
              <a:buNone/>
            </a:pPr>
            <a:r>
              <a:rPr lang="en-US" dirty="0" smtClean="0"/>
              <a:t>       Lead </a:t>
            </a:r>
            <a:r>
              <a:rPr lang="en-US" dirty="0" err="1" smtClean="0"/>
              <a:t>Origin_Lead</a:t>
            </a:r>
            <a:r>
              <a:rPr lang="en-US" dirty="0" smtClean="0"/>
              <a:t> Add Form    </a:t>
            </a:r>
          </a:p>
          <a:p>
            <a:pPr>
              <a:buNone/>
            </a:pPr>
            <a:r>
              <a:rPr lang="en-US" dirty="0" smtClean="0"/>
              <a:t>       Lead </a:t>
            </a:r>
            <a:r>
              <a:rPr lang="en-US" dirty="0" err="1" smtClean="0"/>
              <a:t>Source_Welingak</a:t>
            </a:r>
            <a:r>
              <a:rPr lang="en-US" dirty="0" smtClean="0"/>
              <a:t> Website </a:t>
            </a:r>
            <a:endParaRPr lang="en-US" dirty="0" smtClean="0"/>
          </a:p>
          <a:p>
            <a:pPr>
              <a:buNone/>
            </a:pPr>
            <a:r>
              <a:rPr lang="en-US" dirty="0" smtClean="0"/>
              <a:t> </a:t>
            </a:r>
            <a:r>
              <a:rPr lang="en-US" dirty="0" smtClean="0"/>
              <a:t>      Last </a:t>
            </a:r>
            <a:r>
              <a:rPr lang="en-US" dirty="0" err="1" smtClean="0"/>
              <a:t>Activity_Other_Activity</a:t>
            </a:r>
            <a:r>
              <a:rPr lang="en-US" dirty="0" smtClean="0"/>
              <a:t> Hence overall this model seems to be good.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Lead Score Case Study for X Education</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b="1" dirty="0" smtClean="0"/>
              <a:t>Problem Statement :</a:t>
            </a:r>
          </a:p>
          <a:p>
            <a:r>
              <a:rPr lang="en-US" dirty="0" smtClean="0"/>
              <a:t>An education company named X Education sells online courses to industry professionals</a:t>
            </a:r>
            <a:r>
              <a:rPr lang="en-US" dirty="0" smtClean="0"/>
              <a:t>. The </a:t>
            </a:r>
            <a:r>
              <a:rPr lang="en-US" dirty="0" smtClean="0"/>
              <a:t>company markets its courses on several websites and search engines like Google.</a:t>
            </a:r>
          </a:p>
          <a:p>
            <a:r>
              <a:rPr lang="en-US" smtClean="0"/>
              <a:t>Once </a:t>
            </a:r>
            <a:r>
              <a:rPr lang="en-US" smtClean="0"/>
              <a:t>the </a:t>
            </a:r>
            <a:r>
              <a:rPr lang="en-US" dirty="0" smtClean="0"/>
              <a:t>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a:t>
            </a:r>
          </a:p>
          <a:p>
            <a:r>
              <a:rPr lang="en-US" dirty="0" smtClean="0"/>
              <a:t>Once these leads are acquired, employees from the sales team start making calls, writing emails, etc. Through this process, some of the leads get converted while most do not. The typical lead conversion rate at X education is around 30%.</a:t>
            </a:r>
          </a:p>
          <a:p>
            <a:pPr>
              <a:buNone/>
            </a:pPr>
            <a:endParaRPr lang="en-US" b="1" dirty="0" smtClean="0"/>
          </a:p>
          <a:p>
            <a:pPr>
              <a:buNone/>
            </a:pPr>
            <a:r>
              <a:rPr lang="en-US" b="1" dirty="0" smtClean="0"/>
              <a:t>Business </a:t>
            </a:r>
            <a:r>
              <a:rPr lang="en-US" b="1" dirty="0" smtClean="0"/>
              <a:t>Goal:</a:t>
            </a:r>
          </a:p>
          <a:p>
            <a:r>
              <a:rPr lang="en-US" dirty="0" smtClean="0"/>
              <a:t>X Education needs help in selecting the most promising leads, i.e. the leads that are most likely to convert into paying customers.</a:t>
            </a:r>
          </a:p>
          <a:p>
            <a:r>
              <a:rPr lang="en-US" dirty="0" smtClean="0"/>
              <a:t>The company needs a model wherein you a lead score is assigned to each of the leads such that the customers with higher lead score have a higher conversion chance and the customers with lower lead score have a lower conversion chance. </a:t>
            </a:r>
          </a:p>
          <a:p>
            <a:r>
              <a:rPr lang="en-US" dirty="0" smtClean="0"/>
              <a:t>The CEO, in particular, has given a ballpark of the target lead conversion rate to be around 80%.</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Strategy</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Source </a:t>
            </a:r>
            <a:r>
              <a:rPr lang="en-US" dirty="0" smtClean="0"/>
              <a:t>the data for analysis</a:t>
            </a:r>
          </a:p>
          <a:p>
            <a:r>
              <a:rPr lang="en-US" dirty="0" smtClean="0"/>
              <a:t>Clean </a:t>
            </a:r>
            <a:r>
              <a:rPr lang="en-US" dirty="0" smtClean="0"/>
              <a:t>and prepare the data</a:t>
            </a:r>
          </a:p>
          <a:p>
            <a:r>
              <a:rPr lang="en-US" dirty="0" smtClean="0"/>
              <a:t>Exploratory </a:t>
            </a:r>
            <a:r>
              <a:rPr lang="en-US" dirty="0" smtClean="0"/>
              <a:t>Data Analysis.</a:t>
            </a:r>
          </a:p>
          <a:p>
            <a:r>
              <a:rPr lang="en-US" dirty="0" smtClean="0"/>
              <a:t>Feature </a:t>
            </a:r>
            <a:r>
              <a:rPr lang="en-US" dirty="0" smtClean="0"/>
              <a:t>Scaling </a:t>
            </a:r>
          </a:p>
          <a:p>
            <a:r>
              <a:rPr lang="en-US" dirty="0" smtClean="0"/>
              <a:t>Splitting </a:t>
            </a:r>
            <a:r>
              <a:rPr lang="en-US" dirty="0" smtClean="0"/>
              <a:t>the data into Test and Train dataset.</a:t>
            </a:r>
          </a:p>
          <a:p>
            <a:r>
              <a:rPr lang="en-US" dirty="0" smtClean="0"/>
              <a:t>Building </a:t>
            </a:r>
            <a:r>
              <a:rPr lang="en-US" dirty="0" smtClean="0"/>
              <a:t>a logistic Regression model and calculate Lead Score.</a:t>
            </a:r>
          </a:p>
          <a:p>
            <a:r>
              <a:rPr lang="en-US" dirty="0" smtClean="0"/>
              <a:t>Evaluating </a:t>
            </a:r>
            <a:r>
              <a:rPr lang="en-US" dirty="0" smtClean="0"/>
              <a:t>the model by using different metrics -Specificity and Sensitivity or Precision and Recall.</a:t>
            </a:r>
          </a:p>
          <a:p>
            <a:r>
              <a:rPr lang="en-US" dirty="0" smtClean="0"/>
              <a:t>Applying </a:t>
            </a:r>
            <a:r>
              <a:rPr lang="en-US" dirty="0" smtClean="0"/>
              <a:t>the best model in Test data based on the Sensitivity and Specificity Metrics.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0" y="228600"/>
            <a:ext cx="9143999" cy="65532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03238"/>
          </a:xfrm>
        </p:spPr>
        <p:txBody>
          <a:bodyPr>
            <a:normAutofit fontScale="90000"/>
          </a:bodyPr>
          <a:lstStyle/>
          <a:p>
            <a:r>
              <a:rPr lang="en-US" dirty="0" smtClean="0"/>
              <a:t/>
            </a:r>
            <a:br>
              <a:rPr lang="en-US" dirty="0" smtClean="0"/>
            </a:br>
            <a:r>
              <a:rPr lang="en-US" dirty="0" smtClean="0"/>
              <a:t>Exploratory data </a:t>
            </a:r>
            <a:r>
              <a:rPr lang="en-US" dirty="0" err="1" smtClean="0"/>
              <a:t>analaysis</a:t>
            </a:r>
            <a:r>
              <a:rPr lang="en-US" dirty="0" smtClean="0"/>
              <a:t/>
            </a:r>
            <a:br>
              <a:rPr lang="en-US" dirty="0" smtClean="0"/>
            </a:br>
            <a:r>
              <a:rPr lang="en-US" dirty="0" smtClean="0"/>
              <a:t>The </a:t>
            </a:r>
            <a:r>
              <a:rPr lang="en-US" dirty="0" smtClean="0"/>
              <a:t>conversion rates for Total Visits Total time spent on website and Page Views per visit were higher.</a:t>
            </a:r>
            <a:br>
              <a:rPr lang="en-US" dirty="0" smtClean="0"/>
            </a:br>
            <a:endParaRPr lang="en-US" dirty="0"/>
          </a:p>
        </p:txBody>
      </p:sp>
      <p:pic>
        <p:nvPicPr>
          <p:cNvPr id="4" name="Content Placeholder 3" descr="Capture4.PNG"/>
          <p:cNvPicPr>
            <a:picLocks noGrp="1" noChangeAspect="1"/>
          </p:cNvPicPr>
          <p:nvPr>
            <p:ph idx="1"/>
          </p:nvPr>
        </p:nvPicPr>
        <p:blipFill>
          <a:blip r:embed="rId2"/>
          <a:stretch>
            <a:fillRect/>
          </a:stretch>
        </p:blipFill>
        <p:spPr>
          <a:xfrm>
            <a:off x="4343400" y="2438400"/>
            <a:ext cx="4374259" cy="4221846"/>
          </a:xfrm>
        </p:spPr>
      </p:pic>
      <p:pic>
        <p:nvPicPr>
          <p:cNvPr id="5" name="Picture 4" descr="Capture5.PNG"/>
          <p:cNvPicPr>
            <a:picLocks noChangeAspect="1"/>
          </p:cNvPicPr>
          <p:nvPr/>
        </p:nvPicPr>
        <p:blipFill>
          <a:blip r:embed="rId3"/>
          <a:stretch>
            <a:fillRect/>
          </a:stretch>
        </p:blipFill>
        <p:spPr>
          <a:xfrm>
            <a:off x="381000" y="3276600"/>
            <a:ext cx="4252329" cy="1912786"/>
          </a:xfrm>
          <a:prstGeom prst="rect">
            <a:avLst/>
          </a:prstGeom>
        </p:spPr>
      </p:pic>
      <p:sp>
        <p:nvSpPr>
          <p:cNvPr id="6" name="TextBox 5"/>
          <p:cNvSpPr txBox="1"/>
          <p:nvPr/>
        </p:nvSpPr>
        <p:spPr>
          <a:xfrm>
            <a:off x="609600" y="5410200"/>
            <a:ext cx="3857274" cy="923330"/>
          </a:xfrm>
          <a:prstGeom prst="rect">
            <a:avLst/>
          </a:prstGeom>
          <a:noFill/>
        </p:spPr>
        <p:txBody>
          <a:bodyPr wrap="none" rtlCol="0">
            <a:spAutoFit/>
          </a:bodyPr>
          <a:lstStyle/>
          <a:p>
            <a:r>
              <a:rPr lang="en-US" dirty="0" smtClean="0"/>
              <a:t>The conversion rates for the </a:t>
            </a:r>
            <a:r>
              <a:rPr lang="en-US" dirty="0" err="1" smtClean="0"/>
              <a:t>TotalVisits</a:t>
            </a:r>
            <a:r>
              <a:rPr lang="en-US" dirty="0" smtClean="0"/>
              <a:t> </a:t>
            </a:r>
          </a:p>
          <a:p>
            <a:r>
              <a:rPr lang="en-US" dirty="0" smtClean="0"/>
              <a:t>Time spent on website and Page views </a:t>
            </a:r>
          </a:p>
          <a:p>
            <a:r>
              <a:rPr lang="en-US" dirty="0" smtClean="0"/>
              <a:t>Per visit are high</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400" dirty="0" smtClean="0"/>
              <a:t>In lead origin Landing page submission the highest conversion occurred</a:t>
            </a:r>
          </a:p>
          <a:p>
            <a:r>
              <a:rPr lang="en-US" sz="2400" dirty="0" smtClean="0"/>
              <a:t>In emails sent and calls made also highest conversion occurred</a:t>
            </a:r>
          </a:p>
          <a:p>
            <a:r>
              <a:rPr lang="en-US" sz="2400" dirty="0" smtClean="0"/>
              <a:t>Lead source Google has maximum conversion</a:t>
            </a:r>
            <a:endParaRPr lang="en-US" sz="2400" dirty="0"/>
          </a:p>
        </p:txBody>
      </p:sp>
      <p:pic>
        <p:nvPicPr>
          <p:cNvPr id="3074" name="Picture 2" descr="C:\Users\BJ\Documents\upgrad\course2\Lead+Scoring+Case+Study\Lead Scoring Assignment\Capture6.PNG"/>
          <p:cNvPicPr>
            <a:picLocks noChangeAspect="1" noChangeArrowheads="1"/>
          </p:cNvPicPr>
          <p:nvPr/>
        </p:nvPicPr>
        <p:blipFill>
          <a:blip r:embed="rId2"/>
          <a:srcRect/>
          <a:stretch>
            <a:fillRect/>
          </a:stretch>
        </p:blipFill>
        <p:spPr bwMode="auto">
          <a:xfrm>
            <a:off x="304800" y="3810000"/>
            <a:ext cx="2362200" cy="2035175"/>
          </a:xfrm>
          <a:prstGeom prst="rect">
            <a:avLst/>
          </a:prstGeom>
          <a:noFill/>
        </p:spPr>
      </p:pic>
      <p:pic>
        <p:nvPicPr>
          <p:cNvPr id="3075" name="Picture 3" descr="C:\Users\BJ\Documents\upgrad\course2\Lead+Scoring+Case+Study\Lead Scoring Assignment\Capture7.PNG"/>
          <p:cNvPicPr>
            <a:picLocks noChangeAspect="1" noChangeArrowheads="1"/>
          </p:cNvPicPr>
          <p:nvPr/>
        </p:nvPicPr>
        <p:blipFill>
          <a:blip r:embed="rId3"/>
          <a:srcRect/>
          <a:stretch>
            <a:fillRect/>
          </a:stretch>
        </p:blipFill>
        <p:spPr bwMode="auto">
          <a:xfrm>
            <a:off x="3740150" y="3733800"/>
            <a:ext cx="5403850" cy="1554162"/>
          </a:xfrm>
          <a:prstGeom prst="rect">
            <a:avLst/>
          </a:prstGeom>
          <a:noFill/>
        </p:spPr>
      </p:pic>
      <p:pic>
        <p:nvPicPr>
          <p:cNvPr id="3076" name="Picture 4" descr="C:\Users\BJ\Documents\upgrad\course2\Lead+Scoring+Case+Study\Lead Scoring Assignment\Capture8.PNG"/>
          <p:cNvPicPr>
            <a:picLocks noChangeAspect="1" noChangeArrowheads="1"/>
          </p:cNvPicPr>
          <p:nvPr/>
        </p:nvPicPr>
        <p:blipFill>
          <a:blip r:embed="rId4"/>
          <a:srcRect/>
          <a:stretch>
            <a:fillRect/>
          </a:stretch>
        </p:blipFill>
        <p:spPr bwMode="auto">
          <a:xfrm>
            <a:off x="2438400" y="5143500"/>
            <a:ext cx="2332038" cy="17145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Variables Impacting the Conversion Rate</a:t>
            </a:r>
            <a:br>
              <a:rPr lang="en-US" b="1" dirty="0" smtClean="0"/>
            </a:b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Do not Email</a:t>
            </a:r>
          </a:p>
          <a:p>
            <a:r>
              <a:rPr lang="en-US" dirty="0" smtClean="0"/>
              <a:t>Total Time Spent on </a:t>
            </a:r>
            <a:r>
              <a:rPr lang="en-US" dirty="0" smtClean="0"/>
              <a:t>Website</a:t>
            </a:r>
          </a:p>
          <a:p>
            <a:r>
              <a:rPr lang="en-US" dirty="0" smtClean="0"/>
              <a:t>Lead </a:t>
            </a:r>
            <a:r>
              <a:rPr lang="en-US" dirty="0" err="1" smtClean="0"/>
              <a:t>Origin_Landing</a:t>
            </a:r>
            <a:r>
              <a:rPr lang="en-US" dirty="0" smtClean="0"/>
              <a:t> Page </a:t>
            </a:r>
            <a:r>
              <a:rPr lang="en-US" dirty="0" smtClean="0"/>
              <a:t>Submission</a:t>
            </a:r>
          </a:p>
          <a:p>
            <a:r>
              <a:rPr lang="en-US" dirty="0" smtClean="0"/>
              <a:t>Lead </a:t>
            </a:r>
            <a:r>
              <a:rPr lang="en-US" dirty="0" err="1" smtClean="0"/>
              <a:t>Origin_Lead</a:t>
            </a:r>
            <a:r>
              <a:rPr lang="en-US" dirty="0" smtClean="0"/>
              <a:t> Add </a:t>
            </a:r>
            <a:r>
              <a:rPr lang="en-US" dirty="0" smtClean="0"/>
              <a:t>Form</a:t>
            </a:r>
          </a:p>
          <a:p>
            <a:r>
              <a:rPr lang="en-US" dirty="0" smtClean="0"/>
              <a:t>Lead </a:t>
            </a:r>
            <a:r>
              <a:rPr lang="en-US" dirty="0" err="1" smtClean="0"/>
              <a:t>Source_Olark</a:t>
            </a:r>
            <a:r>
              <a:rPr lang="en-US" dirty="0" smtClean="0"/>
              <a:t> </a:t>
            </a:r>
            <a:r>
              <a:rPr lang="en-US" dirty="0" smtClean="0"/>
              <a:t>Chat</a:t>
            </a:r>
          </a:p>
          <a:p>
            <a:r>
              <a:rPr lang="en-US" dirty="0" smtClean="0"/>
              <a:t>Lead </a:t>
            </a:r>
            <a:r>
              <a:rPr lang="en-US" dirty="0" err="1" smtClean="0"/>
              <a:t>Source_Reference</a:t>
            </a:r>
            <a:endParaRPr lang="en-US" dirty="0" smtClean="0"/>
          </a:p>
          <a:p>
            <a:r>
              <a:rPr lang="en-US" dirty="0" smtClean="0"/>
              <a:t>Lead </a:t>
            </a:r>
            <a:r>
              <a:rPr lang="en-US" dirty="0" err="1" smtClean="0"/>
              <a:t>Source_Welingak</a:t>
            </a:r>
            <a:r>
              <a:rPr lang="en-US" dirty="0" smtClean="0"/>
              <a:t> </a:t>
            </a:r>
            <a:r>
              <a:rPr lang="en-US" dirty="0" smtClean="0"/>
              <a:t>Website</a:t>
            </a:r>
          </a:p>
          <a:p>
            <a:r>
              <a:rPr lang="en-US" dirty="0" smtClean="0"/>
              <a:t>Last </a:t>
            </a:r>
            <a:r>
              <a:rPr lang="en-US" dirty="0" err="1" smtClean="0"/>
              <a:t>Activity_Email</a:t>
            </a:r>
            <a:r>
              <a:rPr lang="en-US" dirty="0" smtClean="0"/>
              <a:t> </a:t>
            </a:r>
            <a:r>
              <a:rPr lang="en-US" dirty="0" smtClean="0"/>
              <a:t>Opened</a:t>
            </a:r>
          </a:p>
          <a:p>
            <a:r>
              <a:rPr lang="en-US" dirty="0" smtClean="0"/>
              <a:t>Last </a:t>
            </a:r>
            <a:r>
              <a:rPr lang="en-US" dirty="0" err="1" smtClean="0"/>
              <a:t>Activity_Olark</a:t>
            </a:r>
            <a:r>
              <a:rPr lang="en-US" dirty="0" smtClean="0"/>
              <a:t> Chat </a:t>
            </a:r>
            <a:r>
              <a:rPr lang="en-US" dirty="0" smtClean="0"/>
              <a:t>Conversation</a:t>
            </a:r>
          </a:p>
          <a:p>
            <a:r>
              <a:rPr lang="en-US" dirty="0" smtClean="0"/>
              <a:t>Last </a:t>
            </a:r>
            <a:r>
              <a:rPr lang="en-US" dirty="0" err="1" smtClean="0"/>
              <a:t>Activity_Other_Activity</a:t>
            </a:r>
            <a:endParaRPr lang="en-US" dirty="0" smtClean="0"/>
          </a:p>
          <a:p>
            <a:r>
              <a:rPr lang="en-US" dirty="0" smtClean="0"/>
              <a:t>Last </a:t>
            </a:r>
            <a:r>
              <a:rPr lang="en-US" dirty="0" err="1" smtClean="0"/>
              <a:t>Activity_SMS</a:t>
            </a:r>
            <a:r>
              <a:rPr lang="en-US" dirty="0" smtClean="0"/>
              <a:t> </a:t>
            </a:r>
            <a:r>
              <a:rPr lang="en-US" dirty="0" smtClean="0"/>
              <a:t>Sent</a:t>
            </a:r>
          </a:p>
          <a:p>
            <a:r>
              <a:rPr lang="en-US" dirty="0" smtClean="0"/>
              <a:t>Last </a:t>
            </a:r>
            <a:r>
              <a:rPr lang="en-US" dirty="0" err="1" smtClean="0"/>
              <a:t>Activity_Unreachable</a:t>
            </a:r>
            <a:endParaRPr lang="en-US" dirty="0" smtClean="0"/>
          </a:p>
          <a:p>
            <a:r>
              <a:rPr lang="en-US" dirty="0" smtClean="0"/>
              <a:t>Last </a:t>
            </a:r>
            <a:r>
              <a:rPr lang="en-US" dirty="0" err="1" smtClean="0"/>
              <a:t>Activity_Unsubscribed</a:t>
            </a:r>
            <a:endParaRPr lang="en-US" dirty="0" smtClean="0"/>
          </a:p>
          <a:p>
            <a:r>
              <a:rPr lang="en-US" dirty="0" err="1" smtClean="0"/>
              <a:t>Specialization_Others</a:t>
            </a:r>
            <a:endParaRPr lang="en-US" dirty="0" smtClean="0"/>
          </a:p>
          <a:p>
            <a:r>
              <a:rPr lang="en-US" dirty="0" smtClean="0"/>
              <a:t>What is your current </a:t>
            </a:r>
            <a:r>
              <a:rPr lang="en-US" dirty="0" err="1" smtClean="0"/>
              <a:t>occupation_Housewife</a:t>
            </a:r>
            <a:endParaRPr lang="en-US" dirty="0" smtClean="0"/>
          </a:p>
          <a:p>
            <a:r>
              <a:rPr lang="en-US" dirty="0" smtClean="0"/>
              <a:t>What is your current </a:t>
            </a:r>
            <a:r>
              <a:rPr lang="en-US" dirty="0" err="1" smtClean="0"/>
              <a:t>occupation_Student</a:t>
            </a:r>
            <a:endParaRPr lang="en-US" dirty="0" smtClean="0"/>
          </a:p>
          <a:p>
            <a:r>
              <a:rPr lang="en-US" dirty="0" smtClean="0"/>
              <a:t>What is your current </a:t>
            </a:r>
            <a:r>
              <a:rPr lang="en-US" dirty="0" err="1" smtClean="0"/>
              <a:t>occupation_Unemployed</a:t>
            </a:r>
            <a:endParaRPr lang="en-US" dirty="0" smtClean="0"/>
          </a:p>
          <a:p>
            <a:r>
              <a:rPr lang="en-US" dirty="0" smtClean="0"/>
              <a:t>What is your current </a:t>
            </a:r>
            <a:r>
              <a:rPr lang="en-US" dirty="0" err="1" smtClean="0"/>
              <a:t>occupation_Working</a:t>
            </a:r>
            <a:r>
              <a:rPr lang="en-US" dirty="0" smtClean="0"/>
              <a:t> </a:t>
            </a:r>
            <a:r>
              <a:rPr lang="en-US" dirty="0" smtClean="0"/>
              <a:t>Professional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smtClean="0"/>
              <a:t>Model Evaluation -Sensitivity and Specificity on Train Data Set</a:t>
            </a:r>
            <a:endParaRPr lang="en-US" dirty="0"/>
          </a:p>
        </p:txBody>
      </p:sp>
      <p:pic>
        <p:nvPicPr>
          <p:cNvPr id="6" name="Content Placeholder 5" descr="Capture.PNG"/>
          <p:cNvPicPr>
            <a:picLocks noGrp="1" noChangeAspect="1"/>
          </p:cNvPicPr>
          <p:nvPr>
            <p:ph idx="1"/>
          </p:nvPr>
        </p:nvPicPr>
        <p:blipFill>
          <a:blip r:embed="rId2"/>
          <a:stretch>
            <a:fillRect/>
          </a:stretch>
        </p:blipFill>
        <p:spPr>
          <a:xfrm>
            <a:off x="1905000" y="1447800"/>
            <a:ext cx="5133348" cy="2667000"/>
          </a:xfrm>
        </p:spPr>
      </p:pic>
      <p:sp>
        <p:nvSpPr>
          <p:cNvPr id="7" name="TextBox 6"/>
          <p:cNvSpPr txBox="1"/>
          <p:nvPr/>
        </p:nvSpPr>
        <p:spPr>
          <a:xfrm>
            <a:off x="381000" y="4114800"/>
            <a:ext cx="8534400" cy="2585323"/>
          </a:xfrm>
          <a:prstGeom prst="rect">
            <a:avLst/>
          </a:prstGeom>
          <a:noFill/>
        </p:spPr>
        <p:txBody>
          <a:bodyPr wrap="square" rtlCol="0">
            <a:spAutoFit/>
          </a:bodyPr>
          <a:lstStyle/>
          <a:p>
            <a:r>
              <a:rPr lang="en-US" dirty="0" smtClean="0"/>
              <a:t>This graph illustrates an optimal cutoff of 0.34 depending on the accuracy, sensitivity and specificity</a:t>
            </a:r>
          </a:p>
          <a:p>
            <a:r>
              <a:rPr lang="en-US" dirty="0" smtClean="0"/>
              <a:t>The confusion matrix is</a:t>
            </a:r>
            <a:endParaRPr lang="en-US" dirty="0" smtClean="0"/>
          </a:p>
          <a:p>
            <a:r>
              <a:rPr lang="en-US" dirty="0" smtClean="0"/>
              <a:t>[[3607, 896], </a:t>
            </a:r>
            <a:endParaRPr lang="en-US" dirty="0" smtClean="0"/>
          </a:p>
          <a:p>
            <a:r>
              <a:rPr lang="en-US" dirty="0" smtClean="0"/>
              <a:t>[ </a:t>
            </a:r>
            <a:r>
              <a:rPr lang="en-US" dirty="0" smtClean="0"/>
              <a:t>508, 2248</a:t>
            </a:r>
            <a:r>
              <a:rPr lang="en-US" dirty="0" smtClean="0"/>
              <a:t>]]</a:t>
            </a:r>
          </a:p>
          <a:p>
            <a:r>
              <a:rPr lang="en-US" dirty="0" smtClean="0"/>
              <a:t>Train Data Accuracy :80.49 </a:t>
            </a:r>
            <a:r>
              <a:rPr lang="en-US" dirty="0" smtClean="0"/>
              <a:t>%</a:t>
            </a:r>
          </a:p>
          <a:p>
            <a:r>
              <a:rPr lang="en-US" dirty="0" smtClean="0"/>
              <a:t> </a:t>
            </a:r>
            <a:r>
              <a:rPr lang="en-US" dirty="0" smtClean="0"/>
              <a:t>Train Data Sensitivity :81.57 </a:t>
            </a:r>
            <a:r>
              <a:rPr lang="en-US" dirty="0" smtClean="0"/>
              <a:t>%</a:t>
            </a:r>
          </a:p>
          <a:p>
            <a:r>
              <a:rPr lang="en-US" dirty="0" smtClean="0"/>
              <a:t> </a:t>
            </a:r>
            <a:r>
              <a:rPr lang="en-US" dirty="0" smtClean="0"/>
              <a:t>Train Data Specificity :80.1 </a:t>
            </a:r>
            <a:r>
              <a:rPr lang="en-US" dirty="0" smtClean="0"/>
              <a:t>%</a:t>
            </a:r>
          </a:p>
          <a:p>
            <a:r>
              <a:rPr lang="en-US" dirty="0" smtClean="0"/>
              <a:t> </a:t>
            </a:r>
            <a:r>
              <a:rPr lang="en-US" dirty="0" smtClean="0"/>
              <a:t>Train Data F1 Score :0.72</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Model Evaluation-Precision and Recall on Train Dataset</a:t>
            </a:r>
            <a:endParaRPr lang="en-US" dirty="0"/>
          </a:p>
        </p:txBody>
      </p:sp>
      <p:pic>
        <p:nvPicPr>
          <p:cNvPr id="4" name="Content Placeholder 3" descr="Capture3.PNG"/>
          <p:cNvPicPr>
            <a:picLocks noGrp="1" noChangeAspect="1"/>
          </p:cNvPicPr>
          <p:nvPr>
            <p:ph idx="1"/>
          </p:nvPr>
        </p:nvPicPr>
        <p:blipFill>
          <a:blip r:embed="rId2"/>
          <a:stretch>
            <a:fillRect/>
          </a:stretch>
        </p:blipFill>
        <p:spPr>
          <a:xfrm>
            <a:off x="2667000" y="1828800"/>
            <a:ext cx="3040644" cy="1966131"/>
          </a:xfrm>
        </p:spPr>
      </p:pic>
      <p:sp>
        <p:nvSpPr>
          <p:cNvPr id="5" name="TextBox 4"/>
          <p:cNvSpPr txBox="1"/>
          <p:nvPr/>
        </p:nvSpPr>
        <p:spPr>
          <a:xfrm>
            <a:off x="3429000" y="4267200"/>
            <a:ext cx="1892056" cy="923330"/>
          </a:xfrm>
          <a:prstGeom prst="rect">
            <a:avLst/>
          </a:prstGeom>
          <a:noFill/>
        </p:spPr>
        <p:txBody>
          <a:bodyPr wrap="none" rtlCol="0">
            <a:spAutoFit/>
          </a:bodyPr>
          <a:lstStyle/>
          <a:p>
            <a:r>
              <a:rPr lang="en-US" dirty="0" smtClean="0"/>
              <a:t>Precision : 79.10%</a:t>
            </a:r>
          </a:p>
          <a:p>
            <a:r>
              <a:rPr lang="en-US" dirty="0" smtClean="0"/>
              <a:t>Recall : 66.07%</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487</TotalTime>
  <Words>708</Words>
  <Application>Microsoft Office PowerPoint</Application>
  <PresentationFormat>On-screen Show (4:3)</PresentationFormat>
  <Paragraphs>80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Lead Score Case Study</vt:lpstr>
      <vt:lpstr>Lead Score Case Study for X Education</vt:lpstr>
      <vt:lpstr>Strategy </vt:lpstr>
      <vt:lpstr>Slide 4</vt:lpstr>
      <vt:lpstr> Exploratory data analaysis The conversion rates for Total Visits Total time spent on website and Page Views per visit were higher. </vt:lpstr>
      <vt:lpstr>Slide 6</vt:lpstr>
      <vt:lpstr>Variables Impacting the Conversion Rate </vt:lpstr>
      <vt:lpstr>Model Evaluation -Sensitivity and Specificity on Train Data Set</vt:lpstr>
      <vt:lpstr>Model Evaluation-Precision and Recall on Train Dataset</vt:lpstr>
      <vt:lpstr>Model Evaluation –Sensitivity and Specificity on Test Dataset</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dc:title>
  <dc:creator>BJ</dc:creator>
  <cp:lastModifiedBy>BJ</cp:lastModifiedBy>
  <cp:revision>20</cp:revision>
  <dcterms:created xsi:type="dcterms:W3CDTF">2006-08-16T00:00:00Z</dcterms:created>
  <dcterms:modified xsi:type="dcterms:W3CDTF">2024-04-08T14:55:33Z</dcterms:modified>
</cp:coreProperties>
</file>