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300" r:id="rId3"/>
    <p:sldId id="304" r:id="rId4"/>
    <p:sldId id="301" r:id="rId5"/>
    <p:sldId id="302" r:id="rId6"/>
    <p:sldId id="258" r:id="rId7"/>
    <p:sldId id="303" r:id="rId8"/>
    <p:sldId id="259" r:id="rId9"/>
    <p:sldId id="264" r:id="rId10"/>
    <p:sldId id="305" r:id="rId11"/>
    <p:sldId id="306" r:id="rId12"/>
    <p:sldId id="307" r:id="rId13"/>
    <p:sldId id="308" r:id="rId14"/>
    <p:sldId id="260" r:id="rId15"/>
    <p:sldId id="309" r:id="rId16"/>
  </p:sldIdLst>
  <p:sldSz cx="9144000" cy="5143500" type="screen16x9"/>
  <p:notesSz cx="6858000" cy="9144000"/>
  <p:embeddedFontLst>
    <p:embeddedFont>
      <p:font typeface="Coming Soon" panose="020B0604020202020204" charset="0"/>
      <p:regular r:id="rId18"/>
    </p:embeddedFont>
    <p:embeddedFont>
      <p:font typeface="Concert One" panose="020B0604020202020204" charset="0"/>
      <p:regular r:id="rId19"/>
    </p:embeddedFont>
    <p:embeddedFont>
      <p:font typeface="Roboto Mon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5"/>
    <a:srgbClr val="18705F"/>
    <a:srgbClr val="595959"/>
    <a:srgbClr val="FFFFFF"/>
    <a:srgbClr val="A79241"/>
    <a:srgbClr val="B44141"/>
    <a:srgbClr val="EDEDE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22BFFB-D11A-4DDD-BAE7-39EE6DA69B98}">
  <a:tblStyle styleId="{E622BFFB-D11A-4DDD-BAE7-39EE6DA69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85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7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18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63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1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9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5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672763" y="1540277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Seminar Proposal</a:t>
            </a:r>
            <a:br>
              <a:rPr lang="en" dirty="0"/>
            </a:br>
            <a:r>
              <a:rPr lang="en" dirty="0"/>
              <a:t>TA / Skripsi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Luqman Tri Bimantoro</a:t>
            </a:r>
            <a:br>
              <a:rPr lang="en" b="0" dirty="0"/>
            </a:br>
            <a:r>
              <a:rPr lang="en" b="0" dirty="0"/>
              <a:t>18083000148</a:t>
            </a:r>
            <a:endParaRPr b="0" dirty="0"/>
          </a:p>
        </p:txBody>
      </p:sp>
      <p:sp>
        <p:nvSpPr>
          <p:cNvPr id="178" name="Google Shape;178;p29"/>
          <p:cNvSpPr/>
          <p:nvPr/>
        </p:nvSpPr>
        <p:spPr>
          <a:xfrm>
            <a:off x="2140563" y="2741119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6719288" y="2698415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7;p29">
            <a:extLst>
              <a:ext uri="{FF2B5EF4-FFF2-40B4-BE49-F238E27FC236}">
                <a16:creationId xmlns:a16="http://schemas.microsoft.com/office/drawing/2014/main" id="{ECFFC5B9-43BD-4236-B054-53F3166D1155}"/>
              </a:ext>
            </a:extLst>
          </p:cNvPr>
          <p:cNvSpPr txBox="1">
            <a:spLocks/>
          </p:cNvSpPr>
          <p:nvPr/>
        </p:nvSpPr>
        <p:spPr>
          <a:xfrm>
            <a:off x="4456800" y="3172519"/>
            <a:ext cx="226248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br>
              <a:rPr lang="en-US" dirty="0"/>
            </a:br>
            <a:r>
              <a:rPr lang="en-US" dirty="0"/>
              <a:t>Universitas Merdeka Malang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CA92E-CBDC-44BC-A7B2-2026C3DC76CC}"/>
              </a:ext>
            </a:extLst>
          </p:cNvPr>
          <p:cNvSpPr txBox="1"/>
          <p:nvPr/>
        </p:nvSpPr>
        <p:spPr>
          <a:xfrm>
            <a:off x="6849244" y="3811230"/>
            <a:ext cx="1416712" cy="30777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cert One" panose="020B0604020202020204" charset="0"/>
              </a:rPr>
              <a:t>2021 /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D608-6E99-4FF1-81FB-97A4611FE376}"/>
              </a:ext>
            </a:extLst>
          </p:cNvPr>
          <p:cNvSpPr txBox="1"/>
          <p:nvPr/>
        </p:nvSpPr>
        <p:spPr>
          <a:xfrm>
            <a:off x="6849244" y="3277880"/>
            <a:ext cx="1416712" cy="30777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cert One" panose="020B0604020202020204" charset="0"/>
              </a:rPr>
              <a:t>Tahun</a:t>
            </a:r>
            <a:r>
              <a:rPr lang="en-US" dirty="0">
                <a:solidFill>
                  <a:srgbClr val="FFFFFF"/>
                </a:solidFill>
                <a:latin typeface="Concert One" panose="020B060402020202020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cert One" panose="020B0604020202020204" charset="0"/>
              </a:rPr>
              <a:t>Ajaran</a:t>
            </a:r>
            <a:endParaRPr lang="en-US" dirty="0">
              <a:solidFill>
                <a:srgbClr val="FFFFFF"/>
              </a:solidFill>
              <a:latin typeface="Concert On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Penjelasan Singkat Mengenai</a:t>
            </a:r>
            <a:endParaRPr sz="1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699416" y="795481"/>
            <a:ext cx="392742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SINGLE EXPONENTIAL SMOOTHING ADAPTIVE PARAMETER </a:t>
            </a:r>
            <a:endParaRPr i="1"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5006715" y="1199352"/>
            <a:ext cx="3339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metode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pemulusan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rata-rata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bergerak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time series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pembobotan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menurun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exponential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terhadap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objek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tua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sedang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amati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perbedaan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di banding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SES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ialah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parameter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alpha (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)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dapat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berubah-ubah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apabila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terjadi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perubahan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dalam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pola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data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sedang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diamati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Nurfawaid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, 2018). </a:t>
            </a:r>
            <a:endParaRPr lang="en-US" sz="1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Google Shape;293;p37">
            <a:extLst>
              <a:ext uri="{FF2B5EF4-FFF2-40B4-BE49-F238E27FC236}">
                <a16:creationId xmlns:a16="http://schemas.microsoft.com/office/drawing/2014/main" id="{9FC21533-8BFD-4143-B42E-C5C5F55C9A1F}"/>
              </a:ext>
            </a:extLst>
          </p:cNvPr>
          <p:cNvSpPr txBox="1">
            <a:spLocks/>
          </p:cNvSpPr>
          <p:nvPr/>
        </p:nvSpPr>
        <p:spPr>
          <a:xfrm rot="390862">
            <a:off x="1905946" y="3033973"/>
            <a:ext cx="1438488" cy="113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Roboto Mono Medium"/>
              <a:buNone/>
            </a:pPr>
            <a:r>
              <a:rPr lang="en-US" sz="1000" b="1" dirty="0">
                <a:solidFill>
                  <a:srgbClr val="595959"/>
                </a:solidFill>
              </a:rPr>
              <a:t>METODE</a:t>
            </a:r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 SINGLE EXPONENTIAL SMOOTHING ADAPTIVE PARAMETER </a:t>
            </a:r>
          </a:p>
        </p:txBody>
      </p:sp>
      <p:sp>
        <p:nvSpPr>
          <p:cNvPr id="5" name="Rectangle 4" descr="Ft=αt-1 * At-1 + ( 1-αt-1) * Ft-1 ">
            <a:extLst>
              <a:ext uri="{FF2B5EF4-FFF2-40B4-BE49-F238E27FC236}">
                <a16:creationId xmlns:a16="http://schemas.microsoft.com/office/drawing/2014/main" id="{0971B0F7-AEAD-42B1-9C98-D160692D20CF}"/>
              </a:ext>
            </a:extLst>
          </p:cNvPr>
          <p:cNvSpPr/>
          <p:nvPr/>
        </p:nvSpPr>
        <p:spPr>
          <a:xfrm>
            <a:off x="1743375" y="4174096"/>
            <a:ext cx="2611514" cy="341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accent6">
                    <a:lumMod val="50000"/>
                  </a:schemeClr>
                </a:solidFill>
              </a:rPr>
              <a:t>Ft=αt-1 * At-1 + ( 1-αt-1) * Ft-1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355" y="2727843"/>
            <a:ext cx="1482524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chemeClr val="dk2"/>
                </a:solidFill>
              </a:rPr>
              <a:t>Penjelasan Singkat Mengenai</a:t>
            </a:r>
            <a:r>
              <a:rPr lang="en" sz="105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" sz="1050" b="1" i="1" dirty="0">
                <a:solidFill>
                  <a:srgbClr val="18705F"/>
                </a:solidFill>
                <a:highlight>
                  <a:srgbClr val="F7F6F5"/>
                </a:highlight>
              </a:rPr>
              <a:t>Ms. Office Excel</a:t>
            </a:r>
            <a:endParaRPr lang="en" sz="1050" dirty="0">
              <a:solidFill>
                <a:srgbClr val="18705F"/>
              </a:solidFill>
              <a:highlight>
                <a:srgbClr val="F7F6F5"/>
              </a:highlight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699416" y="795481"/>
            <a:ext cx="392742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SINGLE EXPONENTIAL SMOOTHING ADAPTIVE PARAMETER </a:t>
            </a:r>
            <a:endParaRPr i="1"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5006715" y="1199352"/>
            <a:ext cx="3339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sebuah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buatan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Microsoft Corporation yang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berbentuk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lembar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kerja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SpreadSheet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beroperasi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berbagai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macam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operasi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i-FI" sz="1400" dirty="0">
                <a:solidFill>
                  <a:schemeClr val="accent6">
                    <a:lumMod val="50000"/>
                  </a:schemeClr>
                </a:solidFill>
              </a:rPr>
              <a:t>(Nita &amp; Ahmar, 2015: 182- 183)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fungsi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beberapa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antaranya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sebagai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berikut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memiliki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banyak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fungsi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dan formula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perhitungan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aritmatika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hingga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statistika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memudahkan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pembukuan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database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keuangan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hingga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mempresentasikan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laporan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bentuk-bentuk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menarik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mulai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table,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grafik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hingga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7008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355" y="2727843"/>
            <a:ext cx="1482524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chemeClr val="dk2"/>
                </a:solidFill>
              </a:rPr>
              <a:t>Penjelasan Singkat Mengenai </a:t>
            </a:r>
            <a:r>
              <a:rPr lang="en" sz="1050" dirty="0">
                <a:solidFill>
                  <a:schemeClr val="accent6">
                    <a:lumMod val="50000"/>
                  </a:schemeClr>
                </a:solidFill>
              </a:rPr>
              <a:t>UD. Toko Tiga Jaya Baru</a:t>
            </a:r>
            <a:endParaRPr lang="en" sz="1050" dirty="0">
              <a:solidFill>
                <a:schemeClr val="accent6">
                  <a:lumMod val="50000"/>
                </a:schemeClr>
              </a:solidFill>
              <a:highlight>
                <a:srgbClr val="F7F6F5"/>
              </a:highlight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699416" y="795481"/>
            <a:ext cx="392742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UD. Toko Tiga Jaya Baru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4801676" y="1199352"/>
            <a:ext cx="3339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salah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satu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toko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Usaha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Dagang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(UD) yang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berlokasi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ibukota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Kalimantan Utara,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yakni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Tanjung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Selor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telah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berdiri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selama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20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tahun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mulai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tahun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1990.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produk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utama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yang di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jual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barang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kebutuhan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sehari-hari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seperi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piring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panci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dan lain-lain.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masih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sangat minim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memanfaatkan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perkembangan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teknologi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ada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, salah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satunya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masih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melakukan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pembukuan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penjualan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fisik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buku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dan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kertas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3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1699508" y="2571750"/>
            <a:ext cx="5744981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BAB III</a:t>
            </a:r>
            <a:br>
              <a:rPr lang="en-US" sz="3200" dirty="0"/>
            </a:br>
            <a:r>
              <a:rPr lang="en-US" sz="3200" dirty="0"/>
              <a:t>METODOLOGI PENELITIAN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624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FF1FC-7EB5-4DD1-898E-85DC317D1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" t="3379" r="8405" b="3164"/>
          <a:stretch/>
        </p:blipFill>
        <p:spPr>
          <a:xfrm>
            <a:off x="5860278" y="406522"/>
            <a:ext cx="2035721" cy="4062335"/>
          </a:xfrm>
          <a:prstGeom prst="rect">
            <a:avLst/>
          </a:prstGeom>
        </p:spPr>
      </p:pic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1094449" y="1385951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b-NO" sz="1000" dirty="0">
                <a:solidFill>
                  <a:schemeClr val="accent6">
                    <a:lumMod val="50000"/>
                  </a:schemeClr>
                </a:solidFill>
              </a:rPr>
              <a:t>Jenis penelitian yang digunakan penulis ialah metode peramalan time series yang merupakan salah satu dari dua metode forecasting. 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b-NO" sz="1000" dirty="0">
                <a:solidFill>
                  <a:schemeClr val="accent6">
                    <a:lumMod val="50000"/>
                  </a:schemeClr>
                </a:solidFill>
              </a:rPr>
              <a:t>Dengan teknik pengolahan dan analisi data yang di lakukan ialah </a:t>
            </a:r>
            <a:r>
              <a:rPr lang="nb-NO" sz="1000" b="1" i="1" dirty="0">
                <a:solidFill>
                  <a:schemeClr val="accent6">
                    <a:lumMod val="50000"/>
                  </a:schemeClr>
                </a:solidFill>
              </a:rPr>
              <a:t>Adaptive Response Rate Single Exponential Smoothing </a:t>
            </a:r>
            <a:r>
              <a:rPr lang="nb-NO" sz="1000" dirty="0">
                <a:solidFill>
                  <a:schemeClr val="accent6">
                    <a:lumMod val="50000"/>
                  </a:schemeClr>
                </a:solidFill>
              </a:rPr>
              <a:t>dengan media software atau aplikasi</a:t>
            </a:r>
            <a:r>
              <a:rPr lang="nb-NO" sz="1000" b="1" i="1" dirty="0">
                <a:solidFill>
                  <a:schemeClr val="accent6">
                    <a:lumMod val="50000"/>
                  </a:schemeClr>
                </a:solidFill>
              </a:rPr>
              <a:t> Microsoft Office Excel. </a:t>
            </a:r>
            <a:endParaRPr sz="1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895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Desain </a:t>
            </a:r>
            <a:r>
              <a:rPr lang="en-US" dirty="0" err="1"/>
              <a:t>Penelitian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 rot="10800000">
            <a:off x="1124174" y="1103650"/>
            <a:ext cx="2773800" cy="1802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 rot="-2148808">
            <a:off x="5572396" y="483775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7550676" y="346395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6023610" flipH="1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 rot="10324607">
            <a:off x="7275478" y="4040710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;p33">
            <a:extLst>
              <a:ext uri="{FF2B5EF4-FFF2-40B4-BE49-F238E27FC236}">
                <a16:creationId xmlns:a16="http://schemas.microsoft.com/office/drawing/2014/main" id="{85FE52B7-CE09-4980-A076-4D0BC1B29621}"/>
              </a:ext>
            </a:extLst>
          </p:cNvPr>
          <p:cNvSpPr/>
          <p:nvPr/>
        </p:nvSpPr>
        <p:spPr>
          <a:xfrm rot="14017852">
            <a:off x="5719143" y="4124019"/>
            <a:ext cx="716593" cy="40735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71412E-A16C-4B63-9F41-AD77DE38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63" y="1283881"/>
            <a:ext cx="3739280" cy="1986148"/>
          </a:xfrm>
          <a:prstGeom prst="rect">
            <a:avLst/>
          </a:prstGeom>
        </p:spPr>
      </p:pic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1094449" y="1385951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b-NO" sz="1000" dirty="0">
                <a:solidFill>
                  <a:schemeClr val="accent6">
                    <a:lumMod val="50000"/>
                  </a:schemeClr>
                </a:solidFill>
              </a:rPr>
              <a:t>Lokasi pelaksanaan penelitian ini adalah sebuah usaha dagang bernama Toko Tiga Jaya Baru yang menjual berbagai macam barang kebutuhan sehari-hari non sembako. Adapun lokasi dari tempat penelitian tersebut berlokasi di Jalan Semangka RT 10 RW 20 Tanjung Selor, Tanjung Selor Hilir, Bulungan, Kalimantan Utara.</a:t>
            </a:r>
            <a:endParaRPr sz="1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895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Lokasi </a:t>
            </a:r>
            <a:r>
              <a:rPr lang="en-US" dirty="0" err="1"/>
              <a:t>Penelitian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 rot="10800000">
            <a:off x="1124174" y="1103650"/>
            <a:ext cx="2773800" cy="1802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 rot="-2148808">
            <a:off x="4625993" y="1237058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8141675" y="1072818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2553007" flipH="1" flipV="1">
            <a:off x="3945833" y="3105419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 rot="10324607">
            <a:off x="7591045" y="2945528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;p33">
            <a:extLst>
              <a:ext uri="{FF2B5EF4-FFF2-40B4-BE49-F238E27FC236}">
                <a16:creationId xmlns:a16="http://schemas.microsoft.com/office/drawing/2014/main" id="{85FE52B7-CE09-4980-A076-4D0BC1B29621}"/>
              </a:ext>
            </a:extLst>
          </p:cNvPr>
          <p:cNvSpPr/>
          <p:nvPr/>
        </p:nvSpPr>
        <p:spPr>
          <a:xfrm rot="14017852">
            <a:off x="4555356" y="3012436"/>
            <a:ext cx="716593" cy="40735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672763" y="1540277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2400" b="1" kern="0" cap="all" dirty="0">
                <a:effectLst/>
                <a:latin typeface="Concert On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 FORECASTING PENJUALAN TOKO TIGA JAYA BARU MENGGUNAKAN METODE SINGLE EXPONENTIAL SMOOTHING ADAPTIVE PARAMETER DENGAN MEDIA MICROSOFT EXCEL</a:t>
            </a:r>
          </a:p>
        </p:txBody>
      </p:sp>
      <p:sp>
        <p:nvSpPr>
          <p:cNvPr id="178" name="Google Shape;178;p29"/>
          <p:cNvSpPr/>
          <p:nvPr/>
        </p:nvSpPr>
        <p:spPr>
          <a:xfrm>
            <a:off x="2791325" y="2910699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6105638" y="2891570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2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I </a:t>
            </a:r>
            <a:br>
              <a:rPr lang="en-US" dirty="0"/>
            </a:br>
            <a:r>
              <a:rPr lang="en-US" dirty="0"/>
              <a:t>PENDAHULUAN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3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E2A151-008D-4081-8E7E-EF4F28AC3A0F}"/>
              </a:ext>
            </a:extLst>
          </p:cNvPr>
          <p:cNvSpPr/>
          <p:nvPr/>
        </p:nvSpPr>
        <p:spPr>
          <a:xfrm>
            <a:off x="2900598" y="1424067"/>
            <a:ext cx="1658335" cy="654692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8335" h="654692">
                <a:moveTo>
                  <a:pt x="0" y="0"/>
                </a:moveTo>
                <a:cubicBezTo>
                  <a:pt x="1044939" y="271072"/>
                  <a:pt x="-806683" y="1078649"/>
                  <a:pt x="1658335" y="371806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87EAC-ABE7-4B93-AE75-8CE943899792}"/>
              </a:ext>
            </a:extLst>
          </p:cNvPr>
          <p:cNvSpPr txBox="1"/>
          <p:nvPr/>
        </p:nvSpPr>
        <p:spPr>
          <a:xfrm>
            <a:off x="1615512" y="895930"/>
            <a:ext cx="20986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50+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tahun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b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</a:b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Komputer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di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ciptakan</a:t>
            </a:r>
            <a:endParaRPr lang="en-US" sz="1600" dirty="0">
              <a:solidFill>
                <a:srgbClr val="B44141"/>
              </a:solidFill>
              <a:latin typeface="Concert One" panose="020B0604020202020204" charset="0"/>
              <a:ea typeface="Roboto Mono Medium" panose="020B060402020202020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305D9-5132-4C86-9FD6-2CB114862D27}"/>
              </a:ext>
            </a:extLst>
          </p:cNvPr>
          <p:cNvSpPr txBox="1"/>
          <p:nvPr/>
        </p:nvSpPr>
        <p:spPr>
          <a:xfrm>
            <a:off x="4264448" y="3083586"/>
            <a:ext cx="2527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Hampir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seluruh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kegiatan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manusia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di </a:t>
            </a:r>
            <a:r>
              <a:rPr lang="en-US" b="1" dirty="0" err="1">
                <a:solidFill>
                  <a:srgbClr val="00B050"/>
                </a:solidFill>
                <a:latin typeface="Roboto Mono Medium" panose="020B0604020202020204" charset="0"/>
                <a:ea typeface="Roboto Mono Medium" panose="020B0604020202020204" charset="0"/>
              </a:rPr>
              <a:t>komputerisasikan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guna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mengurangi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frekuensi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kesalahan</a:t>
            </a:r>
            <a:endParaRPr lang="en-US" dirty="0">
              <a:solidFill>
                <a:srgbClr val="595959"/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016DB-E43F-45E7-B092-16A345D9DD89}"/>
              </a:ext>
            </a:extLst>
          </p:cNvPr>
          <p:cNvSpPr txBox="1"/>
          <p:nvPr/>
        </p:nvSpPr>
        <p:spPr>
          <a:xfrm>
            <a:off x="4569441" y="1392076"/>
            <a:ext cx="209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Dunia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beralih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dari</a:t>
            </a:r>
            <a:b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</a:b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Era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Industri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b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</a:b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Era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Informasi</a:t>
            </a:r>
            <a:endParaRPr lang="en-US" dirty="0">
              <a:solidFill>
                <a:srgbClr val="595959"/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DA86D-3D90-4CD1-854A-E1847536BB9D}"/>
              </a:ext>
            </a:extLst>
          </p:cNvPr>
          <p:cNvSpPr txBox="1"/>
          <p:nvPr/>
        </p:nvSpPr>
        <p:spPr>
          <a:xfrm>
            <a:off x="6434979" y="2078759"/>
            <a:ext cx="20986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Dikembangkan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metode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teknologi</a:t>
            </a:r>
            <a:b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</a:b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guna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50000"/>
                  </a:schemeClr>
                </a:solidFill>
                <a:latin typeface="Concert One" panose="020B0604020202020204" charset="0"/>
                <a:ea typeface="Roboto Mono Medium" panose="020B0604020202020204" charset="0"/>
              </a:rPr>
              <a:t>meramalkan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informasi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di masa yang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akan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datang</a:t>
            </a:r>
            <a:endParaRPr lang="en-US" sz="1600" dirty="0">
              <a:solidFill>
                <a:srgbClr val="B44141"/>
              </a:solidFill>
              <a:latin typeface="Concert One" panose="020B0604020202020204" charset="0"/>
              <a:ea typeface="Roboto Mono Medium" panose="020B0604020202020204" charset="0"/>
            </a:endParaRPr>
          </a:p>
          <a:p>
            <a:pPr algn="just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C6870-477C-4E97-9681-464CD2BA6558}"/>
              </a:ext>
            </a:extLst>
          </p:cNvPr>
          <p:cNvSpPr txBox="1"/>
          <p:nvPr/>
        </p:nvSpPr>
        <p:spPr>
          <a:xfrm>
            <a:off x="3002870" y="2068554"/>
            <a:ext cx="236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18705F"/>
                </a:solidFill>
                <a:latin typeface="Concert One" panose="020B0604020202020204" charset="0"/>
                <a:ea typeface="Roboto Mono Medium" panose="020B0604020202020204" charset="0"/>
              </a:rPr>
              <a:t>Ms. Office Excel 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salah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satu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software di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komputer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guna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mengolah</a:t>
            </a:r>
            <a:r>
              <a:rPr lang="en-US" sz="1600" dirty="0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 data </a:t>
            </a:r>
            <a:r>
              <a:rPr lang="en-US" sz="1600" dirty="0" err="1">
                <a:solidFill>
                  <a:srgbClr val="B44141"/>
                </a:solidFill>
                <a:latin typeface="Concert One" panose="020B0604020202020204" charset="0"/>
                <a:ea typeface="Roboto Mono Medium" panose="020B0604020202020204" charset="0"/>
              </a:rPr>
              <a:t>dll</a:t>
            </a:r>
            <a:endParaRPr lang="en-US" sz="1600" dirty="0">
              <a:solidFill>
                <a:srgbClr val="B44141"/>
              </a:solidFill>
              <a:latin typeface="Concert One" panose="020B0604020202020204" charset="0"/>
              <a:ea typeface="Roboto Mono Medium" panose="020B0604020202020204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82B71-9761-4916-B820-370864DD683A}"/>
              </a:ext>
            </a:extLst>
          </p:cNvPr>
          <p:cNvSpPr txBox="1"/>
          <p:nvPr/>
        </p:nvSpPr>
        <p:spPr>
          <a:xfrm>
            <a:off x="1237926" y="3201131"/>
            <a:ext cx="2853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UD. </a:t>
            </a:r>
            <a:r>
              <a:rPr lang="en-US" dirty="0" err="1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Toko</a:t>
            </a:r>
            <a:r>
              <a:rPr lang="en-US" dirty="0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Tiga</a:t>
            </a:r>
            <a:r>
              <a:rPr lang="en-US" dirty="0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 Jaya </a:t>
            </a:r>
            <a:r>
              <a:rPr lang="en-US" dirty="0" err="1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Baru</a:t>
            </a:r>
            <a:r>
              <a:rPr lang="en-US" dirty="0">
                <a:solidFill>
                  <a:srgbClr val="00B0F0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merupakan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salah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satu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toko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yang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belum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memanfaatkan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teknologi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komputer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dalam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kegiatan</a:t>
            </a:r>
            <a:r>
              <a:rPr lang="en-US" dirty="0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 Mono Medium" panose="020B0604020202020204" charset="0"/>
                <a:ea typeface="Roboto Mono Medium" panose="020B0604020202020204" charset="0"/>
              </a:rPr>
              <a:t>mereka</a:t>
            </a:r>
            <a:endParaRPr lang="en-US" dirty="0">
              <a:solidFill>
                <a:srgbClr val="595959"/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endParaRPr lang="en-US" sz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67A821-5E1F-4CB4-878A-5245DFC3799E}"/>
              </a:ext>
            </a:extLst>
          </p:cNvPr>
          <p:cNvSpPr/>
          <p:nvPr/>
        </p:nvSpPr>
        <p:spPr>
          <a:xfrm>
            <a:off x="6647310" y="1541967"/>
            <a:ext cx="1248479" cy="536204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  <a:gd name="connsiteX0" fmla="*/ 53573 w 1157016"/>
              <a:gd name="connsiteY0" fmla="*/ 0 h 795226"/>
              <a:gd name="connsiteX1" fmla="*/ 1157016 w 1157016"/>
              <a:gd name="connsiteY1" fmla="*/ 543745 h 795226"/>
              <a:gd name="connsiteX0" fmla="*/ 0 w 1103443"/>
              <a:gd name="connsiteY0" fmla="*/ 0 h 543745"/>
              <a:gd name="connsiteX1" fmla="*/ 1103443 w 1103443"/>
              <a:gd name="connsiteY1" fmla="*/ 543745 h 543745"/>
              <a:gd name="connsiteX0" fmla="*/ 0 w 1103443"/>
              <a:gd name="connsiteY0" fmla="*/ 128861 h 672606"/>
              <a:gd name="connsiteX1" fmla="*/ 1103443 w 1103443"/>
              <a:gd name="connsiteY1" fmla="*/ 672606 h 672606"/>
              <a:gd name="connsiteX0" fmla="*/ 0 w 1259751"/>
              <a:gd name="connsiteY0" fmla="*/ 200369 h 634698"/>
              <a:gd name="connsiteX1" fmla="*/ 1259751 w 1259751"/>
              <a:gd name="connsiteY1" fmla="*/ 634698 h 634698"/>
              <a:gd name="connsiteX0" fmla="*/ 0 w 1259751"/>
              <a:gd name="connsiteY0" fmla="*/ 384073 h 818402"/>
              <a:gd name="connsiteX1" fmla="*/ 1259751 w 1259751"/>
              <a:gd name="connsiteY1" fmla="*/ 818402 h 818402"/>
              <a:gd name="connsiteX0" fmla="*/ 0 w 1314459"/>
              <a:gd name="connsiteY0" fmla="*/ 467028 h 752865"/>
              <a:gd name="connsiteX1" fmla="*/ 1314459 w 1314459"/>
              <a:gd name="connsiteY1" fmla="*/ 752865 h 752865"/>
              <a:gd name="connsiteX0" fmla="*/ 0 w 1369009"/>
              <a:gd name="connsiteY0" fmla="*/ 347132 h 632969"/>
              <a:gd name="connsiteX1" fmla="*/ 1314459 w 1369009"/>
              <a:gd name="connsiteY1" fmla="*/ 632969 h 632969"/>
              <a:gd name="connsiteX0" fmla="*/ 0 w 1267043"/>
              <a:gd name="connsiteY0" fmla="*/ 235053 h 763167"/>
              <a:gd name="connsiteX1" fmla="*/ 1205043 w 1267043"/>
              <a:gd name="connsiteY1" fmla="*/ 763167 h 763167"/>
              <a:gd name="connsiteX0" fmla="*/ 0 w 1248479"/>
              <a:gd name="connsiteY0" fmla="*/ 8090 h 536204"/>
              <a:gd name="connsiteX1" fmla="*/ 1205043 w 1248479"/>
              <a:gd name="connsiteY1" fmla="*/ 536204 h 53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8479" h="536204">
                <a:moveTo>
                  <a:pt x="0" y="8090"/>
                </a:moveTo>
                <a:cubicBezTo>
                  <a:pt x="591647" y="294792"/>
                  <a:pt x="1451963" y="-460707"/>
                  <a:pt x="1205043" y="536204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491D0-1D41-4F7A-AD0D-7C5217475227}"/>
              </a:ext>
            </a:extLst>
          </p:cNvPr>
          <p:cNvSpPr/>
          <p:nvPr/>
        </p:nvSpPr>
        <p:spPr>
          <a:xfrm>
            <a:off x="6748402" y="3406212"/>
            <a:ext cx="1705442" cy="512150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  <a:gd name="connsiteX0" fmla="*/ 53573 w 1157016"/>
              <a:gd name="connsiteY0" fmla="*/ 0 h 795226"/>
              <a:gd name="connsiteX1" fmla="*/ 1157016 w 1157016"/>
              <a:gd name="connsiteY1" fmla="*/ 543745 h 795226"/>
              <a:gd name="connsiteX0" fmla="*/ 0 w 1103443"/>
              <a:gd name="connsiteY0" fmla="*/ 0 h 543745"/>
              <a:gd name="connsiteX1" fmla="*/ 1103443 w 1103443"/>
              <a:gd name="connsiteY1" fmla="*/ 543745 h 543745"/>
              <a:gd name="connsiteX0" fmla="*/ 0 w 1103443"/>
              <a:gd name="connsiteY0" fmla="*/ 128861 h 672606"/>
              <a:gd name="connsiteX1" fmla="*/ 1103443 w 1103443"/>
              <a:gd name="connsiteY1" fmla="*/ 672606 h 672606"/>
              <a:gd name="connsiteX0" fmla="*/ 0 w 1259751"/>
              <a:gd name="connsiteY0" fmla="*/ 200369 h 634698"/>
              <a:gd name="connsiteX1" fmla="*/ 1259751 w 1259751"/>
              <a:gd name="connsiteY1" fmla="*/ 634698 h 634698"/>
              <a:gd name="connsiteX0" fmla="*/ 0 w 1259751"/>
              <a:gd name="connsiteY0" fmla="*/ 384073 h 818402"/>
              <a:gd name="connsiteX1" fmla="*/ 1259751 w 1259751"/>
              <a:gd name="connsiteY1" fmla="*/ 818402 h 818402"/>
              <a:gd name="connsiteX0" fmla="*/ 0 w 1314459"/>
              <a:gd name="connsiteY0" fmla="*/ 467028 h 752865"/>
              <a:gd name="connsiteX1" fmla="*/ 1314459 w 1314459"/>
              <a:gd name="connsiteY1" fmla="*/ 752865 h 752865"/>
              <a:gd name="connsiteX0" fmla="*/ 0 w 1369009"/>
              <a:gd name="connsiteY0" fmla="*/ 347132 h 632969"/>
              <a:gd name="connsiteX1" fmla="*/ 1314459 w 1369009"/>
              <a:gd name="connsiteY1" fmla="*/ 632969 h 632969"/>
              <a:gd name="connsiteX0" fmla="*/ 0 w 1267043"/>
              <a:gd name="connsiteY0" fmla="*/ 235053 h 763167"/>
              <a:gd name="connsiteX1" fmla="*/ 1205043 w 1267043"/>
              <a:gd name="connsiteY1" fmla="*/ 763167 h 763167"/>
              <a:gd name="connsiteX0" fmla="*/ 0 w 1248479"/>
              <a:gd name="connsiteY0" fmla="*/ 8090 h 536204"/>
              <a:gd name="connsiteX1" fmla="*/ 1205043 w 1248479"/>
              <a:gd name="connsiteY1" fmla="*/ 536204 h 536204"/>
              <a:gd name="connsiteX0" fmla="*/ 162649 w 438423"/>
              <a:gd name="connsiteY0" fmla="*/ 0 h 801652"/>
              <a:gd name="connsiteX1" fmla="*/ 0 w 438423"/>
              <a:gd name="connsiteY1" fmla="*/ 801652 h 801652"/>
              <a:gd name="connsiteX0" fmla="*/ 1389665 w 1511945"/>
              <a:gd name="connsiteY0" fmla="*/ 51538 h 509313"/>
              <a:gd name="connsiteX1" fmla="*/ 0 w 1511945"/>
              <a:gd name="connsiteY1" fmla="*/ 509313 h 509313"/>
              <a:gd name="connsiteX0" fmla="*/ 1389665 w 1547827"/>
              <a:gd name="connsiteY0" fmla="*/ 0 h 602786"/>
              <a:gd name="connsiteX1" fmla="*/ 0 w 1547827"/>
              <a:gd name="connsiteY1" fmla="*/ 457775 h 602786"/>
              <a:gd name="connsiteX0" fmla="*/ 1561604 w 1705442"/>
              <a:gd name="connsiteY0" fmla="*/ 0 h 512150"/>
              <a:gd name="connsiteX1" fmla="*/ 0 w 1705442"/>
              <a:gd name="connsiteY1" fmla="*/ 348360 h 5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442" h="512150">
                <a:moveTo>
                  <a:pt x="1561604" y="0"/>
                </a:moveTo>
                <a:cubicBezTo>
                  <a:pt x="2153251" y="286702"/>
                  <a:pt x="778367" y="766034"/>
                  <a:pt x="0" y="348360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ED6C6D-3B59-4403-A622-E8384C293B05}"/>
              </a:ext>
            </a:extLst>
          </p:cNvPr>
          <p:cNvSpPr/>
          <p:nvPr/>
        </p:nvSpPr>
        <p:spPr>
          <a:xfrm>
            <a:off x="5319747" y="2337098"/>
            <a:ext cx="951784" cy="727067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  <a:gd name="connsiteX0" fmla="*/ 53573 w 1157016"/>
              <a:gd name="connsiteY0" fmla="*/ 0 h 795226"/>
              <a:gd name="connsiteX1" fmla="*/ 1157016 w 1157016"/>
              <a:gd name="connsiteY1" fmla="*/ 543745 h 795226"/>
              <a:gd name="connsiteX0" fmla="*/ 0 w 1103443"/>
              <a:gd name="connsiteY0" fmla="*/ 0 h 543745"/>
              <a:gd name="connsiteX1" fmla="*/ 1103443 w 1103443"/>
              <a:gd name="connsiteY1" fmla="*/ 543745 h 543745"/>
              <a:gd name="connsiteX0" fmla="*/ 0 w 1103443"/>
              <a:gd name="connsiteY0" fmla="*/ 128861 h 672606"/>
              <a:gd name="connsiteX1" fmla="*/ 1103443 w 1103443"/>
              <a:gd name="connsiteY1" fmla="*/ 672606 h 672606"/>
              <a:gd name="connsiteX0" fmla="*/ 0 w 1259751"/>
              <a:gd name="connsiteY0" fmla="*/ 200369 h 634698"/>
              <a:gd name="connsiteX1" fmla="*/ 1259751 w 1259751"/>
              <a:gd name="connsiteY1" fmla="*/ 634698 h 634698"/>
              <a:gd name="connsiteX0" fmla="*/ 0 w 1259751"/>
              <a:gd name="connsiteY0" fmla="*/ 384073 h 818402"/>
              <a:gd name="connsiteX1" fmla="*/ 1259751 w 1259751"/>
              <a:gd name="connsiteY1" fmla="*/ 818402 h 818402"/>
              <a:gd name="connsiteX0" fmla="*/ 0 w 1314459"/>
              <a:gd name="connsiteY0" fmla="*/ 467028 h 752865"/>
              <a:gd name="connsiteX1" fmla="*/ 1314459 w 1314459"/>
              <a:gd name="connsiteY1" fmla="*/ 752865 h 752865"/>
              <a:gd name="connsiteX0" fmla="*/ 0 w 1369009"/>
              <a:gd name="connsiteY0" fmla="*/ 347132 h 632969"/>
              <a:gd name="connsiteX1" fmla="*/ 1314459 w 1369009"/>
              <a:gd name="connsiteY1" fmla="*/ 632969 h 632969"/>
              <a:gd name="connsiteX0" fmla="*/ 0 w 1267043"/>
              <a:gd name="connsiteY0" fmla="*/ 235053 h 763167"/>
              <a:gd name="connsiteX1" fmla="*/ 1205043 w 1267043"/>
              <a:gd name="connsiteY1" fmla="*/ 763167 h 763167"/>
              <a:gd name="connsiteX0" fmla="*/ 0 w 1248479"/>
              <a:gd name="connsiteY0" fmla="*/ 8090 h 536204"/>
              <a:gd name="connsiteX1" fmla="*/ 1205043 w 1248479"/>
              <a:gd name="connsiteY1" fmla="*/ 536204 h 536204"/>
              <a:gd name="connsiteX0" fmla="*/ 162649 w 438423"/>
              <a:gd name="connsiteY0" fmla="*/ 0 h 801652"/>
              <a:gd name="connsiteX1" fmla="*/ 0 w 438423"/>
              <a:gd name="connsiteY1" fmla="*/ 801652 h 801652"/>
              <a:gd name="connsiteX0" fmla="*/ 1389665 w 1511945"/>
              <a:gd name="connsiteY0" fmla="*/ 51538 h 509313"/>
              <a:gd name="connsiteX1" fmla="*/ 0 w 1511945"/>
              <a:gd name="connsiteY1" fmla="*/ 509313 h 509313"/>
              <a:gd name="connsiteX0" fmla="*/ 1389665 w 1547827"/>
              <a:gd name="connsiteY0" fmla="*/ 0 h 602786"/>
              <a:gd name="connsiteX1" fmla="*/ 0 w 1547827"/>
              <a:gd name="connsiteY1" fmla="*/ 457775 h 602786"/>
              <a:gd name="connsiteX0" fmla="*/ 1561604 w 1705442"/>
              <a:gd name="connsiteY0" fmla="*/ 0 h 512150"/>
              <a:gd name="connsiteX1" fmla="*/ 0 w 1705442"/>
              <a:gd name="connsiteY1" fmla="*/ 348360 h 512150"/>
              <a:gd name="connsiteX0" fmla="*/ 1678835 w 1814256"/>
              <a:gd name="connsiteY0" fmla="*/ 0 h 583017"/>
              <a:gd name="connsiteX1" fmla="*/ 0 w 1814256"/>
              <a:gd name="connsiteY1" fmla="*/ 434329 h 583017"/>
              <a:gd name="connsiteX0" fmla="*/ 592496 w 874824"/>
              <a:gd name="connsiteY0" fmla="*/ 566041 h 658366"/>
              <a:gd name="connsiteX1" fmla="*/ 0 w 874824"/>
              <a:gd name="connsiteY1" fmla="*/ 0 h 658366"/>
              <a:gd name="connsiteX0" fmla="*/ 592496 w 944975"/>
              <a:gd name="connsiteY0" fmla="*/ 664002 h 705465"/>
              <a:gd name="connsiteX1" fmla="*/ 0 w 944975"/>
              <a:gd name="connsiteY1" fmla="*/ 97961 h 705465"/>
              <a:gd name="connsiteX0" fmla="*/ 592496 w 748029"/>
              <a:gd name="connsiteY0" fmla="*/ 738613 h 738613"/>
              <a:gd name="connsiteX1" fmla="*/ 0 w 748029"/>
              <a:gd name="connsiteY1" fmla="*/ 172572 h 738613"/>
              <a:gd name="connsiteX0" fmla="*/ 592496 w 951784"/>
              <a:gd name="connsiteY0" fmla="*/ 727067 h 727067"/>
              <a:gd name="connsiteX1" fmla="*/ 0 w 951784"/>
              <a:gd name="connsiteY1" fmla="*/ 161026 h 72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784" h="727067">
                <a:moveTo>
                  <a:pt x="592496" y="727067"/>
                </a:moveTo>
                <a:cubicBezTo>
                  <a:pt x="1199774" y="326016"/>
                  <a:pt x="1059720" y="-296623"/>
                  <a:pt x="0" y="161026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55D277-C86B-41AE-AB74-D71E0162423F}"/>
              </a:ext>
            </a:extLst>
          </p:cNvPr>
          <p:cNvSpPr/>
          <p:nvPr/>
        </p:nvSpPr>
        <p:spPr>
          <a:xfrm rot="5400000" flipH="1" flipV="1">
            <a:off x="2217013" y="2359550"/>
            <a:ext cx="655019" cy="857556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  <a:gd name="connsiteX0" fmla="*/ 53573 w 1157016"/>
              <a:gd name="connsiteY0" fmla="*/ 0 h 795226"/>
              <a:gd name="connsiteX1" fmla="*/ 1157016 w 1157016"/>
              <a:gd name="connsiteY1" fmla="*/ 543745 h 795226"/>
              <a:gd name="connsiteX0" fmla="*/ 0 w 1103443"/>
              <a:gd name="connsiteY0" fmla="*/ 0 h 543745"/>
              <a:gd name="connsiteX1" fmla="*/ 1103443 w 1103443"/>
              <a:gd name="connsiteY1" fmla="*/ 543745 h 543745"/>
              <a:gd name="connsiteX0" fmla="*/ 0 w 1103443"/>
              <a:gd name="connsiteY0" fmla="*/ 128861 h 672606"/>
              <a:gd name="connsiteX1" fmla="*/ 1103443 w 1103443"/>
              <a:gd name="connsiteY1" fmla="*/ 672606 h 672606"/>
              <a:gd name="connsiteX0" fmla="*/ 0 w 1259751"/>
              <a:gd name="connsiteY0" fmla="*/ 200369 h 634698"/>
              <a:gd name="connsiteX1" fmla="*/ 1259751 w 1259751"/>
              <a:gd name="connsiteY1" fmla="*/ 634698 h 634698"/>
              <a:gd name="connsiteX0" fmla="*/ 0 w 1259751"/>
              <a:gd name="connsiteY0" fmla="*/ 384073 h 818402"/>
              <a:gd name="connsiteX1" fmla="*/ 1259751 w 1259751"/>
              <a:gd name="connsiteY1" fmla="*/ 818402 h 818402"/>
              <a:gd name="connsiteX0" fmla="*/ 0 w 1314459"/>
              <a:gd name="connsiteY0" fmla="*/ 467028 h 752865"/>
              <a:gd name="connsiteX1" fmla="*/ 1314459 w 1314459"/>
              <a:gd name="connsiteY1" fmla="*/ 752865 h 752865"/>
              <a:gd name="connsiteX0" fmla="*/ 0 w 1369009"/>
              <a:gd name="connsiteY0" fmla="*/ 347132 h 632969"/>
              <a:gd name="connsiteX1" fmla="*/ 1314459 w 1369009"/>
              <a:gd name="connsiteY1" fmla="*/ 632969 h 632969"/>
              <a:gd name="connsiteX0" fmla="*/ 0 w 1267043"/>
              <a:gd name="connsiteY0" fmla="*/ 235053 h 763167"/>
              <a:gd name="connsiteX1" fmla="*/ 1205043 w 1267043"/>
              <a:gd name="connsiteY1" fmla="*/ 763167 h 763167"/>
              <a:gd name="connsiteX0" fmla="*/ 0 w 1248479"/>
              <a:gd name="connsiteY0" fmla="*/ 8090 h 536204"/>
              <a:gd name="connsiteX1" fmla="*/ 1205043 w 1248479"/>
              <a:gd name="connsiteY1" fmla="*/ 536204 h 536204"/>
              <a:gd name="connsiteX0" fmla="*/ 162649 w 438423"/>
              <a:gd name="connsiteY0" fmla="*/ 0 h 801652"/>
              <a:gd name="connsiteX1" fmla="*/ 0 w 438423"/>
              <a:gd name="connsiteY1" fmla="*/ 801652 h 801652"/>
              <a:gd name="connsiteX0" fmla="*/ 1389665 w 1511945"/>
              <a:gd name="connsiteY0" fmla="*/ 51538 h 509313"/>
              <a:gd name="connsiteX1" fmla="*/ 0 w 1511945"/>
              <a:gd name="connsiteY1" fmla="*/ 509313 h 509313"/>
              <a:gd name="connsiteX0" fmla="*/ 1389665 w 1547827"/>
              <a:gd name="connsiteY0" fmla="*/ 0 h 602786"/>
              <a:gd name="connsiteX1" fmla="*/ 0 w 1547827"/>
              <a:gd name="connsiteY1" fmla="*/ 457775 h 602786"/>
              <a:gd name="connsiteX0" fmla="*/ 1561604 w 1705442"/>
              <a:gd name="connsiteY0" fmla="*/ 0 h 512150"/>
              <a:gd name="connsiteX1" fmla="*/ 0 w 1705442"/>
              <a:gd name="connsiteY1" fmla="*/ 348360 h 512150"/>
              <a:gd name="connsiteX0" fmla="*/ 1678835 w 1814256"/>
              <a:gd name="connsiteY0" fmla="*/ 0 h 583017"/>
              <a:gd name="connsiteX1" fmla="*/ 0 w 1814256"/>
              <a:gd name="connsiteY1" fmla="*/ 434329 h 583017"/>
              <a:gd name="connsiteX0" fmla="*/ 592496 w 874824"/>
              <a:gd name="connsiteY0" fmla="*/ 566041 h 658366"/>
              <a:gd name="connsiteX1" fmla="*/ 0 w 874824"/>
              <a:gd name="connsiteY1" fmla="*/ 0 h 658366"/>
              <a:gd name="connsiteX0" fmla="*/ 592496 w 944975"/>
              <a:gd name="connsiteY0" fmla="*/ 664002 h 705465"/>
              <a:gd name="connsiteX1" fmla="*/ 0 w 944975"/>
              <a:gd name="connsiteY1" fmla="*/ 97961 h 705465"/>
              <a:gd name="connsiteX0" fmla="*/ 592496 w 748029"/>
              <a:gd name="connsiteY0" fmla="*/ 738613 h 738613"/>
              <a:gd name="connsiteX1" fmla="*/ 0 w 748029"/>
              <a:gd name="connsiteY1" fmla="*/ 172572 h 738613"/>
              <a:gd name="connsiteX0" fmla="*/ 592496 w 951784"/>
              <a:gd name="connsiteY0" fmla="*/ 727067 h 727067"/>
              <a:gd name="connsiteX1" fmla="*/ 0 w 951784"/>
              <a:gd name="connsiteY1" fmla="*/ 161026 h 727067"/>
              <a:gd name="connsiteX0" fmla="*/ 834773 w 1124012"/>
              <a:gd name="connsiteY0" fmla="*/ 931497 h 931497"/>
              <a:gd name="connsiteX1" fmla="*/ 0 w 1124012"/>
              <a:gd name="connsiteY1" fmla="*/ 130991 h 931497"/>
              <a:gd name="connsiteX0" fmla="*/ 834773 w 834773"/>
              <a:gd name="connsiteY0" fmla="*/ 939480 h 939480"/>
              <a:gd name="connsiteX1" fmla="*/ 0 w 834773"/>
              <a:gd name="connsiteY1" fmla="*/ 138974 h 939480"/>
              <a:gd name="connsiteX0" fmla="*/ 655019 w 655019"/>
              <a:gd name="connsiteY0" fmla="*/ 857556 h 857556"/>
              <a:gd name="connsiteX1" fmla="*/ 0 w 655019"/>
              <a:gd name="connsiteY1" fmla="*/ 150832 h 85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019" h="857556">
                <a:moveTo>
                  <a:pt x="655019" y="857556"/>
                </a:moveTo>
                <a:cubicBezTo>
                  <a:pt x="410420" y="378355"/>
                  <a:pt x="1059720" y="-306817"/>
                  <a:pt x="0" y="150832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5E7603-CA3C-42E0-9511-EAA2380AB02A}"/>
              </a:ext>
            </a:extLst>
          </p:cNvPr>
          <p:cNvSpPr/>
          <p:nvPr/>
        </p:nvSpPr>
        <p:spPr>
          <a:xfrm>
            <a:off x="6033447" y="1731113"/>
            <a:ext cx="451576" cy="266068"/>
          </a:xfrm>
          <a:custGeom>
            <a:avLst/>
            <a:gdLst>
              <a:gd name="connsiteX0" fmla="*/ 0 w 2353455"/>
              <a:gd name="connsiteY0" fmla="*/ 0 h 794478"/>
              <a:gd name="connsiteX1" fmla="*/ 2353455 w 2353455"/>
              <a:gd name="connsiteY1" fmla="*/ 794478 h 794478"/>
              <a:gd name="connsiteX0" fmla="*/ 0 w 824459"/>
              <a:gd name="connsiteY0" fmla="*/ 0 h 1109271"/>
              <a:gd name="connsiteX1" fmla="*/ 824459 w 824459"/>
              <a:gd name="connsiteY1" fmla="*/ 1109271 h 11092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966866"/>
              <a:gd name="connsiteY0" fmla="*/ 0 h 1566471"/>
              <a:gd name="connsiteX1" fmla="*/ 966866 w 966866"/>
              <a:gd name="connsiteY1" fmla="*/ 1566471 h 1566471"/>
              <a:gd name="connsiteX0" fmla="*/ 0 w 1611443"/>
              <a:gd name="connsiteY0" fmla="*/ 0 h 809468"/>
              <a:gd name="connsiteX1" fmla="*/ 1611443 w 1611443"/>
              <a:gd name="connsiteY1" fmla="*/ 809468 h 809468"/>
              <a:gd name="connsiteX0" fmla="*/ 0 w 1611443"/>
              <a:gd name="connsiteY0" fmla="*/ 0 h 653160"/>
              <a:gd name="connsiteX1" fmla="*/ 1611443 w 1611443"/>
              <a:gd name="connsiteY1" fmla="*/ 653160 h 653160"/>
              <a:gd name="connsiteX0" fmla="*/ 0 w 1611443"/>
              <a:gd name="connsiteY0" fmla="*/ 0 h 747993"/>
              <a:gd name="connsiteX1" fmla="*/ 1611443 w 1611443"/>
              <a:gd name="connsiteY1" fmla="*/ 653160 h 747993"/>
              <a:gd name="connsiteX0" fmla="*/ 0 w 1658335"/>
              <a:gd name="connsiteY0" fmla="*/ 0 h 501849"/>
              <a:gd name="connsiteX1" fmla="*/ 1658335 w 1658335"/>
              <a:gd name="connsiteY1" fmla="*/ 371806 h 501849"/>
              <a:gd name="connsiteX0" fmla="*/ 0 w 1658335"/>
              <a:gd name="connsiteY0" fmla="*/ 0 h 654692"/>
              <a:gd name="connsiteX1" fmla="*/ 1658335 w 1658335"/>
              <a:gd name="connsiteY1" fmla="*/ 371806 h 654692"/>
              <a:gd name="connsiteX0" fmla="*/ 53573 w 1157016"/>
              <a:gd name="connsiteY0" fmla="*/ 0 h 795226"/>
              <a:gd name="connsiteX1" fmla="*/ 1157016 w 1157016"/>
              <a:gd name="connsiteY1" fmla="*/ 543745 h 795226"/>
              <a:gd name="connsiteX0" fmla="*/ 0 w 1103443"/>
              <a:gd name="connsiteY0" fmla="*/ 0 h 543745"/>
              <a:gd name="connsiteX1" fmla="*/ 1103443 w 1103443"/>
              <a:gd name="connsiteY1" fmla="*/ 543745 h 543745"/>
              <a:gd name="connsiteX0" fmla="*/ 0 w 1103443"/>
              <a:gd name="connsiteY0" fmla="*/ 128861 h 672606"/>
              <a:gd name="connsiteX1" fmla="*/ 1103443 w 1103443"/>
              <a:gd name="connsiteY1" fmla="*/ 672606 h 672606"/>
              <a:gd name="connsiteX0" fmla="*/ 0 w 1259751"/>
              <a:gd name="connsiteY0" fmla="*/ 200369 h 634698"/>
              <a:gd name="connsiteX1" fmla="*/ 1259751 w 1259751"/>
              <a:gd name="connsiteY1" fmla="*/ 634698 h 634698"/>
              <a:gd name="connsiteX0" fmla="*/ 0 w 1259751"/>
              <a:gd name="connsiteY0" fmla="*/ 384073 h 818402"/>
              <a:gd name="connsiteX1" fmla="*/ 1259751 w 1259751"/>
              <a:gd name="connsiteY1" fmla="*/ 818402 h 818402"/>
              <a:gd name="connsiteX0" fmla="*/ 0 w 1314459"/>
              <a:gd name="connsiteY0" fmla="*/ 467028 h 752865"/>
              <a:gd name="connsiteX1" fmla="*/ 1314459 w 1314459"/>
              <a:gd name="connsiteY1" fmla="*/ 752865 h 752865"/>
              <a:gd name="connsiteX0" fmla="*/ 0 w 1369009"/>
              <a:gd name="connsiteY0" fmla="*/ 347132 h 632969"/>
              <a:gd name="connsiteX1" fmla="*/ 1314459 w 1369009"/>
              <a:gd name="connsiteY1" fmla="*/ 632969 h 632969"/>
              <a:gd name="connsiteX0" fmla="*/ 0 w 1267043"/>
              <a:gd name="connsiteY0" fmla="*/ 235053 h 763167"/>
              <a:gd name="connsiteX1" fmla="*/ 1205043 w 1267043"/>
              <a:gd name="connsiteY1" fmla="*/ 763167 h 763167"/>
              <a:gd name="connsiteX0" fmla="*/ 0 w 1248479"/>
              <a:gd name="connsiteY0" fmla="*/ 8090 h 536204"/>
              <a:gd name="connsiteX1" fmla="*/ 1205043 w 1248479"/>
              <a:gd name="connsiteY1" fmla="*/ 536204 h 536204"/>
              <a:gd name="connsiteX0" fmla="*/ 0 w 385275"/>
              <a:gd name="connsiteY0" fmla="*/ 199267 h 442568"/>
              <a:gd name="connsiteX1" fmla="*/ 140741 w 385275"/>
              <a:gd name="connsiteY1" fmla="*/ 442568 h 442568"/>
              <a:gd name="connsiteX0" fmla="*/ 0 w 583061"/>
              <a:gd name="connsiteY0" fmla="*/ 0 h 243301"/>
              <a:gd name="connsiteX1" fmla="*/ 140741 w 583061"/>
              <a:gd name="connsiteY1" fmla="*/ 243301 h 243301"/>
              <a:gd name="connsiteX0" fmla="*/ 0 w 520797"/>
              <a:gd name="connsiteY0" fmla="*/ 41316 h 284617"/>
              <a:gd name="connsiteX1" fmla="*/ 140741 w 520797"/>
              <a:gd name="connsiteY1" fmla="*/ 284617 h 284617"/>
              <a:gd name="connsiteX0" fmla="*/ 0 w 451576"/>
              <a:gd name="connsiteY0" fmla="*/ 45252 h 266068"/>
              <a:gd name="connsiteX1" fmla="*/ 35810 w 451576"/>
              <a:gd name="connsiteY1" fmla="*/ 266068 h 26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1576" h="266068">
                <a:moveTo>
                  <a:pt x="0" y="45252"/>
                </a:moveTo>
                <a:cubicBezTo>
                  <a:pt x="374290" y="-65285"/>
                  <a:pt x="777406" y="33656"/>
                  <a:pt x="35810" y="266068"/>
                </a:cubicBezTo>
              </a:path>
            </a:pathLst>
          </a:custGeom>
          <a:ln>
            <a:gradFill>
              <a:gsLst>
                <a:gs pos="89000">
                  <a:schemeClr val="accent1">
                    <a:lumMod val="5000"/>
                    <a:lumOff val="95000"/>
                  </a:schemeClr>
                </a:gs>
                <a:gs pos="75000">
                  <a:srgbClr val="FFFF00"/>
                </a:gs>
                <a:gs pos="100000">
                  <a:srgbClr val="FFFF00"/>
                </a:gs>
              </a:gsLst>
              <a:lin ang="3000000" scaled="0"/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63962" y="1745514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1221657" y="2101314"/>
            <a:ext cx="319294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ara mengaplikasikan teknik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" dirty="0"/>
              <a:t> kedalam data penjualan aktual dengan metode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Roboto Mono Medium" panose="020B0604020202020204" charset="0"/>
                <a:cs typeface="Times New Roman" panose="02020603050405020304" pitchFamily="18" charset="0"/>
              </a:rPr>
              <a:t>exponential smoothing adaptive parameter </a:t>
            </a:r>
            <a:r>
              <a:rPr lang="en-US" sz="1800" dirty="0" err="1">
                <a:effectLst/>
                <a:latin typeface="Roboto Mono Medium" panose="020B0604020202020204" charset="0"/>
                <a:ea typeface="Roboto Mono Medium" panose="020B0604020202020204" charset="0"/>
              </a:rPr>
              <a:t>menggunakan</a:t>
            </a:r>
            <a:r>
              <a:rPr lang="en-US" sz="1800" dirty="0">
                <a:effectLst/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sz="1800" dirty="0" err="1">
                <a:effectLst/>
                <a:latin typeface="Roboto Mono Medium" panose="020B0604020202020204" charset="0"/>
                <a:ea typeface="Roboto Mono Medium" panose="020B0604020202020204" charset="0"/>
              </a:rPr>
              <a:t>aplikasi</a:t>
            </a:r>
            <a:r>
              <a:rPr lang="en-US" sz="1800" dirty="0">
                <a:effectLst/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Roboto Mono Medium" panose="020B0604020202020204" charset="0"/>
                <a:cs typeface="Times New Roman" panose="02020603050405020304" pitchFamily="18" charset="0"/>
              </a:rPr>
              <a:t>Ms. Office Excel</a:t>
            </a:r>
            <a:r>
              <a:rPr lang="en-US" sz="1800" dirty="0">
                <a:effectLst/>
                <a:latin typeface="Roboto Mono Medium" panose="020B0604020202020204" charset="0"/>
                <a:ea typeface="Roboto Mono Medium" panose="020B0604020202020204" charset="0"/>
              </a:rPr>
              <a:t>?</a:t>
            </a:r>
            <a:endParaRPr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4464863" y="80608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Bagaimana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440438" y="113824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/>
              <a:t>cara menyajikan informasi hasil ramalan dengan tampilan menarik, informatif dan mudah digunakan pengguna?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4489967" y="2818014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Bagaimana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5440438" y="3183703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dirty="0"/>
              <a:t>tingkat keakuratan hasil peramalan dibanding data aktual di lapangannya?</a:t>
            </a: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5;p31">
            <a:extLst>
              <a:ext uri="{FF2B5EF4-FFF2-40B4-BE49-F238E27FC236}">
                <a16:creationId xmlns:a16="http://schemas.microsoft.com/office/drawing/2014/main" id="{9E85C466-2E3B-492F-90D8-EBA1E81148E6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8782544" flipH="1" flipV="1">
            <a:off x="4009800" y="2204648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05;p31">
            <a:extLst>
              <a:ext uri="{FF2B5EF4-FFF2-40B4-BE49-F238E27FC236}">
                <a16:creationId xmlns:a16="http://schemas.microsoft.com/office/drawing/2014/main" id="{FC960CE0-46FE-4550-A6BE-369C145C881B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923518" flipV="1">
            <a:off x="4500086" y="1406967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5;p31">
            <a:extLst>
              <a:ext uri="{FF2B5EF4-FFF2-40B4-BE49-F238E27FC236}">
                <a16:creationId xmlns:a16="http://schemas.microsoft.com/office/drawing/2014/main" id="{C549ECD7-0AED-41FD-A093-D794BB516F3D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923518" flipH="1">
            <a:off x="7493431" y="2642661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46355B-42B4-4577-B970-01E3C7880A89}"/>
              </a:ext>
            </a:extLst>
          </p:cNvPr>
          <p:cNvSpPr/>
          <p:nvPr/>
        </p:nvSpPr>
        <p:spPr>
          <a:xfrm>
            <a:off x="4879299" y="1982218"/>
            <a:ext cx="367258" cy="495895"/>
          </a:xfrm>
          <a:custGeom>
            <a:avLst/>
            <a:gdLst>
              <a:gd name="connsiteX0" fmla="*/ 0 w 299803"/>
              <a:gd name="connsiteY0" fmla="*/ 0 h 488400"/>
              <a:gd name="connsiteX1" fmla="*/ 299803 w 299803"/>
              <a:gd name="connsiteY1" fmla="*/ 0 h 488400"/>
              <a:gd name="connsiteX2" fmla="*/ 299803 w 299803"/>
              <a:gd name="connsiteY2" fmla="*/ 488400 h 488400"/>
              <a:gd name="connsiteX3" fmla="*/ 0 w 299803"/>
              <a:gd name="connsiteY3" fmla="*/ 488400 h 488400"/>
              <a:gd name="connsiteX4" fmla="*/ 0 w 299803"/>
              <a:gd name="connsiteY4" fmla="*/ 0 h 488400"/>
              <a:gd name="connsiteX0" fmla="*/ 0 w 367258"/>
              <a:gd name="connsiteY0" fmla="*/ 0 h 495895"/>
              <a:gd name="connsiteX1" fmla="*/ 367258 w 367258"/>
              <a:gd name="connsiteY1" fmla="*/ 7495 h 495895"/>
              <a:gd name="connsiteX2" fmla="*/ 367258 w 367258"/>
              <a:gd name="connsiteY2" fmla="*/ 495895 h 495895"/>
              <a:gd name="connsiteX3" fmla="*/ 67455 w 367258"/>
              <a:gd name="connsiteY3" fmla="*/ 495895 h 495895"/>
              <a:gd name="connsiteX4" fmla="*/ 0 w 367258"/>
              <a:gd name="connsiteY4" fmla="*/ 0 h 49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58" h="495895">
                <a:moveTo>
                  <a:pt x="0" y="0"/>
                </a:moveTo>
                <a:lnTo>
                  <a:pt x="367258" y="7495"/>
                </a:lnTo>
                <a:lnTo>
                  <a:pt x="367258" y="495895"/>
                </a:lnTo>
                <a:lnTo>
                  <a:pt x="67455" y="495895"/>
                </a:lnTo>
                <a:lnTo>
                  <a:pt x="0" y="0"/>
                </a:lnTo>
                <a:close/>
              </a:path>
            </a:pathLst>
          </a:custGeom>
          <a:solidFill>
            <a:srgbClr val="F7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6F5"/>
              </a:solidFill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D827A51E-BFC1-4E61-87EB-83B215ABC1A2}"/>
              </a:ext>
            </a:extLst>
          </p:cNvPr>
          <p:cNvSpPr/>
          <p:nvPr/>
        </p:nvSpPr>
        <p:spPr>
          <a:xfrm>
            <a:off x="4628861" y="2251673"/>
            <a:ext cx="204288" cy="129577"/>
          </a:xfrm>
          <a:custGeom>
            <a:avLst/>
            <a:gdLst>
              <a:gd name="connsiteX0" fmla="*/ 0 w 299803"/>
              <a:gd name="connsiteY0" fmla="*/ 0 h 488400"/>
              <a:gd name="connsiteX1" fmla="*/ 299803 w 299803"/>
              <a:gd name="connsiteY1" fmla="*/ 0 h 488400"/>
              <a:gd name="connsiteX2" fmla="*/ 299803 w 299803"/>
              <a:gd name="connsiteY2" fmla="*/ 488400 h 488400"/>
              <a:gd name="connsiteX3" fmla="*/ 0 w 299803"/>
              <a:gd name="connsiteY3" fmla="*/ 488400 h 488400"/>
              <a:gd name="connsiteX4" fmla="*/ 0 w 299803"/>
              <a:gd name="connsiteY4" fmla="*/ 0 h 488400"/>
              <a:gd name="connsiteX0" fmla="*/ 0 w 367258"/>
              <a:gd name="connsiteY0" fmla="*/ 0 h 495895"/>
              <a:gd name="connsiteX1" fmla="*/ 367258 w 367258"/>
              <a:gd name="connsiteY1" fmla="*/ 7495 h 495895"/>
              <a:gd name="connsiteX2" fmla="*/ 367258 w 367258"/>
              <a:gd name="connsiteY2" fmla="*/ 495895 h 495895"/>
              <a:gd name="connsiteX3" fmla="*/ 67455 w 367258"/>
              <a:gd name="connsiteY3" fmla="*/ 495895 h 495895"/>
              <a:gd name="connsiteX4" fmla="*/ 0 w 367258"/>
              <a:gd name="connsiteY4" fmla="*/ 0 h 495895"/>
              <a:gd name="connsiteX0" fmla="*/ 5355 w 372613"/>
              <a:gd name="connsiteY0" fmla="*/ 0 h 495895"/>
              <a:gd name="connsiteX1" fmla="*/ 372613 w 372613"/>
              <a:gd name="connsiteY1" fmla="*/ 7495 h 495895"/>
              <a:gd name="connsiteX2" fmla="*/ 372613 w 372613"/>
              <a:gd name="connsiteY2" fmla="*/ 495895 h 495895"/>
              <a:gd name="connsiteX3" fmla="*/ 0 w 372613"/>
              <a:gd name="connsiteY3" fmla="*/ 495895 h 495895"/>
              <a:gd name="connsiteX4" fmla="*/ 5355 w 372613"/>
              <a:gd name="connsiteY4" fmla="*/ 0 h 495895"/>
              <a:gd name="connsiteX0" fmla="*/ 5355 w 372613"/>
              <a:gd name="connsiteY0" fmla="*/ 65412 h 561307"/>
              <a:gd name="connsiteX1" fmla="*/ 368781 w 372613"/>
              <a:gd name="connsiteY1" fmla="*/ 0 h 561307"/>
              <a:gd name="connsiteX2" fmla="*/ 372613 w 372613"/>
              <a:gd name="connsiteY2" fmla="*/ 561307 h 561307"/>
              <a:gd name="connsiteX3" fmla="*/ 0 w 372613"/>
              <a:gd name="connsiteY3" fmla="*/ 561307 h 561307"/>
              <a:gd name="connsiteX4" fmla="*/ 5355 w 372613"/>
              <a:gd name="connsiteY4" fmla="*/ 65412 h 561307"/>
              <a:gd name="connsiteX0" fmla="*/ 5355 w 368821"/>
              <a:gd name="connsiteY0" fmla="*/ 65412 h 561307"/>
              <a:gd name="connsiteX1" fmla="*/ 368781 w 368821"/>
              <a:gd name="connsiteY1" fmla="*/ 0 h 561307"/>
              <a:gd name="connsiteX2" fmla="*/ 341956 w 368821"/>
              <a:gd name="connsiteY2" fmla="*/ 517564 h 561307"/>
              <a:gd name="connsiteX3" fmla="*/ 0 w 368821"/>
              <a:gd name="connsiteY3" fmla="*/ 561307 h 561307"/>
              <a:gd name="connsiteX4" fmla="*/ 5355 w 368821"/>
              <a:gd name="connsiteY4" fmla="*/ 65412 h 561307"/>
              <a:gd name="connsiteX0" fmla="*/ 5355 w 410950"/>
              <a:gd name="connsiteY0" fmla="*/ 0 h 495895"/>
              <a:gd name="connsiteX1" fmla="*/ 410934 w 410950"/>
              <a:gd name="connsiteY1" fmla="*/ 7493 h 495895"/>
              <a:gd name="connsiteX2" fmla="*/ 341956 w 410950"/>
              <a:gd name="connsiteY2" fmla="*/ 452152 h 495895"/>
              <a:gd name="connsiteX3" fmla="*/ 0 w 410950"/>
              <a:gd name="connsiteY3" fmla="*/ 495895 h 495895"/>
              <a:gd name="connsiteX4" fmla="*/ 5355 w 410950"/>
              <a:gd name="connsiteY4" fmla="*/ 0 h 49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0" h="495895">
                <a:moveTo>
                  <a:pt x="5355" y="0"/>
                </a:moveTo>
                <a:lnTo>
                  <a:pt x="410934" y="7493"/>
                </a:lnTo>
                <a:cubicBezTo>
                  <a:pt x="412211" y="194595"/>
                  <a:pt x="340679" y="265050"/>
                  <a:pt x="341956" y="452152"/>
                </a:cubicBezTo>
                <a:lnTo>
                  <a:pt x="0" y="495895"/>
                </a:lnTo>
                <a:lnTo>
                  <a:pt x="5355" y="0"/>
                </a:lnTo>
                <a:close/>
              </a:path>
            </a:pathLst>
          </a:custGeom>
          <a:solidFill>
            <a:srgbClr val="F7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Penelitan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817529" y="169921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929351" y="2161275"/>
            <a:ext cx="2732748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Forecasting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exponential smoothing adaptive parameter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Ms. Office Excel.</a:t>
            </a:r>
            <a:endParaRPr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296812" y="12322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Mengetahui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355790" y="1708820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aktual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5355790" y="2980986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Menyajikan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5377690" y="3308152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/>
              <a:t>informasi historis dan peramalan penjualan secara menarik, informatif dan mudah digunakan pengguna</a:t>
            </a: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Penelitan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817529" y="169921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Teoritis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1416532" y="2067170"/>
            <a:ext cx="2732748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Memberi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kemudahan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pihak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bersangkutan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mengakses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data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historis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penjualan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di masa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lampau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mudah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4868608" y="1243291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98;p31">
            <a:extLst>
              <a:ext uri="{FF2B5EF4-FFF2-40B4-BE49-F238E27FC236}">
                <a16:creationId xmlns:a16="http://schemas.microsoft.com/office/drawing/2014/main" id="{FA4AB918-4E52-4084-8B14-37F08B226C83}"/>
              </a:ext>
            </a:extLst>
          </p:cNvPr>
          <p:cNvSpPr txBox="1">
            <a:spLocks/>
          </p:cNvSpPr>
          <p:nvPr/>
        </p:nvSpPr>
        <p:spPr>
          <a:xfrm>
            <a:off x="1416532" y="3106048"/>
            <a:ext cx="2732748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Memberi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informasi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kepada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pihak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bersangkutan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mengenai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peramalan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atas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penjualan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periode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akan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datang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Google Shape;198;p31">
            <a:extLst>
              <a:ext uri="{FF2B5EF4-FFF2-40B4-BE49-F238E27FC236}">
                <a16:creationId xmlns:a16="http://schemas.microsoft.com/office/drawing/2014/main" id="{A39B86F7-5AB5-4AA5-BC6D-D217CBB461FF}"/>
              </a:ext>
            </a:extLst>
          </p:cNvPr>
          <p:cNvSpPr txBox="1">
            <a:spLocks/>
          </p:cNvSpPr>
          <p:nvPr/>
        </p:nvSpPr>
        <p:spPr>
          <a:xfrm>
            <a:off x="5503782" y="1703509"/>
            <a:ext cx="2732748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just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memberi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edukasi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ke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pihak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bersangkutan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tentang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cara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pemanfaatan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teknologi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informasi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bidang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pengolahan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data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keuangan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dan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penjualan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menggunakan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i="1" dirty="0">
                <a:solidFill>
                  <a:schemeClr val="accent6">
                    <a:lumMod val="50000"/>
                  </a:schemeClr>
                </a:solidFill>
              </a:rPr>
              <a:t>Ms. Office Excel</a:t>
            </a:r>
          </a:p>
        </p:txBody>
      </p:sp>
    </p:spTree>
    <p:extLst>
      <p:ext uri="{BB962C8B-B14F-4D97-AF65-F5344CB8AC3E}">
        <p14:creationId xmlns:p14="http://schemas.microsoft.com/office/powerpoint/2010/main" val="157408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550900"/>
            <a:ext cx="3982633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II</a:t>
            </a:r>
            <a:br>
              <a:rPr lang="en-US" dirty="0"/>
            </a:br>
            <a:r>
              <a:rPr lang="en-US" dirty="0"/>
              <a:t>KAJIAN PUSTAKA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Penjelasan Singkat Mengenai </a:t>
            </a:r>
            <a:r>
              <a:rPr lang="en" sz="1400" b="1" i="1" dirty="0">
                <a:solidFill>
                  <a:schemeClr val="accent6">
                    <a:lumMod val="50000"/>
                  </a:schemeClr>
                </a:solidFill>
              </a:rPr>
              <a:t>Forecasting</a:t>
            </a:r>
            <a:endParaRPr sz="1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941819" y="753331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Forecasting</a:t>
            </a:r>
            <a:endParaRPr i="1"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5006715" y="1199352"/>
            <a:ext cx="3339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menurut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(Heizer, Render)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peramalan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ilmu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fungsi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memprediksi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kejadian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di masa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datang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671</Words>
  <Application>Microsoft Office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Concert One</vt:lpstr>
      <vt:lpstr>Coming Soon</vt:lpstr>
      <vt:lpstr>Arial</vt:lpstr>
      <vt:lpstr>Roboto Mono Medium</vt:lpstr>
      <vt:lpstr>Notebook Lesson by Slidesgo</vt:lpstr>
      <vt:lpstr>Seminar Proposal TA / Skripsi</vt:lpstr>
      <vt:lpstr>ANALISIS FORECASTING PENJUALAN TOKO TIGA JAYA BARU MENGGUNAKAN METODE SINGLE EXPONENTIAL SMOOTHING ADAPTIVE PARAMETER DENGAN MEDIA MICROSOFT EXCEL</vt:lpstr>
      <vt:lpstr>01</vt:lpstr>
      <vt:lpstr>Latar Belakang</vt:lpstr>
      <vt:lpstr>Rumusan  Masalah</vt:lpstr>
      <vt:lpstr>Tujuan Penelitan</vt:lpstr>
      <vt:lpstr>Manfaat Penelitan</vt:lpstr>
      <vt:lpstr>02</vt:lpstr>
      <vt:lpstr>Landasan Teori</vt:lpstr>
      <vt:lpstr>Landasan Teori</vt:lpstr>
      <vt:lpstr>Landasan Teori</vt:lpstr>
      <vt:lpstr>Landasan Teori</vt:lpstr>
      <vt:lpstr>03</vt:lpstr>
      <vt:lpstr>Desain Penelitian</vt:lpstr>
      <vt:lpstr>Lokasi Penelitian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Proposal TA / Skripsi</dc:title>
  <cp:lastModifiedBy>User</cp:lastModifiedBy>
  <cp:revision>24</cp:revision>
  <dcterms:modified xsi:type="dcterms:W3CDTF">2022-04-07T06:06:58Z</dcterms:modified>
</cp:coreProperties>
</file>