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81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5D20DC-859B-D048-902F-CC830BBC6CF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FDC3B9-9012-5846-9541-F8A7655B6AAB}">
      <dgm:prSet/>
      <dgm:spPr/>
      <dgm:t>
        <a:bodyPr/>
        <a:lstStyle/>
        <a:p>
          <a:r>
            <a:rPr lang="en-US" dirty="0">
              <a:solidFill>
                <a:schemeClr val="bg1">
                  <a:lumMod val="75000"/>
                  <a:lumOff val="25000"/>
                </a:schemeClr>
              </a:solidFill>
            </a:rPr>
            <a:t>Minimize cost  Maximize revenue</a:t>
          </a:r>
        </a:p>
      </dgm:t>
    </dgm:pt>
    <dgm:pt modelId="{E12A1791-DBB8-624D-B1C1-68F415B3F484}" type="parTrans" cxnId="{306CAE4C-C589-B74B-A1A3-F1BD6970D1B3}">
      <dgm:prSet/>
      <dgm:spPr/>
      <dgm:t>
        <a:bodyPr/>
        <a:lstStyle/>
        <a:p>
          <a:endParaRPr lang="en-US"/>
        </a:p>
      </dgm:t>
    </dgm:pt>
    <dgm:pt modelId="{8146978F-9E61-B640-B246-838255F15E33}" type="sibTrans" cxnId="{306CAE4C-C589-B74B-A1A3-F1BD6970D1B3}">
      <dgm:prSet/>
      <dgm:spPr/>
      <dgm:t>
        <a:bodyPr/>
        <a:lstStyle/>
        <a:p>
          <a:endParaRPr lang="en-US"/>
        </a:p>
      </dgm:t>
    </dgm:pt>
    <dgm:pt modelId="{77A8DFD1-48A2-D844-AC7D-24220180A947}">
      <dgm:prSet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US"/>
            <a:t>Business Objective</a:t>
          </a:r>
        </a:p>
      </dgm:t>
    </dgm:pt>
    <dgm:pt modelId="{F8838AE6-E1BC-E446-8495-862254C82A5D}" type="sibTrans" cxnId="{4DDEF16D-BEB0-1042-B034-264D34F2D0AA}">
      <dgm:prSet/>
      <dgm:spPr/>
      <dgm:t>
        <a:bodyPr/>
        <a:lstStyle/>
        <a:p>
          <a:endParaRPr lang="en-US"/>
        </a:p>
      </dgm:t>
    </dgm:pt>
    <dgm:pt modelId="{C5B23008-2D70-444B-A1A3-F8CAD998E58B}" type="parTrans" cxnId="{4DDEF16D-BEB0-1042-B034-264D34F2D0AA}">
      <dgm:prSet/>
      <dgm:spPr/>
      <dgm:t>
        <a:bodyPr/>
        <a:lstStyle/>
        <a:p>
          <a:endParaRPr lang="en-US"/>
        </a:p>
      </dgm:t>
    </dgm:pt>
    <dgm:pt modelId="{511D2A19-39C6-3448-8B43-BF6423CF47CF}" type="pres">
      <dgm:prSet presAssocID="{475D20DC-859B-D048-902F-CC830BBC6CF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6A8C070-AA2C-8847-9C97-D45181517588}" type="pres">
      <dgm:prSet presAssocID="{77A8DFD1-48A2-D844-AC7D-24220180A947}" presName="root" presStyleCnt="0"/>
      <dgm:spPr/>
    </dgm:pt>
    <dgm:pt modelId="{1EC0DB57-32B8-EF4D-9835-B5F8F6783BD2}" type="pres">
      <dgm:prSet presAssocID="{77A8DFD1-48A2-D844-AC7D-24220180A947}" presName="rootComposite" presStyleCnt="0"/>
      <dgm:spPr/>
    </dgm:pt>
    <dgm:pt modelId="{CB4F7BE7-5034-D145-B534-0F9AA0D5A3B5}" type="pres">
      <dgm:prSet presAssocID="{77A8DFD1-48A2-D844-AC7D-24220180A947}" presName="rootText" presStyleLbl="node1" presStyleIdx="0" presStyleCnt="1"/>
      <dgm:spPr/>
    </dgm:pt>
    <dgm:pt modelId="{B4B91CDD-2296-F849-9D38-DE03F9C79A7E}" type="pres">
      <dgm:prSet presAssocID="{77A8DFD1-48A2-D844-AC7D-24220180A947}" presName="rootConnector" presStyleLbl="node1" presStyleIdx="0" presStyleCnt="1"/>
      <dgm:spPr/>
    </dgm:pt>
    <dgm:pt modelId="{60C8BBED-FCE5-6E45-9DDC-F935DDA10E51}" type="pres">
      <dgm:prSet presAssocID="{77A8DFD1-48A2-D844-AC7D-24220180A947}" presName="childShape" presStyleCnt="0"/>
      <dgm:spPr/>
    </dgm:pt>
    <dgm:pt modelId="{0BAEF9EA-E691-FF41-8D41-014EBF3D121E}" type="pres">
      <dgm:prSet presAssocID="{E12A1791-DBB8-624D-B1C1-68F415B3F484}" presName="Name13" presStyleLbl="parChTrans1D2" presStyleIdx="0" presStyleCnt="1"/>
      <dgm:spPr/>
    </dgm:pt>
    <dgm:pt modelId="{F53803D5-3CC8-D842-AC6A-E6CAA1ABC170}" type="pres">
      <dgm:prSet presAssocID="{94FDC3B9-9012-5846-9541-F8A7655B6AAB}" presName="childText" presStyleLbl="bgAcc1" presStyleIdx="0" presStyleCnt="1" custScaleX="210494">
        <dgm:presLayoutVars>
          <dgm:bulletEnabled val="1"/>
        </dgm:presLayoutVars>
      </dgm:prSet>
      <dgm:spPr/>
    </dgm:pt>
  </dgm:ptLst>
  <dgm:cxnLst>
    <dgm:cxn modelId="{C743831F-0B0C-A04B-A1BB-A1F4BC4AF7BF}" type="presOf" srcId="{94FDC3B9-9012-5846-9541-F8A7655B6AAB}" destId="{F53803D5-3CC8-D842-AC6A-E6CAA1ABC170}" srcOrd="0" destOrd="0" presId="urn:microsoft.com/office/officeart/2005/8/layout/hierarchy3"/>
    <dgm:cxn modelId="{58DA1028-88AE-2943-A74C-BF2EECF4CC00}" type="presOf" srcId="{475D20DC-859B-D048-902F-CC830BBC6CF8}" destId="{511D2A19-39C6-3448-8B43-BF6423CF47CF}" srcOrd="0" destOrd="0" presId="urn:microsoft.com/office/officeart/2005/8/layout/hierarchy3"/>
    <dgm:cxn modelId="{B380012C-A090-724E-9A06-0F4A498BB99B}" type="presOf" srcId="{77A8DFD1-48A2-D844-AC7D-24220180A947}" destId="{B4B91CDD-2296-F849-9D38-DE03F9C79A7E}" srcOrd="1" destOrd="0" presId="urn:microsoft.com/office/officeart/2005/8/layout/hierarchy3"/>
    <dgm:cxn modelId="{306CAE4C-C589-B74B-A1A3-F1BD6970D1B3}" srcId="{77A8DFD1-48A2-D844-AC7D-24220180A947}" destId="{94FDC3B9-9012-5846-9541-F8A7655B6AAB}" srcOrd="0" destOrd="0" parTransId="{E12A1791-DBB8-624D-B1C1-68F415B3F484}" sibTransId="{8146978F-9E61-B640-B246-838255F15E33}"/>
    <dgm:cxn modelId="{4DDEF16D-BEB0-1042-B034-264D34F2D0AA}" srcId="{475D20DC-859B-D048-902F-CC830BBC6CF8}" destId="{77A8DFD1-48A2-D844-AC7D-24220180A947}" srcOrd="0" destOrd="0" parTransId="{C5B23008-2D70-444B-A1A3-F8CAD998E58B}" sibTransId="{F8838AE6-E1BC-E446-8495-862254C82A5D}"/>
    <dgm:cxn modelId="{AFFDB4C8-7B13-E447-A0D2-B54E144C8B67}" type="presOf" srcId="{E12A1791-DBB8-624D-B1C1-68F415B3F484}" destId="{0BAEF9EA-E691-FF41-8D41-014EBF3D121E}" srcOrd="0" destOrd="0" presId="urn:microsoft.com/office/officeart/2005/8/layout/hierarchy3"/>
    <dgm:cxn modelId="{2DE721FE-BCDD-A741-9CD6-18A5BBC578C0}" type="presOf" srcId="{77A8DFD1-48A2-D844-AC7D-24220180A947}" destId="{CB4F7BE7-5034-D145-B534-0F9AA0D5A3B5}" srcOrd="0" destOrd="0" presId="urn:microsoft.com/office/officeart/2005/8/layout/hierarchy3"/>
    <dgm:cxn modelId="{D322DE5B-8592-D745-B039-533F0C40DCAA}" type="presParOf" srcId="{511D2A19-39C6-3448-8B43-BF6423CF47CF}" destId="{C6A8C070-AA2C-8847-9C97-D45181517588}" srcOrd="0" destOrd="0" presId="urn:microsoft.com/office/officeart/2005/8/layout/hierarchy3"/>
    <dgm:cxn modelId="{9E50EDC2-8F24-5848-B696-2E3B6258961D}" type="presParOf" srcId="{C6A8C070-AA2C-8847-9C97-D45181517588}" destId="{1EC0DB57-32B8-EF4D-9835-B5F8F6783BD2}" srcOrd="0" destOrd="0" presId="urn:microsoft.com/office/officeart/2005/8/layout/hierarchy3"/>
    <dgm:cxn modelId="{E9CA7A48-10AC-344B-8AC8-60C49ED9232D}" type="presParOf" srcId="{1EC0DB57-32B8-EF4D-9835-B5F8F6783BD2}" destId="{CB4F7BE7-5034-D145-B534-0F9AA0D5A3B5}" srcOrd="0" destOrd="0" presId="urn:microsoft.com/office/officeart/2005/8/layout/hierarchy3"/>
    <dgm:cxn modelId="{D960DCB1-D884-5E4D-9D62-6688B466C739}" type="presParOf" srcId="{1EC0DB57-32B8-EF4D-9835-B5F8F6783BD2}" destId="{B4B91CDD-2296-F849-9D38-DE03F9C79A7E}" srcOrd="1" destOrd="0" presId="urn:microsoft.com/office/officeart/2005/8/layout/hierarchy3"/>
    <dgm:cxn modelId="{62DF6B4C-86F2-E348-8310-0D726023CE5C}" type="presParOf" srcId="{C6A8C070-AA2C-8847-9C97-D45181517588}" destId="{60C8BBED-FCE5-6E45-9DDC-F935DDA10E51}" srcOrd="1" destOrd="0" presId="urn:microsoft.com/office/officeart/2005/8/layout/hierarchy3"/>
    <dgm:cxn modelId="{98960065-F7F1-A84C-9AB1-83A8A85E9040}" type="presParOf" srcId="{60C8BBED-FCE5-6E45-9DDC-F935DDA10E51}" destId="{0BAEF9EA-E691-FF41-8D41-014EBF3D121E}" srcOrd="0" destOrd="0" presId="urn:microsoft.com/office/officeart/2005/8/layout/hierarchy3"/>
    <dgm:cxn modelId="{618008EC-9E89-DF47-9AF9-201183467BE6}" type="presParOf" srcId="{60C8BBED-FCE5-6E45-9DDC-F935DDA10E51}" destId="{F53803D5-3CC8-D842-AC6A-E6CAA1ABC17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D13C4D-F493-8A49-8191-9AA00E4674D8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C01502-4061-B948-9F4A-7205E17C5335}">
      <dgm:prSet/>
      <dgm:spPr/>
      <dgm:t>
        <a:bodyPr/>
        <a:lstStyle/>
        <a:p>
          <a:r>
            <a:rPr lang="en-US"/>
            <a:t>Strategy1</a:t>
          </a:r>
        </a:p>
      </dgm:t>
    </dgm:pt>
    <dgm:pt modelId="{83F08A3F-F89C-EC46-B033-7A93A1D85C70}" type="parTrans" cxnId="{7731B9CF-EFCB-C247-9E37-E4BCF1C28DB3}">
      <dgm:prSet/>
      <dgm:spPr/>
      <dgm:t>
        <a:bodyPr/>
        <a:lstStyle/>
        <a:p>
          <a:endParaRPr lang="en-US"/>
        </a:p>
      </dgm:t>
    </dgm:pt>
    <dgm:pt modelId="{1CF459BA-AEEE-1F48-B018-2A2277B86147}" type="sibTrans" cxnId="{7731B9CF-EFCB-C247-9E37-E4BCF1C28DB3}">
      <dgm:prSet/>
      <dgm:spPr/>
      <dgm:t>
        <a:bodyPr/>
        <a:lstStyle/>
        <a:p>
          <a:endParaRPr lang="en-US"/>
        </a:p>
      </dgm:t>
    </dgm:pt>
    <dgm:pt modelId="{7003584B-BCAD-2E41-A8F0-1A0B534EDE32}">
      <dgm:prSet/>
      <dgm:spPr/>
      <dgm:t>
        <a:bodyPr/>
        <a:lstStyle/>
        <a:p>
          <a:pPr>
            <a:buNone/>
          </a:pPr>
          <a:r>
            <a:rPr lang="en-US" dirty="0"/>
            <a:t>Buy car models withTop10 profit margin </a:t>
          </a:r>
        </a:p>
      </dgm:t>
    </dgm:pt>
    <dgm:pt modelId="{03EA8B90-5E3E-4146-B4B1-F15A9702239A}" type="parTrans" cxnId="{A13A2CE7-FB3B-214D-8766-1CFC11B29724}">
      <dgm:prSet/>
      <dgm:spPr/>
      <dgm:t>
        <a:bodyPr/>
        <a:lstStyle/>
        <a:p>
          <a:endParaRPr lang="en-US"/>
        </a:p>
      </dgm:t>
    </dgm:pt>
    <dgm:pt modelId="{BAD7AC39-FC7E-014A-AAB2-AE7958D3642B}" type="sibTrans" cxnId="{A13A2CE7-FB3B-214D-8766-1CFC11B29724}">
      <dgm:prSet/>
      <dgm:spPr/>
      <dgm:t>
        <a:bodyPr/>
        <a:lstStyle/>
        <a:p>
          <a:endParaRPr lang="en-US"/>
        </a:p>
      </dgm:t>
    </dgm:pt>
    <dgm:pt modelId="{748B895B-CEC1-8441-8EFA-84F04B54DBCD}">
      <dgm:prSet/>
      <dgm:spPr/>
      <dgm:t>
        <a:bodyPr/>
        <a:lstStyle/>
        <a:p>
          <a:r>
            <a:rPr lang="en-US"/>
            <a:t>Strategy2</a:t>
          </a:r>
        </a:p>
      </dgm:t>
    </dgm:pt>
    <dgm:pt modelId="{A14C2921-CF79-5047-9FAC-F42FB822AB70}" type="parTrans" cxnId="{73F4984E-7E9D-6342-8498-5CAF3DE63789}">
      <dgm:prSet/>
      <dgm:spPr/>
      <dgm:t>
        <a:bodyPr/>
        <a:lstStyle/>
        <a:p>
          <a:endParaRPr lang="en-US"/>
        </a:p>
      </dgm:t>
    </dgm:pt>
    <dgm:pt modelId="{6724A0B8-943A-F745-85D1-D0EC7A548158}" type="sibTrans" cxnId="{73F4984E-7E9D-6342-8498-5CAF3DE63789}">
      <dgm:prSet/>
      <dgm:spPr/>
      <dgm:t>
        <a:bodyPr/>
        <a:lstStyle/>
        <a:p>
          <a:endParaRPr lang="en-US"/>
        </a:p>
      </dgm:t>
    </dgm:pt>
    <dgm:pt modelId="{090F7AAE-E44F-BE41-91A8-77FDE7802DB8}">
      <dgm:prSet/>
      <dgm:spPr/>
      <dgm:t>
        <a:bodyPr/>
        <a:lstStyle/>
        <a:p>
          <a:pPr>
            <a:buNone/>
          </a:pPr>
          <a:r>
            <a:rPr lang="en-US" dirty="0"/>
            <a:t>Reduction in the fleetwide insurance</a:t>
          </a:r>
        </a:p>
      </dgm:t>
    </dgm:pt>
    <dgm:pt modelId="{AD8A4610-88EF-6F4A-9FA8-6E9044B641D2}" type="parTrans" cxnId="{0D9193F9-67C5-BF4C-9534-2DCE62AD5864}">
      <dgm:prSet/>
      <dgm:spPr/>
      <dgm:t>
        <a:bodyPr/>
        <a:lstStyle/>
        <a:p>
          <a:endParaRPr lang="en-US"/>
        </a:p>
      </dgm:t>
    </dgm:pt>
    <dgm:pt modelId="{CAEB6DAB-C3F6-5B46-92F2-6D2B740E4443}" type="sibTrans" cxnId="{0D9193F9-67C5-BF4C-9534-2DCE62AD5864}">
      <dgm:prSet/>
      <dgm:spPr/>
      <dgm:t>
        <a:bodyPr/>
        <a:lstStyle/>
        <a:p>
          <a:endParaRPr lang="en-US"/>
        </a:p>
      </dgm:t>
    </dgm:pt>
    <dgm:pt modelId="{C5F2CCC2-CC81-A140-ADC7-8B89CDEF3026}">
      <dgm:prSet/>
      <dgm:spPr/>
      <dgm:t>
        <a:bodyPr/>
        <a:lstStyle/>
        <a:p>
          <a:r>
            <a:rPr lang="en-US"/>
            <a:t>Strategy3</a:t>
          </a:r>
        </a:p>
      </dgm:t>
    </dgm:pt>
    <dgm:pt modelId="{3F72C6E4-8077-0E4F-A3E2-EB5643C44E55}" type="parTrans" cxnId="{5A4BCE81-1491-6942-9F48-A88771B8C557}">
      <dgm:prSet/>
      <dgm:spPr/>
      <dgm:t>
        <a:bodyPr/>
        <a:lstStyle/>
        <a:p>
          <a:endParaRPr lang="en-US"/>
        </a:p>
      </dgm:t>
    </dgm:pt>
    <dgm:pt modelId="{C8FCDFA3-46B6-0E41-BB34-DB783611345B}" type="sibTrans" cxnId="{5A4BCE81-1491-6942-9F48-A88771B8C557}">
      <dgm:prSet/>
      <dgm:spPr/>
      <dgm:t>
        <a:bodyPr/>
        <a:lstStyle/>
        <a:p>
          <a:endParaRPr lang="en-US"/>
        </a:p>
      </dgm:t>
    </dgm:pt>
    <dgm:pt modelId="{3CA9496B-822A-4D45-8872-C710149B996F}">
      <dgm:prSet/>
      <dgm:spPr/>
      <dgm:t>
        <a:bodyPr/>
        <a:lstStyle/>
        <a:p>
          <a:pPr>
            <a:buNone/>
          </a:pPr>
          <a:r>
            <a:rPr lang="en-US" dirty="0"/>
            <a:t>Combination of the above two</a:t>
          </a:r>
        </a:p>
      </dgm:t>
    </dgm:pt>
    <dgm:pt modelId="{48A81586-B949-FF4C-8CBA-FCE8A8B0F9B2}" type="parTrans" cxnId="{1CA5B6CF-9C0C-C94E-91C2-C157C1453CC7}">
      <dgm:prSet/>
      <dgm:spPr/>
      <dgm:t>
        <a:bodyPr/>
        <a:lstStyle/>
        <a:p>
          <a:endParaRPr lang="en-US"/>
        </a:p>
      </dgm:t>
    </dgm:pt>
    <dgm:pt modelId="{D8D457A2-CEF3-8F4A-8774-57BFD7B8CC68}" type="sibTrans" cxnId="{1CA5B6CF-9C0C-C94E-91C2-C157C1453CC7}">
      <dgm:prSet/>
      <dgm:spPr/>
      <dgm:t>
        <a:bodyPr/>
        <a:lstStyle/>
        <a:p>
          <a:endParaRPr lang="en-US"/>
        </a:p>
      </dgm:t>
    </dgm:pt>
    <dgm:pt modelId="{CE195241-5382-1342-B2E1-FE0E91F39D74}" type="pres">
      <dgm:prSet presAssocID="{E9D13C4D-F493-8A49-8191-9AA00E4674D8}" presName="Name0" presStyleCnt="0">
        <dgm:presLayoutVars>
          <dgm:dir/>
          <dgm:animLvl val="lvl"/>
          <dgm:resizeHandles val="exact"/>
        </dgm:presLayoutVars>
      </dgm:prSet>
      <dgm:spPr/>
    </dgm:pt>
    <dgm:pt modelId="{3DC12C59-BC22-144F-8765-E658698B4656}" type="pres">
      <dgm:prSet presAssocID="{67C01502-4061-B948-9F4A-7205E17C5335}" presName="linNode" presStyleCnt="0"/>
      <dgm:spPr/>
    </dgm:pt>
    <dgm:pt modelId="{5D32F929-B316-7847-A375-AA16CDF630D2}" type="pres">
      <dgm:prSet presAssocID="{67C01502-4061-B948-9F4A-7205E17C533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CF5DFD36-9950-B54F-A7D0-24A491367177}" type="pres">
      <dgm:prSet presAssocID="{67C01502-4061-B948-9F4A-7205E17C5335}" presName="descendantText" presStyleLbl="alignAccFollowNode1" presStyleIdx="0" presStyleCnt="3">
        <dgm:presLayoutVars>
          <dgm:bulletEnabled val="1"/>
        </dgm:presLayoutVars>
      </dgm:prSet>
      <dgm:spPr/>
    </dgm:pt>
    <dgm:pt modelId="{D485AA95-7681-7D4D-8E28-AB7CD236D5B4}" type="pres">
      <dgm:prSet presAssocID="{1CF459BA-AEEE-1F48-B018-2A2277B86147}" presName="sp" presStyleCnt="0"/>
      <dgm:spPr/>
    </dgm:pt>
    <dgm:pt modelId="{38E5FB14-E09F-B447-86C3-D7435381EB1E}" type="pres">
      <dgm:prSet presAssocID="{748B895B-CEC1-8441-8EFA-84F04B54DBCD}" presName="linNode" presStyleCnt="0"/>
      <dgm:spPr/>
    </dgm:pt>
    <dgm:pt modelId="{2E16CEE1-49D7-7B47-AB0F-93058EA51756}" type="pres">
      <dgm:prSet presAssocID="{748B895B-CEC1-8441-8EFA-84F04B54DBC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18F2359-3AF1-B844-995F-404AF3EB724B}" type="pres">
      <dgm:prSet presAssocID="{748B895B-CEC1-8441-8EFA-84F04B54DBCD}" presName="descendantText" presStyleLbl="alignAccFollowNode1" presStyleIdx="1" presStyleCnt="3">
        <dgm:presLayoutVars>
          <dgm:bulletEnabled val="1"/>
        </dgm:presLayoutVars>
      </dgm:prSet>
      <dgm:spPr/>
    </dgm:pt>
    <dgm:pt modelId="{67179A4B-E520-1F43-953B-974049CEF70B}" type="pres">
      <dgm:prSet presAssocID="{6724A0B8-943A-F745-85D1-D0EC7A548158}" presName="sp" presStyleCnt="0"/>
      <dgm:spPr/>
    </dgm:pt>
    <dgm:pt modelId="{FC40D2BE-135D-EF48-8E5D-6A5A3CDBCAE7}" type="pres">
      <dgm:prSet presAssocID="{C5F2CCC2-CC81-A140-ADC7-8B89CDEF3026}" presName="linNode" presStyleCnt="0"/>
      <dgm:spPr/>
    </dgm:pt>
    <dgm:pt modelId="{D7EBD1B1-E0CC-EA4D-9172-4E603CC784A2}" type="pres">
      <dgm:prSet presAssocID="{C5F2CCC2-CC81-A140-ADC7-8B89CDEF302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B6BD1DF0-E3DE-E845-9551-2468507CD9CC}" type="pres">
      <dgm:prSet presAssocID="{C5F2CCC2-CC81-A140-ADC7-8B89CDEF302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557FF1C-6EF2-F041-8CE1-E8DDEFE2D8DB}" type="presOf" srcId="{67C01502-4061-B948-9F4A-7205E17C5335}" destId="{5D32F929-B316-7847-A375-AA16CDF630D2}" srcOrd="0" destOrd="0" presId="urn:microsoft.com/office/officeart/2005/8/layout/vList5"/>
    <dgm:cxn modelId="{E986E826-3EAB-7D44-BF0E-F69C266E3EBD}" type="presOf" srcId="{748B895B-CEC1-8441-8EFA-84F04B54DBCD}" destId="{2E16CEE1-49D7-7B47-AB0F-93058EA51756}" srcOrd="0" destOrd="0" presId="urn:microsoft.com/office/officeart/2005/8/layout/vList5"/>
    <dgm:cxn modelId="{733CB42F-BF09-0D46-8C1C-9A2967F5777D}" type="presOf" srcId="{E9D13C4D-F493-8A49-8191-9AA00E4674D8}" destId="{CE195241-5382-1342-B2E1-FE0E91F39D74}" srcOrd="0" destOrd="0" presId="urn:microsoft.com/office/officeart/2005/8/layout/vList5"/>
    <dgm:cxn modelId="{73F4984E-7E9D-6342-8498-5CAF3DE63789}" srcId="{E9D13C4D-F493-8A49-8191-9AA00E4674D8}" destId="{748B895B-CEC1-8441-8EFA-84F04B54DBCD}" srcOrd="1" destOrd="0" parTransId="{A14C2921-CF79-5047-9FAC-F42FB822AB70}" sibTransId="{6724A0B8-943A-F745-85D1-D0EC7A548158}"/>
    <dgm:cxn modelId="{EB64DE57-1C47-F94E-A96D-989A2A274C9C}" type="presOf" srcId="{090F7AAE-E44F-BE41-91A8-77FDE7802DB8}" destId="{018F2359-3AF1-B844-995F-404AF3EB724B}" srcOrd="0" destOrd="0" presId="urn:microsoft.com/office/officeart/2005/8/layout/vList5"/>
    <dgm:cxn modelId="{F0C53E5A-64CC-9049-BE0A-35F8C20228D8}" type="presOf" srcId="{3CA9496B-822A-4D45-8872-C710149B996F}" destId="{B6BD1DF0-E3DE-E845-9551-2468507CD9CC}" srcOrd="0" destOrd="0" presId="urn:microsoft.com/office/officeart/2005/8/layout/vList5"/>
    <dgm:cxn modelId="{5A4BCE81-1491-6942-9F48-A88771B8C557}" srcId="{E9D13C4D-F493-8A49-8191-9AA00E4674D8}" destId="{C5F2CCC2-CC81-A140-ADC7-8B89CDEF3026}" srcOrd="2" destOrd="0" parTransId="{3F72C6E4-8077-0E4F-A3E2-EB5643C44E55}" sibTransId="{C8FCDFA3-46B6-0E41-BB34-DB783611345B}"/>
    <dgm:cxn modelId="{1CA5B6CF-9C0C-C94E-91C2-C157C1453CC7}" srcId="{C5F2CCC2-CC81-A140-ADC7-8B89CDEF3026}" destId="{3CA9496B-822A-4D45-8872-C710149B996F}" srcOrd="0" destOrd="0" parTransId="{48A81586-B949-FF4C-8CBA-FCE8A8B0F9B2}" sibTransId="{D8D457A2-CEF3-8F4A-8774-57BFD7B8CC68}"/>
    <dgm:cxn modelId="{7731B9CF-EFCB-C247-9E37-E4BCF1C28DB3}" srcId="{E9D13C4D-F493-8A49-8191-9AA00E4674D8}" destId="{67C01502-4061-B948-9F4A-7205E17C5335}" srcOrd="0" destOrd="0" parTransId="{83F08A3F-F89C-EC46-B033-7A93A1D85C70}" sibTransId="{1CF459BA-AEEE-1F48-B018-2A2277B86147}"/>
    <dgm:cxn modelId="{182FB7E4-71EE-C044-A397-B93ABCF8316A}" type="presOf" srcId="{C5F2CCC2-CC81-A140-ADC7-8B89CDEF3026}" destId="{D7EBD1B1-E0CC-EA4D-9172-4E603CC784A2}" srcOrd="0" destOrd="0" presId="urn:microsoft.com/office/officeart/2005/8/layout/vList5"/>
    <dgm:cxn modelId="{A13A2CE7-FB3B-214D-8766-1CFC11B29724}" srcId="{67C01502-4061-B948-9F4A-7205E17C5335}" destId="{7003584B-BCAD-2E41-A8F0-1A0B534EDE32}" srcOrd="0" destOrd="0" parTransId="{03EA8B90-5E3E-4146-B4B1-F15A9702239A}" sibTransId="{BAD7AC39-FC7E-014A-AAB2-AE7958D3642B}"/>
    <dgm:cxn modelId="{0D9193F9-67C5-BF4C-9534-2DCE62AD5864}" srcId="{748B895B-CEC1-8441-8EFA-84F04B54DBCD}" destId="{090F7AAE-E44F-BE41-91A8-77FDE7802DB8}" srcOrd="0" destOrd="0" parTransId="{AD8A4610-88EF-6F4A-9FA8-6E9044B641D2}" sibTransId="{CAEB6DAB-C3F6-5B46-92F2-6D2B740E4443}"/>
    <dgm:cxn modelId="{3D518DFC-D48D-2343-A2F9-C6B21671BBC3}" type="presOf" srcId="{7003584B-BCAD-2E41-A8F0-1A0B534EDE32}" destId="{CF5DFD36-9950-B54F-A7D0-24A491367177}" srcOrd="0" destOrd="0" presId="urn:microsoft.com/office/officeart/2005/8/layout/vList5"/>
    <dgm:cxn modelId="{CD4DCC5A-4ED9-1D41-9091-2F900808251F}" type="presParOf" srcId="{CE195241-5382-1342-B2E1-FE0E91F39D74}" destId="{3DC12C59-BC22-144F-8765-E658698B4656}" srcOrd="0" destOrd="0" presId="urn:microsoft.com/office/officeart/2005/8/layout/vList5"/>
    <dgm:cxn modelId="{20DDCCDB-5407-674B-B202-EF021E3D0490}" type="presParOf" srcId="{3DC12C59-BC22-144F-8765-E658698B4656}" destId="{5D32F929-B316-7847-A375-AA16CDF630D2}" srcOrd="0" destOrd="0" presId="urn:microsoft.com/office/officeart/2005/8/layout/vList5"/>
    <dgm:cxn modelId="{06EE3A9C-91E9-054C-8DD8-87CE09B19779}" type="presParOf" srcId="{3DC12C59-BC22-144F-8765-E658698B4656}" destId="{CF5DFD36-9950-B54F-A7D0-24A491367177}" srcOrd="1" destOrd="0" presId="urn:microsoft.com/office/officeart/2005/8/layout/vList5"/>
    <dgm:cxn modelId="{0EB254CD-7C40-3544-BE16-A638D1A3F30D}" type="presParOf" srcId="{CE195241-5382-1342-B2E1-FE0E91F39D74}" destId="{D485AA95-7681-7D4D-8E28-AB7CD236D5B4}" srcOrd="1" destOrd="0" presId="urn:microsoft.com/office/officeart/2005/8/layout/vList5"/>
    <dgm:cxn modelId="{CAC09D04-AB3F-5943-8BE7-8689428E5883}" type="presParOf" srcId="{CE195241-5382-1342-B2E1-FE0E91F39D74}" destId="{38E5FB14-E09F-B447-86C3-D7435381EB1E}" srcOrd="2" destOrd="0" presId="urn:microsoft.com/office/officeart/2005/8/layout/vList5"/>
    <dgm:cxn modelId="{0B3811E4-0FC0-9844-8EB6-FB5A3D8BA990}" type="presParOf" srcId="{38E5FB14-E09F-B447-86C3-D7435381EB1E}" destId="{2E16CEE1-49D7-7B47-AB0F-93058EA51756}" srcOrd="0" destOrd="0" presId="urn:microsoft.com/office/officeart/2005/8/layout/vList5"/>
    <dgm:cxn modelId="{CE6B3353-9C0A-3B4E-A348-4CC5F16A1523}" type="presParOf" srcId="{38E5FB14-E09F-B447-86C3-D7435381EB1E}" destId="{018F2359-3AF1-B844-995F-404AF3EB724B}" srcOrd="1" destOrd="0" presId="urn:microsoft.com/office/officeart/2005/8/layout/vList5"/>
    <dgm:cxn modelId="{7E4A7720-69D1-BC40-85DD-8DADBAED8C33}" type="presParOf" srcId="{CE195241-5382-1342-B2E1-FE0E91F39D74}" destId="{67179A4B-E520-1F43-953B-974049CEF70B}" srcOrd="3" destOrd="0" presId="urn:microsoft.com/office/officeart/2005/8/layout/vList5"/>
    <dgm:cxn modelId="{2FE35B35-D8F9-6F46-8BFD-230C17C8F52C}" type="presParOf" srcId="{CE195241-5382-1342-B2E1-FE0E91F39D74}" destId="{FC40D2BE-135D-EF48-8E5D-6A5A3CDBCAE7}" srcOrd="4" destOrd="0" presId="urn:microsoft.com/office/officeart/2005/8/layout/vList5"/>
    <dgm:cxn modelId="{4E549F0C-C65A-6D4F-983F-BE44C4743B67}" type="presParOf" srcId="{FC40D2BE-135D-EF48-8E5D-6A5A3CDBCAE7}" destId="{D7EBD1B1-E0CC-EA4D-9172-4E603CC784A2}" srcOrd="0" destOrd="0" presId="urn:microsoft.com/office/officeart/2005/8/layout/vList5"/>
    <dgm:cxn modelId="{115DBA38-233A-594D-AB30-84F6556034D4}" type="presParOf" srcId="{FC40D2BE-135D-EF48-8E5D-6A5A3CDBCAE7}" destId="{B6BD1DF0-E3DE-E845-9551-2468507CD9C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F7BE7-5034-D145-B534-0F9AA0D5A3B5}">
      <dsp:nvSpPr>
        <dsp:cNvPr id="0" name=""/>
        <dsp:cNvSpPr/>
      </dsp:nvSpPr>
      <dsp:spPr>
        <a:xfrm>
          <a:off x="560694" y="206"/>
          <a:ext cx="3577306" cy="1788653"/>
        </a:xfrm>
        <a:prstGeom prst="roundRect">
          <a:avLst>
            <a:gd name="adj" fmla="val 10000"/>
          </a:avLst>
        </a:prstGeom>
        <a:solidFill>
          <a:schemeClr val="bg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75" tIns="69850" rIns="104775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Business Objective</a:t>
          </a:r>
        </a:p>
      </dsp:txBody>
      <dsp:txXfrm>
        <a:off x="613082" y="52594"/>
        <a:ext cx="3472530" cy="1683877"/>
      </dsp:txXfrm>
    </dsp:sp>
    <dsp:sp modelId="{0BAEF9EA-E691-FF41-8D41-014EBF3D121E}">
      <dsp:nvSpPr>
        <dsp:cNvPr id="0" name=""/>
        <dsp:cNvSpPr/>
      </dsp:nvSpPr>
      <dsp:spPr>
        <a:xfrm>
          <a:off x="918425" y="1788860"/>
          <a:ext cx="357730" cy="1341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1490"/>
              </a:lnTo>
              <a:lnTo>
                <a:pt x="357730" y="13414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3803D5-3CC8-D842-AC6A-E6CAA1ABC170}">
      <dsp:nvSpPr>
        <dsp:cNvPr id="0" name=""/>
        <dsp:cNvSpPr/>
      </dsp:nvSpPr>
      <dsp:spPr>
        <a:xfrm>
          <a:off x="1276155" y="2236023"/>
          <a:ext cx="6024012" cy="1788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775" tIns="69850" rIns="104775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>
              <a:solidFill>
                <a:schemeClr val="bg1">
                  <a:lumMod val="75000"/>
                  <a:lumOff val="25000"/>
                </a:schemeClr>
              </a:solidFill>
            </a:rPr>
            <a:t>Minimize cost  Maximize revenue</a:t>
          </a:r>
        </a:p>
      </dsp:txBody>
      <dsp:txXfrm>
        <a:off x="1328543" y="2288411"/>
        <a:ext cx="5919236" cy="16838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DFD36-9950-B54F-A7D0-24A491367177}">
      <dsp:nvSpPr>
        <dsp:cNvPr id="0" name=""/>
        <dsp:cNvSpPr/>
      </dsp:nvSpPr>
      <dsp:spPr>
        <a:xfrm rot="5400000">
          <a:off x="6589537" y="-2661529"/>
          <a:ext cx="1122140" cy="672998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100" kern="1200" dirty="0"/>
            <a:t>Buy car models withTop10 profit margin </a:t>
          </a:r>
        </a:p>
      </dsp:txBody>
      <dsp:txXfrm rot="-5400000">
        <a:off x="3785615" y="197171"/>
        <a:ext cx="6675206" cy="1012584"/>
      </dsp:txXfrm>
    </dsp:sp>
    <dsp:sp modelId="{5D32F929-B316-7847-A375-AA16CDF630D2}">
      <dsp:nvSpPr>
        <dsp:cNvPr id="0" name=""/>
        <dsp:cNvSpPr/>
      </dsp:nvSpPr>
      <dsp:spPr>
        <a:xfrm>
          <a:off x="0" y="2125"/>
          <a:ext cx="3785616" cy="140267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Strategy1</a:t>
          </a:r>
        </a:p>
      </dsp:txBody>
      <dsp:txXfrm>
        <a:off x="68473" y="70598"/>
        <a:ext cx="3648670" cy="1265729"/>
      </dsp:txXfrm>
    </dsp:sp>
    <dsp:sp modelId="{018F2359-3AF1-B844-995F-404AF3EB724B}">
      <dsp:nvSpPr>
        <dsp:cNvPr id="0" name=""/>
        <dsp:cNvSpPr/>
      </dsp:nvSpPr>
      <dsp:spPr>
        <a:xfrm rot="5400000">
          <a:off x="6589537" y="-1188720"/>
          <a:ext cx="1122140" cy="672998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100" kern="1200" dirty="0"/>
            <a:t>Reduction in the fleetwide insurance</a:t>
          </a:r>
        </a:p>
      </dsp:txBody>
      <dsp:txXfrm rot="-5400000">
        <a:off x="3785615" y="1669980"/>
        <a:ext cx="6675206" cy="1012584"/>
      </dsp:txXfrm>
    </dsp:sp>
    <dsp:sp modelId="{2E16CEE1-49D7-7B47-AB0F-93058EA51756}">
      <dsp:nvSpPr>
        <dsp:cNvPr id="0" name=""/>
        <dsp:cNvSpPr/>
      </dsp:nvSpPr>
      <dsp:spPr>
        <a:xfrm>
          <a:off x="0" y="1474934"/>
          <a:ext cx="3785616" cy="140267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Strategy2</a:t>
          </a:r>
        </a:p>
      </dsp:txBody>
      <dsp:txXfrm>
        <a:off x="68473" y="1543407"/>
        <a:ext cx="3648670" cy="1265729"/>
      </dsp:txXfrm>
    </dsp:sp>
    <dsp:sp modelId="{B6BD1DF0-E3DE-E845-9551-2468507CD9CC}">
      <dsp:nvSpPr>
        <dsp:cNvPr id="0" name=""/>
        <dsp:cNvSpPr/>
      </dsp:nvSpPr>
      <dsp:spPr>
        <a:xfrm rot="5400000">
          <a:off x="6589537" y="284089"/>
          <a:ext cx="1122140" cy="672998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100" kern="1200" dirty="0"/>
            <a:t>Combination of the above two</a:t>
          </a:r>
        </a:p>
      </dsp:txBody>
      <dsp:txXfrm rot="-5400000">
        <a:off x="3785615" y="3142789"/>
        <a:ext cx="6675206" cy="1012584"/>
      </dsp:txXfrm>
    </dsp:sp>
    <dsp:sp modelId="{D7EBD1B1-E0CC-EA4D-9172-4E603CC784A2}">
      <dsp:nvSpPr>
        <dsp:cNvPr id="0" name=""/>
        <dsp:cNvSpPr/>
      </dsp:nvSpPr>
      <dsp:spPr>
        <a:xfrm>
          <a:off x="0" y="2947743"/>
          <a:ext cx="3785616" cy="140267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Strategy3</a:t>
          </a:r>
        </a:p>
      </dsp:txBody>
      <dsp:txXfrm>
        <a:off x="68473" y="3016216"/>
        <a:ext cx="3648670" cy="1265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71807-C3A8-B241-8506-0DDC6EE98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F1208-43B0-774E-8DEB-9870AA4C7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D5853-BA1B-FF48-BD2D-4E24C35F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1352-7FF3-8242-B54F-6B65EDA16429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D97C2-62B5-3849-B4F6-9718E5BF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9AD47-E530-7B4F-8044-B1A2F610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4711-5668-9A45-82FF-AC55DA657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8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B429-B4CC-A24B-8A7F-5E601F0FC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4B973-7A10-B244-8292-E6D08E482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88017-4B71-4347-90EC-0503B63D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1352-7FF3-8242-B54F-6B65EDA16429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4023D-01C5-BB49-BC38-C08979C7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E1F98-05B1-7548-9E3C-7ABFDCA3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4711-5668-9A45-82FF-AC55DA657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1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39464-FEFF-A949-AB39-2A80E3BFA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91EEE-7C18-C444-B98F-78F8156A7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50B31-62B1-6F4F-9502-F60DBE62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1352-7FF3-8242-B54F-6B65EDA16429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0055F-84DF-4F47-8E02-7A050C7E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431A9-40A6-5544-96E8-9AA7FF91C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4711-5668-9A45-82FF-AC55DA657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1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A359-0C11-344D-81B7-008AAD26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27CE9-6CA0-7847-A610-5C62A08C2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09A17-EFC8-414A-8B37-10EC84E62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1352-7FF3-8242-B54F-6B65EDA16429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A66DA-C435-8A47-9E79-177EAD1F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DA357-FB30-1849-93BD-CC23A74F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4711-5668-9A45-82FF-AC55DA657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0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C216-A486-CD48-9634-E1027AB62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963C2-4FBB-1F4C-9DC6-BEA35E200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9FA52-4971-D543-A127-C65FDE03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1352-7FF3-8242-B54F-6B65EDA16429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D7393-48B7-3A43-AE69-CB94E9DF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6B8EC-37CB-5C41-BB50-FFD6509B9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4711-5668-9A45-82FF-AC55DA657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9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A229-8724-7040-9EF2-8986727F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BABB3-3FDE-BD4B-824D-584840B0D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85DED-96A6-9043-AC5F-A7731C65A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CED3-D602-AE43-86EB-F67005F3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1352-7FF3-8242-B54F-6B65EDA16429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66277-D07A-BD4E-8836-B2247893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88E95-F9BC-4449-BC4D-6EBD9FF1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4711-5668-9A45-82FF-AC55DA657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9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F05A-C290-2149-BF9B-5CBB3C40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976C1-0AA3-1A4E-843B-2500A6E20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7CE2C-2DB1-0546-ACA0-9D679836B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79E44-4EE8-2A46-9B1A-61A8C6F09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E44E22-E981-3F49-91A2-5B07FDAC7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E8017-67F5-FF44-84F9-79D6F928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1352-7FF3-8242-B54F-6B65EDA16429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2ED5D-CC8A-9247-B765-2F00C052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A2D3B-099E-D040-BE98-95D0418B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4711-5668-9A45-82FF-AC55DA657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5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6ADF-093D-0041-92A3-99A5C588F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117358-2D38-D349-8E43-8354EE9F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1352-7FF3-8242-B54F-6B65EDA16429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558E5-2B7F-8243-AD31-3F816D7F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9E3CF-4111-B44F-BE0B-2CF7063B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4711-5668-9A45-82FF-AC55DA657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9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94004-6866-854F-AFA4-97F46856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1352-7FF3-8242-B54F-6B65EDA16429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48C910-0DD2-3A41-8D3B-214F0BED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545FF-441B-EF43-BC4A-17A00689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4711-5668-9A45-82FF-AC55DA657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6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979B-00A0-0C42-B531-7CBC4D12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9FF98-D5B5-8C4E-BCA1-1AC8884B6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9595D-3C52-0846-A94D-61E90E547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8D5CB-C62B-5340-A6CE-8C8C6DE3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1352-7FF3-8242-B54F-6B65EDA16429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EA2A3-BA2F-9B40-9B5D-B0FBE6BF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9C1E4-3656-614B-9DD3-A416C867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4711-5668-9A45-82FF-AC55DA657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2EACA-14F9-8341-BC0B-CFF989153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BE4BA-B6D9-A148-BB5E-B8B6E9478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172C8-AE72-D84F-8C26-2600C21F8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59FF-F412-634D-8DD0-6859974C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1352-7FF3-8242-B54F-6B65EDA16429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93394-D591-5F41-B732-D1ED1183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76B24-463C-BA40-94B9-6E015B08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4711-5668-9A45-82FF-AC55DA657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9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41A840-A600-A446-A8E8-64212706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B6F6A-9EB5-C449-AFF1-887F2D05A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22D07-C587-074C-8CBA-A71B84F23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11352-7FF3-8242-B54F-6B65EDA16429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C36D3-4A78-B549-8D77-D8DE6E1F3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87D3D-6FD0-E548-B2F7-88EF50B19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34711-5668-9A45-82FF-AC55DA657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2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E6F5-3E96-9D43-8752-D50240CFD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LARIAT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55BF6-83C5-ED46-A108-6EDAC417E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57" r="16733" b="-1"/>
          <a:stretch/>
        </p:blipFill>
        <p:spPr>
          <a:xfrm>
            <a:off x="0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8791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6E28F-5631-6E4E-9889-EDD3D7C3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My 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recommendation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D67D-A7FB-6F4C-BC0A-75937E581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Choose the combined strategy because it is giving the highest profit than the other 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9FB3343-2B37-104D-B45C-3F36C38C1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044694"/>
            <a:ext cx="6553545" cy="477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72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43062B10-3A33-3A4C-8E42-7E31D3BED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5" r="-1" b="207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99611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A870ED6F-1334-497F-B8FD-BF7A6AD54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E051-8860-8A4C-9497-EE2DBE738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644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70DF10-CDE5-5945-9740-2BFC106A1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467593"/>
              </p:ext>
            </p:extLst>
          </p:nvPr>
        </p:nvGraphicFramePr>
        <p:xfrm>
          <a:off x="2165569" y="1956816"/>
          <a:ext cx="7860863" cy="4024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5586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E0F6E-EE41-3F4D-87D4-3E8DB2B17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206500"/>
            <a:ext cx="7322290" cy="4657355"/>
          </a:xfrm>
        </p:spPr>
        <p:txBody>
          <a:bodyPr numCol="1" anchor="t"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/>
              <a:t>2018 Data/Baseline Data</a:t>
            </a:r>
          </a:p>
          <a:p>
            <a:pPr marL="0" indent="0">
              <a:buNone/>
            </a:pPr>
            <a:endParaRPr lang="en-US" sz="3600" b="1" dirty="0"/>
          </a:p>
          <a:p>
            <a:pPr lvl="1"/>
            <a:r>
              <a:rPr lang="en-US" sz="3100" b="1" dirty="0"/>
              <a:t>Income &amp; Expense</a:t>
            </a:r>
          </a:p>
          <a:p>
            <a:pPr marL="914400" lvl="2" indent="0">
              <a:buNone/>
            </a:pPr>
            <a:r>
              <a:rPr lang="en-US" sz="2800" dirty="0"/>
              <a:t>Revenue –&gt; 65 M</a:t>
            </a:r>
          </a:p>
          <a:p>
            <a:pPr marL="914400" lvl="2" indent="0">
              <a:buNone/>
            </a:pPr>
            <a:r>
              <a:rPr lang="en-US" sz="2800" dirty="0"/>
              <a:t>Profit –&gt; 32 M</a:t>
            </a:r>
          </a:p>
          <a:p>
            <a:pPr marL="914400" lvl="2" indent="0">
              <a:buNone/>
            </a:pPr>
            <a:r>
              <a:rPr lang="en-US" sz="2800" dirty="0"/>
              <a:t>Profit margin –&gt; 46%</a:t>
            </a:r>
          </a:p>
          <a:p>
            <a:pPr marL="914400" lvl="2" indent="0">
              <a:buNone/>
            </a:pPr>
            <a:r>
              <a:rPr lang="en-US" sz="2800" dirty="0"/>
              <a:t>Cost – &gt;33M</a:t>
            </a:r>
          </a:p>
          <a:p>
            <a:pPr marL="914400" lvl="2" indent="0">
              <a:buNone/>
            </a:pPr>
            <a:endParaRPr lang="en-US" sz="2800" dirty="0"/>
          </a:p>
          <a:p>
            <a:pPr lvl="1"/>
            <a:r>
              <a:rPr lang="en-US" sz="3100" b="1" dirty="0"/>
              <a:t>Driver Accidents</a:t>
            </a:r>
          </a:p>
          <a:p>
            <a:pPr marL="457200" lvl="1" indent="0">
              <a:buNone/>
            </a:pPr>
            <a:r>
              <a:rPr lang="en-US" sz="3100" b="1" dirty="0"/>
              <a:t>     </a:t>
            </a:r>
            <a:r>
              <a:rPr lang="en-US" sz="2800" dirty="0"/>
              <a:t>In different age group</a:t>
            </a:r>
          </a:p>
          <a:p>
            <a:pPr marL="914400" lvl="2" indent="0">
              <a:buNone/>
            </a:pPr>
            <a:endParaRPr lang="en-US" sz="2800" dirty="0"/>
          </a:p>
          <a:p>
            <a:pPr marL="914400" lvl="2" indent="0">
              <a:buNone/>
            </a:pPr>
            <a:endParaRPr lang="en-US" sz="3600" dirty="0"/>
          </a:p>
          <a:p>
            <a:pPr marL="914400" lvl="2" indent="0">
              <a:buNone/>
            </a:pPr>
            <a:endParaRPr lang="en-US" sz="1700" dirty="0"/>
          </a:p>
          <a:p>
            <a:pPr marL="457200" lvl="1" indent="0">
              <a:buNone/>
            </a:pPr>
            <a:endParaRPr lang="en-US" sz="17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49FD0B-1798-CF49-A828-4D8E15CFF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704" y="1676400"/>
            <a:ext cx="3690096" cy="303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43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476F8E-AF38-6440-ABCA-D96CD5141B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51767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524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C7434-1AE4-964B-BD40-2FC349D7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Strategy 1?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large disparity between the profit margin of those.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Recommendation to include </a:t>
            </a:r>
            <a:r>
              <a:rPr lang="en-US" sz="2800" dirty="0">
                <a:solidFill>
                  <a:srgbClr val="FFFFFF"/>
                </a:solidFill>
              </a:rPr>
              <a:t>more Top10 car models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2A421C3-F5B6-334C-950E-1AC0D3174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637" y="492573"/>
            <a:ext cx="5745915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1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6C42E-80F7-C84B-BEA0-2FE7529D4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Baseline &amp; Strategy1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82A6B-82D7-BD44-93D5-685C66582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Top10 vs Bottom10</a:t>
            </a:r>
            <a:b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Increase Top10 car models</a:t>
            </a:r>
            <a:b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Profit increases by $7.4M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77FDF5F-EAFC-A440-9D6D-07FF0B1D6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488" y="492573"/>
            <a:ext cx="6430212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99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C6D06-E074-E844-9AC9-3A847A85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Strategy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2461-B18D-B440-BC3E-6E62450D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Considerable difference in the total accidents  by various  age group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Add additional rider insurance  for age group  55-65</a:t>
            </a:r>
          </a:p>
          <a:p>
            <a:pPr marL="0" indent="0">
              <a:buNone/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Reduction in the fleet wide insurance</a:t>
            </a:r>
          </a:p>
          <a:p>
            <a:pPr marL="0" indent="0">
              <a:buNone/>
            </a:pP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F04C3A-DF98-9049-9563-1381A01D2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16" y="1023407"/>
            <a:ext cx="6596652" cy="465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AB0EC-DCA9-A545-B1FA-ED0EC29B3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Baseline &amp; Strategy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1BA12-BF6A-7648-B2C4-722384498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Profit increases by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$ 0.24M</a:t>
            </a:r>
            <a:endParaRPr lang="en-US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A971770-616C-A64D-A760-42D76090E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544" y="461003"/>
            <a:ext cx="6595642" cy="589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01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17A80-9BDE-A440-9D29-98B7C0C3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Baseline &amp; Combination </a:t>
            </a:r>
            <a:r>
              <a:rPr lang="en-US" sz="4800" dirty="0">
                <a:solidFill>
                  <a:srgbClr val="FFFFFF"/>
                </a:solidFill>
              </a:rPr>
              <a:t>of strategies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66DBE-A21E-0146-8F8D-EC7437F79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profit increases by $7.7M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9397380D-AB3B-3F45-B293-ABC71ADEF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055210"/>
            <a:ext cx="6553545" cy="475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9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168</Words>
  <Application>Microsoft Macintosh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LARIAT</vt:lpstr>
      <vt:lpstr>PowerPoint Presentation</vt:lpstr>
      <vt:lpstr>PowerPoint Presentation</vt:lpstr>
      <vt:lpstr>PowerPoint Presentation</vt:lpstr>
      <vt:lpstr>Why Strategy 1?  A large disparity between the profit margin of those.  Recommendation to include more Top10 car models </vt:lpstr>
      <vt:lpstr>Baseline &amp; Strategy1</vt:lpstr>
      <vt:lpstr>Strategy 2</vt:lpstr>
      <vt:lpstr>Baseline &amp; Strategy 2</vt:lpstr>
      <vt:lpstr>Baseline &amp; Combination of strategies</vt:lpstr>
      <vt:lpstr>My recommendation !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</dc:title>
  <dc:creator>Biji Mathew</dc:creator>
  <cp:lastModifiedBy>Biji Mathew</cp:lastModifiedBy>
  <cp:revision>5</cp:revision>
  <dcterms:created xsi:type="dcterms:W3CDTF">2020-10-23T16:14:37Z</dcterms:created>
  <dcterms:modified xsi:type="dcterms:W3CDTF">2020-10-24T03:44:52Z</dcterms:modified>
</cp:coreProperties>
</file>