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8" r:id="rId10"/>
    <p:sldId id="267" r:id="rId11"/>
    <p:sldId id="264" r:id="rId12"/>
    <p:sldId id="263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600"/>
    <a:srgbClr val="E84B02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  <a:endParaRPr lang="en-US" smtClean="0"/>
          </a:p>
          <a:p>
            <a:pPr lvl="1"/>
            <a:r>
              <a:rPr lang="ar-SA" smtClean="0"/>
              <a:t>المستوى الثاني</a:t>
            </a:r>
            <a:endParaRPr lang="en-US" smtClean="0"/>
          </a:p>
          <a:p>
            <a:pPr lvl="2"/>
            <a:r>
              <a:rPr lang="ar-SA" smtClean="0"/>
              <a:t>المستوى الثالث</a:t>
            </a:r>
            <a:endParaRPr lang="en-US" smtClean="0"/>
          </a:p>
          <a:p>
            <a:pPr lvl="3"/>
            <a:r>
              <a:rPr lang="ar-SA" smtClean="0"/>
              <a:t>المستوى الرابع</a:t>
            </a:r>
            <a:endParaRPr lang="en-US" smtClean="0"/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195461-012C-42AB-8A31-B64CD5F89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2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E01AD-2E14-4EEB-816B-EABF2085A845}" type="slidenum">
              <a:rPr lang="en-US"/>
              <a:pPr/>
              <a:t>1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95461-012C-42AB-8A31-B64CD5F897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0F5-81B0-45CE-AE25-C0C51A7CE4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5D2C-9887-4982-A5DF-B17C920E6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6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AC2A-B4EB-4121-A98F-6C43D4FC4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68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7772400" cy="5029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3600" y="64008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EE-400 Communication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461B9E28-CE09-49AE-84BC-33434653C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2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8B2-1A47-451B-B36A-0C429C609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0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40FC-32C8-47A5-8E33-D6B15CA0BF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AF6C-1A7A-4175-808E-5655455E7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3C6-2A98-4D89-ADE9-2D47EEB30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6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E7A4-EE5B-484E-BAB8-BE87E6782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1872-040A-495A-8BF7-098828268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686-0597-45ED-9DBE-32D0D1405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3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568C-D054-4A00-817F-3692C370D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2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Airborne Internet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EE-400 Communication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E2B9-B365-4A9F-A0B5-188B4E18A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howstuffworks.com/airborne-internet.htm" TargetMode="External"/><Relationship Id="rId2" Type="http://schemas.openxmlformats.org/officeDocument/2006/relationships/hyperlink" Target="http://www.isoc.org/inet99/proceedings/4d/4d_3.htm#s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4221088"/>
            <a:ext cx="7772400" cy="2387600"/>
          </a:xfrm>
        </p:spPr>
        <p:txBody>
          <a:bodyPr/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Airborne Internet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3575" y="3068638"/>
            <a:ext cx="2520950" cy="19446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52" y="404664"/>
            <a:ext cx="6971892" cy="42012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Subscriber units </a:t>
            </a:r>
          </a:p>
        </p:txBody>
      </p:sp>
      <p:pic>
        <p:nvPicPr>
          <p:cNvPr id="83973" name="Picture 5" descr="4d_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68413"/>
            <a:ext cx="568960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Difference between Satellite and AI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AI does not need frequency bands license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Can service hundred-thousand of broadband subscribers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/>
              <a:t>Single link delays range from ~60 msec under the airplane to ~200 msec at the edge of the signal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Difference between Satellite and AI</a:t>
            </a:r>
          </a:p>
        </p:txBody>
      </p:sp>
      <p:graphicFrame>
        <p:nvGraphicFramePr>
          <p:cNvPr id="78886" name="Group 38"/>
          <p:cNvGraphicFramePr>
            <a:graphicFrameLocks noGrp="1"/>
          </p:cNvGraphicFramePr>
          <p:nvPr>
            <p:ph type="tbl" idx="1"/>
          </p:nvPr>
        </p:nvGraphicFramePr>
        <p:xfrm>
          <a:off x="827088" y="1700213"/>
          <a:ext cx="6423025" cy="3908425"/>
        </p:xfrm>
        <a:graphic>
          <a:graphicData uri="http://schemas.openxmlformats.org/drawingml/2006/table">
            <a:tbl>
              <a:tblPr/>
              <a:tblGrid>
                <a:gridCol w="2141537"/>
                <a:gridCol w="2139950"/>
                <a:gridCol w="2141538"/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Satellite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28-38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4-6 GHz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9-13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Proteus</a:t>
            </a:r>
            <a:r>
              <a:rPr lang="en-US"/>
              <a:t> airplane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365625"/>
            <a:ext cx="7772400" cy="19589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800"/>
              <a:t>The Proteus was developed by NASA</a:t>
            </a:r>
          </a:p>
          <a:p>
            <a:pPr>
              <a:lnSpc>
                <a:spcPct val="80000"/>
              </a:lnSpc>
            </a:pPr>
            <a:r>
              <a:rPr lang="en-US" sz="1800"/>
              <a:t>It is designed with long wings and low wing loading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è"/>
            </a:pPr>
            <a:r>
              <a:rPr lang="en-US" sz="1800">
                <a:sym typeface="Wingdings" panose="05000000000000000000" pitchFamily="2" charset="2"/>
              </a:rPr>
              <a:t>It can fly in high-altitude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è"/>
            </a:pPr>
            <a:endParaRPr lang="en-US" sz="180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sz="1800"/>
              <a:t>18-foot dish underneath the plane is responsible for reflecting high-speed data signals from a ground station to users.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/>
          </a:p>
        </p:txBody>
      </p:sp>
      <p:pic>
        <p:nvPicPr>
          <p:cNvPr id="86021" name="Picture 5" descr="4d_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5256212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airborne internet provide high-speed internet.</a:t>
            </a:r>
          </a:p>
          <a:p>
            <a:endParaRPr lang="en-US"/>
          </a:p>
          <a:p>
            <a:r>
              <a:rPr lang="en-US"/>
              <a:t>AI has many advantage than satellite communication.</a:t>
            </a:r>
          </a:p>
          <a:p>
            <a:endParaRPr lang="en-US"/>
          </a:p>
          <a:p>
            <a:r>
              <a:rPr lang="en-US"/>
              <a:t>This new service will be useful for who live in small village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400">
                <a:hlinkClick r:id="rId2"/>
              </a:rPr>
              <a:t>http://www.isoc.org/inet99/proceedings/4d/4d_3.htm#s15</a:t>
            </a:r>
            <a:endParaRPr lang="en-US" sz="2400"/>
          </a:p>
          <a:p>
            <a:r>
              <a:rPr lang="en-US" sz="2400">
                <a:hlinkClick r:id="rId3"/>
              </a:rPr>
              <a:t>http://computer.howstuffworks.com/airborne-internet.htm</a:t>
            </a:r>
            <a:endParaRPr lang="en-US" sz="2400"/>
          </a:p>
          <a:p>
            <a:r>
              <a:rPr lang="en-US" sz="2400"/>
              <a:t>IEEE Communications Magazine • June 2000 </a:t>
            </a:r>
          </a:p>
          <a:p>
            <a:pPr>
              <a:buFontTx/>
              <a:buNone/>
            </a:pPr>
            <a:r>
              <a:rPr lang="en-US" sz="2400"/>
              <a:t>    page 142-148</a:t>
            </a:r>
          </a:p>
          <a:p>
            <a:r>
              <a:rPr lang="en-US" sz="2400"/>
              <a:t>MWCON'98 Proceedings page 9-14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1800"/>
              <a:t>1- What is (AI) ?</a:t>
            </a:r>
          </a:p>
          <a:p>
            <a:pPr>
              <a:buFontTx/>
              <a:buNone/>
            </a:pPr>
            <a:r>
              <a:rPr lang="en-US" sz="1800"/>
              <a:t>It is an internet broadband by aircraft.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2- the aircraft works as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BA0003"/>
                </a:solidFill>
              </a:rPr>
              <a:t>A- hub</a:t>
            </a:r>
            <a:r>
              <a:rPr lang="en-US" sz="1800"/>
              <a:t>                          B- server                     C- ISP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3- which type of topology (HALO) use:</a:t>
            </a:r>
          </a:p>
          <a:p>
            <a:pPr>
              <a:buFontTx/>
              <a:buNone/>
            </a:pPr>
            <a:r>
              <a:rPr lang="en-US" sz="1800"/>
              <a:t>A- mesh topology        </a:t>
            </a:r>
            <a:r>
              <a:rPr lang="en-US" sz="1800">
                <a:solidFill>
                  <a:srgbClr val="BA0003"/>
                </a:solidFill>
              </a:rPr>
              <a:t>B- star topology</a:t>
            </a:r>
            <a:r>
              <a:rPr lang="en-US" sz="1800"/>
              <a:t>           C- Ring topology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4- the frequency of (AI) is:</a:t>
            </a:r>
          </a:p>
          <a:p>
            <a:pPr>
              <a:buFontTx/>
              <a:buNone/>
            </a:pPr>
            <a:r>
              <a:rPr lang="en-US" sz="1800"/>
              <a:t>A- 20-30 MHz             B- 28-38 KHz               </a:t>
            </a:r>
            <a:r>
              <a:rPr lang="en-US" sz="1800">
                <a:solidFill>
                  <a:srgbClr val="BA0003"/>
                </a:solidFill>
              </a:rPr>
              <a:t>C- 28-38 GHz</a:t>
            </a:r>
          </a:p>
          <a:p>
            <a:pPr>
              <a:buFontTx/>
              <a:buNone/>
            </a:pPr>
            <a:endParaRPr lang="en-US" sz="1800">
              <a:solidFill>
                <a:srgbClr val="BA0003"/>
              </a:solidFill>
            </a:endParaRPr>
          </a:p>
          <a:p>
            <a:pPr>
              <a:buFontTx/>
              <a:buNone/>
            </a:pPr>
            <a:r>
              <a:rPr lang="en-US" sz="1800"/>
              <a:t>5- the device which is used the pilot tone to direct the antenna is:</a:t>
            </a:r>
          </a:p>
          <a:p>
            <a:pPr>
              <a:buFontTx/>
              <a:buNone/>
            </a:pPr>
            <a:r>
              <a:rPr lang="en-US" sz="1800"/>
              <a:t>A- MMW Antenna      B- MMW transceiver     </a:t>
            </a:r>
            <a:r>
              <a:rPr lang="en-US" sz="1800">
                <a:solidFill>
                  <a:srgbClr val="BA0003"/>
                </a:solidFill>
              </a:rPr>
              <a:t>C- An antenna tracking unit</a:t>
            </a:r>
            <a:r>
              <a:rPr lang="en-US" sz="2800">
                <a:solidFill>
                  <a:srgbClr val="BA0003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What is the Airborne Internet.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How AI works.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Subscriber units.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2800"/>
              <a:t>Difference between Satellite and AI.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One Type of Airplanes.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Conclusion.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Airborne Internet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95400"/>
            <a:ext cx="7777162" cy="5029200"/>
          </a:xfrm>
        </p:spPr>
        <p:txBody>
          <a:bodyPr/>
          <a:lstStyle/>
          <a:p>
            <a:endParaRPr lang="en-US" sz="2800"/>
          </a:p>
          <a:p>
            <a:r>
              <a:rPr lang="en-US" sz="2800"/>
              <a:t>Some internet service:</a:t>
            </a:r>
          </a:p>
          <a:p>
            <a:pPr>
              <a:buFontTx/>
              <a:buNone/>
            </a:pPr>
            <a:r>
              <a:rPr lang="en-US" sz="2800"/>
              <a:t>1- cable TV</a:t>
            </a:r>
          </a:p>
          <a:p>
            <a:pPr>
              <a:buFontTx/>
              <a:buNone/>
            </a:pPr>
            <a:r>
              <a:rPr lang="en-US" sz="2800"/>
              <a:t>2- DSL</a:t>
            </a:r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What is (AI)?</a:t>
            </a:r>
          </a:p>
          <a:p>
            <a:r>
              <a:rPr lang="en-US" sz="2400"/>
              <a:t>It is an internet broadband which Provide high-speed wireless internet connection by placing aircraft in fixed path over hundreds of cities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Airborne Internet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(AI) deliver high-speed internet :</a:t>
            </a:r>
          </a:p>
          <a:p>
            <a:pPr>
              <a:buFontTx/>
              <a:buNone/>
            </a:pPr>
            <a:r>
              <a:rPr lang="en-US" sz="2400"/>
              <a:t>Around 25Mb/s for business users</a:t>
            </a:r>
          </a:p>
          <a:p>
            <a:pPr>
              <a:buFontTx/>
              <a:buNone/>
            </a:pPr>
            <a:r>
              <a:rPr lang="en-US" sz="2400"/>
              <a:t>And around 5 Mb/s for home users</a:t>
            </a:r>
          </a:p>
          <a:p>
            <a:endParaRPr lang="en-US" sz="2400"/>
          </a:p>
          <a:p>
            <a:r>
              <a:rPr lang="en-US" sz="2400"/>
              <a:t>(AI) uses a network called High Altitude Long Operation (HALO)</a:t>
            </a:r>
          </a:p>
          <a:p>
            <a:endParaRPr lang="en-US" sz="2400"/>
          </a:p>
          <a:p>
            <a:r>
              <a:rPr lang="en-US" sz="2400"/>
              <a:t>This network is used by U.S. army.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AI Work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652963"/>
            <a:ext cx="7772400" cy="1671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aircraft work as hub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HALO work as wireless network with star topology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(ISP) Internet Service Provider send the data through a gateway to the hub in the aircraft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graphicFrame>
        <p:nvGraphicFramePr>
          <p:cNvPr id="74766" name="Group 14"/>
          <p:cNvGraphicFramePr>
            <a:graphicFrameLocks noGrp="1"/>
          </p:cNvGraphicFramePr>
          <p:nvPr/>
        </p:nvGraphicFramePr>
        <p:xfrm>
          <a:off x="0" y="0"/>
          <a:ext cx="2857500" cy="2712720"/>
        </p:xfrm>
        <a:graphic>
          <a:graphicData uri="http://schemas.openxmlformats.org/drawingml/2006/table">
            <a:tbl>
              <a:tblPr/>
              <a:tblGrid>
                <a:gridCol w="2857500"/>
              </a:tblGrid>
              <a:tr h="2438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sz="14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4757" name="Picture 5" descr="airborne-internet-halo-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77" y="1301025"/>
            <a:ext cx="6162236" cy="37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AI Work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7772400" cy="2062163"/>
          </a:xfrm>
        </p:spPr>
        <p:txBody>
          <a:bodyPr/>
          <a:lstStyle/>
          <a:p>
            <a:r>
              <a:rPr lang="en-US" sz="2000"/>
              <a:t>AI divide the area into different cells.</a:t>
            </a:r>
          </a:p>
          <a:p>
            <a:pPr>
              <a:buFontTx/>
              <a:buNone/>
            </a:pPr>
            <a:r>
              <a:rPr lang="en-US" sz="2000"/>
              <a:t>                       (mobile cells)</a:t>
            </a:r>
          </a:p>
          <a:p>
            <a:pPr>
              <a:buFontTx/>
              <a:buNone/>
            </a:pPr>
            <a:endParaRPr lang="en-US" sz="2000"/>
          </a:p>
          <a:p>
            <a:r>
              <a:rPr lang="en-US" sz="2000"/>
              <a:t>each spot beam serves a single "cell" on the ground in a frequency-division multiplex fashion with 5-to-1</a:t>
            </a:r>
          </a:p>
          <a:p>
            <a:endParaRPr lang="en-US" sz="2000"/>
          </a:p>
          <a:p>
            <a:endParaRPr lang="en-US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16338"/>
            <a:ext cx="30289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39750" y="3644900"/>
            <a:ext cx="403225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four sub-bands for subscriber units 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(A,B,C and D)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The fifth sub-band for the gateway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      (E)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AI Work</a:t>
            </a:r>
          </a:p>
        </p:txBody>
      </p:sp>
      <p:pic>
        <p:nvPicPr>
          <p:cNvPr id="768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341438"/>
            <a:ext cx="5545137" cy="3589337"/>
          </a:xfrm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00113" y="5084763"/>
            <a:ext cx="669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 provide the service for 24 hours, three aircraft will be used. Each one for 8 hours.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AI Work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service can cover cities </a:t>
            </a:r>
          </a:p>
          <a:p>
            <a:pPr>
              <a:buFontTx/>
              <a:buNone/>
            </a:pPr>
            <a:r>
              <a:rPr lang="en-US"/>
              <a:t>       area around 75 mile in diameter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aircraft will fly at altitude 51,000 ft</a:t>
            </a:r>
          </a:p>
          <a:p>
            <a:pPr>
              <a:buFontTx/>
              <a:buNone/>
            </a:pPr>
            <a:r>
              <a:rPr lang="en-US"/>
              <a:t>                        (15,500 m)</a:t>
            </a:r>
          </a:p>
          <a:p>
            <a:endParaRPr lang="en-US"/>
          </a:p>
          <a:p>
            <a:r>
              <a:rPr lang="en-US"/>
              <a:t>It use high-frequency.</a:t>
            </a:r>
          </a:p>
          <a:p>
            <a:pPr>
              <a:buFontTx/>
              <a:buNone/>
            </a:pPr>
            <a:r>
              <a:rPr lang="en-US"/>
              <a:t>      between 28-38 GHz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Subscriber units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The user terminal consists of three main parts: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1- The radio frequency unit (RU)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a) MMW Antenna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b) MMW Transceiver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c) An antenna tracking unit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An antenna tracking unit uses a pilot tone transmitted from the HALO aircraft to point its antenna at the airplane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2- The Network Interface Unit (NIU)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3-  the application terminals such as PCs, telephones, video servers,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557</Words>
  <Application>Microsoft Office PowerPoint</Application>
  <PresentationFormat>On-screen Show (4:3)</PresentationFormat>
  <Paragraphs>133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Wingdings</vt:lpstr>
      <vt:lpstr>Office Theme</vt:lpstr>
      <vt:lpstr>The Airborne Internet</vt:lpstr>
      <vt:lpstr>Outline</vt:lpstr>
      <vt:lpstr>What is Airborne Internet</vt:lpstr>
      <vt:lpstr>What is Airborne Internet</vt:lpstr>
      <vt:lpstr>How AI Work</vt:lpstr>
      <vt:lpstr>How AI Work</vt:lpstr>
      <vt:lpstr>How AI Work</vt:lpstr>
      <vt:lpstr>How AI Work</vt:lpstr>
      <vt:lpstr>Subscriber units</vt:lpstr>
      <vt:lpstr>Subscriber units </vt:lpstr>
      <vt:lpstr>Difference between Satellite and AI</vt:lpstr>
      <vt:lpstr>Difference between Satellite and AI</vt:lpstr>
      <vt:lpstr>the Proteus airplane </vt:lpstr>
      <vt:lpstr>Conclusion</vt:lpstr>
      <vt:lpstr>Source</vt:lpstr>
      <vt:lpstr>Question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2014-03-26T23:35:53Z</dcterms:created>
  <dcterms:modified xsi:type="dcterms:W3CDTF">2014-03-26T23:38:53Z</dcterms:modified>
  <cp:category/>
</cp:coreProperties>
</file>