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1ba7d0f7_0_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1ba7d0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1ba7d0f7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1ba7d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1ba7d0f7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1ba7d0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"/>
            <a:ext cx="6553201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792019" y="77118"/>
            <a:ext cx="2246275" cy="29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849350" y="3058925"/>
            <a:ext cx="294300" cy="134700"/>
          </a:xfrm>
          <a:prstGeom prst="rect">
            <a:avLst/>
          </a:prstGeom>
          <a:solidFill>
            <a:srgbClr val="73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754013" y="4159218"/>
            <a:ext cx="23223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Daylight Analysis | DiaLux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Cut-out: 1.8m Wide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10AM, 21st June ‘19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</a:rPr>
              <a:t>GNLU, Gandhinagar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849350" y="3252518"/>
            <a:ext cx="294300" cy="134700"/>
          </a:xfrm>
          <a:prstGeom prst="rect">
            <a:avLst/>
          </a:prstGeom>
          <a:solidFill>
            <a:srgbClr val="53DF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849350" y="3446110"/>
            <a:ext cx="294300" cy="134700"/>
          </a:xfrm>
          <a:prstGeom prst="rect">
            <a:avLst/>
          </a:prstGeom>
          <a:solidFill>
            <a:srgbClr val="DEFF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849350" y="3639703"/>
            <a:ext cx="294300" cy="134700"/>
          </a:xfrm>
          <a:prstGeom prst="rect">
            <a:avLst/>
          </a:prstGeom>
          <a:solidFill>
            <a:srgbClr val="FFFF0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849350" y="3833290"/>
            <a:ext cx="294300" cy="134700"/>
          </a:xfrm>
          <a:prstGeom prst="rect">
            <a:avLst/>
          </a:prstGeom>
          <a:solidFill>
            <a:srgbClr val="FFDC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849350" y="4026890"/>
            <a:ext cx="294300" cy="134700"/>
          </a:xfrm>
          <a:prstGeom prst="rect">
            <a:avLst/>
          </a:prstGeom>
          <a:solidFill>
            <a:srgbClr val="FFB3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173586" y="2942399"/>
            <a:ext cx="83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250-300 lx</a:t>
            </a:r>
            <a:endParaRPr sz="1100"/>
          </a:p>
        </p:txBody>
      </p:sp>
      <p:sp>
        <p:nvSpPr>
          <p:cNvPr id="64" name="Google Shape;64;p13"/>
          <p:cNvSpPr txBox="1"/>
          <p:nvPr/>
        </p:nvSpPr>
        <p:spPr>
          <a:xfrm>
            <a:off x="7173586" y="3135658"/>
            <a:ext cx="83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300</a:t>
            </a:r>
            <a:r>
              <a:rPr lang="en" sz="1100"/>
              <a:t>-500 lx</a:t>
            </a:r>
            <a:endParaRPr sz="1100"/>
          </a:p>
        </p:txBody>
      </p:sp>
      <p:sp>
        <p:nvSpPr>
          <p:cNvPr id="65" name="Google Shape;65;p13"/>
          <p:cNvSpPr txBox="1"/>
          <p:nvPr/>
        </p:nvSpPr>
        <p:spPr>
          <a:xfrm>
            <a:off x="7173586" y="3329233"/>
            <a:ext cx="83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500</a:t>
            </a:r>
            <a:r>
              <a:rPr lang="en" sz="1100"/>
              <a:t>-700 lx</a:t>
            </a:r>
            <a:endParaRPr sz="1100"/>
          </a:p>
        </p:txBody>
      </p:sp>
      <p:sp>
        <p:nvSpPr>
          <p:cNvPr id="66" name="Google Shape;66;p13"/>
          <p:cNvSpPr txBox="1"/>
          <p:nvPr/>
        </p:nvSpPr>
        <p:spPr>
          <a:xfrm>
            <a:off x="7173572" y="3523476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</a:t>
            </a:r>
            <a:r>
              <a:rPr lang="en" sz="1100"/>
              <a:t>00-1000 lx</a:t>
            </a:r>
            <a:endParaRPr sz="1100"/>
          </a:p>
        </p:txBody>
      </p:sp>
      <p:sp>
        <p:nvSpPr>
          <p:cNvPr id="67" name="Google Shape;67;p13"/>
          <p:cNvSpPr txBox="1"/>
          <p:nvPr/>
        </p:nvSpPr>
        <p:spPr>
          <a:xfrm>
            <a:off x="7173572" y="3716880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</a:t>
            </a:r>
            <a:r>
              <a:rPr lang="en" sz="1100"/>
              <a:t>00-2000 lx</a:t>
            </a:r>
            <a:endParaRPr sz="1100"/>
          </a:p>
        </p:txBody>
      </p:sp>
      <p:sp>
        <p:nvSpPr>
          <p:cNvPr id="68" name="Google Shape;68;p13"/>
          <p:cNvSpPr txBox="1"/>
          <p:nvPr/>
        </p:nvSpPr>
        <p:spPr>
          <a:xfrm>
            <a:off x="7173572" y="3925329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2000 lx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"/>
            <a:ext cx="6553201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781800" y="73377"/>
            <a:ext cx="2259275" cy="29673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6849350" y="3058925"/>
            <a:ext cx="294300" cy="134700"/>
          </a:xfrm>
          <a:prstGeom prst="rect">
            <a:avLst/>
          </a:prstGeom>
          <a:solidFill>
            <a:srgbClr val="53DF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849350" y="3252518"/>
            <a:ext cx="294300" cy="134700"/>
          </a:xfrm>
          <a:prstGeom prst="rect">
            <a:avLst/>
          </a:prstGeom>
          <a:solidFill>
            <a:srgbClr val="DEFF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6849350" y="3446110"/>
            <a:ext cx="294300" cy="134700"/>
          </a:xfrm>
          <a:prstGeom prst="rect">
            <a:avLst/>
          </a:prstGeom>
          <a:solidFill>
            <a:srgbClr val="FFFF0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849350" y="3639703"/>
            <a:ext cx="294300" cy="134700"/>
          </a:xfrm>
          <a:prstGeom prst="rect">
            <a:avLst/>
          </a:prstGeom>
          <a:solidFill>
            <a:srgbClr val="FFDC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849350" y="3833290"/>
            <a:ext cx="294300" cy="134700"/>
          </a:xfrm>
          <a:prstGeom prst="rect">
            <a:avLst/>
          </a:prstGeom>
          <a:solidFill>
            <a:srgbClr val="FFB3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849350" y="4026890"/>
            <a:ext cx="294300" cy="134700"/>
          </a:xfrm>
          <a:prstGeom prst="rect">
            <a:avLst/>
          </a:prstGeom>
          <a:solidFill>
            <a:srgbClr val="FF88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173586" y="2942399"/>
            <a:ext cx="83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~5</a:t>
            </a:r>
            <a:r>
              <a:rPr lang="en" sz="1100"/>
              <a:t>00 lx</a:t>
            </a:r>
            <a:endParaRPr sz="1100"/>
          </a:p>
        </p:txBody>
      </p:sp>
      <p:sp>
        <p:nvSpPr>
          <p:cNvPr id="82" name="Google Shape;82;p14"/>
          <p:cNvSpPr txBox="1"/>
          <p:nvPr/>
        </p:nvSpPr>
        <p:spPr>
          <a:xfrm>
            <a:off x="7173586" y="3135658"/>
            <a:ext cx="83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r>
              <a:rPr lang="en" sz="1100"/>
              <a:t>00-700 lx</a:t>
            </a:r>
            <a:endParaRPr sz="1100"/>
          </a:p>
        </p:txBody>
      </p:sp>
      <p:sp>
        <p:nvSpPr>
          <p:cNvPr id="83" name="Google Shape;83;p14"/>
          <p:cNvSpPr txBox="1"/>
          <p:nvPr/>
        </p:nvSpPr>
        <p:spPr>
          <a:xfrm>
            <a:off x="7173571" y="3329225"/>
            <a:ext cx="1140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</a:t>
            </a:r>
            <a:r>
              <a:rPr lang="en" sz="1100"/>
              <a:t>00-1000 lx</a:t>
            </a:r>
            <a:endParaRPr sz="1100"/>
          </a:p>
        </p:txBody>
      </p:sp>
      <p:sp>
        <p:nvSpPr>
          <p:cNvPr id="84" name="Google Shape;84;p14"/>
          <p:cNvSpPr txBox="1"/>
          <p:nvPr/>
        </p:nvSpPr>
        <p:spPr>
          <a:xfrm>
            <a:off x="7173572" y="3523476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1000-2000 lx</a:t>
            </a:r>
            <a:endParaRPr sz="1100"/>
          </a:p>
        </p:txBody>
      </p:sp>
      <p:sp>
        <p:nvSpPr>
          <p:cNvPr id="85" name="Google Shape;85;p14"/>
          <p:cNvSpPr txBox="1"/>
          <p:nvPr/>
        </p:nvSpPr>
        <p:spPr>
          <a:xfrm>
            <a:off x="7173572" y="3716880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20</a:t>
            </a:r>
            <a:r>
              <a:rPr lang="en" sz="1100"/>
              <a:t>00-3000 lx</a:t>
            </a:r>
            <a:endParaRPr sz="1100"/>
          </a:p>
        </p:txBody>
      </p:sp>
      <p:sp>
        <p:nvSpPr>
          <p:cNvPr id="86" name="Google Shape;86;p14"/>
          <p:cNvSpPr txBox="1"/>
          <p:nvPr/>
        </p:nvSpPr>
        <p:spPr>
          <a:xfrm>
            <a:off x="7173572" y="3925329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3000-3500</a:t>
            </a:r>
            <a:r>
              <a:rPr lang="en" sz="1100"/>
              <a:t> lx</a:t>
            </a:r>
            <a:endParaRPr sz="1100"/>
          </a:p>
        </p:txBody>
      </p:sp>
      <p:sp>
        <p:nvSpPr>
          <p:cNvPr id="87" name="Google Shape;87;p14"/>
          <p:cNvSpPr txBox="1"/>
          <p:nvPr/>
        </p:nvSpPr>
        <p:spPr>
          <a:xfrm>
            <a:off x="6754013" y="4159218"/>
            <a:ext cx="23223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Daylight Analysis | DiaLux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Cut-out: 3.0m Wide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10AM, 21st June ‘19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</a:rPr>
              <a:t>GNLU, Gandhinagar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"/>
            <a:ext cx="6553201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766696" y="61095"/>
            <a:ext cx="2284572" cy="2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6849350" y="3054193"/>
            <a:ext cx="294300" cy="134700"/>
          </a:xfrm>
          <a:prstGeom prst="rect">
            <a:avLst/>
          </a:prstGeom>
          <a:solidFill>
            <a:srgbClr val="53DF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849350" y="3247786"/>
            <a:ext cx="294300" cy="134700"/>
          </a:xfrm>
          <a:prstGeom prst="rect">
            <a:avLst/>
          </a:prstGeom>
          <a:solidFill>
            <a:srgbClr val="DEFF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849350" y="3441379"/>
            <a:ext cx="294300" cy="134700"/>
          </a:xfrm>
          <a:prstGeom prst="rect">
            <a:avLst/>
          </a:prstGeom>
          <a:solidFill>
            <a:srgbClr val="FFFF0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849350" y="3634966"/>
            <a:ext cx="294300" cy="134700"/>
          </a:xfrm>
          <a:prstGeom prst="rect">
            <a:avLst/>
          </a:prstGeom>
          <a:solidFill>
            <a:srgbClr val="FFDC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849350" y="3828566"/>
            <a:ext cx="294300" cy="134700"/>
          </a:xfrm>
          <a:prstGeom prst="rect">
            <a:avLst/>
          </a:prstGeom>
          <a:solidFill>
            <a:srgbClr val="FF88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7173586" y="2937334"/>
            <a:ext cx="83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300-500 lx</a:t>
            </a:r>
            <a:endParaRPr sz="1100"/>
          </a:p>
        </p:txBody>
      </p:sp>
      <p:sp>
        <p:nvSpPr>
          <p:cNvPr id="100" name="Google Shape;100;p15"/>
          <p:cNvSpPr txBox="1"/>
          <p:nvPr/>
        </p:nvSpPr>
        <p:spPr>
          <a:xfrm>
            <a:off x="7173586" y="3130909"/>
            <a:ext cx="83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500-700 lx</a:t>
            </a:r>
            <a:endParaRPr sz="1100"/>
          </a:p>
        </p:txBody>
      </p:sp>
      <p:sp>
        <p:nvSpPr>
          <p:cNvPr id="101" name="Google Shape;101;p15"/>
          <p:cNvSpPr txBox="1"/>
          <p:nvPr/>
        </p:nvSpPr>
        <p:spPr>
          <a:xfrm>
            <a:off x="7173572" y="3325152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</a:t>
            </a:r>
            <a:r>
              <a:rPr lang="en" sz="1100"/>
              <a:t>00-1000 lx</a:t>
            </a:r>
            <a:endParaRPr sz="1100"/>
          </a:p>
        </p:txBody>
      </p:sp>
      <p:sp>
        <p:nvSpPr>
          <p:cNvPr id="102" name="Google Shape;102;p15"/>
          <p:cNvSpPr txBox="1"/>
          <p:nvPr/>
        </p:nvSpPr>
        <p:spPr>
          <a:xfrm>
            <a:off x="7173572" y="3518556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1000-2500 lx</a:t>
            </a:r>
            <a:endParaRPr sz="1100"/>
          </a:p>
        </p:txBody>
      </p:sp>
      <p:sp>
        <p:nvSpPr>
          <p:cNvPr id="103" name="Google Shape;103;p15"/>
          <p:cNvSpPr txBox="1"/>
          <p:nvPr/>
        </p:nvSpPr>
        <p:spPr>
          <a:xfrm>
            <a:off x="7173572" y="3727005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2500-3000 lx</a:t>
            </a:r>
            <a:endParaRPr sz="1100"/>
          </a:p>
        </p:txBody>
      </p:sp>
      <p:sp>
        <p:nvSpPr>
          <p:cNvPr id="104" name="Google Shape;104;p15"/>
          <p:cNvSpPr/>
          <p:nvPr/>
        </p:nvSpPr>
        <p:spPr>
          <a:xfrm>
            <a:off x="6849350" y="4022166"/>
            <a:ext cx="294300" cy="134700"/>
          </a:xfrm>
          <a:prstGeom prst="rect">
            <a:avLst/>
          </a:prstGeom>
          <a:solidFill>
            <a:srgbClr val="FE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173572" y="3924605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3000-4</a:t>
            </a:r>
            <a:r>
              <a:rPr lang="en" sz="1100"/>
              <a:t>000 lx</a:t>
            </a:r>
            <a:endParaRPr sz="1100"/>
          </a:p>
        </p:txBody>
      </p:sp>
      <p:sp>
        <p:nvSpPr>
          <p:cNvPr id="106" name="Google Shape;106;p15"/>
          <p:cNvSpPr txBox="1"/>
          <p:nvPr/>
        </p:nvSpPr>
        <p:spPr>
          <a:xfrm>
            <a:off x="6754013" y="4159218"/>
            <a:ext cx="23223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Daylight Analysis | DiaLux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Cut-out: 1.8m Wide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04PM, 21st June ‘19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</a:rPr>
              <a:t>GNLU, Gandhinagar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"/>
            <a:ext cx="6553201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757125" y="76313"/>
            <a:ext cx="2284571" cy="2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6849350" y="3054193"/>
            <a:ext cx="294300" cy="134700"/>
          </a:xfrm>
          <a:prstGeom prst="rect">
            <a:avLst/>
          </a:prstGeom>
          <a:solidFill>
            <a:srgbClr val="53DF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849350" y="3247786"/>
            <a:ext cx="294300" cy="134700"/>
          </a:xfrm>
          <a:prstGeom prst="rect">
            <a:avLst/>
          </a:prstGeom>
          <a:solidFill>
            <a:srgbClr val="DEFF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849350" y="3441379"/>
            <a:ext cx="294300" cy="134700"/>
          </a:xfrm>
          <a:prstGeom prst="rect">
            <a:avLst/>
          </a:prstGeom>
          <a:solidFill>
            <a:srgbClr val="FFFF0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849350" y="3634966"/>
            <a:ext cx="294300" cy="134700"/>
          </a:xfrm>
          <a:prstGeom prst="rect">
            <a:avLst/>
          </a:prstGeom>
          <a:solidFill>
            <a:srgbClr val="FFDC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849350" y="3828566"/>
            <a:ext cx="294300" cy="134700"/>
          </a:xfrm>
          <a:prstGeom prst="rect">
            <a:avLst/>
          </a:prstGeom>
          <a:solidFill>
            <a:srgbClr val="FF88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7173586" y="2937334"/>
            <a:ext cx="83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~</a:t>
            </a:r>
            <a:r>
              <a:rPr lang="en" sz="1100"/>
              <a:t>500 lx</a:t>
            </a:r>
            <a:endParaRPr sz="1100"/>
          </a:p>
        </p:txBody>
      </p:sp>
      <p:sp>
        <p:nvSpPr>
          <p:cNvPr id="119" name="Google Shape;119;p16"/>
          <p:cNvSpPr txBox="1"/>
          <p:nvPr/>
        </p:nvSpPr>
        <p:spPr>
          <a:xfrm>
            <a:off x="7173586" y="3130909"/>
            <a:ext cx="839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500-700 lx</a:t>
            </a:r>
            <a:endParaRPr sz="1100"/>
          </a:p>
        </p:txBody>
      </p:sp>
      <p:sp>
        <p:nvSpPr>
          <p:cNvPr id="120" name="Google Shape;120;p16"/>
          <p:cNvSpPr txBox="1"/>
          <p:nvPr/>
        </p:nvSpPr>
        <p:spPr>
          <a:xfrm>
            <a:off x="7173572" y="3325152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700-1000 lx</a:t>
            </a:r>
            <a:endParaRPr sz="1100"/>
          </a:p>
        </p:txBody>
      </p:sp>
      <p:sp>
        <p:nvSpPr>
          <p:cNvPr id="121" name="Google Shape;121;p16"/>
          <p:cNvSpPr txBox="1"/>
          <p:nvPr/>
        </p:nvSpPr>
        <p:spPr>
          <a:xfrm>
            <a:off x="7173572" y="3518556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1000-2500 lx</a:t>
            </a:r>
            <a:endParaRPr sz="1100"/>
          </a:p>
        </p:txBody>
      </p:sp>
      <p:sp>
        <p:nvSpPr>
          <p:cNvPr id="122" name="Google Shape;122;p16"/>
          <p:cNvSpPr txBox="1"/>
          <p:nvPr/>
        </p:nvSpPr>
        <p:spPr>
          <a:xfrm>
            <a:off x="7173572" y="3727005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25</a:t>
            </a:r>
            <a:r>
              <a:rPr lang="en" sz="1100"/>
              <a:t>00-4000 lx</a:t>
            </a:r>
            <a:endParaRPr sz="1100"/>
          </a:p>
        </p:txBody>
      </p:sp>
      <p:sp>
        <p:nvSpPr>
          <p:cNvPr id="123" name="Google Shape;123;p16"/>
          <p:cNvSpPr/>
          <p:nvPr/>
        </p:nvSpPr>
        <p:spPr>
          <a:xfrm>
            <a:off x="6849350" y="4022166"/>
            <a:ext cx="294300" cy="134700"/>
          </a:xfrm>
          <a:prstGeom prst="rect">
            <a:avLst/>
          </a:prstGeom>
          <a:solidFill>
            <a:srgbClr val="FE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7173572" y="3924605"/>
            <a:ext cx="1078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r>
              <a:rPr lang="en" sz="1100"/>
              <a:t>000-5000 lx</a:t>
            </a:r>
            <a:endParaRPr sz="1100"/>
          </a:p>
        </p:txBody>
      </p:sp>
      <p:sp>
        <p:nvSpPr>
          <p:cNvPr id="125" name="Google Shape;125;p16"/>
          <p:cNvSpPr txBox="1"/>
          <p:nvPr/>
        </p:nvSpPr>
        <p:spPr>
          <a:xfrm>
            <a:off x="6754013" y="4159218"/>
            <a:ext cx="23223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Daylight Analysis | DiaLux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Cut-out: 3.0m Wide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04AM, 21st June ‘19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</a:rPr>
              <a:t>GNLU, Gandhinagar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