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Lst>
  <p:notesMasterIdLst>
    <p:notesMasterId r:id="rId14"/>
  </p:notesMasterIdLst>
  <p:sldIdLst>
    <p:sldId id="256" r:id="rId5"/>
    <p:sldId id="269" r:id="rId6"/>
    <p:sldId id="257" r:id="rId7"/>
    <p:sldId id="278" r:id="rId8"/>
    <p:sldId id="279" r:id="rId9"/>
    <p:sldId id="277" r:id="rId10"/>
    <p:sldId id="280" r:id="rId11"/>
    <p:sldId id="281" r:id="rId12"/>
    <p:sldId id="267" r:id="rId13"/>
  </p:sldIdLst>
  <p:sldSz cx="10969625" cy="6170613"/>
  <p:notesSz cx="6858000" cy="9144000"/>
  <p:custDataLst>
    <p:tags r:id="rId15"/>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7" d="100"/>
          <a:sy n="97" d="100"/>
        </p:scale>
        <p:origin x="4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07.11.2019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de-DE"/>
              <a:t>Add Text </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99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a:t>Add Chapter Title</a:t>
            </a:r>
            <a:endParaRPr lang="de-DE" dirty="0"/>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kern="0" baseline="0" noProof="1">
                <a:solidFill>
                  <a:schemeClr val="tx1"/>
                </a:solidFill>
                <a:latin typeface="+mn-lt"/>
              </a:rPr>
              <a:t>RBEI/EDS2 | 2019-10-15</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latin typeface="+mn-lt"/>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latin typeface="+mn-lt"/>
            </a:endParaRP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501392"/>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jpe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smtClean="0"/>
              <a:t>Intel - ocr</a:t>
            </a:r>
            <a:endParaRPr lang="de-DE" dirty="0"/>
          </a:p>
        </p:txBody>
      </p:sp>
    </p:spTree>
    <p:extLst>
      <p:ext uri="{BB962C8B-B14F-4D97-AF65-F5344CB8AC3E}">
        <p14:creationId xmlns:p14="http://schemas.microsoft.com/office/powerpoint/2010/main" val="2219787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5" name="Rectangle 4"/>
          <p:cNvSpPr/>
          <p:nvPr/>
        </p:nvSpPr>
        <p:spPr>
          <a:xfrm>
            <a:off x="223480" y="1034829"/>
            <a:ext cx="10270331" cy="981423"/>
          </a:xfrm>
          <a:prstGeom prst="rect">
            <a:avLst/>
          </a:prstGeom>
        </p:spPr>
        <p:txBody>
          <a:bodyPr wrap="square">
            <a:spAutoFit/>
          </a:bodyPr>
          <a:lstStyle/>
          <a:p>
            <a:pPr marL="0" marR="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overall idea behind this project  is to develop an computer vision algorithm along with solution package for recognizing and digitizing steps of solving a mathematical equation written by freehand on a paper, validating the steps and final answer of the recognized handwritten lines by maintaining the context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32263" y="2367682"/>
            <a:ext cx="3317564" cy="3016687"/>
          </a:xfrm>
          <a:prstGeom prst="rect">
            <a:avLst/>
          </a:prstGeom>
          <a:ln w="12700">
            <a:solidFill>
              <a:schemeClr val="tx1"/>
            </a:solidFill>
          </a:ln>
        </p:spPr>
      </p:pic>
    </p:spTree>
    <p:extLst>
      <p:ext uri="{BB962C8B-B14F-4D97-AF65-F5344CB8AC3E}">
        <p14:creationId xmlns:p14="http://schemas.microsoft.com/office/powerpoint/2010/main" val="26242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98AEC0-503E-4FA4-859C-D0F72D6E3F79}" type="slidenum">
              <a:rPr lang="de-DE" smtClean="0"/>
              <a:pPr/>
              <a:t>3</a:t>
            </a:fld>
            <a:endParaRPr lang="de-DE"/>
          </a:p>
        </p:txBody>
      </p:sp>
      <p:sp>
        <p:nvSpPr>
          <p:cNvPr id="3" name="Text Placeholder 2"/>
          <p:cNvSpPr>
            <a:spLocks noGrp="1"/>
          </p:cNvSpPr>
          <p:nvPr>
            <p:ph type="body" sz="quarter" idx="1"/>
          </p:nvPr>
        </p:nvSpPr>
        <p:spPr>
          <a:xfrm>
            <a:off x="259200" y="1296000"/>
            <a:ext cx="6155888" cy="4168800"/>
          </a:xfrm>
        </p:spPr>
        <p:txBody>
          <a:bodyPr/>
          <a:lstStyle/>
          <a:p>
            <a:pPr marL="0" indent="0">
              <a:buNone/>
            </a:pPr>
            <a:r>
              <a:rPr lang="en-US" dirty="0" smtClean="0"/>
              <a:t>1. Tasks Completed</a:t>
            </a:r>
          </a:p>
          <a:p>
            <a:pPr marL="0" indent="0">
              <a:buNone/>
            </a:pPr>
            <a:r>
              <a:rPr lang="en-US" sz="1400" dirty="0" smtClean="0"/>
              <a:t>	1.1 </a:t>
            </a:r>
            <a:r>
              <a:rPr lang="en-US" sz="1400" dirty="0"/>
              <a:t>Workspace, </a:t>
            </a:r>
            <a:r>
              <a:rPr lang="en-US" sz="1400" dirty="0" smtClean="0"/>
              <a:t>Line,</a:t>
            </a:r>
            <a:r>
              <a:rPr lang="en-US" sz="1400" dirty="0"/>
              <a:t> </a:t>
            </a:r>
            <a:r>
              <a:rPr lang="en-US" sz="1400" dirty="0" smtClean="0"/>
              <a:t>Character, Exponential Detection</a:t>
            </a:r>
          </a:p>
          <a:p>
            <a:pPr marL="0" indent="0">
              <a:buNone/>
            </a:pPr>
            <a:r>
              <a:rPr lang="en-US" sz="1400" dirty="0" smtClean="0"/>
              <a:t>	1.2 </a:t>
            </a:r>
            <a:r>
              <a:rPr lang="en-US" sz="1400" dirty="0"/>
              <a:t>Character recognition - Deep Learning Model Building</a:t>
            </a:r>
          </a:p>
          <a:p>
            <a:pPr marL="0" indent="0">
              <a:buNone/>
            </a:pPr>
            <a:r>
              <a:rPr lang="en-US" sz="1400" dirty="0"/>
              <a:t>	1</a:t>
            </a:r>
            <a:r>
              <a:rPr lang="en-US" sz="1400" dirty="0" smtClean="0"/>
              <a:t>.3 </a:t>
            </a:r>
            <a:r>
              <a:rPr lang="en-US" sz="1400" dirty="0"/>
              <a:t>Computing mathematical equation value and Drawing </a:t>
            </a:r>
            <a:r>
              <a:rPr lang="en-US" sz="1400" dirty="0" smtClean="0"/>
              <a:t>boxes</a:t>
            </a:r>
          </a:p>
          <a:p>
            <a:pPr marL="0" indent="0">
              <a:buNone/>
            </a:pPr>
            <a:r>
              <a:rPr lang="en-US" sz="1400" dirty="0"/>
              <a:t>	1</a:t>
            </a:r>
            <a:r>
              <a:rPr lang="en-US" sz="1400" dirty="0" smtClean="0"/>
              <a:t>.4 </a:t>
            </a:r>
            <a:r>
              <a:rPr lang="en-US" sz="1400" dirty="0"/>
              <a:t>Checking validation of equation </a:t>
            </a:r>
            <a:r>
              <a:rPr lang="en-US" sz="1400" dirty="0" smtClean="0"/>
              <a:t>mathematically</a:t>
            </a:r>
          </a:p>
          <a:p>
            <a:pPr marL="0" indent="0">
              <a:buNone/>
            </a:pPr>
            <a:endParaRPr lang="en-US" sz="1400" dirty="0" smtClean="0"/>
          </a:p>
          <a:p>
            <a:pPr marL="0" indent="0">
              <a:buNone/>
            </a:pPr>
            <a:r>
              <a:rPr lang="en-US" dirty="0" smtClean="0"/>
              <a:t>3. Inputs from </a:t>
            </a:r>
            <a:r>
              <a:rPr lang="en-US" dirty="0" smtClean="0"/>
              <a:t>customer [ For tuning Parameters ]</a:t>
            </a:r>
            <a:endParaRPr lang="en-US" dirty="0" smtClean="0"/>
          </a:p>
          <a:p>
            <a:pPr marL="0" indent="0">
              <a:buNone/>
            </a:pPr>
            <a:r>
              <a:rPr lang="en-US" sz="1400" dirty="0"/>
              <a:t>	</a:t>
            </a:r>
            <a:r>
              <a:rPr lang="en-US" sz="1400" dirty="0" smtClean="0"/>
              <a:t>3.1 Sample Image </a:t>
            </a:r>
            <a:r>
              <a:rPr lang="en-US" sz="1400" dirty="0" smtClean="0"/>
              <a:t>Testing</a:t>
            </a:r>
            <a:endParaRPr lang="en-US" dirty="0"/>
          </a:p>
          <a:p>
            <a:pPr marL="0" indent="0">
              <a:buNone/>
            </a:pPr>
            <a:endParaRPr lang="en-US" dirty="0"/>
          </a:p>
          <a:p>
            <a:pPr marL="0" indent="0">
              <a:buNone/>
            </a:pPr>
            <a:endParaRPr lang="en-US" dirty="0"/>
          </a:p>
        </p:txBody>
      </p:sp>
      <p:sp>
        <p:nvSpPr>
          <p:cNvPr id="4" name="TextBox 3"/>
          <p:cNvSpPr txBox="1"/>
          <p:nvPr/>
        </p:nvSpPr>
        <p:spPr>
          <a:xfrm>
            <a:off x="835820" y="1638900"/>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5" name="TextBox 4"/>
          <p:cNvSpPr txBox="1"/>
          <p:nvPr/>
        </p:nvSpPr>
        <p:spPr>
          <a:xfrm>
            <a:off x="835820" y="193595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6" name="TextBox 5"/>
          <p:cNvSpPr txBox="1"/>
          <p:nvPr/>
        </p:nvSpPr>
        <p:spPr>
          <a:xfrm>
            <a:off x="835820" y="2237842"/>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
        <p:nvSpPr>
          <p:cNvPr id="7" name="TextBox 6"/>
          <p:cNvSpPr txBox="1"/>
          <p:nvPr/>
        </p:nvSpPr>
        <p:spPr>
          <a:xfrm>
            <a:off x="835820" y="2517166"/>
            <a:ext cx="214312" cy="311344"/>
          </a:xfrm>
          <a:prstGeom prst="rect">
            <a:avLst/>
          </a:prstGeom>
          <a:noFill/>
        </p:spPr>
        <p:txBody>
          <a:bodyPr wrap="square" lIns="0" tIns="0" rIns="0" bIns="0" rtlCol="0">
            <a:noAutofit/>
          </a:bodyPr>
          <a:lstStyle/>
          <a:p>
            <a:pPr fontAlgn="auto">
              <a:lnSpc>
                <a:spcPts val="2300"/>
              </a:lnSpc>
              <a:spcBef>
                <a:spcPts val="500"/>
              </a:spcBef>
              <a:spcAft>
                <a:spcPts val="0"/>
              </a:spcAft>
            </a:pPr>
            <a:r>
              <a:rPr lang="en-US" sz="2000" b="1" dirty="0" smtClean="0">
                <a:solidFill>
                  <a:srgbClr val="00B050"/>
                </a:solidFill>
              </a:rPr>
              <a:t>✔</a:t>
            </a:r>
            <a:endParaRPr lang="en-US" sz="2000" b="1" dirty="0">
              <a:solidFill>
                <a:srgbClr val="00B050"/>
              </a:solidFill>
            </a:endParaRPr>
          </a:p>
          <a:p>
            <a:pPr marR="0" defTabSz="914400" eaLnBrk="1" fontAlgn="auto" latinLnBrk="0" hangingPunct="1">
              <a:lnSpc>
                <a:spcPts val="2300"/>
              </a:lnSpc>
              <a:spcBef>
                <a:spcPts val="500"/>
              </a:spcBef>
              <a:spcAft>
                <a:spcPts val="0"/>
              </a:spcAft>
              <a:buClrTx/>
              <a:buSzTx/>
              <a:buFontTx/>
              <a:buNone/>
              <a:tabLst/>
            </a:pPr>
            <a:endParaRPr kumimoji="0" lang="en-US" sz="20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193787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sz="quarter" idx="15"/>
          </p:nvPr>
        </p:nvSpPr>
        <p:spPr>
          <a:xfrm>
            <a:off x="259199" y="366912"/>
            <a:ext cx="10450800" cy="388800"/>
          </a:xfrm>
        </p:spPr>
        <p:txBody>
          <a:bodyPr/>
          <a:lstStyle/>
          <a:p>
            <a:r>
              <a:rPr lang="en-US" dirty="0" smtClean="0"/>
              <a:t>Sample Test Images</a:t>
            </a: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5736" y="957260"/>
            <a:ext cx="2100263" cy="2969710"/>
          </a:xfrm>
          <a:prstGeom prst="rect">
            <a:avLst/>
          </a:prstGeom>
        </p:spPr>
      </p:pic>
      <p:pic>
        <p:nvPicPr>
          <p:cNvPr id="8" name="Picture 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35999" y="942964"/>
            <a:ext cx="2110374" cy="2984006"/>
          </a:xfrm>
          <a:prstGeom prst="rect">
            <a:avLst/>
          </a:prstGeom>
        </p:spPr>
      </p:pic>
      <p:pic>
        <p:nvPicPr>
          <p:cNvPr id="9" name="Picture 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336262" y="957260"/>
            <a:ext cx="2100264" cy="2969710"/>
          </a:xfrm>
          <a:prstGeom prst="rect">
            <a:avLst/>
          </a:prstGeom>
        </p:spPr>
      </p:pic>
      <p:pic>
        <p:nvPicPr>
          <p:cNvPr id="10" name="Picture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588925" y="942964"/>
            <a:ext cx="2112167" cy="2986541"/>
          </a:xfrm>
          <a:prstGeom prst="rect">
            <a:avLst/>
          </a:prstGeom>
        </p:spPr>
      </p:pic>
      <p:pic>
        <p:nvPicPr>
          <p:cNvPr id="11" name="Picture 10"/>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8714702" y="957260"/>
            <a:ext cx="2105316" cy="2976854"/>
          </a:xfrm>
          <a:prstGeom prst="rect">
            <a:avLst/>
          </a:prstGeom>
        </p:spPr>
      </p:pic>
      <p:sp>
        <p:nvSpPr>
          <p:cNvPr id="13" name="TextBox 12"/>
          <p:cNvSpPr txBox="1"/>
          <p:nvPr/>
        </p:nvSpPr>
        <p:spPr>
          <a:xfrm>
            <a:off x="259199" y="4057650"/>
            <a:ext cx="10277832" cy="914400"/>
          </a:xfrm>
          <a:prstGeom prst="rect">
            <a:avLst/>
          </a:prstGeom>
          <a:noFill/>
        </p:spPr>
        <p:txBody>
          <a:bodyPr wrap="none" lIns="0" tIns="0" rIns="0" bIns="0" rtlCol="0">
            <a:noAutofit/>
          </a:bodyPr>
          <a:lstStyle/>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US" sz="1200" b="0" i="0" u="none" strike="noStrike" kern="0" cap="none" spc="0" normalizeH="0" baseline="0" noProof="0" dirty="0" smtClean="0">
                <a:ln>
                  <a:noFill/>
                </a:ln>
                <a:solidFill>
                  <a:srgbClr val="000000"/>
                </a:solidFill>
                <a:effectLst/>
                <a:uLnTx/>
                <a:uFillTx/>
              </a:rPr>
              <a:t>Handwritten Text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US" sz="1200" kern="0" dirty="0" smtClean="0">
                <a:solidFill>
                  <a:srgbClr val="000000"/>
                </a:solidFill>
              </a:rPr>
              <a:t>Variations:</a:t>
            </a:r>
            <a:r>
              <a:rPr lang="en-US" sz="1200" kern="0" dirty="0">
                <a:solidFill>
                  <a:srgbClr val="000000"/>
                </a:solidFill>
              </a:rPr>
              <a:t> </a:t>
            </a:r>
            <a:r>
              <a:rPr kumimoji="0" lang="en-US" sz="1200" b="0" i="0" u="none" strike="noStrike" kern="0" cap="none" spc="0" normalizeH="0" baseline="0" noProof="0" dirty="0" smtClean="0">
                <a:ln>
                  <a:noFill/>
                </a:ln>
                <a:solidFill>
                  <a:srgbClr val="000000"/>
                </a:solidFill>
                <a:effectLst/>
                <a:uLnTx/>
                <a:uFillTx/>
              </a:rPr>
              <a:t>Different Person</a:t>
            </a:r>
            <a:r>
              <a:rPr kumimoji="0" lang="en-US" sz="1200" b="0" i="0" u="none" strike="noStrike" kern="0" cap="none" spc="0" normalizeH="0" noProof="0" dirty="0" smtClean="0">
                <a:ln>
                  <a:noFill/>
                </a:ln>
                <a:solidFill>
                  <a:srgbClr val="000000"/>
                </a:solidFill>
                <a:effectLst/>
                <a:uLnTx/>
                <a:uFillTx/>
              </a:rPr>
              <a:t> , </a:t>
            </a:r>
            <a:r>
              <a:rPr lang="en-US" sz="1200" kern="0" dirty="0" smtClean="0">
                <a:solidFill>
                  <a:srgbClr val="000000"/>
                </a:solidFill>
              </a:rPr>
              <a:t>Different line width, </a:t>
            </a:r>
            <a:r>
              <a:rPr kumimoji="0" lang="en-US" sz="1200" b="0" i="0" u="none" strike="noStrike" kern="0" cap="none" spc="0" normalizeH="0" baseline="0" noProof="0" dirty="0" smtClean="0">
                <a:ln>
                  <a:noFill/>
                </a:ln>
                <a:solidFill>
                  <a:srgbClr val="000000"/>
                </a:solidFill>
                <a:effectLst/>
                <a:uLnTx/>
                <a:uFillTx/>
              </a:rPr>
              <a:t>Different</a:t>
            </a:r>
            <a:r>
              <a:rPr kumimoji="0" lang="en-US" sz="1200" b="0" i="0" u="none" strike="noStrike" kern="0" cap="none" spc="0" normalizeH="0" noProof="0" dirty="0" smtClean="0">
                <a:ln>
                  <a:noFill/>
                </a:ln>
                <a:solidFill>
                  <a:srgbClr val="000000"/>
                </a:solidFill>
                <a:effectLst/>
                <a:uLnTx/>
                <a:uFillTx/>
              </a:rPr>
              <a:t> character style in same page</a:t>
            </a:r>
            <a:r>
              <a:rPr lang="en-US" sz="1200" kern="0" dirty="0" smtClean="0">
                <a:solidFill>
                  <a:srgbClr val="000000"/>
                </a:solidFill>
              </a:rPr>
              <a:t>, Different pen nib width, Different Character spacing</a:t>
            </a:r>
            <a:endParaRPr kumimoji="0" lang="en-US"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815006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smtClean="0"/>
              <a:t>GUI</a:t>
            </a:r>
            <a:endParaRPr lang="en-GB"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5</a:t>
            </a:fld>
            <a:endParaRPr lang="de-DE"/>
          </a:p>
        </p:txBody>
      </p:sp>
      <p:pic>
        <p:nvPicPr>
          <p:cNvPr id="9" name="Content Placeholder 8"/>
          <p:cNvPicPr>
            <a:picLocks noGrp="1" noChangeAspect="1"/>
          </p:cNvPicPr>
          <p:nvPr>
            <p:ph sz="half" idx="1"/>
          </p:nvPr>
        </p:nvPicPr>
        <p:blipFill>
          <a:blip r:embed="rId2"/>
          <a:stretch>
            <a:fillRect/>
          </a:stretch>
        </p:blipFill>
        <p:spPr>
          <a:xfrm>
            <a:off x="256223" y="1295400"/>
            <a:ext cx="7738110" cy="4286092"/>
          </a:xfrm>
          <a:prstGeom prst="rect">
            <a:avLst/>
          </a:prstGeom>
          <a:ln>
            <a:solidFill>
              <a:srgbClr val="002060"/>
            </a:solidFill>
          </a:ln>
        </p:spPr>
      </p:pic>
      <p:sp>
        <p:nvSpPr>
          <p:cNvPr id="10" name="TextBox 9"/>
          <p:cNvSpPr txBox="1"/>
          <p:nvPr/>
        </p:nvSpPr>
        <p:spPr>
          <a:xfrm>
            <a:off x="8326755" y="1295400"/>
            <a:ext cx="2211705" cy="3162300"/>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sz="1600" kern="0" dirty="0" smtClean="0">
                <a:solidFill>
                  <a:srgbClr val="000000"/>
                </a:solidFill>
              </a:rPr>
              <a:t>Functionality Current:</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Upload Images</a:t>
            </a:r>
          </a:p>
          <a:p>
            <a:pPr marL="342900" marR="0" indent="-342900" defTabSz="914400" eaLnBrk="1" fontAlgn="auto" latinLnBrk="0" hangingPunct="1">
              <a:lnSpc>
                <a:spcPts val="2300"/>
              </a:lnSpc>
              <a:spcBef>
                <a:spcPts val="500"/>
              </a:spcBef>
              <a:spcAft>
                <a:spcPts val="0"/>
              </a:spcAft>
              <a:buClrTx/>
              <a:buSzTx/>
              <a:buFontTx/>
              <a:buAutoNum type="arabicPeriod"/>
              <a:tabLst/>
            </a:pPr>
            <a:r>
              <a:rPr lang="en-GB" sz="1600" kern="0" baseline="0" dirty="0" smtClean="0">
                <a:solidFill>
                  <a:srgbClr val="000000"/>
                </a:solidFill>
              </a:rPr>
              <a:t>Detect Characters</a:t>
            </a:r>
          </a:p>
          <a:p>
            <a:pPr marL="342900" marR="0" indent="-342900" defTabSz="914400" eaLnBrk="1" fontAlgn="auto" latinLnBrk="0" hangingPunct="1">
              <a:lnSpc>
                <a:spcPts val="2300"/>
              </a:lnSpc>
              <a:spcBef>
                <a:spcPts val="500"/>
              </a:spcBef>
              <a:spcAft>
                <a:spcPts val="0"/>
              </a:spcAft>
              <a:buClrTx/>
              <a:buSzTx/>
              <a:buFontTx/>
              <a:buAutoNum type="arabicPeriod"/>
              <a:tabLst/>
            </a:pPr>
            <a:r>
              <a:rPr kumimoji="0" lang="en-GB" sz="1600" b="0" i="0" u="none" strike="noStrike" kern="0" cap="none" spc="0" normalizeH="0" noProof="0" dirty="0" smtClean="0">
                <a:ln>
                  <a:noFill/>
                </a:ln>
                <a:solidFill>
                  <a:srgbClr val="000000"/>
                </a:solidFill>
                <a:effectLst/>
                <a:uLnTx/>
                <a:uFillTx/>
              </a:rPr>
              <a:t>Display results</a:t>
            </a:r>
          </a:p>
          <a:p>
            <a:pPr marL="342900" marR="0" indent="-342900" defTabSz="914400" eaLnBrk="1" fontAlgn="auto" latinLnBrk="0" hangingPunct="1">
              <a:lnSpc>
                <a:spcPts val="2300"/>
              </a:lnSpc>
              <a:spcBef>
                <a:spcPts val="500"/>
              </a:spcBef>
              <a:spcAft>
                <a:spcPts val="0"/>
              </a:spcAft>
              <a:buClrTx/>
              <a:buSzTx/>
              <a:buFontTx/>
              <a:buAutoNum type="arabicPeriod"/>
              <a:tabLst/>
            </a:pPr>
            <a:endParaRPr lang="en-GB" sz="1600" kern="0" baseline="0" dirty="0">
              <a:solidFill>
                <a:srgbClr val="000000"/>
              </a:solidFill>
            </a:endParaRPr>
          </a:p>
          <a:p>
            <a:pPr marR="0" defTabSz="914400" eaLnBrk="1" fontAlgn="auto" latinLnBrk="0" hangingPunct="1">
              <a:lnSpc>
                <a:spcPts val="2300"/>
              </a:lnSpc>
              <a:spcBef>
                <a:spcPts val="500"/>
              </a:spcBef>
              <a:spcAft>
                <a:spcPts val="0"/>
              </a:spcAft>
              <a:buClrTx/>
              <a:buSzTx/>
              <a:tabLst/>
            </a:pPr>
            <a:r>
              <a:rPr kumimoji="0" lang="en-GB" sz="1200" b="0" i="0" u="none" strike="noStrike" kern="0" cap="none" spc="0" normalizeH="0" noProof="0" dirty="0" smtClean="0">
                <a:ln>
                  <a:noFill/>
                </a:ln>
                <a:solidFill>
                  <a:srgbClr val="000000"/>
                </a:solidFill>
                <a:effectLst/>
                <a:uLnTx/>
                <a:uFillTx/>
              </a:rPr>
              <a:t>For new test , upload image and click recognize</a:t>
            </a:r>
            <a:endParaRPr kumimoji="0" lang="en-GB" sz="1200" b="0" i="0" u="none" strike="noStrike" kern="0" cap="none" spc="0" normalizeH="0" baseline="0" noProof="0" dirty="0" smtClean="0">
              <a:ln>
                <a:noFill/>
              </a:ln>
              <a:solidFill>
                <a:srgbClr val="000000"/>
              </a:solidFill>
              <a:effectLst/>
              <a:uLnTx/>
              <a:uFillTx/>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098643" y="1862627"/>
            <a:ext cx="2657264" cy="1173536"/>
          </a:xfrm>
          <a:prstGeom prst="rect">
            <a:avLst/>
          </a:prstGeom>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098643" y="3071675"/>
            <a:ext cx="2657264" cy="1180729"/>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98643" y="4287916"/>
            <a:ext cx="2657264" cy="1187247"/>
          </a:xfrm>
          <a:prstGeom prst="rect">
            <a:avLst/>
          </a:prstGeom>
        </p:spPr>
      </p:pic>
    </p:spTree>
    <p:extLst>
      <p:ext uri="{BB962C8B-B14F-4D97-AF65-F5344CB8AC3E}">
        <p14:creationId xmlns:p14="http://schemas.microsoft.com/office/powerpoint/2010/main" val="1354285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Accuracies</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6</a:t>
            </a:fld>
            <a:endParaRPr lang="de-DE"/>
          </a:p>
        </p:txBody>
      </p:sp>
      <p:sp>
        <p:nvSpPr>
          <p:cNvPr id="5" name="Title 4"/>
          <p:cNvSpPr>
            <a:spLocks noGrp="1"/>
          </p:cNvSpPr>
          <p:nvPr>
            <p:ph type="title"/>
          </p:nvPr>
        </p:nvSpPr>
        <p:spPr/>
        <p:txBody>
          <a:bodyPr/>
          <a:lstStyle/>
          <a:p>
            <a:r>
              <a:rPr lang="en-US" dirty="0" smtClean="0"/>
              <a:t>On Handwritten pages</a:t>
            </a:r>
            <a:endParaRPr lang="en-US" dirty="0"/>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534"/>
            <a:ext cx="6242960" cy="3619186"/>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809659649"/>
              </p:ext>
            </p:extLst>
          </p:nvPr>
        </p:nvGraphicFramePr>
        <p:xfrm>
          <a:off x="6596835" y="1349402"/>
          <a:ext cx="3994225" cy="3097440"/>
        </p:xfrm>
        <a:graphic>
          <a:graphicData uri="http://schemas.openxmlformats.org/drawingml/2006/table">
            <a:tbl>
              <a:tblPr>
                <a:effectLst>
                  <a:outerShdw blurRad="50800" dist="50800" dir="5400000" algn="ctr" rotWithShape="0">
                    <a:schemeClr val="tx1"/>
                  </a:outerShdw>
                </a:effectLst>
              </a:tblPr>
              <a:tblGrid>
                <a:gridCol w="798845">
                  <a:extLst>
                    <a:ext uri="{9D8B030D-6E8A-4147-A177-3AD203B41FA5}">
                      <a16:colId xmlns:a16="http://schemas.microsoft.com/office/drawing/2014/main" val="3267418223"/>
                    </a:ext>
                  </a:extLst>
                </a:gridCol>
                <a:gridCol w="798845">
                  <a:extLst>
                    <a:ext uri="{9D8B030D-6E8A-4147-A177-3AD203B41FA5}">
                      <a16:colId xmlns:a16="http://schemas.microsoft.com/office/drawing/2014/main" val="2097027789"/>
                    </a:ext>
                  </a:extLst>
                </a:gridCol>
                <a:gridCol w="798845">
                  <a:extLst>
                    <a:ext uri="{9D8B030D-6E8A-4147-A177-3AD203B41FA5}">
                      <a16:colId xmlns:a16="http://schemas.microsoft.com/office/drawing/2014/main" val="3202228970"/>
                    </a:ext>
                  </a:extLst>
                </a:gridCol>
                <a:gridCol w="798845">
                  <a:extLst>
                    <a:ext uri="{9D8B030D-6E8A-4147-A177-3AD203B41FA5}">
                      <a16:colId xmlns:a16="http://schemas.microsoft.com/office/drawing/2014/main" val="3133635868"/>
                    </a:ext>
                  </a:extLst>
                </a:gridCol>
                <a:gridCol w="798845">
                  <a:extLst>
                    <a:ext uri="{9D8B030D-6E8A-4147-A177-3AD203B41FA5}">
                      <a16:colId xmlns:a16="http://schemas.microsoft.com/office/drawing/2014/main" val="2888976199"/>
                    </a:ext>
                  </a:extLst>
                </a:gridCol>
              </a:tblGrid>
              <a:tr h="370477">
                <a:tc>
                  <a:txBody>
                    <a:bodyPr/>
                    <a:lstStyle/>
                    <a:p>
                      <a:pPr algn="ctr"/>
                      <a:endParaRPr lang="en-US" sz="1000"/>
                    </a:p>
                  </a:txBody>
                  <a:tcPr anchor="ctr">
                    <a:lnL>
                      <a:noFill/>
                    </a:lnL>
                    <a:lnR>
                      <a:noFill/>
                    </a:lnR>
                    <a:lnT>
                      <a:noFill/>
                    </a:lnT>
                    <a:lnB>
                      <a:noFill/>
                    </a:lnB>
                    <a:solidFill>
                      <a:schemeClr val="bg1">
                        <a:lumMod val="95000"/>
                      </a:schemeClr>
                    </a:solidFill>
                  </a:tcPr>
                </a:tc>
                <a:tc>
                  <a:txBody>
                    <a:bodyPr/>
                    <a:lstStyle/>
                    <a:p>
                      <a:pPr algn="ctr"/>
                      <a:r>
                        <a:rPr lang="en-US" sz="1000" dirty="0" err="1"/>
                        <a:t>line_det</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a:t>char_det</a:t>
                      </a:r>
                    </a:p>
                  </a:txBody>
                  <a:tcPr anchor="ctr">
                    <a:lnL>
                      <a:noFill/>
                    </a:lnL>
                    <a:lnR>
                      <a:noFill/>
                    </a:lnR>
                    <a:lnT>
                      <a:noFill/>
                    </a:lnT>
                    <a:lnB>
                      <a:noFill/>
                    </a:lnB>
                    <a:solidFill>
                      <a:schemeClr val="bg1">
                        <a:lumMod val="95000"/>
                      </a:schemeClr>
                    </a:solidFill>
                  </a:tcPr>
                </a:tc>
                <a:tc>
                  <a:txBody>
                    <a:bodyPr/>
                    <a:lstStyle/>
                    <a:p>
                      <a:pPr algn="ctr"/>
                      <a:r>
                        <a:rPr lang="en-US" sz="1000"/>
                        <a:t>exp_det</a:t>
                      </a:r>
                    </a:p>
                  </a:txBody>
                  <a:tcPr anchor="ctr">
                    <a:lnL>
                      <a:noFill/>
                    </a:lnL>
                    <a:lnR>
                      <a:noFill/>
                    </a:lnR>
                    <a:lnT>
                      <a:noFill/>
                    </a:lnT>
                    <a:lnB>
                      <a:noFill/>
                    </a:lnB>
                    <a:solidFill>
                      <a:schemeClr val="bg1">
                        <a:lumMod val="95000"/>
                      </a:schemeClr>
                    </a:solidFill>
                  </a:tcPr>
                </a:tc>
                <a:tc>
                  <a:txBody>
                    <a:bodyPr/>
                    <a:lstStyle/>
                    <a:p>
                      <a:pPr algn="ctr"/>
                      <a:r>
                        <a:rPr lang="en-US" sz="1000"/>
                        <a:t>Color_prediction</a:t>
                      </a:r>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986831675"/>
                  </a:ext>
                </a:extLst>
              </a:tr>
              <a:tr h="337650">
                <a:tc>
                  <a:txBody>
                    <a:bodyPr/>
                    <a:lstStyle/>
                    <a:p>
                      <a:pPr algn="ctr"/>
                      <a:r>
                        <a:rPr lang="en-US" sz="1000"/>
                        <a:t>count</a:t>
                      </a:r>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18</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4038142375"/>
                  </a:ext>
                </a:extLst>
              </a:tr>
              <a:tr h="337650">
                <a:tc>
                  <a:txBody>
                    <a:bodyPr/>
                    <a:lstStyle/>
                    <a:p>
                      <a:pPr algn="ctr"/>
                      <a:r>
                        <a:rPr lang="en-US" sz="1000"/>
                        <a:t>mean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98.9</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96.3</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93.6</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14621538"/>
                  </a:ext>
                </a:extLst>
              </a:tr>
              <a:tr h="337650">
                <a:tc>
                  <a:txBody>
                    <a:bodyPr/>
                    <a:lstStyle/>
                    <a:p>
                      <a:pPr algn="ctr"/>
                      <a:r>
                        <a:rPr lang="en-US" sz="1000"/>
                        <a:t>std</a:t>
                      </a:r>
                    </a:p>
                  </a:txBody>
                  <a:tcPr anchor="ctr">
                    <a:lnL>
                      <a:noFill/>
                    </a:lnL>
                    <a:lnR>
                      <a:noFill/>
                    </a:lnR>
                    <a:lnT>
                      <a:noFill/>
                    </a:lnT>
                    <a:lnB>
                      <a:noFill/>
                    </a:lnB>
                    <a:solidFill>
                      <a:schemeClr val="bg1">
                        <a:lumMod val="95000"/>
                      </a:schemeClr>
                    </a:solidFill>
                  </a:tcPr>
                </a:tc>
                <a:tc>
                  <a:txBody>
                    <a:bodyPr/>
                    <a:lstStyle/>
                    <a:p>
                      <a:pPr algn="ctr"/>
                      <a:r>
                        <a:rPr lang="en-US" sz="1000" dirty="0"/>
                        <a:t>0.0</a:t>
                      </a:r>
                    </a:p>
                  </a:txBody>
                  <a:tcPr anchor="ctr">
                    <a:lnL>
                      <a:noFill/>
                    </a:lnL>
                    <a:lnR>
                      <a:noFill/>
                    </a:lnR>
                    <a:lnT>
                      <a:noFill/>
                    </a:lnT>
                    <a:lnB>
                      <a:noFill/>
                    </a:lnB>
                    <a:solidFill>
                      <a:schemeClr val="bg1">
                        <a:lumMod val="95000"/>
                      </a:schemeClr>
                    </a:solidFill>
                  </a:tcPr>
                </a:tc>
                <a:tc>
                  <a:txBody>
                    <a:bodyPr/>
                    <a:lstStyle/>
                    <a:p>
                      <a:pPr algn="ctr"/>
                      <a:r>
                        <a:rPr lang="en-US" sz="1000" dirty="0" smtClean="0"/>
                        <a:t>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10.8</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6.5</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024767735"/>
                  </a:ext>
                </a:extLst>
              </a:tr>
              <a:tr h="337650">
                <a:tc>
                  <a:txBody>
                    <a:bodyPr/>
                    <a:lstStyle/>
                    <a:p>
                      <a:pPr algn="ctr"/>
                      <a:r>
                        <a:rPr lang="en-US" sz="1000"/>
                        <a:t>min</a:t>
                      </a:r>
                    </a:p>
                  </a:txBody>
                  <a:tcPr anchor="ctr">
                    <a:lnL>
                      <a:noFill/>
                    </a:lnL>
                    <a:lnR>
                      <a:noFill/>
                    </a:lnR>
                    <a:lnT>
                      <a:noFill/>
                    </a:lnT>
                    <a:lnB>
                      <a:noFill/>
                    </a:lnB>
                    <a:solidFill>
                      <a:schemeClr val="bg1">
                        <a:lumMod val="95000"/>
                      </a:schemeClr>
                    </a:solidFill>
                  </a:tcPr>
                </a:tc>
                <a:tc>
                  <a:txBody>
                    <a:bodyPr/>
                    <a:lstStyle/>
                    <a:p>
                      <a:pPr algn="ctr"/>
                      <a:r>
                        <a:rPr lang="en-US" sz="1000" dirty="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97.5</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66.7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75.0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897454185"/>
                  </a:ext>
                </a:extLst>
              </a:tr>
              <a:tr h="337650">
                <a:tc>
                  <a:txBody>
                    <a:bodyPr/>
                    <a:lstStyle/>
                    <a:p>
                      <a:pPr algn="ctr"/>
                      <a:r>
                        <a:rPr lang="en-US" sz="1000"/>
                        <a:t>25%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98.7</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90.9</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3868579284"/>
                  </a:ext>
                </a:extLst>
              </a:tr>
              <a:tr h="337650">
                <a:tc>
                  <a:txBody>
                    <a:bodyPr/>
                    <a:lstStyle/>
                    <a:p>
                      <a:pPr algn="ctr"/>
                      <a:r>
                        <a:rPr lang="en-US" sz="1000"/>
                        <a:t>50%</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sz="1000" dirty="0" smtClean="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91.7</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839292967"/>
                  </a:ext>
                </a:extLst>
              </a:tr>
              <a:tr h="337650">
                <a:tc>
                  <a:txBody>
                    <a:bodyPr/>
                    <a:lstStyle/>
                    <a:p>
                      <a:pPr algn="ctr"/>
                      <a:r>
                        <a:rPr lang="en-US" sz="1000"/>
                        <a:t>75%</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Bosch Office Sans"/>
                          <a:ea typeface="+mn-ea"/>
                          <a:cs typeface="+mn-cs"/>
                        </a:rPr>
                        <a:t>100.0</a:t>
                      </a:r>
                      <a:endParaRPr kumimoji="0" lang="en-US" sz="1000" b="0" i="0" u="none" strike="noStrike" kern="1200" cap="none" spc="0" normalizeH="0" baseline="0" noProof="0" dirty="0">
                        <a:ln>
                          <a:noFill/>
                        </a:ln>
                        <a:solidFill>
                          <a:srgbClr val="000000"/>
                        </a:solidFill>
                        <a:effectLst/>
                        <a:uLnTx/>
                        <a:uFillTx/>
                        <a:latin typeface="Bosch Office Sans"/>
                        <a:ea typeface="+mn-ea"/>
                        <a:cs typeface="+mn-cs"/>
                      </a:endParaRP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2331995154"/>
                  </a:ext>
                </a:extLst>
              </a:tr>
              <a:tr h="337650">
                <a:tc>
                  <a:txBody>
                    <a:bodyPr/>
                    <a:lstStyle/>
                    <a:p>
                      <a:pPr algn="ctr"/>
                      <a:r>
                        <a:rPr lang="en-US" sz="1000"/>
                        <a:t>max</a:t>
                      </a:r>
                    </a:p>
                  </a:txBody>
                  <a:tcPr anchor="ctr">
                    <a:lnL>
                      <a:noFill/>
                    </a:lnL>
                    <a:lnR>
                      <a:noFill/>
                    </a:lnR>
                    <a:lnT>
                      <a:noFill/>
                    </a:lnT>
                    <a:lnB>
                      <a:noFill/>
                    </a:lnB>
                    <a:solidFill>
                      <a:schemeClr val="bg1">
                        <a:lumMod val="95000"/>
                      </a:schemeClr>
                    </a:solidFill>
                  </a:tcPr>
                </a:tc>
                <a:tc>
                  <a:txBody>
                    <a:bodyPr/>
                    <a:lstStyle/>
                    <a:p>
                      <a:pPr algn="ctr"/>
                      <a:r>
                        <a:rPr lang="en-US" sz="1000"/>
                        <a:t>100.0</a:t>
                      </a:r>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tc>
                  <a:txBody>
                    <a:bodyPr/>
                    <a:lstStyle/>
                    <a:p>
                      <a:pPr algn="ctr"/>
                      <a:r>
                        <a:rPr lang="en-US" sz="1000" dirty="0" smtClean="0"/>
                        <a:t>100.0</a:t>
                      </a:r>
                      <a:endParaRPr lang="en-US" sz="1000" dirty="0"/>
                    </a:p>
                  </a:txBody>
                  <a:tcPr anchor="ctr">
                    <a:lnL>
                      <a:noFill/>
                    </a:lnL>
                    <a:lnR>
                      <a:noFill/>
                    </a:lnR>
                    <a:lnT>
                      <a:noFill/>
                    </a:lnT>
                    <a:lnB>
                      <a:noFill/>
                    </a:lnB>
                    <a:solidFill>
                      <a:schemeClr val="bg1">
                        <a:lumMod val="95000"/>
                      </a:schemeClr>
                    </a:solidFill>
                  </a:tcPr>
                </a:tc>
                <a:extLst>
                  <a:ext uri="{0D108BD9-81ED-4DB2-BD59-A6C34878D82A}">
                    <a16:rowId xmlns:a16="http://schemas.microsoft.com/office/drawing/2014/main" val="1305791308"/>
                  </a:ext>
                </a:extLst>
              </a:tr>
            </a:tbl>
          </a:graphicData>
        </a:graphic>
      </p:graphicFrame>
    </p:spTree>
    <p:extLst>
      <p:ext uri="{BB962C8B-B14F-4D97-AF65-F5344CB8AC3E}">
        <p14:creationId xmlns:p14="http://schemas.microsoft.com/office/powerpoint/2010/main" val="3442991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Comparison</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7</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RFP vs Deliverables</a:t>
            </a:r>
            <a:endParaRPr lang="en-US" dirty="0"/>
          </a:p>
        </p:txBody>
      </p:sp>
      <p:sp>
        <p:nvSpPr>
          <p:cNvPr id="4" name="TextBox 3"/>
          <p:cNvSpPr txBox="1"/>
          <p:nvPr/>
        </p:nvSpPr>
        <p:spPr>
          <a:xfrm>
            <a:off x="259200" y="1425600"/>
            <a:ext cx="4508938"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endParaRPr>
          </a:p>
        </p:txBody>
      </p:sp>
      <p:graphicFrame>
        <p:nvGraphicFramePr>
          <p:cNvPr id="7" name="Table 6"/>
          <p:cNvGraphicFramePr>
            <a:graphicFrameLocks noGrp="1"/>
          </p:cNvGraphicFramePr>
          <p:nvPr>
            <p:extLst>
              <p:ext uri="{D42A27DB-BD31-4B8C-83A1-F6EECF244321}">
                <p14:modId xmlns:p14="http://schemas.microsoft.com/office/powerpoint/2010/main" val="874234608"/>
              </p:ext>
            </p:extLst>
          </p:nvPr>
        </p:nvGraphicFramePr>
        <p:xfrm>
          <a:off x="266701" y="1036800"/>
          <a:ext cx="7805243" cy="4242185"/>
        </p:xfrm>
        <a:graphic>
          <a:graphicData uri="http://schemas.openxmlformats.org/drawingml/2006/table">
            <a:tbl>
              <a:tblPr firstRow="1" bandRow="1">
                <a:tableStyleId>{5C22544A-7EE6-4342-B048-85BDC9FD1C3A}</a:tableStyleId>
              </a:tblPr>
              <a:tblGrid>
                <a:gridCol w="3091354">
                  <a:extLst>
                    <a:ext uri="{9D8B030D-6E8A-4147-A177-3AD203B41FA5}">
                      <a16:colId xmlns:a16="http://schemas.microsoft.com/office/drawing/2014/main" val="2774504517"/>
                    </a:ext>
                  </a:extLst>
                </a:gridCol>
                <a:gridCol w="3925614">
                  <a:extLst>
                    <a:ext uri="{9D8B030D-6E8A-4147-A177-3AD203B41FA5}">
                      <a16:colId xmlns:a16="http://schemas.microsoft.com/office/drawing/2014/main" val="2674288420"/>
                    </a:ext>
                  </a:extLst>
                </a:gridCol>
                <a:gridCol w="788275">
                  <a:extLst>
                    <a:ext uri="{9D8B030D-6E8A-4147-A177-3AD203B41FA5}">
                      <a16:colId xmlns:a16="http://schemas.microsoft.com/office/drawing/2014/main" val="4076451365"/>
                    </a:ext>
                  </a:extLst>
                </a:gridCol>
              </a:tblGrid>
              <a:tr h="310265">
                <a:tc>
                  <a:txBody>
                    <a:bodyPr/>
                    <a:lstStyle/>
                    <a:p>
                      <a:r>
                        <a:rPr lang="en-US" sz="1400" dirty="0" smtClean="0"/>
                        <a:t>Requirements</a:t>
                      </a:r>
                      <a:endParaRPr lang="en-US" sz="1400" dirty="0"/>
                    </a:p>
                  </a:txBody>
                  <a:tcPr/>
                </a:tc>
                <a:tc>
                  <a:txBody>
                    <a:bodyPr/>
                    <a:lstStyle/>
                    <a:p>
                      <a:r>
                        <a:rPr lang="en-US" sz="1400" dirty="0" smtClean="0"/>
                        <a:t>Deliverables</a:t>
                      </a:r>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3358889708"/>
                  </a:ext>
                </a:extLst>
              </a:tr>
              <a:tr h="3929318">
                <a:tc>
                  <a:txBody>
                    <a:bodyPr/>
                    <a:lstStyle/>
                    <a:p>
                      <a:pPr marL="342900" indent="-342900">
                        <a:buAutoNum type="arabicPeriod"/>
                      </a:pPr>
                      <a:r>
                        <a:rPr lang="en-US" sz="1400" dirty="0" smtClean="0"/>
                        <a:t>Sample application in which take image input and provide image output with colored bounding boxes with Right or Wrong indication. Application should also generate detailed log file. </a:t>
                      </a:r>
                      <a:br>
                        <a:rPr lang="en-US" sz="1400" dirty="0" smtClean="0"/>
                      </a:br>
                      <a:endParaRPr lang="en-US" sz="1400" dirty="0" smtClean="0"/>
                    </a:p>
                    <a:p>
                      <a:pPr marL="342900" indent="-342900">
                        <a:buAutoNum type="arabicPeriod"/>
                      </a:pPr>
                      <a:r>
                        <a:rPr lang="en-US" sz="1400" dirty="0" smtClean="0"/>
                        <a:t>Model files and weights.</a:t>
                      </a:r>
                      <a:br>
                        <a:rPr lang="en-US" sz="1400" dirty="0" smtClean="0"/>
                      </a:br>
                      <a:r>
                        <a:rPr lang="en-US" sz="1400" dirty="0" smtClean="0"/>
                        <a:t> </a:t>
                      </a:r>
                    </a:p>
                    <a:p>
                      <a:pPr marL="342900" indent="-342900">
                        <a:buAutoNum type="arabicPeriod"/>
                      </a:pPr>
                      <a:r>
                        <a:rPr lang="en-US" sz="1400" dirty="0" smtClean="0"/>
                        <a:t>Training Files and Test Results </a:t>
                      </a:r>
                      <a:br>
                        <a:rPr lang="en-US" sz="1400" dirty="0" smtClean="0"/>
                      </a:br>
                      <a:endParaRPr lang="en-US" sz="1400" dirty="0" smtClean="0"/>
                    </a:p>
                    <a:p>
                      <a:pPr marL="342900" indent="-342900">
                        <a:buAutoNum type="arabicPeriod"/>
                      </a:pPr>
                      <a:r>
                        <a:rPr lang="en-US" sz="1400" dirty="0" smtClean="0"/>
                        <a:t>User guide along with steps for integrating in a different application software.</a:t>
                      </a:r>
                    </a:p>
                    <a:p>
                      <a:pPr marL="342900" indent="-342900">
                        <a:buAutoNum type="arabicPeriod"/>
                      </a:pPr>
                      <a:endParaRPr lang="en-US" sz="1400" dirty="0" smtClean="0"/>
                    </a:p>
                    <a:p>
                      <a:pPr marL="342900" indent="-342900">
                        <a:buAutoNum type="arabicPeriod"/>
                      </a:pPr>
                      <a:r>
                        <a:rPr lang="en-US" sz="1400" dirty="0" smtClean="0"/>
                        <a:t>Hosting solution on </a:t>
                      </a:r>
                      <a:r>
                        <a:rPr lang="en-US" sz="1400" dirty="0" err="1" smtClean="0"/>
                        <a:t>github</a:t>
                      </a:r>
                      <a:r>
                        <a:rPr lang="en-US" sz="1400" dirty="0" smtClean="0"/>
                        <a:t> freely</a:t>
                      </a:r>
                    </a:p>
                  </a:txBody>
                  <a:tcPr/>
                </a:tc>
                <a:tc>
                  <a:txBody>
                    <a:bodyPr/>
                    <a:lstStyle/>
                    <a:p>
                      <a:pPr marL="342900" indent="-342900">
                        <a:buAutoNum type="arabicPeriod"/>
                      </a:pPr>
                      <a:r>
                        <a:rPr lang="en-US" sz="1400" kern="0" dirty="0" smtClean="0">
                          <a:solidFill>
                            <a:srgbClr val="000000"/>
                          </a:solidFill>
                        </a:rPr>
                        <a:t>Currently Sample application takes images as a input and provides images a output with right, wrong and undetermined bounding boxes with color coding. Image and Text output is being saved in a folder with respective image name and timestamp.</a:t>
                      </a:r>
                    </a:p>
                    <a:p>
                      <a:pPr marL="342900" indent="-342900">
                        <a:buAutoNum type="arabicPeriod"/>
                      </a:pPr>
                      <a:endParaRPr lang="en-US" sz="1400" kern="0" noProof="0" dirty="0" smtClean="0">
                        <a:solidFill>
                          <a:srgbClr val="000000"/>
                        </a:solidFill>
                      </a:endParaRPr>
                    </a:p>
                    <a:p>
                      <a:pPr marL="342900" indent="-342900">
                        <a:buAutoNum type="arabicPeriod"/>
                      </a:pPr>
                      <a:r>
                        <a:rPr lang="en-US" sz="1400" kern="0" noProof="0" dirty="0" smtClean="0">
                          <a:solidFill>
                            <a:srgbClr val="000000"/>
                          </a:solidFill>
                        </a:rPr>
                        <a:t>Model file and weights is being saved into ‘models’ folder</a:t>
                      </a:r>
                      <a:br>
                        <a:rPr lang="en-US" sz="1400" kern="0" noProof="0" dirty="0" smtClean="0">
                          <a:solidFill>
                            <a:srgbClr val="000000"/>
                          </a:solidFill>
                        </a:rPr>
                      </a:br>
                      <a:endParaRPr lang="en-US" sz="1400" kern="0" noProof="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err="1" smtClean="0">
                          <a:ln>
                            <a:noFill/>
                          </a:ln>
                          <a:solidFill>
                            <a:srgbClr val="000000"/>
                          </a:solidFill>
                          <a:effectLst/>
                          <a:uLnTx/>
                          <a:uFillTx/>
                        </a:rPr>
                        <a:t>Tra</a:t>
                      </a:r>
                      <a:r>
                        <a:rPr lang="en-US" sz="1400" kern="0" dirty="0" err="1" smtClean="0">
                          <a:solidFill>
                            <a:srgbClr val="000000"/>
                          </a:solidFill>
                        </a:rPr>
                        <a:t>ining</a:t>
                      </a:r>
                      <a:r>
                        <a:rPr lang="en-US" sz="1400" kern="0" dirty="0" smtClean="0">
                          <a:solidFill>
                            <a:srgbClr val="000000"/>
                          </a:solidFill>
                        </a:rPr>
                        <a:t> files and test results are present in a </a:t>
                      </a:r>
                      <a:r>
                        <a:rPr lang="en-US" sz="1400" kern="0" dirty="0" err="1" smtClean="0">
                          <a:solidFill>
                            <a:srgbClr val="000000"/>
                          </a:solidFill>
                        </a:rPr>
                        <a:t>jupyter</a:t>
                      </a:r>
                      <a:r>
                        <a:rPr lang="en-US" sz="1400" kern="0" dirty="0" smtClean="0">
                          <a:solidFill>
                            <a:srgbClr val="000000"/>
                          </a:solidFill>
                        </a:rPr>
                        <a:t> notebook with each steps clearly mentioned</a:t>
                      </a:r>
                      <a:br>
                        <a:rPr lang="en-US" sz="1400" kern="0" dirty="0" smtClean="0">
                          <a:solidFill>
                            <a:srgbClr val="000000"/>
                          </a:solidFill>
                        </a:rPr>
                      </a:br>
                      <a:endParaRPr lang="en-US" sz="1400" kern="0" dirty="0" smtClean="0">
                        <a:solidFill>
                          <a:srgbClr val="000000"/>
                        </a:solidFill>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User guide with steps has been provided</a:t>
                      </a: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0" cap="none" spc="0" normalizeH="0" baseline="0" noProof="0" dirty="0" smtClean="0">
                        <a:ln>
                          <a:noFill/>
                        </a:ln>
                        <a:solidFill>
                          <a:srgbClr val="000000"/>
                        </a:solidFill>
                        <a:effectLst/>
                        <a:uLnTx/>
                        <a:uFillTx/>
                      </a:endParaRPr>
                    </a:p>
                    <a:p>
                      <a:pPr marL="342900" marR="0" lvl="0" indent="-342900" algn="l" defTabSz="914333"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0" cap="none" spc="0" normalizeH="0" baseline="0" noProof="0" dirty="0" smtClean="0">
                          <a:ln>
                            <a:noFill/>
                          </a:ln>
                          <a:solidFill>
                            <a:srgbClr val="000000"/>
                          </a:solidFill>
                          <a:effectLst/>
                          <a:uLnTx/>
                          <a:uFillTx/>
                        </a:rPr>
                        <a:t>Hosted solution in </a:t>
                      </a:r>
                      <a:r>
                        <a:rPr kumimoji="0" lang="en-US" sz="1400" b="0" i="0" u="none" strike="noStrike" kern="0" cap="none" spc="0" normalizeH="0" baseline="0" noProof="0" dirty="0" err="1" smtClean="0">
                          <a:ln>
                            <a:noFill/>
                          </a:ln>
                          <a:solidFill>
                            <a:srgbClr val="000000"/>
                          </a:solidFill>
                          <a:effectLst/>
                          <a:uLnTx/>
                          <a:uFillTx/>
                        </a:rPr>
                        <a:t>github</a:t>
                      </a:r>
                      <a:endParaRPr kumimoji="0" lang="en-US" sz="1400" b="0" i="0" u="none" strike="noStrike" kern="0" cap="none" spc="0" normalizeH="0" baseline="0" noProof="0" dirty="0" smtClean="0">
                        <a:ln>
                          <a:noFill/>
                        </a:ln>
                        <a:solidFill>
                          <a:srgbClr val="000000"/>
                        </a:solidFill>
                        <a:effectLst/>
                        <a:uLnTx/>
                        <a:uFillTx/>
                      </a:endParaRP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rPr>
                        <a:t>No</a:t>
                      </a: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Yes</a:t>
                      </a: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Yes</a:t>
                      </a: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00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rPr>
                        <a:t>No</a:t>
                      </a:r>
                    </a:p>
                    <a:p>
                      <a:pPr marL="0" marR="0" lvl="0" indent="0" algn="l" defTabSz="914333"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FF0000"/>
                        </a:solidFill>
                        <a:effectLst/>
                        <a:uLnTx/>
                        <a:uFillTx/>
                      </a:endParaRPr>
                    </a:p>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rPr>
                        <a:t>Yes</a:t>
                      </a:r>
                    </a:p>
                  </a:txBody>
                  <a:tcPr/>
                </a:tc>
                <a:extLst>
                  <a:ext uri="{0D108BD9-81ED-4DB2-BD59-A6C34878D82A}">
                    <a16:rowId xmlns:a16="http://schemas.microsoft.com/office/drawing/2014/main" val="1165176785"/>
                  </a:ext>
                </a:extLst>
              </a:tr>
            </a:tbl>
          </a:graphicData>
        </a:graphic>
      </p:graphicFrame>
    </p:spTree>
    <p:extLst>
      <p:ext uri="{BB962C8B-B14F-4D97-AF65-F5344CB8AC3E}">
        <p14:creationId xmlns:p14="http://schemas.microsoft.com/office/powerpoint/2010/main" val="3092488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Future</a:t>
            </a:r>
            <a:endParaRPr lang="en-US" dirty="0"/>
          </a:p>
        </p:txBody>
      </p:sp>
      <p:sp>
        <p:nvSpPr>
          <p:cNvPr id="6" name="Slide Number Placeholder 5"/>
          <p:cNvSpPr>
            <a:spLocks noGrp="1"/>
          </p:cNvSpPr>
          <p:nvPr>
            <p:ph type="sldNum" sz="quarter" idx="12"/>
          </p:nvPr>
        </p:nvSpPr>
        <p:spPr/>
        <p:txBody>
          <a:bodyPr/>
          <a:lstStyle/>
          <a:p>
            <a:fld id="{4898AEC0-503E-4FA4-859C-D0F72D6E3F79}" type="slidenum">
              <a:rPr lang="de-DE" smtClean="0"/>
              <a:pPr/>
              <a:t>8</a:t>
            </a:fld>
            <a:endParaRPr lang="de-DE"/>
          </a:p>
        </p:txBody>
      </p:sp>
      <p:sp>
        <p:nvSpPr>
          <p:cNvPr id="9" name="AutoShape 2" descr="data:image/png;base64,iVBORw0KGgoAAAANSUhEUgAAA3wAAAIRCAYAAAARCb8SAAAABHNCSVQICAgIfAhkiAAAAAlwSFlzAAALEgAACxIB0t1+/AAAADh0RVh0U29mdHdhcmUAbWF0cGxvdGxpYiB2ZXJzaW9uMy4xLjEsIGh0dHA6Ly9tYXRwbG90bGliLm9yZy8QZhcZAAAgAElEQVR4nOzdd5hkdZn28e8DM0SBIQxIHiSpsIA4CAIv4GIiKUpQQZIouhhgYVcBdfH1Na1LMiwqioIoCIIgSSVIEAM4KEhyJAgMDGFEUSSH5/3jnIbqMNNdM11z6vz4fq6rrq4Tquru09Wn6q4TKjITSZIkSVJ5Fmg6gCRJkiSpNyx8kiRJklQoC58kSZIkFcrCJ0mSJEmFsvBJkiRJUqEsfJIkSZJUKAufJGm+iojLI+K9PbrvIyLiW7247zk85k8iYp/5+ZiSJI2VhU+SNKKIuDMiHo+If3Zcvtp0rgERsU1E3NM5LjM/l5njXiYjYt+IuGqkaZm5XWaePN6POeSxMyJ279VjSJLKZeGTJM3JTpn5ko7Lh5oO9CK0D/DX+ud8FRELzu/HlCSNLwufJKkrEbFwRDwcEet3jJtcbw1cPiKWjojzI2JWRPytvr7KbO7rUxHxvY7hKfXWrAn18H4RcUtEPBIRd0TE++vxiwM/AVbq2Pq40gj395aIuKnOe3lEvKJj2p0R8R8R8YeI+HtEnB4Ri8zF8nh+F9WBLYERcVT9u/85IrbrmHepiDgxIu6LiHsj4jNzKlURsTqwNXAA8KaIWGHI9LdGxHUR8Y+IuD0i3lyPXyYivhMRM+sc53TmG3IfGRFr1ddPioivRcSFEfEo8LqI2CEifl8/xoyI+NSQ228ZEb+ql/GM+jE2iYgHBv6O9Xy7RMR13S5fSdK8sfBJkrqSmU8CPwLe1TF6d+CKzHyQ6rXlO8DqwGrA48Dc7gr6ILAjsCSwH3BsRGycmY8C2wEzO7Y+zuy8YUSsA5wGHAxMBi4EzouIhYbkfjOwBrABsO9c5uy0KTAdWA74InBiREQ97WTgGWAt4FXAG4E57YK6NzAtM88CbgH2HJgQEa8Bvgv8JzAJ2Aq4s558CrAYsB6wPHBsF/n3AD4LLAFcBTxa55gE7AD8W0TsXGdYjap4f4VqGW8EXJeZvwUeAt7Qcb/vrnNJkuYjC58kaU7OqbfcDFzeV48/lcGFb496HJn5UGaelZmPZeYjVOVh67l58My8IDNvz8oVwEXA/xnjzd8BXJCZF2fm08BRwKLA5h3zfDkzZ2bmX4HzqArLvLorM7+Zmc9SFbwVgRXqrXPbAQdn5qN1OT4WeOcc7mtv6uVa/+zcrXN/4Nv17/dcZt6bmX+MiBXrx/lAZv4tM5+ul91Y/Tgzf1nf5xOZeXlm3lAP/4GqRA/8PfcELsnM0+rHeSgzB7binUxV8oiIZYA3dfwukqT5ZMLos0iSXsR2zsxLRhj/c2DRiNgUuJ+qKJ0NEBGLURWZNwNL1/MvEREL1iVozOrdIY8E1qH6kHIx4IYx3nwl4K6Bgcx8LiJmACt3zHN/x/XH6tvMq+fvMzMfqzfuvQRYBpgI3PfCBj8WAGaMdCcRsQXVlscf1KNOBT4bERvVpWpVqq2WQ60K/DUz/zaX+Qflqf/GXwDWBxYCFgZ+2PFYt8/mfr4H3BIRL6HakvqLzLxvLjNJkuaSW/gkSV3LzOeAM6i28u0BnF9vzQM4FFgX2DQzl6Ta1RAght1RtbvgYh3DLx24EhELA2dRbZlbITMnURWcgfvJUWLOpNqtdOD+gqqg3Dva79cjM4AngeUyc1J9WTIz15vN/PtQ/a7XRcT9wNX1+L077m/N2TzOMhExaYRpg5Z3RLx0hHmGLtdTgXOBVTNzKeDrvPA3mF0GMvNe4NfA24C9cHdOSWqEhU+SNLdOpdptck8G76q3BNVxew/Xu/IdOYf7uA7YKiJWi4ilgMM7pg1sTZoFPFNv7Xtjx/QHgGXr243kDGCHiNg2IiZSFdEngV+N9RccIiJikc5LNzeut25dBBwdEUtGxAIRsWZEDNvdtb7v3alO1rJRx+XDwJ71yVBOBParf78FImLliHh5/Tg/AY6P6gQ6EyNioHRfD6wXERvVj/GpMURfgmqL4RP1cYN7dEz7PvD6iNg9IiZExLIR0blb7HeBjwL/Qr0FWJI0f1n4JElzcl4M/h6+59+0Z+bVVFuMVqIqGAOOozpW7i/Ab4Cfzu7OM/Ni4HTgD8C1wPkd0x4BPkJV3P5GVTTO7Zj+R6rjye6ojy8ctDtmZk6nOobsK3WWnai+ZuKpbhdCbXOqIvv8pfMslGO0N1WRvZnqdzqT6hi/oXauH+O7mXn/wIWq5C0IvDkzr6E+kQ3wd+AKXtiiuRfwNPBHqhPfHAyQmX8CPg1cAtxKdVKW0RwIfDoiHgH+i+rvQX1/dwPbU5Xpv1IV+A07bnt2nens+kQ7kqT5LDJH2yNGkiRp7kTE7cD7Z3MsqCSpx9zCJ0mSeiIidqE6JvDnTWeRpBcrz9IpSZLGXURcDrwS2Ks+yY8kqQHu0ilJkiRJhXKXTkmSJEkqlIVPkiRJkgrV+mP4lltuuZwyZUrTMSRJkiSpEddee+1fMnPySNNaX/imTJnCtGnTmo4hSZIkSY2IiLtmN81dOiVJkiSpUBY+SZIkSSqUhU+SJEmSCmXhkyRJkqRCWfgkSZIkqVAWPkmSJEkqlIVPkiRJkgpl4ZMkSZKkQln4JEmSJKlQFj5JkiRJKpSFT5IkSZIKZeGTJEmSpEJZ+CRJkiSpUBY+SZIkSSqUhU+SJEmSCtXTwhcR346IByPixo5xy0TExRFxa/1z6Xp8RMSXI+K2iPhDRGzcy2ySJEmSVLpeb+E7CXjzkHGHAZdm5trApfUwwHbA2vXlAOBrPc4mSZIkSUXraeHLzCuBvw4Z/Vbg5Pr6ycDOHeO/m5XfAJMiYsVe5pMkSZKkkk1o4DFXyMz7ADLzvohYvh6/MjCjY7576nH3Db2DiDiAaisgq6222rAH2OOj3x/nyPPu1C/u2XSEntr3Owc1HWGYk/b7UtMRpL5w9NFHNx1hmEMPPbTpCJoNX0Ol/nXM4e9vOsIwh3z+G2Oa7/rjL+9tkLmw4YHbjDpPCa+h/XTSlhhhXI40Y2aekJlTM3Pq5MmTexxLkiRJktqpicL3wMCumvXPB+vx9wCrdsy3CjBzPmeTJEmSpGI0UfjOBfapr+8D/Lhj/N712To3A/4+sOunJEmSJKl7PT2GLyJOA7YBlouIe4AjgS8AZ0TE/sDdwG717BcC2wO3AY8B+/UymyRJkiSVrqeFLzPfNZtJ244wbwIf7GUeSZIkSXox6aeTtkiSJEmSxpGFT5IkSZIKZeGTJEmSpEJZ+CRJkiSpUBY+SZIkSSqUhU+SJEmSCmXhkyRJkqRCWfgkSZIkqVAWPkmSJEkqlIVPkiRJkgpl4ZMkSZKkQln4JEmSJKlQFj5JkiRJKpSFT5IkSZIKZeGTJEmSpEJZ+CRJkiSpUBY+SZIkSSqUhU+SJEmSCmXhkyRJkqRCWfgkSZIkqVAWPkmSJEkqlIVPkiRJkgoVmdl0hnmyxBJT89WvnjZo3C13PNBQmtl7xctWaDpCT/3x/lubjjDMy1+6dtMRpL4wY8aMpiMMs+qqqzYdQbPha6jUv+65Y3rTEYZZ5WXrjmm+f858uMdJuveSlSaNOk9bXkOvuCKuzcypI83vFj5JkiRJKtSEpgPMq3XXhcsvHzxuj49e0kiWOTn1i3s2HaGn9v3OV5uOMMxJ+32p6QhSXzj66DOajjDMoYce2nQEzYavoVL/OubwY5qOMMwhn//GmOa7/vjrepykexseuM2o87TlNTRi9vO7hU+SJEmSCmXhkyRJkqRCWfgkSZIkqVAWPkmSJEkqVOtP2lKSa7/43qYjDPPqj36r6QhS37j++MubjjDMWA441/x3yNlXNB1hmGPetnXTESRJDXALnyRJkiQVysInSZIkSYVyl069qF24935NRxhm++9+p+kIPXXM4e9vOsIwY/0OIc1/V57/qaYjDLPVjp9qOoJG4GER81+bX0M/9/Eze5yke0d8dtemI6hQbuGTJEmSpEJZ+CRJkiSpUO3fpXP6dNhmm0GjXj9xCpe86g0s9PSTfPSs/xl2kyvX34or19+KJR57hIPO/dKw6Zds9Hp+8/LNWOYfD3HghV8bNv3Cqdvzu7U2ZsW/zmT/i749bPo5m+3MjVPWZ/UH7mKvy06pRl7zzRdm+NznYPPN4Ve/giOOeH70OjOmAzBjp814fKVlWeLWe1nx59cNu/+73r4FT06exFI3380Kv7hh2PQ/v2Nrnp70Epa+/g4m/+aWYdNvf/e2PLv4Iiw77U8se+2tw6bfut+byIUmMPnXNw9btgBcfnn186ij4PzzATjs/tsAeGriBI455K0AvOXca3jlLTMG3fSfL1mEr35wBwB2PfOXrHX7/YOm/3Xpl3DCAW8CYI9Tr2S1GbMGTb9/hUmctO+2AOx70qW89IGHB02/e9XJnLrHVtXAu98N99wzOPtrXwuf/3x1fZdd2PSXvxw0+aGXrsRtG2wIwNRLL2bBZ58ZNP3BlVflz+utD8CmF/2Eoe5bfQ3uXvflLPDMM2zy84uHTb9nzbW4d821mfjEE2x85WXDpt+9zsurKzNmwF57DZvOoYfCTjtVz/v3j7Br5Cc+Aa9/PVx3HRx88PDps3nuPe+442CjjeCSS+Aznxk+/RvfgHXXhfPOg6OPHj79lFNg1VXh9NPha8P/dziz2oXmlX+Yzno3/GnY5LN3345nJk5gw9/dxDq33DFs+g/33AmAV199PS+77e5B056ZOIGzd98OgE1/+TtWu/PeQdOfWHRhznv7GwHY8vJrWPHeB16Y+OvpsMoq8L3vVcMHH1wtw07rrAMb7QHAKqcexcIPDn5uPb7KWszc9UMArHbSZ5n48ODn7qNrrMf9b30fAKt/87+Y8Og/Bk1/ZN2NeXC7vQFY438/xgJPPzlo+j/Wfy2zXv8OANY8ruNve8ak6ufuu8OBB8Jjj8H22w+67e4zZnDTJptw0yabsOijj7LTyScz1PWbb870jTZiiYcfZrtTTx02fdrWW3PHeuux9IMP8oYzh+8K9ZvXv56711mHyffey+t+/ONh06/afntmTpnCSnfeyZYXXlg9hzrN5rm3wUN3AnDrB3fk8VWWY5lrprPK2b8edv/TD3kbT05eism/uJEVL5w2bPrNh+3OM0stxgqXXMcKlw5fr9545J48t8hEVrzgt0y+6qZh0//w+X0BWOVHv4Kjthk8cdFF4Sf1+uD//T+49FIO/MsL66bHlliKkz76aQB2+N4JrD598P3/fdnJfP/gTwCw84lfYaU7bxs0fdZKq/LDf/sPAHb72lFMnjl4vTpzylqcs/+HAdjzuM+w1EODn3t3rbseF7z7gGpgl13goYcG5992W/jkJ6vr223HJ266c9Dk37/sVVzwmmq9/YkfDF8v/GbdTXv+mgt7jrreW3TmQ6x63m+GTb73TVN5dMoKLH7nA6z8s+HPjZ6+5l64TbXeW245OOmk6jLsF7wQFlsMjj8ezjhj+PQRXnOfN8Jzb5Bll4WzzqquH344/HrI/85Y1nsnnFBdP+AA+NPg9fYrHniQWzbZFIANr7qSRR57dND0h5dbnukbvxqAja+4jIlPPjFoek9eczvft+y7b3X5y19g18G7S+7551n8buM3cssrt2CJf/yFt5z7lWH3f/WmO3Hb2lNZ5qF72e4nJwyb/sstduHONTZg+Qf+zBsuPmnY9Mu32YN7V1mXle+ZzjaXD1+vXvyGfXlwhTWY8uc/sMUvz4JffnXwDCO85u52xwt/g5/s9Dr+ueRLWOeW29nwdzcPu//z3vYGnlhskZ6/5o71ubfmzBfWi09Pmszd+34cgJXO/CqL3jN4vffk8qtwzx7Veq/Xr7lstx08/vjg/DvuCP9RPf7uxx/PUNM33JDrt9iCCU89xdu/NXzX7V6/5rLhhnN+vzeEW/gkSZIkqVCRmU1nmCdTp07NadMGf2K3x0e/31Ca2Tv1i3uOOk+bDzjf9zsH9ThJ907ab/gnyUO1+YDztmrzSVva+j18R4+0NbZhhx566Jjma+tJW9r8PXy+ho4fT9oy/5V+0hZfQ8dXSa+hEXFtZk4daX638EmSJElSoSx8kiRJklSo9p+0RZIkqcXaeliEpHZw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qrHCFxH/HhE3RcSNEXFaRCwSEWtExNURcWtEnB4RCzWVT5IkSZLarpHCFxErAx8Bpmbm+sCCwDuB/waOzcy1gb8B+zeRT5IkSZJK0OQunROARSNiArAYcB/wr8CZ9fSTgZ0byiZJkiRJrddI4cvMe4GjgLupit7fgWuBhzPzmXq2e4CVR7p9RBwQEdMiYtqsWbPmR2RJkiRJap2mdulcGngrsAawErA4sN0Is+ZIt8/MEzJzamZOnTx5cu+CSpIkSVKLNbVL5+uBP2fmrMx8GvgRsDkwqd7FE2AVYGZD+SRJkiSp9ZoqfHcDm0XEYhERwLbAzcBlwK71PPsAP24onyRJkiS1XlPH8F1NdXKW3wE31DlOAD4GHBIRtwHLAic2kU+SJEmSSjBh9Fl6IzOPBI4cMvoO4DUNxJEkSZKk4jT5tQySJEmSpB6y8EmSJElSoSx8kiRJklQoC58kSZIkFcrCJ0mSJEmFsvBJkiRJUqEsfJIkSZJUKAufJEmSJBXKwidJkiRJhbLwSZIkSVKhLHySJEmSVCgLnyRJkiQVysInSZIkSYWy8EmSJElSoSx8kiRJklSoCU0HkDR3PvfxM5uOMMwRn9216QiSJEnq4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pl4ZMkSZKkQln4JEmSJKlQFj5JkiRJKpSFT5IkSZIKZeGTJEmSpEJZ+CRJkiSpUBY+SZIkSSqUhU+SJEmSCmXhkyRJkqRCWfgkSZIkqVAWPkmSJEkqlIVPkiRJkgo1oZuZI2JzYErn7TLzu+OcSZIkSZI0DsZc+CLiFGBN4Drg2Xp0AhY+SZIkSepD3Wzhmwq8MjOzV2EkSZIkSeOnm2P4bgRe2qsgkiRJkqTx1c0WvuWAmyPiGuDJgZGZ+Za5eeCImAR8C1ifatfQ9wDTgdOpjhO8E9g9M/82N/cvSZIkSS923RS+T43zY38J+Glm7hoRCwGLAUcAl2bmFyLiMOAw4GPj/LiSJEmS9KIw5l06M/MK4I/AEvXllnpc1yJiSWAr4MT6vp/KzIeBtwIn17OdDOw8N/cvSZIkSeqi8EXE7sA1wG7A7sDVEbHrXD7uy4BZwHci4vcR8a2IWBxYITPvA6h/Lj+bLAdExLSImDZr1qy5jCBJkiRJZevmpC0fBzbJzH0yc2/gNcAn5/JxJwAbA1/LzFcBj1LtvjkmmXlCZk7NzKmTJ0+eywiSJEmSVLZuCt8Cmflgx/BDXd6+0z3APZl5dT18JlUBfCAiVgSofz44m9tLkiRJkkbRTWH7aUT8LCL2jYh9gQuAC+fmQTPzfmBGRKxbj9oWuBk4F9inHrcP8OO5uX9JkiRJUhdn6czM/4yIXYAtgABOyMyz5+GxPwx8vz5D5x3AflQF9IyI2B+4m+p4QUmSJEnSXOjmaxnIzLOAs8bjgTPzOmDqCJO2HY/7lyRJkqQXu1ELX0RclZlbRsQjVF+Q/vwkIDNzyZ6lkyRJkiTNtVELX2ZuWf9covdxJEmSJEnjpZvv4TtlLOMkSZIkSf2hm7N0rtc5EBETgFePbxxJkiRJ0ngZtfBFxOH18XsbRMQ/6ssjwAP4tQmSJEmS1LdGLXyZ+fn6+L3/ycwl68sSmblsZh4+HzJKkiRJkuZCN7t0XhMRSw0MRMSkiNi5B5kkSZIkSeOgm8J3ZGb+fWAgMx8Gjhz/SJIkSZKk8dBN4Rtp3q6+uF2SJEmSNP90U/imRcQxEbFmRLwsIo4Fru1VMEmSJEnSvOmm8H0YeAo4Hfgh8ATwwV6EkiRJkiTNuzHvkpmZjwKH9TCLJEmSJGkcjVr4IuK4zDw4Is4Dcuj0zHxLT5JJkiRJkubJWLbwnVL/PKqXQSRJkiRJ42vUwpeZ19Y/r+h9HEmSJEnSeBnLLp03MMKunAMyc4NxTSRJkiRJGhdj2aVzx/rnwBk5B3bx3BN4bNwTSZIkSZLGxVh26bwLICK2yMwtOiYdFhG/BD7dq3CSJEmSpLnXzffwLR4RWw4MRMTmwOLjH0mSJEmSNB7G/D18wP7AtyNiKapj+v4OvKcnqSRJkiRJ86ybL16/FtgwIpYEIjP/3rtYkiRJkqR5NeZdOiNihYg4ETg9M/8eEa+MiP17mE2SJEmSNA+6OYbvJOBnwEr18J+Ag8c7kCRJkiRpfHRT+JbLzDOA5wAy8xng2Z6kkiRJkiTNs24K36MRsSz1l7BHxGZUJ26RJEmSJPWhbs7SeQhwLrBm/f17k4Fde5JKkiRJkjTPxlT4ImIBYBFga2BdIIDpmfl0D7NJkiRJkubBmApfZj4XEUdn5muBm3qcSZIkSZI0Dro5hu+iiNglIqJnaSRJkiRJ46bbY/gWB56NiMepduvMzFyyJ8kkSZIkSfNkzIUvM5foZRBJkiRJ0vjqZgsfEfF2YEuqr2b4RWae05NUkiRJkqR5NuZj+CLieOADwA3AjcAHIuJ/exVMkiRJkjRvutnCtzWwfmYOfPH6yVTlT5IkSZLUh7o5S+d0YLWO4VWBP4xvHEmSJEnSeOlmC9+ywC0RcU09vAnw64g4FyAz3zLe4SRJkiRJc6+bwvdfPUshSZIkSRp33XwtwxVzmh4Rv87M1857JEmSJEnSeOjmGL7RLDKO9yVJkiRJmkfjWfhyHO9LkiRJkjSPxrPwSZIkSZL6yHgWvhjH+5IkSZIkzaMxFb6IWDAiLhlltr3GIY8kSZIkaZyMqfBl5rPAYxGx1BzmuXHcUkmSJEmS5lk338P3BHBDRFwMPDowMjM/Mu6pJEmSJEnzrJvCd0F9kSRJkiS1QDdfvH5yRCwErFOPmp6ZT/cmliRJkiRpXo258EXENsDJwJ1UZ+RcNSL2ycwrexNNkiRJkjQvutml82jgjZk5HSAi1gFOA17di2CSJEmSpHnTzffwTRwoewCZ+Sdg4vhHkiRJkiSNh2628E2LiBOBU+rhPYFrxz+SJEmSJGk8dFP4/g34IPARqmP4rgSO70UoSZIkSdK86+YsnU8Cx9QXSZIkSVKfG7XwRcQNQM5uemZuMK6JJEmSJEnjYixb+HbseQpJkiRJ0rgbtfBl5l0D1yNiBWCTevCazHywV8EkSZIkSfNmzF/LEBG7A9cAuwG7A1dHxK69CiZJkiRJmjfdnKXz48AmA1v1ImIycAlwZi+CSZIkSZLmTTdfvL7AkF04H+ry9pIkSZKk+aibLXw/jYifAafVw+8ALhz/SJIkSZKk8TCWr2VYC1ghM/8zIt4ObEn1xeu/Br7f43ySJEmSpLk0ll0yjwMeAcjMH2XmIZn571Rb947rZThJkiRJ0twbS+Gbkpl/GDoyM6cBU8Y9kSRJkiRpXIyl8C0yh2mLjlcQSZIkSdL4Gkvh+21EvG/oyIjYH7h2/CNJkiRJksbDWM7SeTBwdkTsyQsFbyqwEPC2XgWTJEmSJM2bUQtfZj4AbB4RrwPWr0dfkJk/72kySZIkSdI8GfP38GXmZcBlPcwiSZIkSRpHYzmGT5IkSZLUQhY+SZIkSSqUhU+SJEmSCmXhkyRJkqRCWfgkSZIkqVCNFr6IWDAifh8R59fDa0TE1RFxa0ScHhELNZlPkiRJktqs6S18BwG3dAz/N3BsZq4N/A3Yv5FUkiRJklSAxgpfRKwC7AB8qx4O4F+BM+tZTgZ2biadJEmSJLVfk1v4jgM+CjxXDy8LPJyZz9TD9wArNxFMkiRJkkrQSOGLiB2BBzPz2s7RI8yas7n9ARExLSKmzZo1qycZJUmSJKntmtrCtwXwloi4E/gB1a6cxwGTImJCPc8qwMyRbpyZJ2Tm1MycOnny5PmRV5IkSZJap5HCl5mHZ+YqmTkFeCfw88zcE7gM2LWebR/gx03kkyRJkqQSNH2WzqE+BhwSEbdRHdN3YsN5JEmSJKm1Jow+S29l5uXA5fX1O4DXNJlHkiRJkkrRb1v4JEmSJEnjxMInSZIkSYWy8EmSJElSoSx8kiRJklQoC58kSZIkFcrCJ0mSJEmFsvBJkiRJUqEsfJIkSZJUKAufJEmSJBXKwidJkiRJhbLwSZIkSVKhLHySJEmSVCgLnyRJkiQVysInSZIkSYWy8EmSJElSoSx8kiRJklQoC58kSZIkFcrCJ0mSJEmFsvBJkiRJUqEsfJIkSZJUKAufJEmSJBXKwvHM9egAAB6pSURBVC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VqpPBFxKoRcVlE3BIRN0XEQfX4ZSLi4oi4tf65dBP5JEmSJKkETW3hewY4NDNfAWwGfDAiXgkcBlyamWsDl9bDkiRJkqS50Ejhy8z7MvN39fVHgFuAlYG3AifXs50M7NxEPkmSJEkqQePH8EXEFOBVwNXACpl5H1SlEFi+uWSSJEmS1G6NFr6IeAlwFnBwZv6ji9sdEBHTImLarFmzehdQkiRJklqsscIXEROpyt73M/NH9egHImLFevqKwIMj3TYzT8jMqZk5dfLkyfMnsCRJkiS1TFNn6QzgROCWzDymY9K5wD719X2AH8/vbJIkSZJUigkNPe4WwF7ADRFxXT3uCOALwBkRsT9wN7BbQ/kkSZIkqfUaKXyZeRUQs5m87fzMIkmSJEmlavwsnZIkSZKk3rD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LHySJEmSVCgLnyRJkiQVysInSZIkSYWy8EmSJElSoSx8kiRJklQoC58kSZIkFcrCJ0mSJEmFsvBJkiRJUqEsfJIkSZJUKAufJEmSJBXKwidJkiRJhbLwSZIkSVKh+q7wRcSbI2J6RNwWEYc1nUeSJEmS2qqvCl9ELAj8L7Ad8ErgXRHxymZTSZIkSVI79VXhA14D3JaZd2TmU8APgLc2nEmSJEmSWqnfCt/KwIyO4XvqcZIkSZKkLkVmNp3heRGxG/CmzHxvPbwX8JrM/PCQ+Q4ADqgH1wWm9yjScsBfenTfvdbW7G3NDe3N3tbc0N7sbc0N7c3e1tzQ3uxtzQ3tzd7W3NDe7G3NDe3N3tbc0Nvsq2fm5JEmTOjRA86te4BVO4ZXAWYOnSkzTwBO6HWYiJiWmVN7/Ti90Nbsbc0N7c3e1tzQ3uxtzQ3tzd7W3NDe7G3NDe3N3tbc0N7sbc0N7c3e1tzQXPZ+26Xzt8DaEbFGRCwEvBM4t+FMkiRJktRKfbWFLzOfiYgPAT8DFgS+nZk3NRxLkiRJklqprwofQGZeCFzYdI5az3cb7aG2Zm9rbmhv9rbmhvZmb2tuaG/2tuaG9mZva25ob/a25ob2Zm9rbmhv9rbmhoay99VJWyRJkiRJ46ffjuGTJEmSJI0TC58kSZIkFcrCJ0ktEhHRdIYXG5e5RlPCc6Stv0Nbc0vzk4VvnETEgk1neDGJiAn1z9Y9hyNi2Yh4adM5utXGZV2KiFg6IhaKiEUyM9vyt2hLzpFExDIRsWRELNayZb5qRKzQdI65ERGrR8QObVnWAyJiHeAzEbFw01m6FRGTImLBFq5bWrlOhPauFyNiqYiYGBGLNJ2lW21dL47nOrGVT7p+EhGTATLz2baVvvr7Dj8YEW+MiNWbzjNWEfEy4JyIeFlmPtemlWdErA9cALyi/q7JVqjf0HwrIg6KiK2bztON+nn+kYjYMiLWbjpPtyLilcCVwJepnvcrZ+ZzDccaVUS8Ajg0ItZoOku3ImJd4KfAfwPnRcTSLVnmi1A9V46JiCnNpulOvcx/DExsw7IeUD/PzwHuzcwnO8b3/VaniHg51ddgfQ44a2Dd0u/Z27pOhPauF+vnygXA14BTI2K5hiONWVvXi+O9TmzNG+V+VK907o2Ic6Fdpa9e6VwAvBw4GHhX/WlZX6/oa9sD2wAnR8TL6xeovl/uEbE88E3gG5l5WWY+1XSmsahXOj8C7gVWAzZvNtHY1UX1ImBF4G3AYRHx9mZTjV1ELAF8BTgO+AgwDbgkIjaop/flOjwiVgauAPYDdmzTm5v6A6WzqE6d/THgTmDywLqxX5d57TngBmAt4N/bstzrDxwvAo7NzHMG1ucRMbH+2c/LfGfg65l5fL2lbPmIWCr7/BToEbEscDJwfGZ+DLgeuCEi1uvnLWZtXSdCe9eL9TrxR8CJVB8O3A4cHLVGw41N69aLvVgn9u0/Rr+LiMWAQ4FPAotHxDnQjtIXEUtTFY+jM/PDwP8F3gms0+8vUrULqFY636X+pCkzn20401gsDNyZmd+py/UREfG+iNij6WCj2A44MTM/CZwLTI2I10XENs3GGpM3Ub2hORz4ErAIcEhEvKPZWGOTmY9QvbjekZlPZeYngG9TPe9X7eNP45enWj++B5gKvL3zRbZPMw/k2gz4bGZ+C3gc2Br4AHBSRKzUz3sV1B8inUa1Tl8c+EhEbBIR/9qvy7y2ITAdeKAe/lpEfIVq62pfL3NgUWDZ+vr5VOuZ30bEG6F/n+vAU1Rvgs+sh/8v8GfglIFl3liyOWjxOhFauF6s/++2Br6Zmd/JzDuAXwIrZ63ZhKNr23qxzrQh8CfGcZ3YryvQvpeZj1F92nFMZm4LrNBZ+hoNN4rM/BtwLNWmYjLzauBqoO8/9ag9SVVCLqH6G/w8Iq6Late9Cc1GG9XEiFgSOAZYh2rlc3BEHNRsrDkK4MCodoc8FlgQeAvVbinvajTZ6BYBto+IyMy7gT8ClwPbRsRKjSYbRf2hwARgJvCagRemzPwfqi1Qp0bE4n36gnsTcH5m/gb4X2ADqjc3a9XT+/K1p16WZ2XmafWL6SeBnwNfBWYAV0XEkv32ZrjesjTwxmUSsFVmvhdYHfgVsGmfPk8GXEa1RfVtEXEv8CjwLaqtTpf16TIfeK25EFgwIg4DrsvMdwH/AxwVEav143Kvs08E1gTeU2952ofqd7mYKvvEBiPOVv2B+r3Api1bJ0JVsM9r03qx/r87Gzi/Yx3ze+D591v9vpGjtgwtWS/WmS4Fvg7sMl7rxH5/c9yX6jePmZm/GniiZ+ZrI+LXEXFuZr6l/tRmmcy8tuG4gwxkB84e+CSsHl4AmFLPsxZAZt7WXNKR1XlnRsTlVJ98fI/qTdnjwCOZ+UyT+eYkM2dExEPAb4CfZua+ABFxPbBrk9nmJDOPjWr35QOBezJz54hYHHgX1S7B/exrwNrAlRFxEdXuV+8BjgRWpipTfSUiJmfmrIFdfiPiNKrn+aNUxYPMPDIiVqTaavxoY2E7DOSuB5+uP1giM6+p3yh8EPhrRGwB7BYRb++X3ZqHZH8Gqjc6EXFqZv6xHv+JiFgNWBL4RxM5h+p4rjxbv/l6huq58qGoTiCyLnAtsFK99WNGk3k7dS7zzHwkIn5G9Xy+OzM/W892ff3BzOL03zIfeK25m+q186VUpYPM/GZEbEa1/O9uJOgIhmT/a0QcTHWc6oZUu7vtDTwBfDIzn24w6iD1+6ntgduAa4CTqLZM/pM+XifCsOw3D/wP9vt6sSP37cAfMvPWIbO8NDOfiYitgHdExEH98v6rI/utwJ8y806qPcI+3M/rxSHL/HdUG2UWodozbJ7XiX33aUIbdH4i0PFCS2a+FlgsIn5Pte9t3xXqgewdnwwMfDLzF+D+qI55+h7Vk6zvdCz7v1N9+nEVcDTVbjQXR8QSfbqJfgGAzHw/1SdL+0XEovXkJYFVog/P8Nbxgcb7gB8AT9fDjwIJrBMRE/pxmQNk5j+pjvM4HbgLeFtmXk/14rtik9lGEkOOCwbIzOnAe6k+iT80Il5TvznYFliqoaiDDM2dmdn5qW+9F8ERwL5U/6/f7Yc3NTDbY7En1tf/2DHfFsD6VFtGGjdC7mfq16IJwO5U6/TjM3Mzqk+3JzUWdojZPM8foXoTf2zHfAPLvC/WjbPJPZPqQ8dZVOvDnSLiNVTHmT/YSNARzCb79cA7qErHTvVeEBsAa0Z1FszG1+sx+HwDBwEHZuZdwPup1omH9OM6EUbMvmdUe24MvB/oy/XikNwfAfbuzE31vL46Irakyv2TPip7Q89P8c76vdXCwG706XpxhGX+3nqZ/ojqeNWB+eZ+nZiZXsbhQnUWHYAtgWeBtzSdqcv8+1Kdxeg3wM5N55lDzqh/voKq7B3UMW2tpvONJXt9/QyqXVIPodr9bfum843xd/g61W4/bwNuAd7UdKa5+B22pjoRxyZNZxmSazGqXZQ/RrU7xzlDpr8COIrq0+3fAm9tOvNouYEFO66vQXXc0I71cMzPnHObHViI6ljQG/vl/3QMz5X/A7ynY3hC05nHuMwX6Lj+r8DNwA5NZx7jMl+NqoR8CTivn94DjLLMB967LFivG++jKn/9kHvp+nV+/3p4U6pd2jash/tynTiH7NcB6w+Zr6/Wi2PJTXWYx5+pdnPfoR9yj5L9X+rhvlwvjpa7Y755WicOvHnWOIjqOz6+DJyemT/q2F2y70XEB6nOfLVtZl7W79nrT2zWyPoT+IhYIPvsGI+RdC7XiNiBaivZo5l5RT8v84Fs9XP8MKoV/sWZeUHD0bpSb8E+ATgqM89vOs9QEbE58NvMfDoifg08kJk7d0yfWE9bJTPv6ZfnzGi563leASzfb8/1MSzzxYCPA1dm5s+ayjnUWJZ5Pd+E7JNP3weMYZkvDPxHPc9FTeUcqotlvlxm/qVlz/MFgDcCj/fT/2hE7AJckZl/qYe/AVyQmefWwwtR7Xmycj+tE2G22c/PzPM65um79eJouetlfjrwtX76/4SxLfN6fF+tF8ewzBehOuHPXK8TLXxzaXb/mBHx0sy8f2BXiH745x1qpOz1C+wGmfnbfs3eUToG5e+XleScDCl6C+YIJ/bpx99jDs/zCVntQtaXzxWYY/bVM/Oufso+u+dH/cZsVlbHBb8MWHbgf7RFudcAJmXm70e6XVO6WOYTgNtH+p9tQhfLvJ+PIR9tmU8Ebu2XD/G6yL1c1sdmNf38HtBF9sUz84Yms3bqeL1fIDvONxAR36Q6puwrUZ1ILDLzT/24zEfJvhbwXFZnvRx0uz7PvQ7VbpGPZeYTTWceMEr2GzLzy9GH56fo4nn+CNX/61y/DnkM3ygG3hRGxNSI2C4i/iUiFhqhMEX9h7ofqjeRTf8TjDV77anM/C00n3203EPK3oJNL+dOY1nmHS+4g85s1c/LfMi8C2T9yVjTz5U6z1j/Rxeo/0fvgv7IPmDo8yNGPi74Z9Tr7Jblvohqt8gRb9eULrIv0y9lD8o4hry+PqfsffVF9138f/bNh0gDusi+eEMRR9Txej+n8w2cQr1u6cdlPkr271Htajvsdk3pYpmvnJlPdN6maaNkvy/69PwUXTxXJs/z61D2wf6r/X4B3kr15Z6fp1oxvmOEeQaO91gS2II+2J+5zdnbmrvN2duau+3Z5/A7tfK44LbmbnP2tuZuc/a25i4g+7604HwDJWVva+42Z+9FbrfwjSIilgH2ojrj1nVUZ/X5eXR879HAbhIRsRTViTiezfov1qS2Zm9r7jpXK7O3NXedq7XZ5ySrY21WAD4M7JaZ5w78Pv2srbmhvdnbmhvam72tuaHd2am2RG4JHJ6Z57QoN7Q3e1tzQ3uzj3tuj+EbQb3b18A+75OALwJ/pVr4+2Tm7RGxLXAH1XcGDbyR/BFwZGZeZfYXR+42Z29r7rZnn53O32nI+L4+LrituaG92duaG9qbva25ob3ZR8odLTjfALQ3e1tzQ3uzz7fc2QebLvvxAmwGvLq+/jHgj8A29fA29fDAqV6XpPoy0C2bzt3m7G3N3ebsbc3d5uy88EHbVGA74F+AhUaab2Defri0NXebs7c1d5uztzV3m7OPNXfnvP1yaWv2tuZuc/amcze+APrp0vHH2Bj4BfBY/YdZk2oLwkXAZ6jeSO7QcbvVgE3N/uLJ3ebsbc3d9uxDfo9WHnPY1txtzt7W3G3O3tbcbc7e1txtzt7W3G3O3mTuxv9o/XYBtq3/GK8HvgrcDWxIdWafHYDdgc3qeYM++eLGNmdva+42Z29r7rZnrzMtA5wJvAR4B9UXBk+mOjvXQKEdWOEvRbVlcjNzv/iytzV3m7O3NXebs7c1d5uztzV3m7M3nbvxP1y/XYAjgE93DB9EdWzQJvVw458QlJa9rbnbnL2tuduavTMTMInqy9+/AFwFrFmP3xZYY8gK/1Ia3A21rbnbnL2tuducva2525y9rbnbnL2tuducvZ9yN/bH69cL1alQv1JfX6D+eRFw88Afp18vbc3e1txtzt7W3G3OTnuPOWxl7jZnb2vuNmdva+42Z29r7jZnb2vuNmfvl9wv6rN0DpwZJyI2o/pC40eodg/7CXAu1Zcdrg7sBiwK/CMz/7OpvJ3amr2tuaG92duaG9qdHQbl3xj4EvBqYCvgb8D7gY2oVu67Aodm5gX17VYDVszMq83dnbZmb2vuOkMrs7c1d52hldnbmrvO0Mrsbc1dZ2hl9r7M3XTzbfoC7AhcDxwGXAy8GVgW+CFwClXz3hDYG/h803lLyN7W3G3O3tbcbc9e52/lMYdtzd3m7G3N3ebsbc3d5uxtzd3m7G3N3ebs/Za78QXS8B9jLapvsl8FeC/we+ByYNd6+sJUB1S+GfgdsH7Tmdueva2525y9rbnbnr3jd2jdMYdtzt3m7G3N3ebsbc3d5uxtzd3m7G3N3ebs/ZZ7AV7cHgc+AEwBPgS8DTgb+GJEfCQznwSepmrn+2XmjU0FHUFbs7c1N7Q3e1tzQ7uzD5gJLA0QEQtk5peoPvU7OSLWzHrN34famhvam72tuaG92duaG9qbva25ob3Z25ob2pu9r3K/qI7h69indl2qlv1YZj4aEfsAS2bmVyLinVQHWJ6W9T60EbFgZj7bYPTWZm9r7jpDK7O3NXedobXZ6xytPOawrbmhvdnbmhvam72tuaG92duaG9qbva25ob3Z25B7wvx8sKbVf4w3UC34C4CMiE8CDwEfiwiADwN7ZebVA3/Afngj2dbsbc0N7c3e1tzQ7uzwfP4dgc8Cp1Htw380sBPwdWA9YBOq7+DZEHhFQ1EHaWtuaG/2/9/e/YfeVddxHH++9qMRIlNpldamMEjLZKuZpfOPRTjUEWaMJFQCQf8r8Z9SLJuikRVF+IcIaQwUzP6IfpBzM60ca8sfbY0mGaVJMYogxUJ0bm//OJ+169p3369f/O7c17mvB1zuveee773Pew9sfO45n3Ndu8G33bUbfNtdu8G33bUbfNstumsMjnOd6wuH9mQuBq4DzqObE3QLcB/dPKBPATcAF/fdO4R2127ndtdu9/bD3oflnEPXbud2127ndtdu53bXbud2127ndofu3j+kY7gx1gJ3Ag/Tja7VNsytdHOCTh5Zd6wmgLq2u3Y7t7t2u7ePdL0H+ABwPrCTbu7htcBfgC+0dU4AvgWs6LvXvdu53bXbud2127ndtdu53bXbud2he9AnbZG0oF1/hG7PwDa6HzVcD5xQVX8D7gKeBt598O+qbZk+uba7doNvu2s3eLdDd9x+uz5d0hLgharaAywH7q6q54B/0B3DvwOgql4AvlRVu/qp9u0G33bXbvBtd+0G33bXbvBtd+0G33bL7r5HxXNxodu1eny7vRTYClzf7p8G/JTuULGT2rJFfTe7t7t2O7e7dru3H+G9XED3D/s9wN3AKXS/HbiHbr7hM8BH27pjs2fStdu53bXbud2127ndtdu53bXbud2te5Bn6ZS0GijgN3SHhX2H7nCxz1bVTklLgY3AduCmqnqtt9jDuLa7doNvu2s3eLfDG87ItRi4iu4bvOeBa+i+4bsKuIhuYvauqvp5b7EjXLvBt921G3zbXbvBt921G3zbXbvBt921GxjmHr42iD2e7tjZE9v9G+nmAa1o95cBZ/fdOaR2127ndtdu9/bWZznn0LXbud2127ndtdu53bXbud2127ndtXuwc/iq6iW6s/1tayPxr9GNxL8paWVVPV9VT/QaOQXXdtdu8G137QbPdtc5h67d4Nvu2g2+7a7d4Nvu2g2+7a7d4Nvu2v0GfY845/oCXAz8ie507wK+Aqzqu2vI7a7dzu2u3S7tmM45dO12bnftdm537XZud+12bnftdm537T7ie+k74BhtsAuBvcDivlsmpd2127ndtduhHVhN99uAAuYB36X7Jm9le3wp8AjdXsoFffe6dzu3u3Y7t7t2O7e7dju3u3Y7t7t2H/G99B1wDDfaOmBN3x2T1O7a7dzu2u3QjumcQ9du53bXbud2127ndtdu53bXbud21+7/ex99B/Sw4cZmAuWktLt2O7e7do97O3AJ3bd7Bw8/vR7YTPu2b1wvrt3O7a7dzu2u3c7trt3O7a7dzu2u3aOXBUyYalvOkWu7azf4trt2w3i3V9WPJe0DngDOBm4HFgLzew2bhms3+La7doNvu2s3+La7doNvu2s3+La7do8a5O/wRUTMJUkXAt8HzqiqF/vumSnXbvBtd+0G33bXbvBtd+0G33bXbvBtd+2GDPgiImZF0jrgv1X1y75b3gzXbvBtd+0G33bXbvBtd+0G33bXbvBtt+3OgC8iYvYkaZwPQ52Kazf4trt2g2+7azf4trt2g2+7azf4trt1Z8AXERERERExUPP6DoiIiIiIiIi5kQFfRERERETEQGXAFxERERERMVAZ8EVERERERAxUBnwREWFP0ra+GyIiIsZRztIZERERERExUNnDFxER9iT9p12vkfQrSQ9IekbS1yVdLum3knZLWt7W+6SkHZJ+J+lhSe9qy5dI2iLpKUl3SfqrpHe0x65oz7OzPTb/aD2SbpO0S9L2keef6nU3SNooabOk5yR9WtI3WvMmSQvbeqva+3tS0kOSTp7bTzYiItxlwBcREUOzArgWOAu4EnhfVZ0DfA/4fFtnK/CxqvoQcD/wxbb8q8AjVfVh4EfAMgBJ7wcuA1ZX1UpgP3D5URqOA7ZX1Qrg18DV07wuwHJgHXAJcC/waFWdBbwMrGuDvjuA9VW1CrgHuO1NfjYRETFhFvQdEBER8RZ7vKr2Akj6M7C5Ld8NfLzdfi/wg7aH7G3As235+cClAFW1SdK/2/JPAKuAxyUBvB3451EaXgV+1m4/CVwwzesCPFhV+yTtBuYDm0a6TwNOBz4IbGkN84G903wWEREx4TLgi4iIoXll5PaBkfsHOPT/3h3At6vqJ5LWABvack3xnAI2VtUNM2zYV4cmye+fwev+r7uqDkga/fuD3QL+UFXnzrAhIiIih3RGRMREWgz8vd3+3MjyrcBnACStBU5sy38BrJf0zvbYSZJOfQtfdyb+CCyRdG5rWCjpzFk0RETEBMmALyIiJtEG4IeSHgP+NbL8ZmCtpKeAi+gOmXypqvYAXwY2S/o9sAWYzQlTpnrdaVXVq8B64HZJu4CdwHmzaIiIiAmSn2WIiIhoJC0C9lfVa21P2p3tJC0RERGWMocvIiLikGXAA5Lm0Z145epp1o+IiBhr2cMXERExS5J2AIsOW3xlVe3uoyciIuJwGfBFREREREQMVE7aEhERERERMVAZ8EVERERERAxUBnwREREREREDlQFfRERERETEQGXAFxERERERMVCvA7I2q/KXem1XAAAAAElFTkSuQmCC"/>
          <p:cNvSpPr>
            <a:spLocks noChangeAspect="1" noChangeArrowheads="1"/>
          </p:cNvSpPr>
          <p:nvPr/>
        </p:nvSpPr>
        <p:spPr bwMode="auto">
          <a:xfrm>
            <a:off x="155575" y="-186431"/>
            <a:ext cx="304800" cy="3467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2"/>
          <p:cNvSpPr>
            <a:spLocks noGrp="1"/>
          </p:cNvSpPr>
          <p:nvPr>
            <p:ph type="title"/>
          </p:nvPr>
        </p:nvSpPr>
        <p:spPr/>
        <p:txBody>
          <a:bodyPr/>
          <a:lstStyle/>
          <a:p>
            <a:r>
              <a:rPr lang="en-US" dirty="0" smtClean="0"/>
              <a:t>Steps</a:t>
            </a:r>
            <a:endParaRPr lang="en-US" dirty="0"/>
          </a:p>
        </p:txBody>
      </p:sp>
      <p:sp>
        <p:nvSpPr>
          <p:cNvPr id="4" name="TextBox 3"/>
          <p:cNvSpPr txBox="1"/>
          <p:nvPr/>
        </p:nvSpPr>
        <p:spPr>
          <a:xfrm>
            <a:off x="323193" y="1198179"/>
            <a:ext cx="10184524" cy="319251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1. </a:t>
            </a:r>
            <a:r>
              <a:rPr lang="en-US" kern="0" dirty="0" smtClean="0">
                <a:solidFill>
                  <a:srgbClr val="000000"/>
                </a:solidFill>
              </a:rPr>
              <a:t>Generalizing for any mathematical equation</a:t>
            </a:r>
            <a:endParaRPr kumimoji="0" lang="en-US" sz="1800" b="0" i="0" u="none" strike="noStrike" kern="0" cap="none" spc="0" normalizeH="0" baseline="0" noProof="0" dirty="0" smtClean="0">
              <a:ln>
                <a:noFill/>
              </a:ln>
              <a:solidFill>
                <a:srgbClr val="000000"/>
              </a:solidFill>
              <a:effectLst/>
              <a:uLnTx/>
              <a:uFillTx/>
            </a:endParaRP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2</a:t>
            </a:r>
            <a:r>
              <a:rPr kumimoji="0" lang="en-US" sz="1800" b="0" i="0" u="none" strike="noStrike" kern="0" cap="none" spc="0" normalizeH="0" baseline="0" noProof="0" dirty="0" smtClean="0">
                <a:ln>
                  <a:noFill/>
                </a:ln>
                <a:solidFill>
                  <a:srgbClr val="000000"/>
                </a:solidFill>
                <a:effectLst/>
                <a:uLnTx/>
                <a:uFillTx/>
              </a:rPr>
              <a:t>. </a:t>
            </a:r>
            <a:r>
              <a:rPr lang="en-US" kern="0" noProof="0" dirty="0" smtClean="0">
                <a:solidFill>
                  <a:srgbClr val="000000"/>
                </a:solidFill>
              </a:rPr>
              <a:t>Recognition</a:t>
            </a:r>
            <a:r>
              <a:rPr kumimoji="0" lang="en-US" sz="1800" b="0" i="0" u="none" strike="noStrike" kern="0" cap="none" spc="0" normalizeH="0" baseline="0" noProof="0" dirty="0" smtClean="0">
                <a:ln>
                  <a:noFill/>
                </a:ln>
                <a:solidFill>
                  <a:srgbClr val="000000"/>
                </a:solidFill>
                <a:effectLst/>
                <a:uLnTx/>
                <a:uFillTx/>
              </a:rPr>
              <a:t> for more</a:t>
            </a:r>
            <a:r>
              <a:rPr kumimoji="0" lang="en-US" sz="1800" b="0" i="0" u="none" strike="noStrike" kern="0" cap="none" spc="0" normalizeH="0" noProof="0" dirty="0" smtClean="0">
                <a:ln>
                  <a:noFill/>
                </a:ln>
                <a:solidFill>
                  <a:srgbClr val="000000"/>
                </a:solidFill>
                <a:effectLst/>
                <a:uLnTx/>
                <a:uFillTx/>
              </a:rPr>
              <a:t> complex</a:t>
            </a:r>
            <a:r>
              <a:rPr kumimoji="0" lang="en-US" sz="1800" b="0" i="0" u="none" strike="noStrike" kern="0" cap="none" spc="0" normalizeH="0" baseline="0" noProof="0" dirty="0" smtClean="0">
                <a:ln>
                  <a:noFill/>
                </a:ln>
                <a:solidFill>
                  <a:srgbClr val="000000"/>
                </a:solidFill>
                <a:effectLst/>
                <a:uLnTx/>
                <a:uFillTx/>
              </a:rPr>
              <a:t> Mathematical equations like differential integral equations</a:t>
            </a:r>
          </a:p>
          <a:p>
            <a:pPr marR="0" defTabSz="914400" eaLnBrk="1" fontAlgn="auto" latinLnBrk="0" hangingPunct="1">
              <a:lnSpc>
                <a:spcPts val="2300"/>
              </a:lnSpc>
              <a:spcBef>
                <a:spcPts val="500"/>
              </a:spcBef>
              <a:spcAft>
                <a:spcPts val="0"/>
              </a:spcAft>
              <a:buClrTx/>
              <a:buSzTx/>
              <a:buFontTx/>
              <a:buNone/>
              <a:tabLst/>
            </a:pPr>
            <a:r>
              <a:rPr lang="en-US" kern="0" dirty="0">
                <a:solidFill>
                  <a:srgbClr val="000000"/>
                </a:solidFill>
              </a:rPr>
              <a:t>3</a:t>
            </a:r>
            <a:r>
              <a:rPr lang="en-US" kern="0" dirty="0" smtClean="0">
                <a:solidFill>
                  <a:srgbClr val="000000"/>
                </a:solidFill>
              </a:rPr>
              <a:t>. Recognition of cursive kind of handwritings where character are not at all separated</a:t>
            </a:r>
          </a:p>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smtClean="0">
                <a:ln>
                  <a:noFill/>
                </a:ln>
                <a:solidFill>
                  <a:srgbClr val="000000"/>
                </a:solidFill>
                <a:effectLst/>
                <a:uLnTx/>
                <a:uFillTx/>
              </a:rPr>
              <a:t>4. This ideas</a:t>
            </a:r>
            <a:r>
              <a:rPr kumimoji="0" lang="en-US" sz="1800" b="0" i="0" u="none" strike="noStrike" kern="0" cap="none" spc="0" normalizeH="0" noProof="0" dirty="0" smtClean="0">
                <a:ln>
                  <a:noFill/>
                </a:ln>
                <a:solidFill>
                  <a:srgbClr val="000000"/>
                </a:solidFill>
                <a:effectLst/>
                <a:uLnTx/>
                <a:uFillTx/>
              </a:rPr>
              <a:t> can be scaled to recognition for chemical equations as well</a:t>
            </a:r>
            <a:r>
              <a:rPr kumimoji="0" lang="en-US" sz="1800" b="0" i="0" u="none" strike="noStrike" kern="0" cap="none" spc="0" normalizeH="0" baseline="0" noProof="0" dirty="0" smtClean="0">
                <a:ln>
                  <a:noFill/>
                </a:ln>
                <a:solidFill>
                  <a:srgbClr val="000000"/>
                </a:solidFill>
                <a:effectLst/>
                <a:uLnTx/>
                <a:uFillTx/>
              </a:rPr>
              <a:t> </a:t>
            </a:r>
            <a:endParaRPr kumimoji="0" lang="en-US"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058937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5403738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6D85BA78-7D2F-4CC1-B852-648408ADA362}" vid="{9DE09E84-564A-4D2B-9055-A5F85BDDC28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RBEI/EDS2</OrgInhalt>
      <Wert>RBEI/EDS2</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
      <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2019-10-15</OrgInhalt>
      <Wert>2019-10-15</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304CF217-3C90-4AA0-B541-CE45F9BD305E}">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presentation_178</Template>
  <TotalTime>0</TotalTime>
  <Words>317</Words>
  <Application>Microsoft Office PowerPoint</Application>
  <PresentationFormat>Custom</PresentationFormat>
  <Paragraphs>122</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Bosch Office Sans</vt:lpstr>
      <vt:lpstr>Calibri</vt:lpstr>
      <vt:lpstr>Times New Roman</vt:lpstr>
      <vt:lpstr>Wingdings 3</vt:lpstr>
      <vt:lpstr>Bosch NG</vt:lpstr>
      <vt:lpstr>Storyboard Layouts</vt:lpstr>
      <vt:lpstr>Intel - ocr</vt:lpstr>
      <vt:lpstr> </vt:lpstr>
      <vt:lpstr>PowerPoint Presentation</vt:lpstr>
      <vt:lpstr> </vt:lpstr>
      <vt:lpstr>PowerPoint Presentation</vt:lpstr>
      <vt:lpstr>On Handwritten pages</vt:lpstr>
      <vt:lpstr>RFP vs Deliverables</vt:lpstr>
      <vt:lpstr>Steps</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 ocr</dc:title>
  <dc:creator>Bijon Guha (RBEI/EDS2)</dc:creator>
  <cp:lastModifiedBy>Bijon Guha (RBEI/EDS2)</cp:lastModifiedBy>
  <cp:revision>38</cp:revision>
  <dcterms:created xsi:type="dcterms:W3CDTF">2019-10-15T08:44:04Z</dcterms:created>
  <dcterms:modified xsi:type="dcterms:W3CDTF">2019-11-06T20:07:35Z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