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969625" cy="6170613"/>
  <p:notesSz cx="6858000" cy="9144000"/>
  <p:custDataLst>
    <p:tags r:id="rId22"/>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51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22.11.2019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787601235"/>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4205" userDrawn="1">
          <p15:clr>
            <a:srgbClr val="FBAE40"/>
          </p15:clr>
        </p15:guide>
        <p15:guide id="10" pos="44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005200844"/>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3392" userDrawn="1">
          <p15:clr>
            <a:srgbClr val="FBAE40"/>
          </p15:clr>
        </p15:guide>
        <p15:guide id="10" pos="3593" userDrawn="1">
          <p15:clr>
            <a:srgbClr val="FBAE40"/>
          </p15:clr>
        </p15:guide>
        <p15:guide id="11" pos="5078" userDrawn="1">
          <p15:clr>
            <a:srgbClr val="FBAE40"/>
          </p15:clr>
        </p15:guide>
        <p15:guide id="12" pos="5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763114601"/>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79" userDrawn="1">
          <p15:clr>
            <a:srgbClr val="FBAE40"/>
          </p15:clr>
        </p15:guide>
        <p15:guide id="10" pos="3160"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956372322"/>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51935903"/>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169" userDrawn="1">
          <p15:clr>
            <a:srgbClr val="FBAE40"/>
          </p15:clr>
        </p15:guide>
        <p15:guide id="10" orient="horz" pos="2090" userDrawn="1">
          <p15:clr>
            <a:srgbClr val="FBAE40"/>
          </p15:clr>
        </p15:guide>
        <p15:guide id="11" pos="4205" userDrawn="1">
          <p15:clr>
            <a:srgbClr val="FBAE40"/>
          </p15:clr>
        </p15:guide>
        <p15:guide id="12" pos="4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482577220"/>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guide id="11" pos="3392" userDrawn="1">
          <p15:clr>
            <a:srgbClr val="FBAE40"/>
          </p15:clr>
        </p15:guide>
        <p15:guide id="12" pos="3593" userDrawn="1">
          <p15:clr>
            <a:srgbClr val="FBAE40"/>
          </p15:clr>
        </p15:guide>
        <p15:guide id="13" pos="5078" userDrawn="1">
          <p15:clr>
            <a:srgbClr val="FBAE40"/>
          </p15:clr>
        </p15:guide>
        <p15:guide id="14" pos="5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371421479"/>
      </p:ext>
    </p:extLst>
  </p:cSld>
  <p:clrMapOvr>
    <a:masterClrMapping/>
  </p:clrMapOvr>
  <p:extLst mod="1">
    <p:ext uri="{DCECCB84-F9BA-43D5-87BE-67443E8EF086}">
      <p15:sldGuideLst xmlns:p15="http://schemas.microsoft.com/office/powerpoint/2012/main">
        <p15:guide id="1" pos="162" userDrawn="1">
          <p15:clr>
            <a:srgbClr val="FBAE40"/>
          </p15:clr>
        </p15:guide>
        <p15:guide id="2" pos="674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87" userDrawn="1">
          <p15:clr>
            <a:srgbClr val="FBAE40"/>
          </p15:clr>
        </p15:guide>
        <p15:guide id="10" pos="3159"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guide id="15" orient="horz" pos="2090" userDrawn="1">
          <p15:clr>
            <a:srgbClr val="FBAE40"/>
          </p15:clr>
        </p15:guide>
        <p15:guide id="16" orient="horz" pos="21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074551859"/>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940310287"/>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822274495"/>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897738281"/>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rPr>
              <a:t>RBEI/EDS2 | 2019-11-22</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endParaRP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0.xml"/><Relationship Id="rId5" Type="http://schemas.openxmlformats.org/officeDocument/2006/relationships/image" Target="../media/image33.jpeg"/><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961F80-4A54-44FE-9DE9-8B9B4DB828DA}"/>
              </a:ext>
            </a:extLst>
          </p:cNvPr>
          <p:cNvSpPr>
            <a:spLocks noGrp="1"/>
          </p:cNvSpPr>
          <p:nvPr>
            <p:ph type="ctrTitle"/>
          </p:nvPr>
        </p:nvSpPr>
        <p:spPr/>
        <p:txBody>
          <a:bodyPr/>
          <a:lstStyle/>
          <a:p>
            <a:r>
              <a:rPr lang="de-DE" dirty="0" smtClean="0"/>
              <a:t>Intel OCR</a:t>
            </a:r>
            <a:endParaRPr lang="de-DE" dirty="0"/>
          </a:p>
        </p:txBody>
      </p:sp>
    </p:spTree>
    <p:extLst>
      <p:ext uri="{BB962C8B-B14F-4D97-AF65-F5344CB8AC3E}">
        <p14:creationId xmlns:p14="http://schemas.microsoft.com/office/powerpoint/2010/main" val="335889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10</a:t>
            </a:fld>
            <a:endParaRPr lang="de-DE"/>
          </a:p>
        </p:txBody>
      </p:sp>
      <p:sp>
        <p:nvSpPr>
          <p:cNvPr id="5" name="Content Placeholder 4"/>
          <p:cNvSpPr>
            <a:spLocks noGrp="1"/>
          </p:cNvSpPr>
          <p:nvPr>
            <p:ph sz="quarter" idx="1"/>
          </p:nvPr>
        </p:nvSpPr>
        <p:spPr>
          <a:xfrm>
            <a:off x="263347" y="1166400"/>
            <a:ext cx="7680960" cy="4168800"/>
          </a:xfrm>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912400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11</a:t>
            </a:fld>
            <a:endParaRPr lang="de-DE"/>
          </a:p>
        </p:txBody>
      </p:sp>
      <p:sp>
        <p:nvSpPr>
          <p:cNvPr id="5" name="Content Placeholder 4"/>
          <p:cNvSpPr>
            <a:spLocks noGrp="1"/>
          </p:cNvSpPr>
          <p:nvPr>
            <p:ph sz="quarter" idx="1"/>
          </p:nvPr>
        </p:nvSpPr>
        <p:spPr>
          <a:xfrm>
            <a:off x="259080" y="1425600"/>
            <a:ext cx="7680960" cy="4168800"/>
          </a:xfrm>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Network"</a:t>
            </a:r>
            <a:endParaRPr lang="en-US" dirty="0" smtClean="0"/>
          </a:p>
          <a:p>
            <a:pPr lvl="1">
              <a:buFont typeface="Arial" panose="020B0604020202020204" pitchFamily="34" charset="0"/>
              <a:buChar char="•"/>
            </a:pPr>
            <a:r>
              <a:rPr lang="en-US" dirty="0" smtClean="0"/>
              <a:t>Trained </a:t>
            </a:r>
            <a:r>
              <a:rPr lang="en-US" dirty="0"/>
              <a:t>on &gt; 50,000 images of digits and symbols</a:t>
            </a:r>
          </a:p>
          <a:p>
            <a:pPr lvl="1">
              <a:buFont typeface="Arial" panose="020B0604020202020204" pitchFamily="34" charset="0"/>
              <a:buChar char="•"/>
            </a:pPr>
            <a:r>
              <a:rPr lang="en-US" dirty="0" smtClean="0"/>
              <a:t>Classification with &gt; 96% accuracy</a:t>
            </a:r>
          </a:p>
          <a:p>
            <a:pPr marL="233983" lvl="1" indent="0">
              <a:buNone/>
            </a:pPr>
            <a:endParaRPr lang="en-US" dirty="0" smtClean="0"/>
          </a:p>
        </p:txBody>
      </p:sp>
    </p:spTree>
    <p:extLst>
      <p:ext uri="{BB962C8B-B14F-4D97-AF65-F5344CB8AC3E}">
        <p14:creationId xmlns:p14="http://schemas.microsoft.com/office/powerpoint/2010/main" val="3119006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24800" y="1036800"/>
            <a:ext cx="8488800" cy="4427375"/>
          </a:xfrm>
        </p:spPr>
      </p:pic>
    </p:spTree>
    <p:extLst>
      <p:ext uri="{BB962C8B-B14F-4D97-AF65-F5344CB8AC3E}">
        <p14:creationId xmlns:p14="http://schemas.microsoft.com/office/powerpoint/2010/main" val="2197712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 – Only Character Detection and Recognition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86" t="8042" r="8385" b="897"/>
          <a:stretch/>
        </p:blipFill>
        <p:spPr>
          <a:xfrm>
            <a:off x="867104" y="1047552"/>
            <a:ext cx="8797158" cy="4581088"/>
          </a:xfrm>
          <a:prstGeom prst="rect">
            <a:avLst/>
          </a:prstGeom>
        </p:spPr>
      </p:pic>
    </p:spTree>
    <p:extLst>
      <p:ext uri="{BB962C8B-B14F-4D97-AF65-F5344CB8AC3E}">
        <p14:creationId xmlns:p14="http://schemas.microsoft.com/office/powerpoint/2010/main" val="832011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 – Whole Line Correctness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269" t="8853" r="9091"/>
          <a:stretch/>
        </p:blipFill>
        <p:spPr>
          <a:xfrm>
            <a:off x="745956" y="1036800"/>
            <a:ext cx="8831598" cy="4591840"/>
          </a:xfrm>
          <a:prstGeom prst="rect">
            <a:avLst/>
          </a:prstGeom>
        </p:spPr>
      </p:pic>
    </p:spTree>
    <p:extLst>
      <p:ext uri="{BB962C8B-B14F-4D97-AF65-F5344CB8AC3E}">
        <p14:creationId xmlns:p14="http://schemas.microsoft.com/office/powerpoint/2010/main" val="2894188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r>
              <a:rPr lang="en-GB" dirty="0" smtClean="0"/>
              <a:t>Web Application</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pic>
        <p:nvPicPr>
          <p:cNvPr id="9" name="Content Placeholder 8"/>
          <p:cNvPicPr>
            <a:picLocks noGrp="1" noChangeAspect="1"/>
          </p:cNvPicPr>
          <p:nvPr>
            <p:ph sz="half" idx="1"/>
          </p:nvPr>
        </p:nvPicPr>
        <p:blipFill>
          <a:blip r:embed="rId2"/>
          <a:stretch>
            <a:fillRect/>
          </a:stretch>
        </p:blipFill>
        <p:spPr>
          <a:xfrm>
            <a:off x="256223" y="1090444"/>
            <a:ext cx="7738110" cy="4286092"/>
          </a:xfrm>
          <a:prstGeom prst="rect">
            <a:avLst/>
          </a:prstGeom>
          <a:ln>
            <a:solidFill>
              <a:srgbClr val="002060"/>
            </a:solidFill>
          </a:ln>
        </p:spPr>
      </p:pic>
      <p:sp>
        <p:nvSpPr>
          <p:cNvPr id="10" name="TextBox 9"/>
          <p:cNvSpPr txBox="1"/>
          <p:nvPr/>
        </p:nvSpPr>
        <p:spPr>
          <a:xfrm>
            <a:off x="8271576" y="3092667"/>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a:t>
            </a:r>
            <a:r>
              <a:rPr kumimoji="0" lang="en-GB" sz="1200" b="0" i="0" u="none" strike="noStrike" kern="0" cap="none" spc="0" normalizeH="0" noProof="0" dirty="0" smtClean="0">
                <a:ln>
                  <a:noFill/>
                </a:ln>
                <a:solidFill>
                  <a:srgbClr val="000000"/>
                </a:solidFill>
                <a:effectLst/>
                <a:uLnTx/>
                <a:uFillTx/>
              </a:rPr>
              <a:t>testing </a:t>
            </a:r>
            <a:r>
              <a:rPr kumimoji="0" lang="en-GB" sz="1200" b="0" i="0" u="none" strike="noStrike" kern="0" cap="none" spc="0" normalizeH="0" noProof="0" dirty="0" smtClean="0">
                <a:ln>
                  <a:noFill/>
                </a:ln>
                <a:solidFill>
                  <a:srgbClr val="000000"/>
                </a:solidFill>
                <a:effectLst/>
                <a:uLnTx/>
                <a:uFillTx/>
              </a:rPr>
              <a:t>,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657671"/>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2866719"/>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082960"/>
            <a:ext cx="2657264" cy="1187247"/>
          </a:xfrm>
          <a:prstGeom prst="rect">
            <a:avLst/>
          </a:prstGeom>
        </p:spPr>
      </p:pic>
      <p:sp>
        <p:nvSpPr>
          <p:cNvPr id="8" name="Rectangle 7"/>
          <p:cNvSpPr/>
          <p:nvPr/>
        </p:nvSpPr>
        <p:spPr>
          <a:xfrm>
            <a:off x="8216397" y="1409235"/>
            <a:ext cx="1857769" cy="320566"/>
          </a:xfrm>
          <a:prstGeom prst="rect">
            <a:avLst/>
          </a:prstGeom>
          <a:noFill/>
          <a:ln w="38100" cap="flat" cmpd="sng" algn="ctr">
            <a:solidFill>
              <a:srgbClr val="00B05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smtClean="0">
                <a:ln>
                  <a:noFill/>
                </a:ln>
                <a:solidFill>
                  <a:srgbClr val="000000"/>
                </a:solidFill>
                <a:effectLst/>
                <a:uLnTx/>
                <a:uFillTx/>
                <a:latin typeface="Bosch Office Sans"/>
                <a:ea typeface="+mn-ea"/>
                <a:cs typeface="+mn-cs"/>
              </a:rPr>
              <a:t>Correct Line</a:t>
            </a: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ectangle 10"/>
          <p:cNvSpPr/>
          <p:nvPr/>
        </p:nvSpPr>
        <p:spPr>
          <a:xfrm>
            <a:off x="8216396" y="1866270"/>
            <a:ext cx="1857769" cy="320566"/>
          </a:xfrm>
          <a:prstGeom prst="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dirty="0" smtClean="0">
                <a:ln>
                  <a:noFill/>
                </a:ln>
                <a:solidFill>
                  <a:srgbClr val="000000"/>
                </a:solidFill>
                <a:effectLst/>
                <a:uLnTx/>
                <a:uFillTx/>
                <a:latin typeface="Bosch Office Sans"/>
                <a:ea typeface="+mn-ea"/>
                <a:cs typeface="+mn-cs"/>
              </a:rPr>
              <a:t>Incorrect Line</a:t>
            </a:r>
            <a:endParaRPr kumimoji="0" lang="en-US" sz="16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TextBox 11"/>
          <p:cNvSpPr txBox="1"/>
          <p:nvPr/>
        </p:nvSpPr>
        <p:spPr>
          <a:xfrm>
            <a:off x="8156346" y="1060013"/>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 Color Coding</a:t>
            </a:r>
            <a:endParaRPr kumimoji="0" lang="en-US" sz="1800" b="0" i="0" u="none" strike="noStrike" kern="0" cap="none" spc="0" normalizeH="0" baseline="0" noProof="0" dirty="0" smtClean="0">
              <a:ln>
                <a:noFill/>
              </a:ln>
              <a:solidFill>
                <a:srgbClr val="000000"/>
              </a:solidFill>
              <a:effectLst/>
              <a:uLnTx/>
              <a:uFillTx/>
            </a:endParaRPr>
          </a:p>
        </p:txBody>
      </p:sp>
      <p:sp>
        <p:nvSpPr>
          <p:cNvPr id="13" name="Rectangle 12"/>
          <p:cNvSpPr/>
          <p:nvPr/>
        </p:nvSpPr>
        <p:spPr>
          <a:xfrm>
            <a:off x="8216395" y="2351773"/>
            <a:ext cx="1857769" cy="320566"/>
          </a:xfrm>
          <a:prstGeom prst="rect">
            <a:avLst/>
          </a:prstGeom>
          <a:noFill/>
          <a:ln w="38100" cap="flat" cmpd="sng" algn="ctr">
            <a:solidFill>
              <a:srgbClr val="00B0F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rgbClr val="000000"/>
                </a:solidFill>
                <a:effectLst/>
                <a:uLnTx/>
                <a:uFillTx/>
                <a:latin typeface="Bosch Office Sans"/>
                <a:ea typeface="+mn-ea"/>
                <a:cs typeface="+mn-cs"/>
              </a:rPr>
              <a:t>Not Determined Line</a:t>
            </a:r>
            <a:endParaRPr kumimoji="0" lang="en-US" sz="14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1857778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equations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a:t>
            </a:r>
            <a:r>
              <a:rPr lang="en-US" i="1" kern="0" dirty="0" smtClean="0">
                <a:solidFill>
                  <a:srgbClr val="000000"/>
                </a:solidFill>
              </a:rPr>
              <a:t>of</a:t>
            </a:r>
            <a:r>
              <a:rPr lang="en-US" i="1" kern="0" baseline="0" dirty="0" smtClean="0">
                <a:solidFill>
                  <a:srgbClr val="000000"/>
                </a:solidFill>
              </a:rPr>
              <a:t> students’</a:t>
            </a:r>
            <a:r>
              <a:rPr lang="en-US" kern="0" baseline="0" dirty="0" smtClean="0">
                <a:solidFill>
                  <a:srgbClr val="000000"/>
                </a:solidFill>
              </a:rPr>
              <a:t> ,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implemented</a:t>
            </a:r>
            <a:endParaRPr kumimoji="0" lang="en-US" sz="1800" b="0" i="0" u="none" strike="noStrike" kern="0" cap="none" spc="0" normalizeH="0" baseline="0" noProof="0" dirty="0" smtClean="0">
              <a:ln>
                <a:noFill/>
              </a:ln>
              <a:solidFill>
                <a:srgbClr val="000000"/>
              </a:solidFill>
              <a:effectLst/>
              <a:uLnTx/>
              <a:uFillTx/>
            </a:endParaRPr>
          </a:p>
          <a:p>
            <a:pPr marL="342900" marR="0" indent="-342900" defTabSz="914400" eaLnBrk="1" fontAlgn="auto" latinLnBrk="0" hangingPunct="1">
              <a:lnSpc>
                <a:spcPts val="2300"/>
              </a:lnSpc>
              <a:spcBef>
                <a:spcPts val="500"/>
              </a:spcBef>
              <a:spcAft>
                <a:spcPts val="0"/>
              </a:spcAft>
              <a:buClrTx/>
              <a:buSzTx/>
              <a:buFontTx/>
              <a:buAutoNum type="arabicPeriod" startAt="3"/>
              <a:tabLst/>
            </a:pPr>
            <a:r>
              <a:rPr lang="en-US" kern="0" dirty="0" smtClean="0">
                <a:solidFill>
                  <a:srgbClr val="000000"/>
                </a:solidFill>
              </a:rPr>
              <a:t>Recognition </a:t>
            </a:r>
            <a:r>
              <a:rPr lang="en-US" kern="0" dirty="0" smtClean="0">
                <a:solidFill>
                  <a:srgbClr val="000000"/>
                </a:solidFill>
              </a:rPr>
              <a:t>of cursive kind of handwritings where character are not at all </a:t>
            </a:r>
            <a:r>
              <a:rPr lang="en-US" kern="0" dirty="0" smtClean="0">
                <a:solidFill>
                  <a:srgbClr val="000000"/>
                </a:solidFill>
              </a:rPr>
              <a:t>separated</a:t>
            </a:r>
          </a:p>
          <a:p>
            <a:pPr marL="342900" marR="0" indent="-342900" defTabSz="914400" eaLnBrk="1" fontAlgn="auto" latinLnBrk="0" hangingPunct="1">
              <a:lnSpc>
                <a:spcPts val="2300"/>
              </a:lnSpc>
              <a:spcBef>
                <a:spcPts val="500"/>
              </a:spcBef>
              <a:spcAft>
                <a:spcPts val="0"/>
              </a:spcAft>
              <a:buClrTx/>
              <a:buSzTx/>
              <a:buFontTx/>
              <a:buAutoNum type="arabicPeriod" startAt="3"/>
              <a:tabLst/>
            </a:pPr>
            <a:r>
              <a:rPr lang="en-US" i="1" kern="0" dirty="0" smtClean="0">
                <a:solidFill>
                  <a:srgbClr val="000000"/>
                </a:solidFill>
              </a:rPr>
              <a:t>‘Goodness Of Handwriting’ </a:t>
            </a:r>
            <a:r>
              <a:rPr lang="en-US" kern="0" dirty="0" smtClean="0">
                <a:solidFill>
                  <a:srgbClr val="000000"/>
                </a:solidFill>
              </a:rPr>
              <a:t>for any student can be analyzed during early phases when children are learning to write to correct their mistakes</a:t>
            </a:r>
            <a:endParaRPr lang="en-US" kern="0" dirty="0" smtClean="0">
              <a:solidFill>
                <a:srgbClr val="000000"/>
              </a:solidFill>
            </a:endParaRPr>
          </a:p>
        </p:txBody>
      </p:sp>
    </p:spTree>
    <p:extLst>
      <p:ext uri="{BB962C8B-B14F-4D97-AF65-F5344CB8AC3E}">
        <p14:creationId xmlns:p14="http://schemas.microsoft.com/office/powerpoint/2010/main" val="3879356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52772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903122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a:t>
            </a:r>
            <a:r>
              <a:rPr lang="en-US" sz="1400" dirty="0" smtClean="0"/>
              <a:t>mathematically</a:t>
            </a:r>
          </a:p>
          <a:p>
            <a:pPr marL="0" indent="0">
              <a:buNone/>
            </a:pPr>
            <a:endParaRPr lang="en-US" sz="1400" dirty="0" smtClean="0"/>
          </a:p>
          <a:p>
            <a:pPr marL="0" indent="0">
              <a:buNone/>
            </a:pPr>
            <a:r>
              <a:rPr lang="en-US" dirty="0"/>
              <a:t>2</a:t>
            </a:r>
            <a:r>
              <a:rPr lang="en-US" dirty="0" smtClean="0"/>
              <a:t>. Inputs from Intel [ For tuning Parameters ]</a:t>
            </a:r>
          </a:p>
          <a:p>
            <a:pPr marL="0" indent="0">
              <a:buNone/>
            </a:pPr>
            <a:r>
              <a:rPr lang="en-US" sz="1400" dirty="0"/>
              <a:t>	2</a:t>
            </a:r>
            <a:r>
              <a:rPr lang="en-US" sz="1400" dirty="0" smtClean="0"/>
              <a:t>.1 Sample Image Testing</a:t>
            </a: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8" name="TextBox 7"/>
          <p:cNvSpPr txBox="1"/>
          <p:nvPr/>
        </p:nvSpPr>
        <p:spPr>
          <a:xfrm>
            <a:off x="835820" y="3409773"/>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45630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a:xfrm>
            <a:off x="259080" y="1425600"/>
            <a:ext cx="3646170" cy="4168800"/>
          </a:xfrm>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748066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49617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108641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2547576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a:xfrm>
            <a:off x="266700" y="1338571"/>
            <a:ext cx="7680960" cy="4168800"/>
          </a:xfrm>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40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9</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5965141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25DE3F02-2C1C-47C6-954D-E27EAC9C1754}" vid="{0581B8F1-6271-4357-847D-5A1F54F7362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2019-11-22</OrgInhalt>
      <Wert>2019-11-22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F380EBFA-E2FD-45DD-8CA9-AEA47FCF9342}">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presentation_169n 2</Template>
  <TotalTime>0</TotalTime>
  <Words>472</Words>
  <Application>Microsoft Office PowerPoint</Application>
  <PresentationFormat>Custom</PresentationFormat>
  <Paragraphs>115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Bosch Office Sans</vt:lpstr>
      <vt:lpstr>Calibri</vt:lpstr>
      <vt:lpstr>Times New Roman</vt:lpstr>
      <vt:lpstr>Wingdings</vt:lpstr>
      <vt:lpstr>Wingdings 3</vt:lpstr>
      <vt:lpstr>Bosch NG</vt:lpstr>
      <vt:lpstr>Intel OCR</vt:lpstr>
      <vt:lpstr> </vt:lpstr>
      <vt:lpstr>PowerPoint Presentation</vt:lpstr>
      <vt:lpstr>Approach</vt:lpstr>
      <vt:lpstr>PowerPoint Presentation</vt:lpstr>
      <vt:lpstr>Approach</vt:lpstr>
      <vt:lpstr>Output</vt:lpstr>
      <vt:lpstr>Approach</vt:lpstr>
      <vt:lpstr>Exponents Detection</vt:lpstr>
      <vt:lpstr>Dataset</vt:lpstr>
      <vt:lpstr>Approach</vt:lpstr>
      <vt:lpstr>Model Architecture</vt:lpstr>
      <vt:lpstr>On Handwritten pages</vt:lpstr>
      <vt:lpstr>On Handwritten pages</vt:lpstr>
      <vt:lpstr>Web Application</vt:lpstr>
      <vt:lpstr> </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2</cp:revision>
  <dcterms:created xsi:type="dcterms:W3CDTF">2019-11-22T05:32:51Z</dcterms:created>
  <dcterms:modified xsi:type="dcterms:W3CDTF">2019-11-22T05:44:18Z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