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22"/>
  </p:notesMasterIdLst>
  <p:sldIdLst>
    <p:sldId id="256" r:id="rId5"/>
    <p:sldId id="269" r:id="rId6"/>
    <p:sldId id="257" r:id="rId7"/>
    <p:sldId id="260" r:id="rId8"/>
    <p:sldId id="261" r:id="rId9"/>
    <p:sldId id="262" r:id="rId10"/>
    <p:sldId id="263" r:id="rId11"/>
    <p:sldId id="265" r:id="rId12"/>
    <p:sldId id="266" r:id="rId13"/>
    <p:sldId id="270" r:id="rId14"/>
    <p:sldId id="271" r:id="rId15"/>
    <p:sldId id="274" r:id="rId16"/>
    <p:sldId id="275" r:id="rId17"/>
    <p:sldId id="276" r:id="rId18"/>
    <p:sldId id="277" r:id="rId19"/>
    <p:sldId id="268" r:id="rId20"/>
    <p:sldId id="267" r:id="rId21"/>
  </p:sldIdLst>
  <p:sldSz cx="10969625" cy="6170613"/>
  <p:notesSz cx="6858000" cy="9144000"/>
  <p:custDataLst>
    <p:tags r:id="rId23"/>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125"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04.11.2019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99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01392"/>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0.xml"/><Relationship Id="rId5" Type="http://schemas.openxmlformats.org/officeDocument/2006/relationships/image" Target="../media/image34.jpeg"/><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1868937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11</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2778843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a:t>
            </a:r>
            <a:r>
              <a:rPr lang="en-US" dirty="0" smtClean="0">
                <a:hlinkClick r:id="rId2"/>
              </a:rPr>
              <a:t>Network“</a:t>
            </a:r>
            <a:endParaRPr lang="en-US" dirty="0" smtClean="0"/>
          </a:p>
          <a:p>
            <a:pPr marL="233983" lvl="1" indent="0">
              <a:buNone/>
            </a:pPr>
            <a:r>
              <a:rPr lang="en-US" sz="1050" dirty="0" smtClean="0"/>
              <a:t>        [1]</a:t>
            </a:r>
            <a:r>
              <a:rPr lang="en-US" sz="1050" dirty="0"/>
              <a:t> </a:t>
            </a:r>
            <a:r>
              <a:rPr lang="en-US" sz="1050" dirty="0" err="1"/>
              <a:t>Somshubra</a:t>
            </a:r>
            <a:r>
              <a:rPr lang="en-US" sz="1050" dirty="0"/>
              <a:t> </a:t>
            </a:r>
            <a:r>
              <a:rPr lang="en-US" sz="1050" dirty="0" err="1"/>
              <a:t>Majumdar</a:t>
            </a:r>
            <a:r>
              <a:rPr lang="en-US" sz="1050" dirty="0"/>
              <a:t> and Ishaan Jain. Deep Columnar Convolutional Neural Network. </a:t>
            </a:r>
            <a:r>
              <a:rPr lang="en-US" sz="1050" i="1" dirty="0"/>
              <a:t>International Journal of Computer Applications</a:t>
            </a:r>
            <a:r>
              <a:rPr lang="en-US" sz="1050" dirty="0"/>
              <a:t> 145(12):25-32, July </a:t>
            </a:r>
            <a:r>
              <a:rPr lang="en-US" sz="1050" dirty="0" smtClean="0"/>
              <a:t>2016</a:t>
            </a:r>
            <a:endParaRPr lang="en-US" dirty="0" smtClean="0"/>
          </a:p>
          <a:p>
            <a:pPr lvl="1">
              <a:buFont typeface="Arial" panose="020B0604020202020204" pitchFamily="34" charset="0"/>
              <a:buChar char="•"/>
            </a:pPr>
            <a:r>
              <a:rPr lang="en-US" dirty="0" smtClean="0"/>
              <a:t>Trained </a:t>
            </a:r>
            <a:r>
              <a:rPr lang="en-US" dirty="0"/>
              <a:t>on &gt; 50,000 images of digits and </a:t>
            </a:r>
            <a:r>
              <a:rPr lang="en-US" dirty="0" smtClean="0"/>
              <a:t>symbol</a:t>
            </a:r>
            <a:endParaRPr lang="en-US" dirty="0"/>
          </a:p>
          <a:p>
            <a:pPr lvl="1">
              <a:buFont typeface="Arial" panose="020B0604020202020204" pitchFamily="34" charset="0"/>
              <a:buChar char="•"/>
            </a:pPr>
            <a:r>
              <a:rPr lang="en-US" b="1" dirty="0" smtClean="0"/>
              <a:t>Classification </a:t>
            </a:r>
            <a:r>
              <a:rPr lang="en-US" b="1" dirty="0" smtClean="0"/>
              <a:t>&gt; 96% accuracy</a:t>
            </a:r>
          </a:p>
          <a:p>
            <a:pPr marL="233983" lvl="1" indent="0">
              <a:buNone/>
            </a:pPr>
            <a:endParaRPr lang="en-US" dirty="0" smtClean="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10" y="2986086"/>
            <a:ext cx="5066683" cy="2642553"/>
          </a:xfrm>
          <a:prstGeom prst="rect">
            <a:avLst/>
          </a:prstGeom>
        </p:spPr>
      </p:pic>
    </p:spTree>
    <p:extLst>
      <p:ext uri="{BB962C8B-B14F-4D97-AF65-F5344CB8AC3E}">
        <p14:creationId xmlns:p14="http://schemas.microsoft.com/office/powerpoint/2010/main" val="116974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Evaluation of Expression </a:t>
            </a:r>
            <a:endParaRPr lang="en-US" dirty="0"/>
          </a:p>
        </p:txBody>
      </p:sp>
      <p:sp>
        <p:nvSpPr>
          <p:cNvPr id="4" name="Content Placeholder 3"/>
          <p:cNvSpPr>
            <a:spLocks noGrp="1"/>
          </p:cNvSpPr>
          <p:nvPr>
            <p:ph sz="half" idx="1"/>
          </p:nvPr>
        </p:nvSpPr>
        <p:spPr>
          <a:xfrm>
            <a:off x="239719" y="1967518"/>
            <a:ext cx="10547344" cy="526673"/>
          </a:xfrm>
        </p:spPr>
        <p:txBody>
          <a:bodyPr/>
          <a:lstStyle/>
          <a:p>
            <a:r>
              <a:rPr lang="en-US" sz="1600" dirty="0"/>
              <a:t>The </a:t>
            </a:r>
            <a:r>
              <a:rPr lang="en-US" sz="1600" b="1" dirty="0" err="1"/>
              <a:t>eval</a:t>
            </a:r>
            <a:r>
              <a:rPr lang="en-US" sz="1600" b="1" dirty="0"/>
              <a:t>()</a:t>
            </a:r>
            <a:r>
              <a:rPr lang="en-US" sz="1600" dirty="0"/>
              <a:t> method parses the expression passed to it and runs python expression(code) within </a:t>
            </a:r>
            <a:r>
              <a:rPr lang="en-US" sz="1600" dirty="0" smtClean="0"/>
              <a:t>the program</a:t>
            </a:r>
          </a:p>
          <a:p>
            <a:r>
              <a:rPr lang="en-US" b="1" dirty="0" smtClean="0"/>
              <a:t>Equation independent</a:t>
            </a:r>
          </a:p>
          <a:p>
            <a:endParaRPr lang="en-US" sz="1600" dirty="0" smtClean="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13</a:t>
            </a:fld>
            <a:endParaRPr lang="de-DE"/>
          </a:p>
        </p:txBody>
      </p:sp>
      <p:sp>
        <p:nvSpPr>
          <p:cNvPr id="5" name="Rectangle 4"/>
          <p:cNvSpPr/>
          <p:nvPr/>
        </p:nvSpPr>
        <p:spPr>
          <a:xfrm>
            <a:off x="169432" y="1482872"/>
            <a:ext cx="1813317" cy="369332"/>
          </a:xfrm>
          <a:prstGeom prst="rect">
            <a:avLst/>
          </a:prstGeom>
        </p:spPr>
        <p:txBody>
          <a:bodyPr wrap="none">
            <a:spAutoFit/>
          </a:bodyPr>
          <a:lstStyle/>
          <a:p>
            <a:pPr algn="just"/>
            <a:r>
              <a:rPr lang="en-US" b="1" dirty="0" err="1">
                <a:latin typeface="Roboto"/>
              </a:rPr>
              <a:t>e</a:t>
            </a:r>
            <a:r>
              <a:rPr lang="en-US" b="1" dirty="0" err="1" smtClean="0">
                <a:latin typeface="Roboto"/>
              </a:rPr>
              <a:t>val</a:t>
            </a:r>
            <a:r>
              <a:rPr lang="en-US" b="1" dirty="0" smtClean="0">
                <a:latin typeface="Roboto"/>
              </a:rPr>
              <a:t>()</a:t>
            </a:r>
            <a:r>
              <a:rPr lang="en-US" dirty="0" smtClean="0">
                <a:latin typeface="Roboto"/>
              </a:rPr>
              <a:t> </a:t>
            </a:r>
            <a:r>
              <a:rPr lang="en-US" dirty="0">
                <a:latin typeface="Roboto"/>
              </a:rPr>
              <a:t>in Python</a:t>
            </a:r>
            <a:endParaRPr lang="en-US" b="0" i="0" dirty="0">
              <a:effectLst/>
              <a:latin typeface="Roboto"/>
            </a:endParaRPr>
          </a:p>
        </p:txBody>
      </p:sp>
      <p:sp>
        <p:nvSpPr>
          <p:cNvPr id="10" name="Rectangle 2"/>
          <p:cNvSpPr>
            <a:spLocks noChangeArrowheads="1"/>
          </p:cNvSpPr>
          <p:nvPr/>
        </p:nvSpPr>
        <p:spPr bwMode="auto">
          <a:xfrm>
            <a:off x="266700" y="3280629"/>
            <a:ext cx="4676775" cy="1781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function(in terms of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nsolas" panose="020B0609020204030204" pitchFamily="49" charset="0"/>
              </a:rPr>
              <a:t>‘</a:t>
            </a:r>
            <a:r>
              <a:rPr kumimoji="0" lang="en-US" altLang="en-US" sz="1400" b="0" i="0" u="none" strike="noStrike" cap="none" normalizeH="0" baseline="0" dirty="0" smtClean="0">
                <a:ln>
                  <a:noFill/>
                </a:ln>
                <a:solidFill>
                  <a:schemeClr val="tx1"/>
                </a:solidFill>
                <a:effectLst/>
                <a:latin typeface="Consolas" panose="020B0609020204030204" pitchFamily="49" charset="0"/>
              </a:rPr>
              <a:t>x*(x+1)*(x+2)’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value of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&gt;&gt;print(y)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60</a:t>
            </a:r>
            <a:r>
              <a:rPr kumimoji="0" lang="en-US" altLang="en-US" sz="9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696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Color Code</a:t>
            </a:r>
            <a:endParaRPr lang="en-US" dirty="0"/>
          </a:p>
        </p:txBody>
      </p:sp>
      <p:sp>
        <p:nvSpPr>
          <p:cNvPr id="4" name="Content Placeholder 3"/>
          <p:cNvSpPr>
            <a:spLocks noGrp="1"/>
          </p:cNvSpPr>
          <p:nvPr>
            <p:ph sz="half" idx="1"/>
          </p:nvPr>
        </p:nvSpPr>
        <p:spPr>
          <a:xfrm>
            <a:off x="162656" y="1334303"/>
            <a:ext cx="10547344" cy="955803"/>
          </a:xfrm>
        </p:spPr>
        <p:txBody>
          <a:bodyPr/>
          <a:lstStyle/>
          <a:p>
            <a:r>
              <a:rPr lang="en-US" sz="1600" b="1" dirty="0" smtClean="0"/>
              <a:t>Green</a:t>
            </a:r>
            <a:r>
              <a:rPr lang="en-US" sz="1600" dirty="0" smtClean="0"/>
              <a:t>  : Correct Line</a:t>
            </a:r>
          </a:p>
          <a:p>
            <a:r>
              <a:rPr lang="en-US" sz="1600" b="1" dirty="0" smtClean="0"/>
              <a:t>Red</a:t>
            </a:r>
            <a:r>
              <a:rPr lang="en-US" sz="1600" dirty="0" smtClean="0"/>
              <a:t>  	 : Wrong Line</a:t>
            </a:r>
          </a:p>
          <a:p>
            <a:r>
              <a:rPr lang="en-US" sz="1600" b="1" dirty="0" smtClean="0"/>
              <a:t>Blue</a:t>
            </a:r>
            <a:r>
              <a:rPr lang="en-US" sz="1600" dirty="0" smtClean="0"/>
              <a:t> </a:t>
            </a:r>
            <a:r>
              <a:rPr lang="en-US" sz="1600" dirty="0"/>
              <a:t> </a:t>
            </a:r>
            <a:r>
              <a:rPr lang="en-US" sz="1600" dirty="0" smtClean="0"/>
              <a:t>   : Undetermined </a:t>
            </a:r>
            <a:r>
              <a:rPr lang="en-US" sz="1050" dirty="0" smtClean="0"/>
              <a:t>{Something might went wrong in evaluation of expression}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6700" y="2970127"/>
            <a:ext cx="4428210" cy="1978492"/>
          </a:xfrm>
          <a:prstGeom prst="rect">
            <a:avLst/>
          </a:prstGeom>
          <a:effectLst>
            <a:glow rad="101600">
              <a:schemeClr val="accent4">
                <a:satMod val="175000"/>
                <a:alpha val="40000"/>
              </a:schemeClr>
            </a:glow>
            <a:outerShdw blurRad="50800" dist="50800" dir="5400000" algn="ctr" rotWithShape="0">
              <a:srgbClr val="000000"/>
            </a:outerShdw>
          </a:effectLst>
        </p:spPr>
      </p:pic>
    </p:spTree>
    <p:extLst>
      <p:ext uri="{BB962C8B-B14F-4D97-AF65-F5344CB8AC3E}">
        <p14:creationId xmlns:p14="http://schemas.microsoft.com/office/powerpoint/2010/main" val="552871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714558489"/>
              </p:ext>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99.3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
        <p:nvSpPr>
          <p:cNvPr id="12" name="TextBox 11"/>
          <p:cNvSpPr txBox="1"/>
          <p:nvPr/>
        </p:nvSpPr>
        <p:spPr>
          <a:xfrm>
            <a:off x="554990" y="5069150"/>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Average run time : 1.57</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baseline="0" noProof="0" dirty="0" smtClean="0">
                <a:ln>
                  <a:noFill/>
                </a:ln>
                <a:solidFill>
                  <a:srgbClr val="000000"/>
                </a:solidFill>
                <a:effectLst/>
                <a:uLnTx/>
                <a:uFillTx/>
              </a:rPr>
              <a:t> </a:t>
            </a:r>
            <a:r>
              <a:rPr lang="en-US" kern="0" dirty="0" smtClean="0">
                <a:solidFill>
                  <a:srgbClr val="000000"/>
                </a:solidFill>
              </a:rPr>
              <a:t>0.16 Secs</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442991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3" name="Title 2"/>
          <p:cNvSpPr>
            <a:spLocks noGrp="1"/>
          </p:cNvSpPr>
          <p:nvPr>
            <p:ph type="title"/>
          </p:nvPr>
        </p:nvSpPr>
        <p:spPr/>
        <p:txBody>
          <a:bodyPr/>
          <a:lstStyle/>
          <a:p>
            <a:r>
              <a:rPr lang="en-GB" dirty="0" smtClean="0"/>
              <a:t>Beta Version</a:t>
            </a:r>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862627"/>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3071675"/>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287916"/>
            <a:ext cx="2657264" cy="1187247"/>
          </a:xfrm>
          <a:prstGeom prst="rect">
            <a:avLst/>
          </a:prstGeom>
        </p:spPr>
      </p:pic>
    </p:spTree>
    <p:extLst>
      <p:ext uri="{BB962C8B-B14F-4D97-AF65-F5344CB8AC3E}">
        <p14:creationId xmlns:p14="http://schemas.microsoft.com/office/powerpoint/2010/main" val="3098967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a:t>
            </a:r>
            <a:r>
              <a:rPr lang="en-US" sz="1400" dirty="0" smtClean="0"/>
              <a:t>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mathematically</a:t>
            </a:r>
          </a:p>
          <a:p>
            <a:pPr marL="0" indent="0">
              <a:buNone/>
            </a:pPr>
            <a:endParaRPr lang="en-US" sz="1400" dirty="0" smtClean="0"/>
          </a:p>
          <a:p>
            <a:pPr marL="0" indent="0">
              <a:buNone/>
            </a:pPr>
            <a:r>
              <a:rPr lang="en-US" dirty="0" smtClean="0"/>
              <a:t>2. Work In Progress</a:t>
            </a:r>
          </a:p>
          <a:p>
            <a:pPr marL="0" indent="0">
              <a:buNone/>
            </a:pPr>
            <a:r>
              <a:rPr lang="en-US" sz="1400" dirty="0"/>
              <a:t>	</a:t>
            </a:r>
            <a:r>
              <a:rPr lang="en-US" sz="1400" dirty="0" smtClean="0"/>
              <a:t>2.1 </a:t>
            </a:r>
            <a:r>
              <a:rPr lang="en-US" sz="1400" dirty="0" smtClean="0"/>
              <a:t>API+GUI </a:t>
            </a:r>
            <a:r>
              <a:rPr lang="en-US" sz="1400" dirty="0" smtClean="0"/>
              <a:t>Improvisation</a:t>
            </a:r>
          </a:p>
          <a:p>
            <a:pPr marL="0" indent="0">
              <a:buNone/>
            </a:pPr>
            <a:r>
              <a:rPr lang="en-US" sz="1400" dirty="0" smtClean="0"/>
              <a:t>	2.2 Fixing bugs of Line Evaluation</a:t>
            </a:r>
          </a:p>
          <a:p>
            <a:pPr marL="0" indent="0">
              <a:buNone/>
            </a:pPr>
            <a:r>
              <a:rPr lang="en-US" sz="1400" dirty="0"/>
              <a:t>	</a:t>
            </a:r>
            <a:r>
              <a:rPr lang="en-US" sz="1400" dirty="0" smtClean="0"/>
              <a:t>2.3 Tuning Parameters</a:t>
            </a:r>
            <a:endParaRPr lang="en-US" sz="1400" dirty="0" smtClean="0"/>
          </a:p>
          <a:p>
            <a:pPr marL="0" indent="0">
              <a:buNone/>
            </a:pPr>
            <a:r>
              <a:rPr lang="en-US" dirty="0" smtClean="0"/>
              <a:t>3. Upcoming Tasks</a:t>
            </a:r>
          </a:p>
          <a:p>
            <a:pPr marL="0" indent="0">
              <a:buNone/>
            </a:pPr>
            <a:r>
              <a:rPr lang="en-US" sz="1400" dirty="0" smtClean="0"/>
              <a:t>	3.2 </a:t>
            </a:r>
            <a:r>
              <a:rPr lang="en-US" sz="1400" dirty="0" smtClean="0"/>
              <a:t>Python Package </a:t>
            </a:r>
            <a:r>
              <a:rPr lang="en-US" sz="1400" dirty="0" err="1" smtClean="0"/>
              <a:t>Finalisation</a:t>
            </a:r>
            <a:endParaRPr lang="en-US" sz="1400" dirty="0"/>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5024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59274"/>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0287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pic>
        <p:nvPicPr>
          <p:cNvPr id="14"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52192" y="3496092"/>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47133" y="3795481"/>
            <a:ext cx="181568" cy="1815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47134" y="4094870"/>
            <a:ext cx="181568" cy="18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4</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7</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9</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818632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499</Words>
  <Application>Microsoft Office PowerPoint</Application>
  <PresentationFormat>Custom</PresentationFormat>
  <Paragraphs>174</Paragraphs>
  <Slides>17</Slides>
  <Notes>0</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Bosch Office Sans</vt:lpstr>
      <vt:lpstr>Calibri</vt:lpstr>
      <vt:lpstr>Consolas</vt:lpstr>
      <vt:lpstr>Roboto</vt:lpstr>
      <vt:lpstr>Times New Roman</vt:lpstr>
      <vt:lpstr>Wingdings</vt:lpstr>
      <vt:lpstr>Wingdings 3</vt:lpstr>
      <vt:lpstr>Bosch NG</vt:lpstr>
      <vt:lpstr>Storyboard Layouts</vt:lpstr>
      <vt:lpstr>Intel - ocr</vt:lpstr>
      <vt:lpstr> </vt:lpstr>
      <vt:lpstr>PowerPoint Presentation</vt:lpstr>
      <vt:lpstr>Approach</vt:lpstr>
      <vt:lpstr>PowerPoint Presentation</vt:lpstr>
      <vt:lpstr>Approach</vt:lpstr>
      <vt:lpstr>Output</vt:lpstr>
      <vt:lpstr>Approach</vt:lpstr>
      <vt:lpstr>Exponents Detection</vt:lpstr>
      <vt:lpstr>Exponents Detection</vt:lpstr>
      <vt:lpstr>Dataset</vt:lpstr>
      <vt:lpstr>Approach</vt:lpstr>
      <vt:lpstr>Evaluation of Expression </vt:lpstr>
      <vt:lpstr>Color Code</vt:lpstr>
      <vt:lpstr>On Handwritten pages</vt:lpstr>
      <vt:lpstr>Beta Version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24</cp:revision>
  <dcterms:created xsi:type="dcterms:W3CDTF">2019-10-15T08:44:04Z</dcterms:created>
  <dcterms:modified xsi:type="dcterms:W3CDTF">2019-11-03T21:28:29Z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