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4"/>
  </p:notesMasterIdLst>
  <p:sldIdLst>
    <p:sldId id="256" r:id="rId5"/>
    <p:sldId id="269" r:id="rId6"/>
    <p:sldId id="257" r:id="rId7"/>
    <p:sldId id="279" r:id="rId8"/>
    <p:sldId id="277" r:id="rId9"/>
    <p:sldId id="282" r:id="rId10"/>
    <p:sldId id="280" r:id="rId11"/>
    <p:sldId id="281" r:id="rId12"/>
    <p:sldId id="267" r:id="rId13"/>
  </p:sldIdLst>
  <p:sldSz cx="10969625" cy="6170613"/>
  <p:notesSz cx="6858000" cy="9144000"/>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10.11.2019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0.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a:t>
            </a:r>
            <a:r>
              <a:rPr lang="de-DE" dirty="0" smtClean="0"/>
              <a:t>–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a:t>
            </a:r>
            <a:r>
              <a:rPr lang="en-US" sz="1400" dirty="0" smtClean="0"/>
              <a:t>mathematically</a:t>
            </a:r>
          </a:p>
          <a:p>
            <a:pPr marL="0" indent="0">
              <a:buNone/>
            </a:pPr>
            <a:endParaRPr lang="en-US" sz="1400" dirty="0" smtClean="0"/>
          </a:p>
          <a:p>
            <a:pPr marL="0" indent="0">
              <a:buNone/>
            </a:pPr>
            <a:r>
              <a:rPr lang="en-US" dirty="0"/>
              <a:t>2</a:t>
            </a:r>
            <a:r>
              <a:rPr lang="en-US" dirty="0" smtClean="0"/>
              <a:t>. Inputs from </a:t>
            </a:r>
            <a:r>
              <a:rPr lang="en-US" dirty="0" smtClean="0"/>
              <a:t>Intel </a:t>
            </a:r>
            <a:r>
              <a:rPr lang="en-US" dirty="0" smtClean="0"/>
              <a:t>[ For tuning Parameters ]</a:t>
            </a:r>
          </a:p>
          <a:p>
            <a:pPr marL="0" indent="0">
              <a:buNone/>
            </a:pPr>
            <a:r>
              <a:rPr lang="en-US" sz="1400" dirty="0"/>
              <a:t>	2</a:t>
            </a:r>
            <a:r>
              <a:rPr lang="en-US" sz="1400" dirty="0" smtClean="0"/>
              <a:t>.1 Sample Image Testing</a:t>
            </a: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4</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135428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186" t="8042" r="8385" b="897"/>
          <a:stretch/>
        </p:blipFill>
        <p:spPr>
          <a:xfrm>
            <a:off x="867104" y="1047552"/>
            <a:ext cx="8797158" cy="4581088"/>
          </a:xfrm>
          <a:prstGeom prst="rect">
            <a:avLst/>
          </a:prstGeom>
        </p:spPr>
      </p:pic>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269" t="8853" r="9091"/>
          <a:stretch/>
        </p:blipFill>
        <p:spPr>
          <a:xfrm>
            <a:off x="745956" y="1036800"/>
            <a:ext cx="8831598" cy="4591840"/>
          </a:xfrm>
          <a:prstGeom prst="rect">
            <a:avLst/>
          </a:prstGeom>
        </p:spPr>
      </p:pic>
    </p:spTree>
    <p:extLst>
      <p:ext uri="{BB962C8B-B14F-4D97-AF65-F5344CB8AC3E}">
        <p14:creationId xmlns:p14="http://schemas.microsoft.com/office/powerpoint/2010/main" val="258272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3691461892"/>
              </p:ext>
            </p:extLst>
          </p:nvPr>
        </p:nvGraphicFramePr>
        <p:xfrm>
          <a:off x="266701" y="1036800"/>
          <a:ext cx="7805243" cy="488226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Accuracy Level &gt; 90 % for intermediate and final steps</a:t>
                      </a:r>
                      <a:br>
                        <a:rPr lang="en-US" sz="1400" dirty="0" smtClean="0"/>
                      </a:br>
                      <a:endParaRPr lang="en-US" sz="1400" dirty="0" smtClean="0"/>
                    </a:p>
                    <a:p>
                      <a:pPr marL="342900" indent="-342900">
                        <a:buAutoNum type="arabicPeriod"/>
                      </a:pPr>
                      <a:r>
                        <a:rPr lang="en-US" sz="1400" dirty="0" smtClean="0"/>
                        <a:t>Sample </a:t>
                      </a:r>
                      <a:r>
                        <a:rPr lang="en-US" sz="1400" dirty="0" smtClean="0"/>
                        <a:t>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r>
                        <a:rPr lang="en-US" sz="1400" dirty="0" smtClean="0"/>
                        <a:t/>
                      </a:r>
                      <a:br>
                        <a:rPr lang="en-US" sz="1400" dirty="0" smtClean="0"/>
                      </a:br>
                      <a:endParaRPr lang="en-US" sz="1400" dirty="0" smtClean="0"/>
                    </a:p>
                    <a:p>
                      <a:pPr marL="342900" indent="-342900">
                        <a:buAutoNum type="arabicPeriod"/>
                      </a:pPr>
                      <a:r>
                        <a:rPr lang="en-US" sz="1400" dirty="0" smtClean="0"/>
                        <a:t>Training Files and Test Results</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accuracy on handwritten images is 98</a:t>
                      </a:r>
                      <a:r>
                        <a:rPr lang="en-US" sz="1400" kern="0" baseline="0" dirty="0" smtClean="0">
                          <a:solidFill>
                            <a:srgbClr val="000000"/>
                          </a:solidFill>
                        </a:rPr>
                        <a:t> % for intermediate steps and 93.5 % for Line detection</a:t>
                      </a:r>
                      <a:endParaRPr lang="en-US" sz="1400" kern="0" dirty="0" smtClean="0">
                        <a:solidFill>
                          <a:srgbClr val="000000"/>
                        </a:solidFill>
                      </a:endParaRPr>
                    </a:p>
                    <a:p>
                      <a:pPr marL="342900" indent="-342900">
                        <a:buAutoNum type="arabicPeriod"/>
                      </a:pPr>
                      <a:r>
                        <a:rPr lang="en-US" sz="1400" kern="0" dirty="0" smtClean="0">
                          <a:solidFill>
                            <a:srgbClr val="000000"/>
                          </a:solidFill>
                        </a:rPr>
                        <a:t>Currently </a:t>
                      </a:r>
                      <a:r>
                        <a:rPr lang="en-US" sz="1400" kern="0" dirty="0" smtClean="0">
                          <a:solidFill>
                            <a:srgbClr val="000000"/>
                          </a:solidFill>
                        </a:rPr>
                        <a:t>Sample application takes images as a input and provides images a output with right, wrong and undetermined </a:t>
                      </a:r>
                      <a:r>
                        <a:rPr lang="en-US" sz="1400" kern="0" dirty="0" smtClean="0">
                          <a:solidFill>
                            <a:srgbClr val="000000"/>
                          </a:solidFill>
                        </a:rPr>
                        <a:t>colored bounding boxes. </a:t>
                      </a:r>
                      <a:r>
                        <a:rPr lang="en-US" sz="1400" kern="0" dirty="0" smtClean="0">
                          <a:solidFill>
                            <a:srgbClr val="000000"/>
                          </a:solidFill>
                        </a:rPr>
                        <a:t>Image output is being saved in ‘logs’ folder with respective image name and timestamp</a:t>
                      </a:r>
                      <a:r>
                        <a:rPr lang="en-US" sz="1400" kern="0" dirty="0" smtClean="0">
                          <a:solidFill>
                            <a:srgbClr val="000000"/>
                          </a:solidFill>
                        </a:rPr>
                        <a:t>. Prediction logs are present in server</a:t>
                      </a:r>
                      <a:endParaRPr lang="en-US" sz="1400" kern="0" dirty="0" smtClean="0">
                        <a:solidFill>
                          <a:srgbClr val="000000"/>
                        </a:solidFill>
                      </a:endParaRP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endParaRPr kumimoji="0" lang="en-US" sz="1400" b="0" i="0" u="none" strike="noStrike" kern="0" cap="none" spc="0" normalizeH="0" baseline="0" noProof="0" dirty="0" smtClean="0">
                        <a:ln>
                          <a:noFill/>
                        </a:ln>
                        <a:solidFill>
                          <a:srgbClr val="000000"/>
                        </a:solidFill>
                        <a:effectLst/>
                        <a:uLnTx/>
                        <a:uFillTx/>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endParaRPr>
                    </a:p>
                  </a:txBody>
                  <a:tcPr/>
                </a:tc>
                <a:extLst>
                  <a:ext uri="{0D108BD9-81ED-4DB2-BD59-A6C34878D82A}">
                    <a16:rowId xmlns:a16="http://schemas.microsoft.com/office/drawing/2014/main" val="1165176785"/>
                  </a:ext>
                </a:extLst>
              </a:tr>
            </a:tbl>
          </a:graphicData>
        </a:graphic>
      </p:graphicFrame>
      <p:sp>
        <p:nvSpPr>
          <p:cNvPr id="8" name="TextBox 7"/>
          <p:cNvSpPr txBox="1"/>
          <p:nvPr/>
        </p:nvSpPr>
        <p:spPr>
          <a:xfrm>
            <a:off x="7527652" y="1520658"/>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0" name="TextBox 9"/>
          <p:cNvSpPr txBox="1"/>
          <p:nvPr/>
        </p:nvSpPr>
        <p:spPr>
          <a:xfrm>
            <a:off x="7527652" y="2506635"/>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1" name="TextBox 10"/>
          <p:cNvSpPr txBox="1"/>
          <p:nvPr/>
        </p:nvSpPr>
        <p:spPr>
          <a:xfrm>
            <a:off x="7527652" y="37483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2" name="TextBox 11"/>
          <p:cNvSpPr txBox="1"/>
          <p:nvPr/>
        </p:nvSpPr>
        <p:spPr>
          <a:xfrm>
            <a:off x="7527652" y="446244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3" name="TextBox 12"/>
          <p:cNvSpPr txBox="1"/>
          <p:nvPr/>
        </p:nvSpPr>
        <p:spPr>
          <a:xfrm>
            <a:off x="7527652" y="517659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14" name="TextBox 13"/>
          <p:cNvSpPr txBox="1"/>
          <p:nvPr/>
        </p:nvSpPr>
        <p:spPr>
          <a:xfrm>
            <a:off x="7527652" y="5607721"/>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9248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Possible Enhancements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66700" y="945930"/>
            <a:ext cx="10184524" cy="3192518"/>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800" b="0" i="0" u="none" strike="noStrike" kern="0" cap="none" spc="0" normalizeH="0" baseline="0" noProof="0" dirty="0" smtClean="0">
                <a:ln>
                  <a:noFill/>
                </a:ln>
                <a:solidFill>
                  <a:srgbClr val="000000"/>
                </a:solidFill>
                <a:effectLst/>
                <a:uLnTx/>
                <a:uFillTx/>
              </a:rPr>
              <a:t>POC can be scaled to recognize Chemical</a:t>
            </a:r>
            <a:r>
              <a:rPr kumimoji="0" lang="en-US" sz="1800" b="0" i="0" u="none" strike="noStrike" kern="0" cap="none" spc="0" normalizeH="0" noProof="0" dirty="0" smtClean="0">
                <a:ln>
                  <a:noFill/>
                </a:ln>
                <a:solidFill>
                  <a:srgbClr val="000000"/>
                </a:solidFill>
                <a:effectLst/>
                <a:uLnTx/>
                <a:uFillTx/>
              </a:rPr>
              <a:t> as well as more complex </a:t>
            </a:r>
            <a:r>
              <a:rPr lang="en-US" kern="0" dirty="0" smtClean="0">
                <a:solidFill>
                  <a:srgbClr val="000000"/>
                </a:solidFill>
              </a:rPr>
              <a:t>Physics and </a:t>
            </a:r>
            <a:r>
              <a:rPr kumimoji="0" lang="en-US" sz="1800" b="0" i="0" u="none" strike="noStrike" kern="0" cap="none" spc="0" normalizeH="0" noProof="0" dirty="0" smtClean="0">
                <a:ln>
                  <a:noFill/>
                </a:ln>
                <a:solidFill>
                  <a:srgbClr val="000000"/>
                </a:solidFill>
                <a:effectLst/>
                <a:uLnTx/>
                <a:uFillTx/>
              </a:rPr>
              <a:t>Mathematical equations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kern="0" baseline="0" dirty="0" smtClean="0">
                <a:solidFill>
                  <a:srgbClr val="000000"/>
                </a:solidFill>
              </a:rPr>
              <a:t>Several features like </a:t>
            </a:r>
            <a:r>
              <a:rPr lang="en-US" i="1" kern="0" baseline="0" dirty="0" smtClean="0">
                <a:solidFill>
                  <a:srgbClr val="000000"/>
                </a:solidFill>
              </a:rPr>
              <a:t>‘</a:t>
            </a:r>
            <a:r>
              <a:rPr lang="en-US" i="1" kern="0" dirty="0" smtClean="0">
                <a:solidFill>
                  <a:srgbClr val="000000"/>
                </a:solidFill>
              </a:rPr>
              <a:t>f</a:t>
            </a:r>
            <a:r>
              <a:rPr lang="en-US" i="1" kern="0" baseline="0" dirty="0" smtClean="0">
                <a:solidFill>
                  <a:srgbClr val="000000"/>
                </a:solidFill>
              </a:rPr>
              <a:t>raud detection by student’</a:t>
            </a:r>
            <a:r>
              <a:rPr lang="en-US" kern="0" baseline="0" dirty="0" smtClean="0">
                <a:solidFill>
                  <a:srgbClr val="000000"/>
                </a:solidFill>
              </a:rPr>
              <a:t> , </a:t>
            </a:r>
            <a:r>
              <a:rPr lang="en-US" i="1" kern="0" dirty="0" smtClean="0">
                <a:solidFill>
                  <a:srgbClr val="000000"/>
                </a:solidFill>
              </a:rPr>
              <a:t>‘student performance index</a:t>
            </a:r>
            <a:r>
              <a:rPr lang="en-US" i="1" kern="0" baseline="0" dirty="0" smtClean="0">
                <a:solidFill>
                  <a:srgbClr val="000000"/>
                </a:solidFill>
              </a:rPr>
              <a:t>’ </a:t>
            </a:r>
            <a:r>
              <a:rPr lang="en-US" kern="0" dirty="0" smtClean="0">
                <a:solidFill>
                  <a:srgbClr val="000000"/>
                </a:solidFill>
              </a:rPr>
              <a:t>kind of functionalities </a:t>
            </a:r>
            <a:r>
              <a:rPr lang="en-US" kern="0" baseline="0" dirty="0" smtClean="0">
                <a:solidFill>
                  <a:srgbClr val="000000"/>
                </a:solidFill>
              </a:rPr>
              <a:t>can be implemented</a:t>
            </a: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a:t>
            </a:r>
            <a:r>
              <a:rPr lang="en-US" kern="0" dirty="0" smtClean="0">
                <a:solidFill>
                  <a:srgbClr val="000000"/>
                </a:solidFill>
              </a:rPr>
              <a:t>of cursive kind of handwritings where character are not at all </a:t>
            </a:r>
            <a:r>
              <a:rPr lang="en-US" kern="0" dirty="0" smtClean="0">
                <a:solidFill>
                  <a:srgbClr val="000000"/>
                </a:solidFill>
              </a:rPr>
              <a:t>separated</a:t>
            </a:r>
            <a:endParaRPr lang="en-US" kern="0" dirty="0" smtClean="0">
              <a:solidFill>
                <a:srgbClr val="000000"/>
              </a:solidFill>
            </a:endParaRPr>
          </a:p>
        </p:txBody>
      </p:sp>
    </p:spTree>
    <p:extLst>
      <p:ext uri="{BB962C8B-B14F-4D97-AF65-F5344CB8AC3E}">
        <p14:creationId xmlns:p14="http://schemas.microsoft.com/office/powerpoint/2010/main" val="305893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252</Words>
  <Application>Microsoft Office PowerPoint</Application>
  <PresentationFormat>Custom</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Bosch Office Sans</vt:lpstr>
      <vt:lpstr>Calibri</vt:lpstr>
      <vt:lpstr>Times New Roman</vt:lpstr>
      <vt:lpstr>Wingdings 3</vt:lpstr>
      <vt:lpstr>Bosch NG</vt:lpstr>
      <vt:lpstr>Storyboard Layouts</vt:lpstr>
      <vt:lpstr>Intel – ocr</vt:lpstr>
      <vt:lpstr> </vt:lpstr>
      <vt:lpstr>PowerPoint Presentation</vt:lpstr>
      <vt:lpstr>PowerPoint Presentation</vt:lpstr>
      <vt:lpstr>On Handwritten pages</vt:lpstr>
      <vt:lpstr>On Handwritten pages</vt:lpstr>
      <vt:lpstr>RFP vs Deliverables</vt:lpstr>
      <vt:lpstr> </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47</cp:revision>
  <cp:lastPrinted>2019-11-10T17:02:47Z</cp:lastPrinted>
  <dcterms:created xsi:type="dcterms:W3CDTF">2019-10-15T08:44:04Z</dcterms:created>
  <dcterms:modified xsi:type="dcterms:W3CDTF">2019-11-10T17:08:50Z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