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 id="2147483748" r:id="rId4"/>
  </p:sldMasterIdLst>
  <p:notesMasterIdLst>
    <p:notesMasterId r:id="rId24"/>
  </p:notesMasterIdLst>
  <p:sldIdLst>
    <p:sldId id="256" r:id="rId5"/>
    <p:sldId id="269" r:id="rId6"/>
    <p:sldId id="257" r:id="rId7"/>
    <p:sldId id="278" r:id="rId8"/>
    <p:sldId id="260" r:id="rId9"/>
    <p:sldId id="261" r:id="rId10"/>
    <p:sldId id="262" r:id="rId11"/>
    <p:sldId id="263" r:id="rId12"/>
    <p:sldId id="265" r:id="rId13"/>
    <p:sldId id="266" r:id="rId14"/>
    <p:sldId id="270" r:id="rId15"/>
    <p:sldId id="271" r:id="rId16"/>
    <p:sldId id="274" r:id="rId17"/>
    <p:sldId id="275" r:id="rId18"/>
    <p:sldId id="276" r:id="rId19"/>
    <p:sldId id="277" r:id="rId20"/>
    <p:sldId id="268" r:id="rId21"/>
    <p:sldId id="279" r:id="rId22"/>
    <p:sldId id="267" r:id="rId23"/>
  </p:sldIdLst>
  <p:sldSz cx="10969625" cy="6170613"/>
  <p:notesSz cx="6858000" cy="9144000"/>
  <p:custDataLst>
    <p:tags r:id="rId25"/>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7" d="100"/>
          <a:sy n="97" d="100"/>
        </p:scale>
        <p:origin x="42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10.12.2019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99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RBEI/EDS2 | 2019-10-15</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Engineering and Business Solutions Private Limited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501392"/>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www.ijcaonline.org/archives/volume145/number12/25331-2016910772" TargetMode="Externa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10.xml"/><Relationship Id="rId5" Type="http://schemas.openxmlformats.org/officeDocument/2006/relationships/image" Target="../media/image39.jpeg"/><Relationship Id="rId4" Type="http://schemas.openxmlformats.org/officeDocument/2006/relationships/image" Target="../media/image3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smtClean="0"/>
              <a:t>Intel - ocr</a:t>
            </a:r>
            <a:endParaRPr lang="de-DE" dirty="0"/>
          </a:p>
        </p:txBody>
      </p:sp>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Character Segmentation</a:t>
            </a:r>
            <a:endParaRPr lang="en-US"/>
          </a:p>
        </p:txBody>
      </p:sp>
      <p:sp>
        <p:nvSpPr>
          <p:cNvPr id="3" name="Title 2"/>
          <p:cNvSpPr>
            <a:spLocks noGrp="1"/>
          </p:cNvSpPr>
          <p:nvPr>
            <p:ph type="title"/>
          </p:nvPr>
        </p:nvSpPr>
        <p:spPr/>
        <p:txBody>
          <a:bodyPr/>
          <a:lstStyle/>
          <a:p>
            <a:r>
              <a:rPr lang="en-US" dirty="0" smtClean="0"/>
              <a:t>Exponents Detection</a:t>
            </a:r>
            <a:endParaRPr lang="en-US" dirty="0"/>
          </a:p>
        </p:txBody>
      </p:sp>
      <p:sp>
        <p:nvSpPr>
          <p:cNvPr id="4" name="Content Placeholder 3"/>
          <p:cNvSpPr>
            <a:spLocks noGrp="1"/>
          </p:cNvSpPr>
          <p:nvPr>
            <p:ph sz="half" idx="1"/>
          </p:nvPr>
        </p:nvSpPr>
        <p:spPr>
          <a:xfrm>
            <a:off x="259199" y="1296000"/>
            <a:ext cx="5377219" cy="4168800"/>
          </a:xfrm>
        </p:spPr>
        <p:txBody>
          <a:bodyPr/>
          <a:lstStyle/>
          <a:p>
            <a:r>
              <a:rPr lang="en-US" dirty="0" smtClean="0"/>
              <a:t>Green line divides the image in the ratio of 0.5</a:t>
            </a:r>
          </a:p>
          <a:p>
            <a:r>
              <a:rPr lang="en-US" dirty="0" smtClean="0"/>
              <a:t>Any </a:t>
            </a:r>
            <a:r>
              <a:rPr lang="en-US" dirty="0"/>
              <a:t>character lying above baseline and starting above previous </a:t>
            </a:r>
            <a:r>
              <a:rPr lang="en-US" dirty="0" smtClean="0"/>
              <a:t>character is taken as exponential</a:t>
            </a:r>
            <a:endParaRPr lang="en-US" dirty="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10</a:t>
            </a:fld>
            <a:endParaRPr lang="de-DE"/>
          </a:p>
        </p:txBody>
      </p:sp>
      <p:pic>
        <p:nvPicPr>
          <p:cNvPr id="9" name="Picture 8"/>
          <p:cNvPicPr>
            <a:picLocks noChangeAspect="1"/>
          </p:cNvPicPr>
          <p:nvPr/>
        </p:nvPicPr>
        <p:blipFill>
          <a:blip r:embed="rId2"/>
          <a:stretch>
            <a:fillRect/>
          </a:stretch>
        </p:blipFill>
        <p:spPr>
          <a:xfrm>
            <a:off x="266700" y="2645534"/>
            <a:ext cx="5369718" cy="1657143"/>
          </a:xfrm>
          <a:prstGeom prst="rect">
            <a:avLst/>
          </a:prstGeom>
        </p:spPr>
      </p:pic>
    </p:spTree>
    <p:extLst>
      <p:ext uri="{BB962C8B-B14F-4D97-AF65-F5344CB8AC3E}">
        <p14:creationId xmlns:p14="http://schemas.microsoft.com/office/powerpoint/2010/main" val="3818632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Character Segmentation</a:t>
            </a:r>
            <a:endParaRPr lang="en-US"/>
          </a:p>
        </p:txBody>
      </p:sp>
      <p:sp>
        <p:nvSpPr>
          <p:cNvPr id="3" name="Title 2"/>
          <p:cNvSpPr>
            <a:spLocks noGrp="1"/>
          </p:cNvSpPr>
          <p:nvPr>
            <p:ph type="title"/>
          </p:nvPr>
        </p:nvSpPr>
        <p:spPr/>
        <p:txBody>
          <a:bodyPr/>
          <a:lstStyle/>
          <a:p>
            <a:r>
              <a:rPr lang="en-US" dirty="0" smtClean="0"/>
              <a:t>Exponents Detection</a:t>
            </a:r>
            <a:endParaRPr lang="en-US" dirty="0"/>
          </a:p>
        </p:txBody>
      </p:sp>
      <p:sp>
        <p:nvSpPr>
          <p:cNvPr id="4" name="Content Placeholder 3"/>
          <p:cNvSpPr>
            <a:spLocks noGrp="1"/>
          </p:cNvSpPr>
          <p:nvPr>
            <p:ph sz="half" idx="1"/>
          </p:nvPr>
        </p:nvSpPr>
        <p:spPr>
          <a:xfrm>
            <a:off x="259199" y="1296000"/>
            <a:ext cx="5377219" cy="4168800"/>
          </a:xfrm>
        </p:spPr>
        <p:txBody>
          <a:bodyPr/>
          <a:lstStyle/>
          <a:p>
            <a:r>
              <a:rPr lang="en-US" dirty="0" smtClean="0"/>
              <a:t>Green line divides the image in the ratio of 0.5</a:t>
            </a:r>
          </a:p>
          <a:p>
            <a:r>
              <a:rPr lang="en-US" dirty="0" smtClean="0"/>
              <a:t>Any </a:t>
            </a:r>
            <a:r>
              <a:rPr lang="en-US" dirty="0"/>
              <a:t>character lying above baseline and starting above previous </a:t>
            </a:r>
            <a:r>
              <a:rPr lang="en-US" dirty="0" smtClean="0"/>
              <a:t>character is taken as exponential</a:t>
            </a:r>
            <a:endParaRPr lang="en-US" dirty="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11</a:t>
            </a:fld>
            <a:endParaRPr lang="de-DE"/>
          </a:p>
        </p:txBody>
      </p:sp>
      <p:pic>
        <p:nvPicPr>
          <p:cNvPr id="9" name="Picture 8"/>
          <p:cNvPicPr>
            <a:picLocks noChangeAspect="1"/>
          </p:cNvPicPr>
          <p:nvPr/>
        </p:nvPicPr>
        <p:blipFill>
          <a:blip r:embed="rId2"/>
          <a:stretch>
            <a:fillRect/>
          </a:stretch>
        </p:blipFill>
        <p:spPr>
          <a:xfrm>
            <a:off x="266700" y="2645534"/>
            <a:ext cx="5369718" cy="1657143"/>
          </a:xfrm>
          <a:prstGeom prst="rect">
            <a:avLst/>
          </a:prstGeom>
        </p:spPr>
      </p:pic>
    </p:spTree>
    <p:extLst>
      <p:ext uri="{BB962C8B-B14F-4D97-AF65-F5344CB8AC3E}">
        <p14:creationId xmlns:p14="http://schemas.microsoft.com/office/powerpoint/2010/main" val="18689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Text Placeholder 2"/>
          <p:cNvSpPr>
            <a:spLocks noGrp="1"/>
          </p:cNvSpPr>
          <p:nvPr>
            <p:ph type="body" sz="quarter" idx="15"/>
          </p:nvPr>
        </p:nvSpPr>
        <p:spPr/>
        <p:txBody>
          <a:bodyPr/>
          <a:lstStyle/>
          <a:p>
            <a:r>
              <a:rPr lang="en-US" smtClean="0"/>
              <a:t>Optical Character Recognition</a:t>
            </a:r>
            <a:endParaRPr lang="en-US"/>
          </a:p>
        </p:txBody>
      </p:sp>
      <p:sp>
        <p:nvSpPr>
          <p:cNvPr id="4" name="Slide Number Placeholder 3"/>
          <p:cNvSpPr>
            <a:spLocks noGrp="1"/>
          </p:cNvSpPr>
          <p:nvPr>
            <p:ph type="sldNum" sz="quarter" idx="12"/>
          </p:nvPr>
        </p:nvSpPr>
        <p:spPr/>
        <p:txBody>
          <a:bodyPr/>
          <a:lstStyle/>
          <a:p>
            <a:fld id="{4898AEC0-503E-4FA4-859C-D0F72D6E3F79}" type="slidenum">
              <a:rPr lang="de-DE" smtClean="0"/>
              <a:pPr/>
              <a:t>12</a:t>
            </a:fld>
            <a:endParaRPr lang="de-DE"/>
          </a:p>
        </p:txBody>
      </p:sp>
      <p:sp>
        <p:nvSpPr>
          <p:cNvPr id="5" name="Content Placeholder 4"/>
          <p:cNvSpPr>
            <a:spLocks noGrp="1"/>
          </p:cNvSpPr>
          <p:nvPr>
            <p:ph sz="quarter" idx="1"/>
          </p:nvPr>
        </p:nvSpPr>
        <p:spPr/>
        <p:txBody>
          <a:bodyPr/>
          <a:lstStyle/>
          <a:p>
            <a:r>
              <a:rPr lang="en-US" dirty="0" smtClean="0"/>
              <a:t>Digits (0-9) : MNIST (28 * 28)</a:t>
            </a:r>
          </a:p>
          <a:p>
            <a:r>
              <a:rPr lang="en-US" dirty="0" smtClean="0"/>
              <a:t>Symbols ( ‘(’ , ‘)’, ‘-’, ‘+’, ‘*’ ): Kaggle Handwritten Mathematical Symbols Dataset (45*45)</a:t>
            </a:r>
          </a:p>
          <a:p>
            <a:r>
              <a:rPr lang="en-US" dirty="0" smtClean="0"/>
              <a:t>Preprocessing of symbols to match MNIST digits</a:t>
            </a:r>
          </a:p>
          <a:p>
            <a:pPr lvl="2"/>
            <a:r>
              <a:rPr lang="en-US" dirty="0" smtClean="0"/>
              <a:t>Converted to Binary </a:t>
            </a:r>
          </a:p>
          <a:p>
            <a:pPr lvl="2"/>
            <a:r>
              <a:rPr lang="en-US" dirty="0" smtClean="0"/>
              <a:t>Padded to 20 * 20 (preserving the aspect ratio)</a:t>
            </a:r>
          </a:p>
          <a:p>
            <a:pPr lvl="2"/>
            <a:r>
              <a:rPr lang="en-US" dirty="0" smtClean="0"/>
              <a:t>Padded to 28 * 28 using Centre of mass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975" y="3468749"/>
            <a:ext cx="4037991" cy="1605335"/>
          </a:xfrm>
          <a:prstGeom prst="rect">
            <a:avLst/>
          </a:prstGeom>
        </p:spPr>
      </p:pic>
      <p:sp>
        <p:nvSpPr>
          <p:cNvPr id="9" name="TextBox 8"/>
          <p:cNvSpPr txBox="1"/>
          <p:nvPr/>
        </p:nvSpPr>
        <p:spPr>
          <a:xfrm>
            <a:off x="2318918" y="5203684"/>
            <a:ext cx="3569818" cy="16384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000" b="1" i="0" u="none" strike="noStrike" kern="0" cap="none" spc="0" normalizeH="0" baseline="0" noProof="0" dirty="0" smtClean="0">
                <a:ln>
                  <a:noFill/>
                </a:ln>
                <a:solidFill>
                  <a:srgbClr val="000000"/>
                </a:solidFill>
                <a:effectLst/>
                <a:uLnTx/>
                <a:uFillTx/>
              </a:rPr>
              <a:t>Crop and centered single math symbols</a:t>
            </a:r>
          </a:p>
        </p:txBody>
      </p:sp>
    </p:spTree>
    <p:extLst>
      <p:ext uri="{BB962C8B-B14F-4D97-AF65-F5344CB8AC3E}">
        <p14:creationId xmlns:p14="http://schemas.microsoft.com/office/powerpoint/2010/main" val="2778843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Optical Character Recognition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13</a:t>
            </a:fld>
            <a:endParaRPr lang="de-DE"/>
          </a:p>
        </p:txBody>
      </p:sp>
      <p:sp>
        <p:nvSpPr>
          <p:cNvPr id="5" name="Content Placeholder 4"/>
          <p:cNvSpPr>
            <a:spLocks noGrp="1"/>
          </p:cNvSpPr>
          <p:nvPr>
            <p:ph sz="quarter" idx="1"/>
          </p:nvPr>
        </p:nvSpPr>
        <p:spPr/>
        <p:txBody>
          <a:bodyPr/>
          <a:lstStyle/>
          <a:p>
            <a:pPr marL="0" indent="0">
              <a:buNone/>
            </a:pPr>
            <a:r>
              <a:rPr lang="en-US" dirty="0" smtClean="0"/>
              <a:t>OpenCV for contour finding and bounding boxes</a:t>
            </a:r>
          </a:p>
          <a:p>
            <a:pPr marL="233983" lvl="1" indent="0">
              <a:buNone/>
            </a:pPr>
            <a:endParaRPr lang="en-US" dirty="0"/>
          </a:p>
          <a:p>
            <a:pPr marL="0" indent="-21598">
              <a:buNone/>
            </a:pPr>
            <a:r>
              <a:rPr lang="en-US" dirty="0" smtClean="0"/>
              <a:t>Model : Deep Columnar Convolutional Neural Network</a:t>
            </a:r>
          </a:p>
          <a:p>
            <a:pPr lvl="1">
              <a:buFont typeface="Arial" panose="020B0604020202020204" pitchFamily="34" charset="0"/>
              <a:buChar char="•"/>
            </a:pPr>
            <a:r>
              <a:rPr lang="en-US" dirty="0" smtClean="0"/>
              <a:t>Based on the paper </a:t>
            </a:r>
            <a:r>
              <a:rPr lang="en-US" dirty="0">
                <a:hlinkClick r:id="rId2"/>
              </a:rPr>
              <a:t>"Deep Columnar Convolutional Neural </a:t>
            </a:r>
            <a:r>
              <a:rPr lang="en-US" dirty="0" smtClean="0">
                <a:hlinkClick r:id="rId2"/>
              </a:rPr>
              <a:t>Network“</a:t>
            </a:r>
            <a:endParaRPr lang="en-US" dirty="0" smtClean="0"/>
          </a:p>
          <a:p>
            <a:pPr marL="233983" lvl="1" indent="0">
              <a:buNone/>
            </a:pPr>
            <a:r>
              <a:rPr lang="en-US" sz="1050" dirty="0" smtClean="0"/>
              <a:t>        [1]</a:t>
            </a:r>
            <a:r>
              <a:rPr lang="en-US" sz="1050" dirty="0"/>
              <a:t> </a:t>
            </a:r>
            <a:r>
              <a:rPr lang="en-US" sz="1050" dirty="0" err="1"/>
              <a:t>Somshubra</a:t>
            </a:r>
            <a:r>
              <a:rPr lang="en-US" sz="1050" dirty="0"/>
              <a:t> </a:t>
            </a:r>
            <a:r>
              <a:rPr lang="en-US" sz="1050" dirty="0" err="1"/>
              <a:t>Majumdar</a:t>
            </a:r>
            <a:r>
              <a:rPr lang="en-US" sz="1050" dirty="0"/>
              <a:t> and Ishaan Jain. Deep Columnar Convolutional Neural Network. </a:t>
            </a:r>
            <a:r>
              <a:rPr lang="en-US" sz="1050" i="1" dirty="0"/>
              <a:t>International Journal of Computer Applications</a:t>
            </a:r>
            <a:r>
              <a:rPr lang="en-US" sz="1050" dirty="0"/>
              <a:t> 145(12):25-32, July </a:t>
            </a:r>
            <a:r>
              <a:rPr lang="en-US" sz="1050" dirty="0" smtClean="0"/>
              <a:t>2016</a:t>
            </a:r>
            <a:endParaRPr lang="en-US" dirty="0" smtClean="0"/>
          </a:p>
          <a:p>
            <a:pPr lvl="1">
              <a:buFont typeface="Arial" panose="020B0604020202020204" pitchFamily="34" charset="0"/>
              <a:buChar char="•"/>
            </a:pPr>
            <a:r>
              <a:rPr lang="en-US" dirty="0" smtClean="0"/>
              <a:t>Trained </a:t>
            </a:r>
            <a:r>
              <a:rPr lang="en-US" dirty="0"/>
              <a:t>on &gt; 50,000 images of digits and </a:t>
            </a:r>
            <a:r>
              <a:rPr lang="en-US" dirty="0" smtClean="0"/>
              <a:t>symbol</a:t>
            </a:r>
            <a:endParaRPr lang="en-US" dirty="0"/>
          </a:p>
          <a:p>
            <a:pPr lvl="1">
              <a:buFont typeface="Arial" panose="020B0604020202020204" pitchFamily="34" charset="0"/>
              <a:buChar char="•"/>
            </a:pPr>
            <a:r>
              <a:rPr lang="en-US" b="1" dirty="0" smtClean="0"/>
              <a:t>Classification &gt; 97% accuracy</a:t>
            </a:r>
          </a:p>
          <a:p>
            <a:pPr marL="233983" lvl="1" indent="0">
              <a:buNone/>
            </a:pPr>
            <a:endParaRPr lang="en-US" dirty="0" smtClean="0"/>
          </a:p>
        </p:txBody>
      </p:sp>
      <p:pic>
        <p:nvPicPr>
          <p:cNvPr id="6"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4110" y="2986086"/>
            <a:ext cx="5066683" cy="2642553"/>
          </a:xfrm>
          <a:prstGeom prst="rect">
            <a:avLst/>
          </a:prstGeom>
        </p:spPr>
      </p:pic>
    </p:spTree>
    <p:extLst>
      <p:ext uri="{BB962C8B-B14F-4D97-AF65-F5344CB8AC3E}">
        <p14:creationId xmlns:p14="http://schemas.microsoft.com/office/powerpoint/2010/main" val="1169740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Box Coloring</a:t>
            </a:r>
            <a:endParaRPr lang="en-US" dirty="0"/>
          </a:p>
        </p:txBody>
      </p:sp>
      <p:sp>
        <p:nvSpPr>
          <p:cNvPr id="3" name="Title 2"/>
          <p:cNvSpPr>
            <a:spLocks noGrp="1"/>
          </p:cNvSpPr>
          <p:nvPr>
            <p:ph type="title"/>
          </p:nvPr>
        </p:nvSpPr>
        <p:spPr/>
        <p:txBody>
          <a:bodyPr/>
          <a:lstStyle/>
          <a:p>
            <a:r>
              <a:rPr lang="en-US" dirty="0" smtClean="0"/>
              <a:t>Evaluation of Expression </a:t>
            </a:r>
            <a:endParaRPr lang="en-US" dirty="0"/>
          </a:p>
        </p:txBody>
      </p:sp>
      <p:sp>
        <p:nvSpPr>
          <p:cNvPr id="4" name="Content Placeholder 3"/>
          <p:cNvSpPr>
            <a:spLocks noGrp="1"/>
          </p:cNvSpPr>
          <p:nvPr>
            <p:ph sz="half" idx="1"/>
          </p:nvPr>
        </p:nvSpPr>
        <p:spPr>
          <a:xfrm>
            <a:off x="239719" y="1967518"/>
            <a:ext cx="10547344" cy="526673"/>
          </a:xfrm>
        </p:spPr>
        <p:txBody>
          <a:bodyPr/>
          <a:lstStyle/>
          <a:p>
            <a:r>
              <a:rPr lang="en-US" sz="1600" dirty="0"/>
              <a:t>The </a:t>
            </a:r>
            <a:r>
              <a:rPr lang="en-US" sz="1600" b="1" dirty="0" err="1"/>
              <a:t>eval</a:t>
            </a:r>
            <a:r>
              <a:rPr lang="en-US" sz="1600" b="1" dirty="0"/>
              <a:t>()</a:t>
            </a:r>
            <a:r>
              <a:rPr lang="en-US" sz="1600" dirty="0"/>
              <a:t> method parses the expression passed to it and runs python expression(code) within </a:t>
            </a:r>
            <a:r>
              <a:rPr lang="en-US" sz="1600" dirty="0" smtClean="0"/>
              <a:t>the program</a:t>
            </a:r>
          </a:p>
          <a:p>
            <a:r>
              <a:rPr lang="en-US" b="1" i="1" u="sng" dirty="0" smtClean="0"/>
              <a:t>Equation independent</a:t>
            </a:r>
          </a:p>
          <a:p>
            <a:endParaRPr lang="en-US" sz="1600" dirty="0" smtClean="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14</a:t>
            </a:fld>
            <a:endParaRPr lang="de-DE"/>
          </a:p>
        </p:txBody>
      </p:sp>
      <p:sp>
        <p:nvSpPr>
          <p:cNvPr id="5" name="Rectangle 4"/>
          <p:cNvSpPr/>
          <p:nvPr/>
        </p:nvSpPr>
        <p:spPr>
          <a:xfrm>
            <a:off x="169432" y="1482872"/>
            <a:ext cx="1813317" cy="369332"/>
          </a:xfrm>
          <a:prstGeom prst="rect">
            <a:avLst/>
          </a:prstGeom>
        </p:spPr>
        <p:txBody>
          <a:bodyPr wrap="none">
            <a:spAutoFit/>
          </a:bodyPr>
          <a:lstStyle/>
          <a:p>
            <a:pPr algn="just"/>
            <a:r>
              <a:rPr lang="en-US" b="1" dirty="0" err="1">
                <a:latin typeface="Roboto"/>
              </a:rPr>
              <a:t>e</a:t>
            </a:r>
            <a:r>
              <a:rPr lang="en-US" b="1" dirty="0" err="1" smtClean="0">
                <a:latin typeface="Roboto"/>
              </a:rPr>
              <a:t>val</a:t>
            </a:r>
            <a:r>
              <a:rPr lang="en-US" b="1" dirty="0" smtClean="0">
                <a:latin typeface="Roboto"/>
              </a:rPr>
              <a:t>()</a:t>
            </a:r>
            <a:r>
              <a:rPr lang="en-US" dirty="0" smtClean="0">
                <a:latin typeface="Roboto"/>
              </a:rPr>
              <a:t> </a:t>
            </a:r>
            <a:r>
              <a:rPr lang="en-US" dirty="0">
                <a:latin typeface="Roboto"/>
              </a:rPr>
              <a:t>in Python</a:t>
            </a:r>
            <a:endParaRPr lang="en-US" b="0" i="0" dirty="0">
              <a:effectLst/>
              <a:latin typeface="Roboto"/>
            </a:endParaRPr>
          </a:p>
        </p:txBody>
      </p:sp>
      <p:sp>
        <p:nvSpPr>
          <p:cNvPr id="10" name="Rectangle 2"/>
          <p:cNvSpPr>
            <a:spLocks noChangeArrowheads="1"/>
          </p:cNvSpPr>
          <p:nvPr/>
        </p:nvSpPr>
        <p:spPr bwMode="auto">
          <a:xfrm>
            <a:off x="266700" y="3280629"/>
            <a:ext cx="4676775" cy="17812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Consolas" panose="020B06090202040302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&gt;&gt;Enter the function y(in terms of x):</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latin typeface="Consolas" panose="020B0609020204030204" pitchFamily="49" charset="0"/>
              </a:rPr>
              <a:t>‘</a:t>
            </a:r>
            <a:r>
              <a:rPr kumimoji="0" lang="en-US" altLang="en-US" sz="1400" b="0" i="0" u="none" strike="noStrike" cap="none" normalizeH="0" baseline="0" dirty="0" smtClean="0">
                <a:ln>
                  <a:noFill/>
                </a:ln>
                <a:solidFill>
                  <a:schemeClr val="tx1"/>
                </a:solidFill>
                <a:effectLst/>
                <a:latin typeface="Consolas" panose="020B0609020204030204" pitchFamily="49" charset="0"/>
              </a:rPr>
              <a:t>x*(x+1)*(x+2)’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&gt;&gt;Enter the value of 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&gt;&gt;print(y)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60</a:t>
            </a:r>
            <a:r>
              <a:rPr kumimoji="0" lang="en-US" altLang="en-US" sz="9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1696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Box Coloring</a:t>
            </a:r>
            <a:endParaRPr lang="en-US" dirty="0"/>
          </a:p>
        </p:txBody>
      </p:sp>
      <p:sp>
        <p:nvSpPr>
          <p:cNvPr id="3" name="Title 2"/>
          <p:cNvSpPr>
            <a:spLocks noGrp="1"/>
          </p:cNvSpPr>
          <p:nvPr>
            <p:ph type="title"/>
          </p:nvPr>
        </p:nvSpPr>
        <p:spPr/>
        <p:txBody>
          <a:bodyPr/>
          <a:lstStyle/>
          <a:p>
            <a:r>
              <a:rPr lang="en-US" dirty="0" smtClean="0"/>
              <a:t>Color Code</a:t>
            </a:r>
            <a:endParaRPr lang="en-US" dirty="0"/>
          </a:p>
        </p:txBody>
      </p:sp>
      <p:sp>
        <p:nvSpPr>
          <p:cNvPr id="4" name="Content Placeholder 3"/>
          <p:cNvSpPr>
            <a:spLocks noGrp="1"/>
          </p:cNvSpPr>
          <p:nvPr>
            <p:ph sz="half" idx="1"/>
          </p:nvPr>
        </p:nvSpPr>
        <p:spPr>
          <a:xfrm>
            <a:off x="162656" y="1334303"/>
            <a:ext cx="10547344" cy="955803"/>
          </a:xfrm>
        </p:spPr>
        <p:txBody>
          <a:bodyPr/>
          <a:lstStyle/>
          <a:p>
            <a:r>
              <a:rPr lang="en-US" sz="1600" b="1" dirty="0" smtClean="0"/>
              <a:t>Green</a:t>
            </a:r>
            <a:r>
              <a:rPr lang="en-US" sz="1600" dirty="0" smtClean="0"/>
              <a:t>  : Correct Line</a:t>
            </a:r>
          </a:p>
          <a:p>
            <a:r>
              <a:rPr lang="en-US" sz="1600" b="1" dirty="0" smtClean="0"/>
              <a:t>Red</a:t>
            </a:r>
            <a:r>
              <a:rPr lang="en-US" sz="1600" dirty="0" smtClean="0"/>
              <a:t>  	 : Wrong Line</a:t>
            </a:r>
          </a:p>
          <a:p>
            <a:r>
              <a:rPr lang="en-US" sz="1600" b="1" dirty="0" smtClean="0"/>
              <a:t>Blue</a:t>
            </a:r>
            <a:r>
              <a:rPr lang="en-US" sz="1600" dirty="0" smtClean="0"/>
              <a:t> </a:t>
            </a:r>
            <a:r>
              <a:rPr lang="en-US" sz="1600" dirty="0"/>
              <a:t> </a:t>
            </a:r>
            <a:r>
              <a:rPr lang="en-US" sz="1600" dirty="0" smtClean="0"/>
              <a:t>   : Undetermined </a:t>
            </a:r>
            <a:r>
              <a:rPr lang="en-US" sz="1050" dirty="0" smtClean="0"/>
              <a:t>{Something might went wrong in evaluation of expression}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15</a:t>
            </a:fld>
            <a:endParaRPr lang="de-DE"/>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66700" y="2970127"/>
            <a:ext cx="4428210" cy="1978492"/>
          </a:xfrm>
          <a:prstGeom prst="rect">
            <a:avLst/>
          </a:prstGeom>
          <a:effectLst>
            <a:glow rad="101600">
              <a:schemeClr val="accent4">
                <a:satMod val="175000"/>
                <a:alpha val="40000"/>
              </a:schemeClr>
            </a:glow>
            <a:outerShdw blurRad="50800" dist="50800" dir="5400000" algn="ctr" rotWithShape="0">
              <a:srgbClr val="000000"/>
            </a:outerShdw>
          </a:effectLst>
        </p:spPr>
      </p:pic>
    </p:spTree>
    <p:extLst>
      <p:ext uri="{BB962C8B-B14F-4D97-AF65-F5344CB8AC3E}">
        <p14:creationId xmlns:p14="http://schemas.microsoft.com/office/powerpoint/2010/main" val="552871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Accuracies</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16</a:t>
            </a:fld>
            <a:endParaRPr lang="de-DE"/>
          </a:p>
        </p:txBody>
      </p:sp>
      <p:sp>
        <p:nvSpPr>
          <p:cNvPr id="5" name="Title 4"/>
          <p:cNvSpPr>
            <a:spLocks noGrp="1"/>
          </p:cNvSpPr>
          <p:nvPr>
            <p:ph type="title"/>
          </p:nvPr>
        </p:nvSpPr>
        <p:spPr/>
        <p:txBody>
          <a:bodyPr/>
          <a:lstStyle/>
          <a:p>
            <a:r>
              <a:rPr lang="en-US" dirty="0" smtClean="0"/>
              <a:t>On Handwritten pages</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2534"/>
            <a:ext cx="6242960" cy="3619186"/>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809659649"/>
              </p:ext>
            </p:extLst>
          </p:nvPr>
        </p:nvGraphicFramePr>
        <p:xfrm>
          <a:off x="6596835" y="1349402"/>
          <a:ext cx="3994225" cy="3097440"/>
        </p:xfrm>
        <a:graphic>
          <a:graphicData uri="http://schemas.openxmlformats.org/drawingml/2006/table">
            <a:tbl>
              <a:tblPr>
                <a:effectLst>
                  <a:outerShdw blurRad="50800" dist="50800" dir="5400000" algn="ctr" rotWithShape="0">
                    <a:schemeClr val="tx1"/>
                  </a:outerShdw>
                </a:effectLst>
              </a:tblPr>
              <a:tblGrid>
                <a:gridCol w="798845">
                  <a:extLst>
                    <a:ext uri="{9D8B030D-6E8A-4147-A177-3AD203B41FA5}">
                      <a16:colId xmlns:a16="http://schemas.microsoft.com/office/drawing/2014/main" val="3267418223"/>
                    </a:ext>
                  </a:extLst>
                </a:gridCol>
                <a:gridCol w="798845">
                  <a:extLst>
                    <a:ext uri="{9D8B030D-6E8A-4147-A177-3AD203B41FA5}">
                      <a16:colId xmlns:a16="http://schemas.microsoft.com/office/drawing/2014/main" val="2097027789"/>
                    </a:ext>
                  </a:extLst>
                </a:gridCol>
                <a:gridCol w="798845">
                  <a:extLst>
                    <a:ext uri="{9D8B030D-6E8A-4147-A177-3AD203B41FA5}">
                      <a16:colId xmlns:a16="http://schemas.microsoft.com/office/drawing/2014/main" val="3202228970"/>
                    </a:ext>
                  </a:extLst>
                </a:gridCol>
                <a:gridCol w="798845">
                  <a:extLst>
                    <a:ext uri="{9D8B030D-6E8A-4147-A177-3AD203B41FA5}">
                      <a16:colId xmlns:a16="http://schemas.microsoft.com/office/drawing/2014/main" val="3133635868"/>
                    </a:ext>
                  </a:extLst>
                </a:gridCol>
                <a:gridCol w="798845">
                  <a:extLst>
                    <a:ext uri="{9D8B030D-6E8A-4147-A177-3AD203B41FA5}">
                      <a16:colId xmlns:a16="http://schemas.microsoft.com/office/drawing/2014/main" val="2888976199"/>
                    </a:ext>
                  </a:extLst>
                </a:gridCol>
              </a:tblGrid>
              <a:tr h="370477">
                <a:tc>
                  <a:txBody>
                    <a:bodyPr/>
                    <a:lstStyle/>
                    <a:p>
                      <a:pPr algn="ctr"/>
                      <a:endParaRPr lang="en-US" sz="1000"/>
                    </a:p>
                  </a:txBody>
                  <a:tcPr anchor="ctr">
                    <a:lnL>
                      <a:noFill/>
                    </a:lnL>
                    <a:lnR>
                      <a:noFill/>
                    </a:lnR>
                    <a:lnT>
                      <a:noFill/>
                    </a:lnT>
                    <a:lnB>
                      <a:noFill/>
                    </a:lnB>
                    <a:solidFill>
                      <a:schemeClr val="bg1">
                        <a:lumMod val="95000"/>
                      </a:schemeClr>
                    </a:solidFill>
                  </a:tcPr>
                </a:tc>
                <a:tc>
                  <a:txBody>
                    <a:bodyPr/>
                    <a:lstStyle/>
                    <a:p>
                      <a:pPr algn="ctr"/>
                      <a:r>
                        <a:rPr lang="en-US" sz="1000" dirty="0" err="1"/>
                        <a:t>line_det</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a:t>char_det</a:t>
                      </a:r>
                    </a:p>
                  </a:txBody>
                  <a:tcPr anchor="ctr">
                    <a:lnL>
                      <a:noFill/>
                    </a:lnL>
                    <a:lnR>
                      <a:noFill/>
                    </a:lnR>
                    <a:lnT>
                      <a:noFill/>
                    </a:lnT>
                    <a:lnB>
                      <a:noFill/>
                    </a:lnB>
                    <a:solidFill>
                      <a:schemeClr val="bg1">
                        <a:lumMod val="95000"/>
                      </a:schemeClr>
                    </a:solidFill>
                  </a:tcPr>
                </a:tc>
                <a:tc>
                  <a:txBody>
                    <a:bodyPr/>
                    <a:lstStyle/>
                    <a:p>
                      <a:pPr algn="ctr"/>
                      <a:r>
                        <a:rPr lang="en-US" sz="1000"/>
                        <a:t>exp_det</a:t>
                      </a:r>
                    </a:p>
                  </a:txBody>
                  <a:tcPr anchor="ctr">
                    <a:lnL>
                      <a:noFill/>
                    </a:lnL>
                    <a:lnR>
                      <a:noFill/>
                    </a:lnR>
                    <a:lnT>
                      <a:noFill/>
                    </a:lnT>
                    <a:lnB>
                      <a:noFill/>
                    </a:lnB>
                    <a:solidFill>
                      <a:schemeClr val="bg1">
                        <a:lumMod val="95000"/>
                      </a:schemeClr>
                    </a:solidFill>
                  </a:tcPr>
                </a:tc>
                <a:tc>
                  <a:txBody>
                    <a:bodyPr/>
                    <a:lstStyle/>
                    <a:p>
                      <a:pPr algn="ctr"/>
                      <a:r>
                        <a:rPr lang="en-US" sz="1000"/>
                        <a:t>Color_prediction</a:t>
                      </a:r>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986831675"/>
                  </a:ext>
                </a:extLst>
              </a:tr>
              <a:tr h="337650">
                <a:tc>
                  <a:txBody>
                    <a:bodyPr/>
                    <a:lstStyle/>
                    <a:p>
                      <a:pPr algn="ctr"/>
                      <a:r>
                        <a:rPr lang="en-US" sz="1000"/>
                        <a:t>count</a:t>
                      </a:r>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4038142375"/>
                  </a:ext>
                </a:extLst>
              </a:tr>
              <a:tr h="337650">
                <a:tc>
                  <a:txBody>
                    <a:bodyPr/>
                    <a:lstStyle/>
                    <a:p>
                      <a:pPr algn="ctr"/>
                      <a:r>
                        <a:rPr lang="en-US" sz="1000"/>
                        <a:t>mean</a:t>
                      </a:r>
                    </a:p>
                  </a:txBody>
                  <a:tcPr anchor="ctr">
                    <a:lnL>
                      <a:noFill/>
                    </a:lnL>
                    <a:lnR>
                      <a:noFill/>
                    </a:lnR>
                    <a:lnT>
                      <a:noFill/>
                    </a:lnT>
                    <a:lnB>
                      <a:noFill/>
                    </a:lnB>
                    <a:solidFill>
                      <a:schemeClr val="bg1">
                        <a:lumMod val="95000"/>
                      </a:schemeClr>
                    </a:solidFill>
                  </a:tcPr>
                </a:tc>
                <a:tc>
                  <a:txBody>
                    <a:bodyPr/>
                    <a:lstStyle/>
                    <a:p>
                      <a:pPr algn="ctr"/>
                      <a:r>
                        <a:rPr lang="en-US" sz="1000" dirty="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98.9</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96.3</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93.6</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314621538"/>
                  </a:ext>
                </a:extLst>
              </a:tr>
              <a:tr h="337650">
                <a:tc>
                  <a:txBody>
                    <a:bodyPr/>
                    <a:lstStyle/>
                    <a:p>
                      <a:pPr algn="ctr"/>
                      <a:r>
                        <a:rPr lang="en-US" sz="1000"/>
                        <a:t>std</a:t>
                      </a:r>
                    </a:p>
                  </a:txBody>
                  <a:tcPr anchor="ctr">
                    <a:lnL>
                      <a:noFill/>
                    </a:lnL>
                    <a:lnR>
                      <a:noFill/>
                    </a:lnR>
                    <a:lnT>
                      <a:noFill/>
                    </a:lnT>
                    <a:lnB>
                      <a:noFill/>
                    </a:lnB>
                    <a:solidFill>
                      <a:schemeClr val="bg1">
                        <a:lumMod val="95000"/>
                      </a:schemeClr>
                    </a:solidFill>
                  </a:tcPr>
                </a:tc>
                <a:tc>
                  <a:txBody>
                    <a:bodyPr/>
                    <a:lstStyle/>
                    <a:p>
                      <a:pPr algn="ctr"/>
                      <a:r>
                        <a:rPr lang="en-US" sz="1000" dirty="0"/>
                        <a:t>0.0</a:t>
                      </a:r>
                    </a:p>
                  </a:txBody>
                  <a:tcPr anchor="ctr">
                    <a:lnL>
                      <a:noFill/>
                    </a:lnL>
                    <a:lnR>
                      <a:noFill/>
                    </a:lnR>
                    <a:lnT>
                      <a:noFill/>
                    </a:lnT>
                    <a:lnB>
                      <a:noFill/>
                    </a:lnB>
                    <a:solidFill>
                      <a:schemeClr val="bg1">
                        <a:lumMod val="95000"/>
                      </a:schemeClr>
                    </a:solidFill>
                  </a:tcPr>
                </a:tc>
                <a:tc>
                  <a:txBody>
                    <a:bodyPr/>
                    <a:lstStyle/>
                    <a:p>
                      <a:pPr algn="ctr"/>
                      <a:r>
                        <a:rPr lang="en-US" sz="1000" dirty="0" smtClean="0"/>
                        <a:t>0.8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6.5</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024767735"/>
                  </a:ext>
                </a:extLst>
              </a:tr>
              <a:tr h="337650">
                <a:tc>
                  <a:txBody>
                    <a:bodyPr/>
                    <a:lstStyle/>
                    <a:p>
                      <a:pPr algn="ctr"/>
                      <a:r>
                        <a:rPr lang="en-US" sz="1000"/>
                        <a:t>min</a:t>
                      </a:r>
                    </a:p>
                  </a:txBody>
                  <a:tcPr anchor="ctr">
                    <a:lnL>
                      <a:noFill/>
                    </a:lnL>
                    <a:lnR>
                      <a:noFill/>
                    </a:lnR>
                    <a:lnT>
                      <a:noFill/>
                    </a:lnT>
                    <a:lnB>
                      <a:noFill/>
                    </a:lnB>
                    <a:solidFill>
                      <a:schemeClr val="bg1">
                        <a:lumMod val="95000"/>
                      </a:schemeClr>
                    </a:solidFill>
                  </a:tcPr>
                </a:tc>
                <a:tc>
                  <a:txBody>
                    <a:bodyPr/>
                    <a:lstStyle/>
                    <a:p>
                      <a:pPr algn="ctr"/>
                      <a:r>
                        <a:rPr lang="en-US" sz="1000" dirty="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97.5</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66.7</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75.0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897454185"/>
                  </a:ext>
                </a:extLst>
              </a:tr>
              <a:tr h="337650">
                <a:tc>
                  <a:txBody>
                    <a:bodyPr/>
                    <a:lstStyle/>
                    <a:p>
                      <a:pPr algn="ctr"/>
                      <a:r>
                        <a:rPr lang="en-US" sz="1000"/>
                        <a:t>25%</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98.7</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90.9</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3868579284"/>
                  </a:ext>
                </a:extLst>
              </a:tr>
              <a:tr h="337650">
                <a:tc>
                  <a:txBody>
                    <a:bodyPr/>
                    <a:lstStyle/>
                    <a:p>
                      <a:pPr algn="ctr"/>
                      <a:r>
                        <a:rPr lang="en-US" sz="1000"/>
                        <a:t>50%</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000" dirty="0" smtClean="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91.7</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839292967"/>
                  </a:ext>
                </a:extLst>
              </a:tr>
              <a:tr h="337650">
                <a:tc>
                  <a:txBody>
                    <a:bodyPr/>
                    <a:lstStyle/>
                    <a:p>
                      <a:pPr algn="ctr"/>
                      <a:r>
                        <a:rPr lang="en-US" sz="1000"/>
                        <a:t>75%</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solidFill>
                          <a:effectLst/>
                          <a:uLnTx/>
                          <a:uFillTx/>
                          <a:latin typeface="Bosch Office Sans"/>
                          <a:ea typeface="+mn-ea"/>
                          <a:cs typeface="+mn-cs"/>
                        </a:rPr>
                        <a:t>100.0</a:t>
                      </a:r>
                      <a:endParaRPr kumimoji="0" lang="en-US" sz="1000" b="0" i="0" u="none" strike="noStrike" kern="1200" cap="none" spc="0" normalizeH="0" baseline="0" noProof="0" dirty="0">
                        <a:ln>
                          <a:noFill/>
                        </a:ln>
                        <a:solidFill>
                          <a:srgbClr val="000000"/>
                        </a:solidFill>
                        <a:effectLst/>
                        <a:uLnTx/>
                        <a:uFillTx/>
                        <a:latin typeface="Bosch Office Sans"/>
                        <a:ea typeface="+mn-ea"/>
                        <a:cs typeface="+mn-cs"/>
                      </a:endParaRP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Bosch Office Sans"/>
                          <a:ea typeface="+mn-ea"/>
                          <a:cs typeface="+mn-cs"/>
                        </a:rPr>
                        <a:t>100.0</a:t>
                      </a:r>
                      <a:endParaRPr kumimoji="0" lang="en-US" sz="1000" b="0" i="0" u="none" strike="noStrike" kern="1200" cap="none" spc="0" normalizeH="0" baseline="0" noProof="0" dirty="0">
                        <a:ln>
                          <a:noFill/>
                        </a:ln>
                        <a:solidFill>
                          <a:srgbClr val="000000"/>
                        </a:solidFill>
                        <a:effectLst/>
                        <a:uLnTx/>
                        <a:uFillTx/>
                        <a:latin typeface="Bosch Office Sans"/>
                        <a:ea typeface="+mn-ea"/>
                        <a:cs typeface="+mn-cs"/>
                      </a:endParaRP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331995154"/>
                  </a:ext>
                </a:extLst>
              </a:tr>
              <a:tr h="337650">
                <a:tc>
                  <a:txBody>
                    <a:bodyPr/>
                    <a:lstStyle/>
                    <a:p>
                      <a:pPr algn="ctr"/>
                      <a:r>
                        <a:rPr lang="en-US" sz="1000"/>
                        <a:t>max</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305791308"/>
                  </a:ext>
                </a:extLst>
              </a:tr>
            </a:tbl>
          </a:graphicData>
        </a:graphic>
      </p:graphicFrame>
      <p:sp>
        <p:nvSpPr>
          <p:cNvPr id="12" name="TextBox 11"/>
          <p:cNvSpPr txBox="1"/>
          <p:nvPr/>
        </p:nvSpPr>
        <p:spPr>
          <a:xfrm>
            <a:off x="554990" y="5069150"/>
            <a:ext cx="914400" cy="91440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Average run time : 1.57</a:t>
            </a:r>
            <a:r>
              <a:rPr kumimoji="0" lang="en-US" sz="1800" b="0" i="0" u="none" strike="noStrike" kern="0" cap="none" spc="0" normalizeH="0" noProof="0" dirty="0" smtClean="0">
                <a:ln>
                  <a:noFill/>
                </a:ln>
                <a:solidFill>
                  <a:srgbClr val="000000"/>
                </a:solidFill>
                <a:effectLst/>
                <a:uLnTx/>
                <a:uFillTx/>
              </a:rPr>
              <a:t> +-</a:t>
            </a:r>
            <a:r>
              <a:rPr kumimoji="0" lang="en-US" sz="1800" b="0" i="0" u="none" strike="noStrike" kern="0" cap="none" spc="0" normalizeH="0" baseline="0" noProof="0" dirty="0" smtClean="0">
                <a:ln>
                  <a:noFill/>
                </a:ln>
                <a:solidFill>
                  <a:srgbClr val="000000"/>
                </a:solidFill>
                <a:effectLst/>
                <a:uLnTx/>
                <a:uFillTx/>
              </a:rPr>
              <a:t> </a:t>
            </a:r>
            <a:r>
              <a:rPr lang="en-US" kern="0" dirty="0" smtClean="0">
                <a:solidFill>
                  <a:srgbClr val="000000"/>
                </a:solidFill>
              </a:rPr>
              <a:t>0.16 Secs</a:t>
            </a:r>
            <a:endParaRPr kumimoji="0" lang="en-US"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3442991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GUI</a:t>
            </a:r>
            <a:endParaRPr lang="en-GB" dirty="0"/>
          </a:p>
        </p:txBody>
      </p:sp>
      <p:sp>
        <p:nvSpPr>
          <p:cNvPr id="3" name="Title 2"/>
          <p:cNvSpPr>
            <a:spLocks noGrp="1"/>
          </p:cNvSpPr>
          <p:nvPr>
            <p:ph type="title"/>
          </p:nvPr>
        </p:nvSpPr>
        <p:spPr/>
        <p:txBody>
          <a:bodyPr/>
          <a:lstStyle/>
          <a:p>
            <a:endParaRPr lang="en-GB"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17</a:t>
            </a:fld>
            <a:endParaRPr lang="de-DE"/>
          </a:p>
        </p:txBody>
      </p:sp>
      <p:pic>
        <p:nvPicPr>
          <p:cNvPr id="9" name="Content Placeholder 8"/>
          <p:cNvPicPr>
            <a:picLocks noGrp="1" noChangeAspect="1"/>
          </p:cNvPicPr>
          <p:nvPr>
            <p:ph sz="half" idx="1"/>
          </p:nvPr>
        </p:nvPicPr>
        <p:blipFill>
          <a:blip r:embed="rId2"/>
          <a:stretch>
            <a:fillRect/>
          </a:stretch>
        </p:blipFill>
        <p:spPr>
          <a:xfrm>
            <a:off x="256223" y="1295400"/>
            <a:ext cx="7738110" cy="4286092"/>
          </a:xfrm>
          <a:prstGeom prst="rect">
            <a:avLst/>
          </a:prstGeom>
          <a:ln>
            <a:solidFill>
              <a:srgbClr val="002060"/>
            </a:solidFill>
          </a:ln>
        </p:spPr>
      </p:pic>
      <p:sp>
        <p:nvSpPr>
          <p:cNvPr id="10" name="TextBox 9"/>
          <p:cNvSpPr txBox="1"/>
          <p:nvPr/>
        </p:nvSpPr>
        <p:spPr>
          <a:xfrm>
            <a:off x="8326755" y="1295400"/>
            <a:ext cx="2211705" cy="316230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GB" sz="1600" kern="0" dirty="0" smtClean="0">
                <a:solidFill>
                  <a:srgbClr val="000000"/>
                </a:solidFill>
              </a:rPr>
              <a:t>Functionality Current:</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Upload Images</a:t>
            </a:r>
          </a:p>
          <a:p>
            <a:pPr marL="342900" marR="0" indent="-342900" defTabSz="914400" eaLnBrk="1" fontAlgn="auto" latinLnBrk="0" hangingPunct="1">
              <a:lnSpc>
                <a:spcPts val="2300"/>
              </a:lnSpc>
              <a:spcBef>
                <a:spcPts val="500"/>
              </a:spcBef>
              <a:spcAft>
                <a:spcPts val="0"/>
              </a:spcAft>
              <a:buClrTx/>
              <a:buSzTx/>
              <a:buFontTx/>
              <a:buAutoNum type="arabicPeriod"/>
              <a:tabLst/>
            </a:pPr>
            <a:r>
              <a:rPr lang="en-GB" sz="1600" kern="0" baseline="0" dirty="0" smtClean="0">
                <a:solidFill>
                  <a:srgbClr val="000000"/>
                </a:solidFill>
              </a:rPr>
              <a:t>Detect Characters</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Display results</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GB" sz="1600"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kumimoji="0" lang="en-GB" sz="1200" b="0" i="0" u="none" strike="noStrike" kern="0" cap="none" spc="0" normalizeH="0" noProof="0" dirty="0" smtClean="0">
                <a:ln>
                  <a:noFill/>
                </a:ln>
                <a:solidFill>
                  <a:srgbClr val="000000"/>
                </a:solidFill>
                <a:effectLst/>
                <a:uLnTx/>
                <a:uFillTx/>
              </a:rPr>
              <a:t>For new test , upload image and click recognize</a:t>
            </a:r>
            <a:endParaRPr kumimoji="0" lang="en-GB" sz="1200" b="0" i="0" u="none" strike="noStrike" kern="0" cap="none" spc="0" normalizeH="0" baseline="0" noProof="0" dirty="0" smtClean="0">
              <a:ln>
                <a:noFill/>
              </a:ln>
              <a:solidFill>
                <a:srgbClr val="000000"/>
              </a:solidFill>
              <a:effectLst/>
              <a:uLnTx/>
              <a:uFillTx/>
            </a:endParaRPr>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098643" y="1862627"/>
            <a:ext cx="2657264" cy="1173536"/>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098643" y="3071675"/>
            <a:ext cx="2657264" cy="1180729"/>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098643" y="4287916"/>
            <a:ext cx="2657264" cy="1187247"/>
          </a:xfrm>
          <a:prstGeom prst="rect">
            <a:avLst/>
          </a:prstGeom>
        </p:spPr>
      </p:pic>
    </p:spTree>
    <p:extLst>
      <p:ext uri="{BB962C8B-B14F-4D97-AF65-F5344CB8AC3E}">
        <p14:creationId xmlns:p14="http://schemas.microsoft.com/office/powerpoint/2010/main" val="30989678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GUI</a:t>
            </a:r>
            <a:endParaRPr lang="en-US"/>
          </a:p>
        </p:txBody>
      </p:sp>
      <p:sp>
        <p:nvSpPr>
          <p:cNvPr id="6" name="Slide Number Placeholder 5"/>
          <p:cNvSpPr>
            <a:spLocks noGrp="1"/>
          </p:cNvSpPr>
          <p:nvPr>
            <p:ph type="sldNum" sz="quarter" idx="12"/>
          </p:nvPr>
        </p:nvSpPr>
        <p:spPr/>
        <p:txBody>
          <a:bodyPr/>
          <a:lstStyle/>
          <a:p>
            <a:fld id="{4898AEC0-503E-4FA4-859C-D0F72D6E3F79}" type="slidenum">
              <a:rPr lang="de-DE" smtClean="0"/>
              <a:pPr/>
              <a:t>18</a:t>
            </a:fld>
            <a:endParaRPr lang="de-DE"/>
          </a:p>
        </p:txBody>
      </p:sp>
      <p:sp>
        <p:nvSpPr>
          <p:cNvPr id="7" name="Rectangle 6"/>
          <p:cNvSpPr/>
          <p:nvPr/>
        </p:nvSpPr>
        <p:spPr>
          <a:xfrm>
            <a:off x="266700" y="772510"/>
            <a:ext cx="10443300" cy="4658711"/>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8" name="Rectangle 7"/>
          <p:cNvSpPr/>
          <p:nvPr/>
        </p:nvSpPr>
        <p:spPr>
          <a:xfrm>
            <a:off x="410845" y="1008993"/>
            <a:ext cx="2166817" cy="441435"/>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latin typeface="Bosch Office Sans"/>
                <a:ea typeface="+mn-ea"/>
                <a:cs typeface="+mn-cs"/>
              </a:rPr>
              <a:t>Equation</a:t>
            </a:r>
            <a:r>
              <a:rPr kumimoji="0" lang="en-US" sz="1800" b="0" i="0" u="none" strike="noStrike" kern="0" cap="none" spc="0" normalizeH="0" noProof="0" dirty="0" smtClean="0">
                <a:ln>
                  <a:noFill/>
                </a:ln>
                <a:solidFill>
                  <a:srgbClr val="000000"/>
                </a:solidFill>
                <a:effectLst/>
                <a:uLnTx/>
                <a:uFillTx/>
                <a:latin typeface="Bosch Office Sans"/>
                <a:ea typeface="+mn-ea"/>
                <a:cs typeface="+mn-cs"/>
              </a:rPr>
              <a:t> 1&lt;Static&gt;</a:t>
            </a: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9" name="Rectangle 8"/>
          <p:cNvSpPr/>
          <p:nvPr/>
        </p:nvSpPr>
        <p:spPr>
          <a:xfrm>
            <a:off x="410845" y="1702677"/>
            <a:ext cx="2166817" cy="441435"/>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dirty="0">
                <a:solidFill>
                  <a:srgbClr val="000000"/>
                </a:solidFill>
                <a:latin typeface="Bosch Office Sans"/>
              </a:rPr>
              <a:t>Equation </a:t>
            </a:r>
            <a:r>
              <a:rPr lang="en-US" kern="0" dirty="0" smtClean="0">
                <a:solidFill>
                  <a:srgbClr val="000000"/>
                </a:solidFill>
                <a:latin typeface="Bosch Office Sans"/>
              </a:rPr>
              <a:t>2&lt;Static</a:t>
            </a:r>
            <a:r>
              <a:rPr lang="en-US" kern="0" dirty="0">
                <a:solidFill>
                  <a:srgbClr val="000000"/>
                </a:solidFill>
                <a:latin typeface="Bosch Office Sans"/>
              </a:rPr>
              <a:t>&gt;</a:t>
            </a:r>
          </a:p>
        </p:txBody>
      </p:sp>
      <p:sp>
        <p:nvSpPr>
          <p:cNvPr id="10" name="Rectangle 9"/>
          <p:cNvSpPr/>
          <p:nvPr/>
        </p:nvSpPr>
        <p:spPr>
          <a:xfrm>
            <a:off x="410845" y="2442009"/>
            <a:ext cx="2166817" cy="441435"/>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dirty="0">
                <a:solidFill>
                  <a:srgbClr val="000000"/>
                </a:solidFill>
                <a:latin typeface="Bosch Office Sans"/>
              </a:rPr>
              <a:t>Equation </a:t>
            </a:r>
            <a:r>
              <a:rPr lang="en-US" kern="0" dirty="0" smtClean="0">
                <a:solidFill>
                  <a:srgbClr val="000000"/>
                </a:solidFill>
                <a:latin typeface="Bosch Office Sans"/>
              </a:rPr>
              <a:t>3&lt;Static</a:t>
            </a:r>
            <a:r>
              <a:rPr lang="en-US" kern="0" dirty="0">
                <a:solidFill>
                  <a:srgbClr val="000000"/>
                </a:solidFill>
                <a:latin typeface="Bosch Office Sans"/>
              </a:rPr>
              <a:t>&gt;</a:t>
            </a:r>
          </a:p>
        </p:txBody>
      </p:sp>
      <p:sp>
        <p:nvSpPr>
          <p:cNvPr id="11" name="Rectangle 10"/>
          <p:cNvSpPr/>
          <p:nvPr/>
        </p:nvSpPr>
        <p:spPr>
          <a:xfrm>
            <a:off x="2956032" y="1008993"/>
            <a:ext cx="3318641" cy="4300220"/>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2" name="Rectangle 11"/>
          <p:cNvSpPr/>
          <p:nvPr/>
        </p:nvSpPr>
        <p:spPr>
          <a:xfrm>
            <a:off x="6395544" y="1008993"/>
            <a:ext cx="3318641" cy="1381541"/>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dirty="0" smtClean="0">
                <a:solidFill>
                  <a:srgbClr val="000000"/>
                </a:solidFill>
                <a:latin typeface="Bosch Office Sans"/>
              </a:rPr>
              <a:t>Output 1 Image&lt;Dynamic&gt;</a:t>
            </a:r>
            <a:endParaRPr lang="en-US" kern="0" dirty="0">
              <a:solidFill>
                <a:srgbClr val="000000"/>
              </a:solidFill>
              <a:latin typeface="Bosch Office Sans"/>
            </a:endParaRPr>
          </a:p>
        </p:txBody>
      </p:sp>
      <p:sp>
        <p:nvSpPr>
          <p:cNvPr id="13" name="Rectangle 12"/>
          <p:cNvSpPr/>
          <p:nvPr/>
        </p:nvSpPr>
        <p:spPr>
          <a:xfrm>
            <a:off x="6395542" y="2390534"/>
            <a:ext cx="3318641" cy="1448369"/>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dirty="0">
                <a:solidFill>
                  <a:srgbClr val="000000"/>
                </a:solidFill>
                <a:latin typeface="Bosch Office Sans"/>
              </a:rPr>
              <a:t>Output </a:t>
            </a:r>
            <a:r>
              <a:rPr lang="en-US" kern="0" dirty="0" smtClean="0">
                <a:solidFill>
                  <a:srgbClr val="000000"/>
                </a:solidFill>
                <a:latin typeface="Bosch Office Sans"/>
              </a:rPr>
              <a:t>2 Image&lt;Dynamic</a:t>
            </a:r>
            <a:r>
              <a:rPr lang="en-US" kern="0" dirty="0">
                <a:solidFill>
                  <a:srgbClr val="000000"/>
                </a:solidFill>
                <a:latin typeface="Bosch Office Sans"/>
              </a:rPr>
              <a:t>&gt;</a:t>
            </a:r>
          </a:p>
        </p:txBody>
      </p:sp>
      <p:sp>
        <p:nvSpPr>
          <p:cNvPr id="14" name="Rectangle 13"/>
          <p:cNvSpPr/>
          <p:nvPr/>
        </p:nvSpPr>
        <p:spPr>
          <a:xfrm>
            <a:off x="6395543" y="3838903"/>
            <a:ext cx="3318641" cy="1468664"/>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dirty="0">
                <a:solidFill>
                  <a:srgbClr val="000000"/>
                </a:solidFill>
                <a:latin typeface="Bosch Office Sans"/>
              </a:rPr>
              <a:t>Output </a:t>
            </a:r>
            <a:r>
              <a:rPr lang="en-US" kern="0" dirty="0" smtClean="0">
                <a:solidFill>
                  <a:srgbClr val="000000"/>
                </a:solidFill>
                <a:latin typeface="Bosch Office Sans"/>
              </a:rPr>
              <a:t>3 Image&lt;Dynamic</a:t>
            </a:r>
            <a:r>
              <a:rPr lang="en-US" kern="0" dirty="0">
                <a:solidFill>
                  <a:srgbClr val="000000"/>
                </a:solidFill>
                <a:latin typeface="Bosch Office Sans"/>
              </a:rPr>
              <a:t>&gt;</a:t>
            </a:r>
          </a:p>
        </p:txBody>
      </p:sp>
      <p:sp>
        <p:nvSpPr>
          <p:cNvPr id="15" name="Rectangle 14"/>
          <p:cNvSpPr/>
          <p:nvPr/>
        </p:nvSpPr>
        <p:spPr>
          <a:xfrm>
            <a:off x="9800485" y="1251631"/>
            <a:ext cx="817592" cy="541284"/>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000" b="0" i="0" u="none" strike="noStrike" kern="0" cap="none" spc="0" normalizeH="0" baseline="0" noProof="0" dirty="0" smtClean="0">
                <a:ln>
                  <a:noFill/>
                </a:ln>
                <a:solidFill>
                  <a:srgbClr val="000000"/>
                </a:solidFill>
                <a:effectLst/>
                <a:uLnTx/>
                <a:uFillTx/>
                <a:latin typeface="Bosch Office Sans"/>
                <a:ea typeface="+mn-ea"/>
                <a:cs typeface="+mn-cs"/>
              </a:rPr>
              <a:t>Text1&lt;Dynamic&gt;</a:t>
            </a:r>
          </a:p>
        </p:txBody>
      </p:sp>
      <p:sp>
        <p:nvSpPr>
          <p:cNvPr id="16" name="Rectangle 15"/>
          <p:cNvSpPr/>
          <p:nvPr/>
        </p:nvSpPr>
        <p:spPr>
          <a:xfrm>
            <a:off x="9800485" y="2860700"/>
            <a:ext cx="817592" cy="541284"/>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050" kern="0" dirty="0" smtClean="0">
                <a:solidFill>
                  <a:srgbClr val="000000"/>
                </a:solidFill>
                <a:latin typeface="Bosch Office Sans"/>
              </a:rPr>
              <a:t>Text2&lt;Dynamic</a:t>
            </a:r>
            <a:r>
              <a:rPr lang="en-US" sz="1050" kern="0" dirty="0">
                <a:solidFill>
                  <a:srgbClr val="000000"/>
                </a:solidFill>
                <a:latin typeface="Bosch Office Sans"/>
              </a:rPr>
              <a:t>&gt;</a:t>
            </a:r>
          </a:p>
        </p:txBody>
      </p:sp>
      <p:sp>
        <p:nvSpPr>
          <p:cNvPr id="17" name="Rectangle 16"/>
          <p:cNvSpPr/>
          <p:nvPr/>
        </p:nvSpPr>
        <p:spPr>
          <a:xfrm>
            <a:off x="9800485" y="4400465"/>
            <a:ext cx="817592" cy="541284"/>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000" kern="0" dirty="0" smtClean="0">
                <a:solidFill>
                  <a:srgbClr val="000000"/>
                </a:solidFill>
                <a:latin typeface="Bosch Office Sans"/>
              </a:rPr>
              <a:t>Text3&lt;Dynamic</a:t>
            </a:r>
            <a:r>
              <a:rPr lang="en-US" sz="1000" kern="0" dirty="0">
                <a:solidFill>
                  <a:srgbClr val="000000"/>
                </a:solidFill>
                <a:latin typeface="Bosch Office Sans"/>
              </a:rPr>
              <a:t>&gt;</a:t>
            </a:r>
          </a:p>
        </p:txBody>
      </p:sp>
      <p:sp>
        <p:nvSpPr>
          <p:cNvPr id="19" name="Rectangle 18"/>
          <p:cNvSpPr/>
          <p:nvPr/>
        </p:nvSpPr>
        <p:spPr>
          <a:xfrm>
            <a:off x="3707463" y="2860700"/>
            <a:ext cx="2056973" cy="369332"/>
          </a:xfrm>
          <a:prstGeom prst="rect">
            <a:avLst/>
          </a:prstGeom>
        </p:spPr>
        <p:txBody>
          <a:bodyPr wrap="none">
            <a:sp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kern="0" dirty="0" smtClean="0">
                <a:solidFill>
                  <a:srgbClr val="000000"/>
                </a:solidFill>
                <a:latin typeface="Bosch Office Sans"/>
              </a:rPr>
              <a:t>Image &lt;Dynamic&gt;</a:t>
            </a:r>
            <a:endParaRPr lang="en-US" kern="0" dirty="0">
              <a:solidFill>
                <a:srgbClr val="000000"/>
              </a:solidFill>
              <a:latin typeface="Bosch Office Sans"/>
            </a:endParaRPr>
          </a:p>
        </p:txBody>
      </p:sp>
      <p:sp>
        <p:nvSpPr>
          <p:cNvPr id="21" name="Rectangle 20"/>
          <p:cNvSpPr/>
          <p:nvPr/>
        </p:nvSpPr>
        <p:spPr>
          <a:xfrm>
            <a:off x="828160" y="3720413"/>
            <a:ext cx="1332186" cy="436919"/>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latin typeface="Bosch Office Sans"/>
                <a:ea typeface="+mn-ea"/>
                <a:cs typeface="+mn-cs"/>
              </a:rPr>
              <a:t>Evaluate</a:t>
            </a:r>
          </a:p>
        </p:txBody>
      </p:sp>
    </p:spTree>
    <p:extLst>
      <p:ext uri="{BB962C8B-B14F-4D97-AF65-F5344CB8AC3E}">
        <p14:creationId xmlns:p14="http://schemas.microsoft.com/office/powerpoint/2010/main" val="3661694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540373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5"/>
          </p:nvPr>
        </p:nvSpPr>
        <p:spPr/>
        <p:txBody>
          <a:bodyPr/>
          <a:lstStyle/>
          <a:p>
            <a:r>
              <a:rPr lang="en-US" dirty="0" smtClean="0"/>
              <a:t>Problem Statement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2</a:t>
            </a:fld>
            <a:endParaRPr lang="de-DE"/>
          </a:p>
        </p:txBody>
      </p:sp>
      <p:sp>
        <p:nvSpPr>
          <p:cNvPr id="5" name="Rectangle 4"/>
          <p:cNvSpPr/>
          <p:nvPr/>
        </p:nvSpPr>
        <p:spPr>
          <a:xfrm>
            <a:off x="223480" y="1034829"/>
            <a:ext cx="10270331" cy="981423"/>
          </a:xfrm>
          <a:prstGeom prst="rect">
            <a:avLst/>
          </a:prstGeom>
        </p:spPr>
        <p:txBody>
          <a:bodyPr wrap="square">
            <a:spAutoFit/>
          </a:bodyPr>
          <a:lstStyle/>
          <a:p>
            <a:pPr marL="0" marR="0" algn="just">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overall idea behind this project  is to develop an computer vision algorithm along with solution package for recognizing and digitizing steps of solving a mathematical equation written by freehand on a paper, validating the steps and final answer of the recognized handwritten lines by maintaining the context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32263" y="2367682"/>
            <a:ext cx="3317564" cy="3016687"/>
          </a:xfrm>
          <a:prstGeom prst="rect">
            <a:avLst/>
          </a:prstGeom>
          <a:ln w="12700">
            <a:solidFill>
              <a:schemeClr val="tx1"/>
            </a:solidFill>
          </a:ln>
        </p:spPr>
      </p:pic>
    </p:spTree>
    <p:extLst>
      <p:ext uri="{BB962C8B-B14F-4D97-AF65-F5344CB8AC3E}">
        <p14:creationId xmlns:p14="http://schemas.microsoft.com/office/powerpoint/2010/main" val="2624253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98AEC0-503E-4FA4-859C-D0F72D6E3F79}" type="slidenum">
              <a:rPr lang="de-DE" smtClean="0"/>
              <a:pPr/>
              <a:t>3</a:t>
            </a:fld>
            <a:endParaRPr lang="de-DE"/>
          </a:p>
        </p:txBody>
      </p:sp>
      <p:sp>
        <p:nvSpPr>
          <p:cNvPr id="3" name="Text Placeholder 2"/>
          <p:cNvSpPr>
            <a:spLocks noGrp="1"/>
          </p:cNvSpPr>
          <p:nvPr>
            <p:ph type="body" sz="quarter" idx="1"/>
          </p:nvPr>
        </p:nvSpPr>
        <p:spPr>
          <a:xfrm>
            <a:off x="259200" y="1296000"/>
            <a:ext cx="6155888" cy="4168800"/>
          </a:xfrm>
        </p:spPr>
        <p:txBody>
          <a:bodyPr/>
          <a:lstStyle/>
          <a:p>
            <a:pPr marL="0" indent="0">
              <a:buNone/>
            </a:pPr>
            <a:r>
              <a:rPr lang="en-US" dirty="0" smtClean="0"/>
              <a:t>1. Tasks Completed</a:t>
            </a:r>
          </a:p>
          <a:p>
            <a:pPr marL="0" indent="0">
              <a:buNone/>
            </a:pPr>
            <a:r>
              <a:rPr lang="en-US" sz="1400" dirty="0" smtClean="0"/>
              <a:t>	1.1 </a:t>
            </a:r>
            <a:r>
              <a:rPr lang="en-US" sz="1400" dirty="0"/>
              <a:t>Workspace, </a:t>
            </a:r>
            <a:r>
              <a:rPr lang="en-US" sz="1400" dirty="0" smtClean="0"/>
              <a:t>Line,</a:t>
            </a:r>
            <a:r>
              <a:rPr lang="en-US" sz="1400" dirty="0"/>
              <a:t> </a:t>
            </a:r>
            <a:r>
              <a:rPr lang="en-US" sz="1400" dirty="0" smtClean="0"/>
              <a:t>Character, Exponential Detection</a:t>
            </a:r>
          </a:p>
          <a:p>
            <a:pPr marL="0" indent="0">
              <a:buNone/>
            </a:pPr>
            <a:r>
              <a:rPr lang="en-US" sz="1400" dirty="0" smtClean="0"/>
              <a:t>	1.2 </a:t>
            </a:r>
            <a:r>
              <a:rPr lang="en-US" sz="1400" dirty="0"/>
              <a:t>Character recognition - Deep Learning Model Building</a:t>
            </a:r>
          </a:p>
          <a:p>
            <a:pPr marL="0" indent="0">
              <a:buNone/>
            </a:pPr>
            <a:r>
              <a:rPr lang="en-US" sz="1400" dirty="0"/>
              <a:t>	1</a:t>
            </a:r>
            <a:r>
              <a:rPr lang="en-US" sz="1400" dirty="0" smtClean="0"/>
              <a:t>.3 </a:t>
            </a:r>
            <a:r>
              <a:rPr lang="en-US" sz="1400" dirty="0"/>
              <a:t>Computing mathematical equation value and Drawing </a:t>
            </a:r>
            <a:r>
              <a:rPr lang="en-US" sz="1400" dirty="0" smtClean="0"/>
              <a:t>boxes</a:t>
            </a:r>
          </a:p>
          <a:p>
            <a:pPr marL="0" indent="0">
              <a:buNone/>
            </a:pPr>
            <a:r>
              <a:rPr lang="en-US" sz="1400" dirty="0"/>
              <a:t>	1</a:t>
            </a:r>
            <a:r>
              <a:rPr lang="en-US" sz="1400" dirty="0" smtClean="0"/>
              <a:t>.4 </a:t>
            </a:r>
            <a:r>
              <a:rPr lang="en-US" sz="1400" dirty="0"/>
              <a:t>Checking validation of equation mathematically</a:t>
            </a:r>
          </a:p>
          <a:p>
            <a:pPr marL="0" indent="0">
              <a:buNone/>
            </a:pPr>
            <a:endParaRPr lang="en-US" sz="1400" dirty="0" smtClean="0"/>
          </a:p>
          <a:p>
            <a:pPr marL="0" indent="0">
              <a:buNone/>
            </a:pPr>
            <a:r>
              <a:rPr lang="en-US" dirty="0" smtClean="0"/>
              <a:t>2. Work In Progress</a:t>
            </a:r>
          </a:p>
          <a:p>
            <a:pPr marL="0" indent="0">
              <a:buNone/>
            </a:pPr>
            <a:r>
              <a:rPr lang="en-US" sz="1400" dirty="0"/>
              <a:t>	</a:t>
            </a:r>
            <a:r>
              <a:rPr lang="en-US" sz="1400" dirty="0" smtClean="0"/>
              <a:t>2.2 Fixing bracket bug of Line Evaluation</a:t>
            </a:r>
          </a:p>
          <a:p>
            <a:pPr marL="0" indent="0">
              <a:buNone/>
            </a:pPr>
            <a:endParaRPr lang="en-US" sz="1400" dirty="0" smtClean="0"/>
          </a:p>
          <a:p>
            <a:pPr marL="0" indent="0">
              <a:buNone/>
            </a:pPr>
            <a:r>
              <a:rPr lang="en-US" dirty="0" smtClean="0"/>
              <a:t>3. Inputs from customer</a:t>
            </a:r>
          </a:p>
          <a:p>
            <a:pPr marL="0" indent="0">
              <a:buNone/>
            </a:pPr>
            <a:r>
              <a:rPr lang="en-US" sz="1400" dirty="0"/>
              <a:t>	</a:t>
            </a:r>
            <a:r>
              <a:rPr lang="en-US" sz="1400" dirty="0" smtClean="0"/>
              <a:t>3.1 Sample Image Testing</a:t>
            </a:r>
            <a:endParaRPr lang="en-US" sz="1400" dirty="0"/>
          </a:p>
          <a:p>
            <a:pPr marL="0" indent="0">
              <a:buNone/>
            </a:pPr>
            <a:endParaRPr lang="en-US" dirty="0"/>
          </a:p>
          <a:p>
            <a:pPr marL="0" indent="0">
              <a:buNone/>
            </a:pPr>
            <a:endParaRPr lang="en-US" dirty="0"/>
          </a:p>
          <a:p>
            <a:pPr marL="0" indent="0">
              <a:buNone/>
            </a:pPr>
            <a:endParaRPr lang="en-US" dirty="0"/>
          </a:p>
        </p:txBody>
      </p:sp>
      <p:sp>
        <p:nvSpPr>
          <p:cNvPr id="4" name="TextBox 3"/>
          <p:cNvSpPr txBox="1"/>
          <p:nvPr/>
        </p:nvSpPr>
        <p:spPr>
          <a:xfrm>
            <a:off x="835820" y="1638900"/>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5" name="TextBox 4"/>
          <p:cNvSpPr txBox="1"/>
          <p:nvPr/>
        </p:nvSpPr>
        <p:spPr>
          <a:xfrm>
            <a:off x="835820" y="193595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6" name="TextBox 5"/>
          <p:cNvSpPr txBox="1"/>
          <p:nvPr/>
        </p:nvSpPr>
        <p:spPr>
          <a:xfrm>
            <a:off x="835820" y="2237842"/>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7" name="TextBox 6"/>
          <p:cNvSpPr txBox="1"/>
          <p:nvPr/>
        </p:nvSpPr>
        <p:spPr>
          <a:xfrm>
            <a:off x="835820" y="251716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pic>
        <p:nvPicPr>
          <p:cNvPr id="14" name="Picture 2" descr="Image result for icon to use for ongoing work"/>
          <p:cNvPicPr>
            <a:picLocks noChangeAspect="1" noChangeArrowheads="1"/>
          </p:cNvPicPr>
          <p:nvPr/>
        </p:nvPicPr>
        <p:blipFill>
          <a:blip r:embed="rId2" cstate="hq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852192" y="3496092"/>
            <a:ext cx="181568" cy="181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787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5"/>
          </p:nvPr>
        </p:nvSpPr>
        <p:spPr>
          <a:xfrm>
            <a:off x="259199" y="366912"/>
            <a:ext cx="10450800" cy="388800"/>
          </a:xfrm>
        </p:spPr>
        <p:txBody>
          <a:bodyPr/>
          <a:lstStyle/>
          <a:p>
            <a:r>
              <a:rPr lang="en-US" dirty="0" smtClean="0"/>
              <a:t>Sample Test Images</a:t>
            </a:r>
            <a:endParaRPr lang="en-US" dirty="0"/>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35736" y="957260"/>
            <a:ext cx="2100263" cy="2969710"/>
          </a:xfrm>
          <a:prstGeom prst="rect">
            <a:avLst/>
          </a:prstGeom>
        </p:spPr>
      </p:pic>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35999" y="942964"/>
            <a:ext cx="2110374" cy="2984006"/>
          </a:xfrm>
          <a:prstGeom prst="rect">
            <a:avLst/>
          </a:prstGeom>
        </p:spPr>
      </p:pic>
      <p:pic>
        <p:nvPicPr>
          <p:cNvPr id="9" name="Picture 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336262" y="957260"/>
            <a:ext cx="2100264" cy="2969710"/>
          </a:xfrm>
          <a:prstGeom prst="rect">
            <a:avLst/>
          </a:prstGeom>
        </p:spPr>
      </p:pic>
      <p:pic>
        <p:nvPicPr>
          <p:cNvPr id="10" name="Picture 9"/>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588925" y="942964"/>
            <a:ext cx="2112167" cy="2986541"/>
          </a:xfrm>
          <a:prstGeom prst="rect">
            <a:avLst/>
          </a:prstGeom>
        </p:spPr>
      </p:pic>
      <p:pic>
        <p:nvPicPr>
          <p:cNvPr id="11" name="Picture 10"/>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8714702" y="957260"/>
            <a:ext cx="2105316" cy="2976854"/>
          </a:xfrm>
          <a:prstGeom prst="rect">
            <a:avLst/>
          </a:prstGeom>
        </p:spPr>
      </p:pic>
      <p:sp>
        <p:nvSpPr>
          <p:cNvPr id="13" name="TextBox 12"/>
          <p:cNvSpPr txBox="1"/>
          <p:nvPr/>
        </p:nvSpPr>
        <p:spPr>
          <a:xfrm>
            <a:off x="259199" y="4057650"/>
            <a:ext cx="10277832" cy="914400"/>
          </a:xfrm>
          <a:prstGeom prst="rect">
            <a:avLst/>
          </a:prstGeom>
          <a:noFill/>
        </p:spPr>
        <p:txBody>
          <a:bodyPr wrap="non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200" b="0" i="0" u="none" strike="noStrike" kern="0" cap="none" spc="0" normalizeH="0" baseline="0" noProof="0" dirty="0" smtClean="0">
                <a:ln>
                  <a:noFill/>
                </a:ln>
                <a:solidFill>
                  <a:srgbClr val="000000"/>
                </a:solidFill>
                <a:effectLst/>
                <a:uLnTx/>
                <a:uFillTx/>
              </a:rPr>
              <a:t>Handwritten Text Images</a:t>
            </a:r>
          </a:p>
          <a:p>
            <a:pPr marL="342900" marR="0" indent="-342900" defTabSz="914400" eaLnBrk="1" fontAlgn="auto" latinLnBrk="0" hangingPunct="1">
              <a:lnSpc>
                <a:spcPts val="2300"/>
              </a:lnSpc>
              <a:spcBef>
                <a:spcPts val="500"/>
              </a:spcBef>
              <a:spcAft>
                <a:spcPts val="0"/>
              </a:spcAft>
              <a:buClrTx/>
              <a:buSzTx/>
              <a:buFontTx/>
              <a:buAutoNum type="arabicPeriod"/>
              <a:tabLst/>
            </a:pPr>
            <a:r>
              <a:rPr lang="en-US" sz="1200" kern="0" dirty="0" smtClean="0">
                <a:solidFill>
                  <a:srgbClr val="000000"/>
                </a:solidFill>
              </a:rPr>
              <a:t>Variations:</a:t>
            </a:r>
            <a:r>
              <a:rPr lang="en-US" sz="1200" kern="0" dirty="0">
                <a:solidFill>
                  <a:srgbClr val="000000"/>
                </a:solidFill>
              </a:rPr>
              <a:t> </a:t>
            </a:r>
            <a:r>
              <a:rPr kumimoji="0" lang="en-US" sz="1200" b="0" i="0" u="none" strike="noStrike" kern="0" cap="none" spc="0" normalizeH="0" baseline="0" noProof="0" dirty="0" smtClean="0">
                <a:ln>
                  <a:noFill/>
                </a:ln>
                <a:solidFill>
                  <a:srgbClr val="000000"/>
                </a:solidFill>
                <a:effectLst/>
                <a:uLnTx/>
                <a:uFillTx/>
              </a:rPr>
              <a:t>Different Person</a:t>
            </a:r>
            <a:r>
              <a:rPr kumimoji="0" lang="en-US" sz="1200" b="0" i="0" u="none" strike="noStrike" kern="0" cap="none" spc="0" normalizeH="0" noProof="0" dirty="0" smtClean="0">
                <a:ln>
                  <a:noFill/>
                </a:ln>
                <a:solidFill>
                  <a:srgbClr val="000000"/>
                </a:solidFill>
                <a:effectLst/>
                <a:uLnTx/>
                <a:uFillTx/>
              </a:rPr>
              <a:t> , </a:t>
            </a:r>
            <a:r>
              <a:rPr lang="en-US" sz="1200" kern="0" dirty="0" smtClean="0">
                <a:solidFill>
                  <a:srgbClr val="000000"/>
                </a:solidFill>
              </a:rPr>
              <a:t>Different line width, </a:t>
            </a:r>
            <a:r>
              <a:rPr kumimoji="0" lang="en-US" sz="1200" b="0" i="0" u="none" strike="noStrike" kern="0" cap="none" spc="0" normalizeH="0" baseline="0" noProof="0" dirty="0" smtClean="0">
                <a:ln>
                  <a:noFill/>
                </a:ln>
                <a:solidFill>
                  <a:srgbClr val="000000"/>
                </a:solidFill>
                <a:effectLst/>
                <a:uLnTx/>
                <a:uFillTx/>
              </a:rPr>
              <a:t>Different</a:t>
            </a:r>
            <a:r>
              <a:rPr kumimoji="0" lang="en-US" sz="1200" b="0" i="0" u="none" strike="noStrike" kern="0" cap="none" spc="0" normalizeH="0" noProof="0" dirty="0" smtClean="0">
                <a:ln>
                  <a:noFill/>
                </a:ln>
                <a:solidFill>
                  <a:srgbClr val="000000"/>
                </a:solidFill>
                <a:effectLst/>
                <a:uLnTx/>
                <a:uFillTx/>
              </a:rPr>
              <a:t> character style in same page</a:t>
            </a:r>
            <a:r>
              <a:rPr lang="en-US" sz="1200" kern="0" dirty="0" smtClean="0">
                <a:solidFill>
                  <a:srgbClr val="000000"/>
                </a:solidFill>
              </a:rPr>
              <a:t>, Different pen nib width, Different Character spacing</a:t>
            </a:r>
            <a:endParaRPr kumimoji="0" lang="en-US" sz="12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2815006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Workspace Detection</a:t>
            </a:r>
            <a:br>
              <a:rPr lang="en-US" dirty="0" smtClean="0"/>
            </a:br>
            <a:endParaRPr lang="en-US" dirty="0"/>
          </a:p>
        </p:txBody>
      </p:sp>
      <p:sp>
        <p:nvSpPr>
          <p:cNvPr id="4" name="Content Placeholder 3"/>
          <p:cNvSpPr>
            <a:spLocks noGrp="1"/>
          </p:cNvSpPr>
          <p:nvPr>
            <p:ph sz="half" idx="1"/>
          </p:nvPr>
        </p:nvSpPr>
        <p:spPr/>
        <p:txBody>
          <a:bodyPr/>
          <a:lstStyle/>
          <a:p>
            <a:pPr marL="0" indent="0">
              <a:buNone/>
            </a:pPr>
            <a:r>
              <a:rPr lang="en-US" dirty="0" smtClean="0"/>
              <a:t>OpenCV for finding closed object contours</a:t>
            </a:r>
          </a:p>
          <a:p>
            <a:pPr>
              <a:buFont typeface="Wingdings" panose="05000000000000000000" pitchFamily="2" charset="2"/>
              <a:buChar char="§"/>
            </a:pPr>
            <a:r>
              <a:rPr lang="en-US" dirty="0" smtClean="0"/>
              <a:t>Detect all the boxes </a:t>
            </a:r>
          </a:p>
          <a:p>
            <a:pPr>
              <a:buFont typeface="Wingdings" panose="05000000000000000000" pitchFamily="2" charset="2"/>
              <a:buChar char="§"/>
            </a:pPr>
            <a:r>
              <a:rPr lang="en-US" dirty="0" smtClean="0"/>
              <a:t>Sort them (Top-to-Bottom) </a:t>
            </a:r>
          </a:p>
          <a:p>
            <a:pPr>
              <a:buFont typeface="Wingdings" panose="05000000000000000000" pitchFamily="2" charset="2"/>
              <a:buChar char="§"/>
            </a:pPr>
            <a:r>
              <a:rPr lang="en-US" dirty="0" smtClean="0"/>
              <a:t>Choose the desired boxes based on the area</a:t>
            </a:r>
          </a:p>
          <a:p>
            <a:pPr marL="0" indent="0">
              <a:buNone/>
            </a:pPr>
            <a:endParaRPr lang="en-US" dirty="0" smtClean="0"/>
          </a:p>
          <a:p>
            <a:pPr marL="0" indent="0">
              <a:buNone/>
            </a:pPr>
            <a:r>
              <a:rPr lang="en-US" dirty="0" smtClean="0"/>
              <a:t>Assumptions :</a:t>
            </a:r>
          </a:p>
          <a:p>
            <a:pPr>
              <a:buFont typeface="Wingdings" panose="05000000000000000000" pitchFamily="2" charset="2"/>
              <a:buChar char="§"/>
            </a:pPr>
            <a:r>
              <a:rPr lang="en-US" dirty="0" smtClean="0"/>
              <a:t>Valid Rectangular boxes present</a:t>
            </a:r>
          </a:p>
          <a:p>
            <a:pPr marL="0" indent="0">
              <a:buNone/>
            </a:pP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67673" y="1296000"/>
            <a:ext cx="2983404" cy="4168775"/>
          </a:xfrm>
        </p:spPr>
      </p:pic>
      <p:sp>
        <p:nvSpPr>
          <p:cNvPr id="6" name="Slide Number Placeholder 5"/>
          <p:cNvSpPr>
            <a:spLocks noGrp="1"/>
          </p:cNvSpPr>
          <p:nvPr>
            <p:ph type="sldNum" sz="quarter" idx="12"/>
          </p:nvPr>
        </p:nvSpPr>
        <p:spPr/>
        <p:txBody>
          <a:bodyPr/>
          <a:lstStyle/>
          <a:p>
            <a:fld id="{4898AEC0-503E-4FA4-859C-D0F72D6E3F79}" type="slidenum">
              <a:rPr lang="de-DE" smtClean="0"/>
              <a:pPr/>
              <a:t>5</a:t>
            </a:fld>
            <a:endParaRPr lang="de-DE"/>
          </a:p>
        </p:txBody>
      </p:sp>
      <p:sp>
        <p:nvSpPr>
          <p:cNvPr id="8" name="TextBox 7"/>
          <p:cNvSpPr txBox="1"/>
          <p:nvPr/>
        </p:nvSpPr>
        <p:spPr>
          <a:xfrm>
            <a:off x="7329177" y="820512"/>
            <a:ext cx="2260396" cy="30297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Sample Worksheet</a:t>
            </a:r>
          </a:p>
        </p:txBody>
      </p:sp>
      <p:sp>
        <p:nvSpPr>
          <p:cNvPr id="9" name="Title 1"/>
          <p:cNvSpPr>
            <a:spLocks noGrp="1"/>
          </p:cNvSpPr>
          <p:nvPr>
            <p:ph type="title"/>
          </p:nvPr>
        </p:nvSpPr>
        <p:spPr>
          <a:xfrm>
            <a:off x="259200" y="648000"/>
            <a:ext cx="10450800" cy="388800"/>
          </a:xfrm>
        </p:spPr>
        <p:txBody>
          <a:bodyPr/>
          <a:lstStyle/>
          <a:p>
            <a:r>
              <a:rPr lang="en-US" dirty="0" smtClean="0"/>
              <a:t>Approach</a:t>
            </a:r>
            <a:endParaRPr lang="en-US" dirty="0"/>
          </a:p>
        </p:txBody>
      </p:sp>
    </p:spTree>
    <p:extLst>
      <p:ext uri="{BB962C8B-B14F-4D97-AF65-F5344CB8AC3E}">
        <p14:creationId xmlns:p14="http://schemas.microsoft.com/office/powerpoint/2010/main" val="4004097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Worksheet Detection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6</a:t>
            </a:fld>
            <a:endParaRPr lang="de-DE"/>
          </a:p>
        </p:txBody>
      </p:sp>
      <p:sp>
        <p:nvSpPr>
          <p:cNvPr id="9" name="TextBox 8"/>
          <p:cNvSpPr txBox="1"/>
          <p:nvPr/>
        </p:nvSpPr>
        <p:spPr>
          <a:xfrm>
            <a:off x="1276894" y="679092"/>
            <a:ext cx="1448889" cy="24871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Contours detection</a:t>
            </a:r>
          </a:p>
        </p:txBody>
      </p:sp>
      <p:sp>
        <p:nvSpPr>
          <p:cNvPr id="10" name="Right Arrow 9"/>
          <p:cNvSpPr/>
          <p:nvPr/>
        </p:nvSpPr>
        <p:spPr>
          <a:xfrm>
            <a:off x="3463735" y="2823766"/>
            <a:ext cx="358445" cy="314553"/>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nvSpPr>
        <p:spPr>
          <a:xfrm>
            <a:off x="4739791" y="687983"/>
            <a:ext cx="3137836" cy="32492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Selection</a:t>
            </a:r>
            <a:r>
              <a:rPr kumimoji="0" lang="en-US" sz="1100" b="0" i="0" u="none" strike="noStrike" kern="0" cap="none" spc="0" normalizeH="0" noProof="0" dirty="0" smtClean="0">
                <a:ln>
                  <a:noFill/>
                </a:ln>
                <a:solidFill>
                  <a:srgbClr val="000000"/>
                </a:solidFill>
                <a:effectLst/>
                <a:uLnTx/>
                <a:uFillTx/>
              </a:rPr>
              <a:t> based on area</a:t>
            </a:r>
            <a:endParaRPr kumimoji="0" lang="en-US" sz="1100" b="0" i="0" u="none" strike="noStrike" kern="0" cap="none" spc="0" normalizeH="0" baseline="0" noProof="0" dirty="0" smtClean="0">
              <a:ln>
                <a:noFill/>
              </a:ln>
              <a:solidFill>
                <a:srgbClr val="000000"/>
              </a:solidFill>
              <a:effectLst/>
              <a:uLnTx/>
              <a:uFillTx/>
            </a:endParaRPr>
          </a:p>
        </p:txBody>
      </p:sp>
      <p:pic>
        <p:nvPicPr>
          <p:cNvPr id="20" name="Content Placeholder 19"/>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327177" y="1174797"/>
            <a:ext cx="2948276" cy="4168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5" name="Content Placeholder 24"/>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4061986" y="1174797"/>
            <a:ext cx="2948276" cy="4168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8" name="Picture 2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805319" y="1207616"/>
            <a:ext cx="2213400" cy="10381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9" name="Picture 2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764137" y="2637376"/>
            <a:ext cx="2295764" cy="10459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0" name="Picture 29"/>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796794" y="4162653"/>
            <a:ext cx="2304287" cy="10823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2" name="TextBox 31"/>
          <p:cNvSpPr txBox="1"/>
          <p:nvPr/>
        </p:nvSpPr>
        <p:spPr>
          <a:xfrm>
            <a:off x="8352495" y="670742"/>
            <a:ext cx="3137836" cy="32492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100" kern="0" dirty="0" smtClean="0">
                <a:solidFill>
                  <a:srgbClr val="000000"/>
                </a:solidFill>
              </a:rPr>
              <a:t>Cropped images</a:t>
            </a:r>
          </a:p>
        </p:txBody>
      </p:sp>
      <p:sp>
        <p:nvSpPr>
          <p:cNvPr id="33" name="Right Arrow 32"/>
          <p:cNvSpPr/>
          <p:nvPr/>
        </p:nvSpPr>
        <p:spPr>
          <a:xfrm>
            <a:off x="7275311" y="2823765"/>
            <a:ext cx="358445" cy="314553"/>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2179005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Line Detection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7</a:t>
            </a:fld>
            <a:endParaRPr lang="de-DE"/>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75" y="1684949"/>
            <a:ext cx="2611386" cy="1796743"/>
          </a:xfrm>
          <a:prstGeom prst="rect">
            <a:avLst/>
          </a:prstGeom>
        </p:spPr>
      </p:pic>
      <p:sp>
        <p:nvSpPr>
          <p:cNvPr id="6" name="TextBox 5"/>
          <p:cNvSpPr txBox="1"/>
          <p:nvPr/>
        </p:nvSpPr>
        <p:spPr>
          <a:xfrm>
            <a:off x="266700" y="1275069"/>
            <a:ext cx="5219700" cy="2418250"/>
          </a:xfrm>
          <a:prstGeom prst="rect">
            <a:avLst/>
          </a:prstGeom>
          <a:noFill/>
        </p:spPr>
        <p:txBody>
          <a:bodyPr wrap="squar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400" b="0" i="0" u="none" strike="noStrike" kern="0" cap="none" spc="0" normalizeH="0" baseline="0" noProof="0" dirty="0" smtClean="0">
                <a:ln>
                  <a:noFill/>
                </a:ln>
                <a:solidFill>
                  <a:srgbClr val="000000"/>
                </a:solidFill>
                <a:effectLst/>
                <a:uLnTx/>
                <a:uFillTx/>
              </a:rPr>
              <a:t>Compress matrix in</a:t>
            </a:r>
            <a:r>
              <a:rPr kumimoji="0" lang="en-US" sz="1400" b="0" i="0" u="none" strike="noStrike" kern="0" cap="none" spc="0" normalizeH="0" noProof="0" dirty="0" smtClean="0">
                <a:ln>
                  <a:noFill/>
                </a:ln>
                <a:solidFill>
                  <a:srgbClr val="000000"/>
                </a:solidFill>
                <a:effectLst/>
                <a:uLnTx/>
                <a:uFillTx/>
              </a:rPr>
              <a:t> a single array and take forward derivative</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US" kern="0" baseline="0" dirty="0">
              <a:solidFill>
                <a:srgbClr val="000000"/>
              </a:solidFill>
            </a:endParaRPr>
          </a:p>
          <a:p>
            <a:pPr marL="342900" marR="0" indent="-342900" defTabSz="914400" eaLnBrk="1" fontAlgn="auto" latinLnBrk="0" hangingPunct="1">
              <a:lnSpc>
                <a:spcPts val="2300"/>
              </a:lnSpc>
              <a:spcBef>
                <a:spcPts val="500"/>
              </a:spcBef>
              <a:spcAft>
                <a:spcPts val="0"/>
              </a:spcAft>
              <a:buClrTx/>
              <a:buSzTx/>
              <a:buFontTx/>
              <a:buAutoNum type="arabicPeriod"/>
              <a:tabLst/>
            </a:pPr>
            <a:endParaRPr kumimoji="0" lang="en-US" sz="1800" b="0" i="0" u="none" strike="noStrike" kern="0" cap="none" spc="0" normalizeH="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dirty="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lang="en-US" kern="0" dirty="0" smtClean="0">
                <a:solidFill>
                  <a:srgbClr val="000000"/>
                </a:solidFill>
              </a:rPr>
              <a:t>Assumptions </a:t>
            </a:r>
            <a:r>
              <a:rPr lang="en-US" kern="0" dirty="0">
                <a:solidFill>
                  <a:srgbClr val="000000"/>
                </a:solidFill>
              </a:rPr>
              <a:t>:</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1) Sufficient gap between lines is required</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2) There should be </a:t>
            </a:r>
            <a:r>
              <a:rPr lang="en-US" sz="1400" kern="0" dirty="0" smtClean="0">
                <a:solidFill>
                  <a:srgbClr val="000000"/>
                </a:solidFill>
              </a:rPr>
              <a:t>at least </a:t>
            </a:r>
            <a:r>
              <a:rPr lang="en-US" sz="1400" kern="0" dirty="0">
                <a:solidFill>
                  <a:srgbClr val="000000"/>
                </a:solidFill>
              </a:rPr>
              <a:t>some intersection between exponential </a:t>
            </a:r>
            <a:r>
              <a:rPr lang="en-US" sz="1400" kern="0" dirty="0" smtClean="0">
                <a:solidFill>
                  <a:srgbClr val="000000"/>
                </a:solidFill>
              </a:rPr>
              <a:t>      characters </a:t>
            </a:r>
            <a:r>
              <a:rPr lang="en-US" sz="1400" kern="0" dirty="0">
                <a:solidFill>
                  <a:srgbClr val="000000"/>
                </a:solidFill>
              </a:rPr>
              <a:t>and line</a:t>
            </a:r>
            <a:endParaRPr kumimoji="0" lang="en-US" sz="14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1376110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Detection</a:t>
            </a:r>
            <a:endParaRPr lang="en-US" dirty="0"/>
          </a:p>
        </p:txBody>
      </p:sp>
      <p:pic>
        <p:nvPicPr>
          <p:cNvPr id="7" name="Content Placeholder 6"/>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259200" y="1495354"/>
            <a:ext cx="4860925" cy="35300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386168" y="1401961"/>
            <a:ext cx="3959355" cy="7194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Slide Number Placeholder 5"/>
          <p:cNvSpPr>
            <a:spLocks noGrp="1"/>
          </p:cNvSpPr>
          <p:nvPr>
            <p:ph type="sldNum" sz="quarter" idx="12"/>
          </p:nvPr>
        </p:nvSpPr>
        <p:spPr/>
        <p:txBody>
          <a:bodyPr/>
          <a:lstStyle/>
          <a:p>
            <a:fld id="{4898AEC0-503E-4FA4-859C-D0F72D6E3F79}" type="slidenum">
              <a:rPr lang="de-DE" smtClean="0"/>
              <a:pPr/>
              <a:t>8</a:t>
            </a:fld>
            <a:endParaRPr lang="de-DE"/>
          </a:p>
        </p:txBody>
      </p:sp>
      <p:sp>
        <p:nvSpPr>
          <p:cNvPr id="8" name="TextBox 7"/>
          <p:cNvSpPr txBox="1"/>
          <p:nvPr/>
        </p:nvSpPr>
        <p:spPr>
          <a:xfrm>
            <a:off x="1000702" y="1106554"/>
            <a:ext cx="4119423" cy="27066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Line Detection and Rotation</a:t>
            </a:r>
            <a:endParaRPr kumimoji="0" lang="en-US" sz="1800" b="0" i="0" u="none" strike="noStrike" kern="0" cap="none" spc="0" normalizeH="0" baseline="0" noProof="0" dirty="0" smtClean="0">
              <a:ln>
                <a:noFill/>
              </a:ln>
              <a:solidFill>
                <a:srgbClr val="000000"/>
              </a:solidFill>
              <a:effectLst/>
              <a:uLnTx/>
              <a:uFillTx/>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169" y="2349852"/>
            <a:ext cx="3959355" cy="678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4780" y="3332648"/>
            <a:ext cx="3982129" cy="6547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6168" y="4294533"/>
            <a:ext cx="3945554" cy="511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Right Arrow 12"/>
          <p:cNvSpPr/>
          <p:nvPr/>
        </p:nvSpPr>
        <p:spPr>
          <a:xfrm>
            <a:off x="5477511" y="3028494"/>
            <a:ext cx="528494" cy="449146"/>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4" name="Rectangle 13"/>
          <p:cNvSpPr/>
          <p:nvPr/>
        </p:nvSpPr>
        <p:spPr>
          <a:xfrm>
            <a:off x="7427125" y="940324"/>
            <a:ext cx="1877437" cy="387286"/>
          </a:xfrm>
          <a:prstGeom prst="rect">
            <a:avLst/>
          </a:prstGeom>
        </p:spPr>
        <p:txBody>
          <a:bodyPr wrap="none">
            <a:spAutoFit/>
          </a:bodyPr>
          <a:lstStyle/>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Cropped images</a:t>
            </a:r>
          </a:p>
        </p:txBody>
      </p:sp>
      <p:sp>
        <p:nvSpPr>
          <p:cNvPr id="15" name="Title 1"/>
          <p:cNvSpPr>
            <a:spLocks noGrp="1"/>
          </p:cNvSpPr>
          <p:nvPr>
            <p:ph type="title"/>
          </p:nvPr>
        </p:nvSpPr>
        <p:spPr>
          <a:xfrm>
            <a:off x="259200" y="648000"/>
            <a:ext cx="10450800" cy="388800"/>
          </a:xfrm>
        </p:spPr>
        <p:txBody>
          <a:bodyPr/>
          <a:lstStyle/>
          <a:p>
            <a:r>
              <a:rPr lang="en-US" dirty="0" smtClean="0"/>
              <a:t>Output</a:t>
            </a:r>
            <a:endParaRPr lang="en-US" dirty="0"/>
          </a:p>
        </p:txBody>
      </p:sp>
    </p:spTree>
    <p:extLst>
      <p:ext uri="{BB962C8B-B14F-4D97-AF65-F5344CB8AC3E}">
        <p14:creationId xmlns:p14="http://schemas.microsoft.com/office/powerpoint/2010/main" val="3638784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a:t>Character Segmentation</a:t>
            </a:r>
          </a:p>
        </p:txBody>
      </p:sp>
      <p:sp>
        <p:nvSpPr>
          <p:cNvPr id="4" name="Slide Number Placeholder 3"/>
          <p:cNvSpPr>
            <a:spLocks noGrp="1"/>
          </p:cNvSpPr>
          <p:nvPr>
            <p:ph type="sldNum" sz="quarter" idx="12"/>
          </p:nvPr>
        </p:nvSpPr>
        <p:spPr/>
        <p:txBody>
          <a:bodyPr/>
          <a:lstStyle/>
          <a:p>
            <a:fld id="{4898AEC0-503E-4FA4-859C-D0F72D6E3F79}" type="slidenum">
              <a:rPr lang="de-DE" smtClean="0"/>
              <a:pPr/>
              <a:t>9</a:t>
            </a:fld>
            <a:endParaRPr lang="de-DE"/>
          </a:p>
        </p:txBody>
      </p:sp>
      <p:sp>
        <p:nvSpPr>
          <p:cNvPr id="5" name="Content Placeholder 4"/>
          <p:cNvSpPr>
            <a:spLocks noGrp="1"/>
          </p:cNvSpPr>
          <p:nvPr>
            <p:ph sz="quarter" idx="1"/>
          </p:nvPr>
        </p:nvSpPr>
        <p:spPr/>
        <p:txBody>
          <a:bodyPr/>
          <a:lstStyle/>
          <a:p>
            <a:pPr marL="0" indent="0">
              <a:buNone/>
            </a:pPr>
            <a:r>
              <a:rPr lang="en-US" dirty="0"/>
              <a:t>OpenCV for contour finding and bounding </a:t>
            </a:r>
            <a:r>
              <a:rPr lang="en-US" dirty="0" smtClean="0"/>
              <a:t>boxes</a:t>
            </a:r>
            <a:endParaRPr lang="en-US" dirty="0"/>
          </a:p>
          <a:p>
            <a:r>
              <a:rPr lang="en-US" sz="1600" dirty="0" smtClean="0"/>
              <a:t>Find the contours and sort (Left-to-Right)</a:t>
            </a:r>
          </a:p>
          <a:p>
            <a:r>
              <a:rPr lang="en-US" sz="1600" dirty="0" smtClean="0"/>
              <a:t>Merge bounding boxes for symbol like “=”</a:t>
            </a:r>
            <a:endParaRPr lang="en-US" sz="1600" dirty="0"/>
          </a:p>
        </p:txBody>
      </p:sp>
      <p:pic>
        <p:nvPicPr>
          <p:cNvPr id="6" name="Picture 5"/>
          <p:cNvPicPr>
            <a:picLocks noChangeAspect="1"/>
          </p:cNvPicPr>
          <p:nvPr/>
        </p:nvPicPr>
        <p:blipFill>
          <a:blip r:embed="rId2" cstate="hqprint">
            <a:extLst>
              <a:ext uri="{BEBA8EAE-BF5A-486C-A8C5-ECC9F3942E4B}">
                <a14:imgProps xmlns:a14="http://schemas.microsoft.com/office/drawing/2010/main">
                  <a14:imgLayer r:embed="rId3">
                    <a14:imgEffect>
                      <a14:sharpenSoften amount="-11000"/>
                    </a14:imgEffect>
                    <a14:imgEffect>
                      <a14:saturation sat="30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66700" y="3589289"/>
            <a:ext cx="4367326" cy="1957431"/>
          </a:xfrm>
          <a:prstGeom prst="rect">
            <a:avLst/>
          </a:prstGeom>
        </p:spPr>
      </p:pic>
      <p:sp>
        <p:nvSpPr>
          <p:cNvPr id="7" name="TextBox 6"/>
          <p:cNvSpPr txBox="1"/>
          <p:nvPr/>
        </p:nvSpPr>
        <p:spPr>
          <a:xfrm>
            <a:off x="410845" y="3589289"/>
            <a:ext cx="957262" cy="421481"/>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400" b="0" i="0" u="none" strike="noStrike" kern="0" cap="none" spc="0" normalizeH="0" baseline="0" noProof="0" dirty="0" smtClean="0">
                <a:ln>
                  <a:noFill/>
                </a:ln>
                <a:solidFill>
                  <a:schemeClr val="bg1"/>
                </a:solidFill>
                <a:effectLst/>
                <a:uLnTx/>
                <a:uFillTx/>
              </a:rPr>
              <a:t>Output</a:t>
            </a:r>
          </a:p>
        </p:txBody>
      </p:sp>
      <p:sp>
        <p:nvSpPr>
          <p:cNvPr id="8" name="Down Arrow 7"/>
          <p:cNvSpPr/>
          <p:nvPr/>
        </p:nvSpPr>
        <p:spPr>
          <a:xfrm>
            <a:off x="8732314" y="2414021"/>
            <a:ext cx="184967" cy="392460"/>
          </a:xfrm>
          <a:prstGeom prst="down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9" name="Picture 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70732" y="3024699"/>
            <a:ext cx="29370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341832" y="1776462"/>
            <a:ext cx="29659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TextBox 10"/>
          <p:cNvSpPr txBox="1"/>
          <p:nvPr/>
        </p:nvSpPr>
        <p:spPr>
          <a:xfrm>
            <a:off x="7379762" y="3878860"/>
            <a:ext cx="2928001" cy="29364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Contours</a:t>
            </a:r>
            <a:r>
              <a:rPr kumimoji="0" lang="en-US" sz="1800" b="0" i="0" u="none" strike="noStrike" kern="0" cap="none" spc="0" normalizeH="0" noProof="0" dirty="0" smtClean="0">
                <a:ln>
                  <a:noFill/>
                </a:ln>
                <a:solidFill>
                  <a:srgbClr val="000000"/>
                </a:solidFill>
                <a:effectLst/>
                <a:uLnTx/>
                <a:uFillTx/>
              </a:rPr>
              <a:t> sorted left-to right</a:t>
            </a:r>
            <a:endParaRPr kumimoji="0" lang="en-US" sz="1800" b="0" i="0" u="none" strike="noStrike" kern="0" cap="none" spc="0" normalizeH="0" baseline="0" noProof="0" dirty="0" smtClean="0">
              <a:ln>
                <a:noFill/>
              </a:ln>
              <a:solidFill>
                <a:srgbClr val="000000"/>
              </a:solidFill>
              <a:effectLst/>
              <a:uLnTx/>
              <a:uFillTx/>
            </a:endParaRPr>
          </a:p>
        </p:txBody>
      </p:sp>
      <p:cxnSp>
        <p:nvCxnSpPr>
          <p:cNvPr id="13" name="Straight Connector 12"/>
          <p:cNvCxnSpPr/>
          <p:nvPr/>
        </p:nvCxnSpPr>
        <p:spPr>
          <a:xfrm flipH="1">
            <a:off x="6400800" y="346229"/>
            <a:ext cx="8878" cy="52824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44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RBEI/EDS2</OrgInhalt>
      <Wert>RBEI/EDS2</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Private Limited 2019. All rights reserved, also regarding any disposal, exploitation, reproduction, editing, distribution, as well as in the event of applications for industrial property rights.</OrgInhalt>
      <Wert>©  Robert Bosch Engineering and Business Solutions Private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2019-10-15</OrgInhalt>
      <Wert>2019-10-15</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presentation_178</Template>
  <TotalTime>0</TotalTime>
  <Words>563</Words>
  <Application>Microsoft Office PowerPoint</Application>
  <PresentationFormat>Custom</PresentationFormat>
  <Paragraphs>189</Paragraphs>
  <Slides>19</Slides>
  <Notes>0</Notes>
  <HiddenSlides>7</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Bosch Office Sans</vt:lpstr>
      <vt:lpstr>Calibri</vt:lpstr>
      <vt:lpstr>Consolas</vt:lpstr>
      <vt:lpstr>Roboto</vt:lpstr>
      <vt:lpstr>Times New Roman</vt:lpstr>
      <vt:lpstr>Wingdings</vt:lpstr>
      <vt:lpstr>Wingdings 3</vt:lpstr>
      <vt:lpstr>Bosch NG</vt:lpstr>
      <vt:lpstr>Storyboard Layouts</vt:lpstr>
      <vt:lpstr>Intel - ocr</vt:lpstr>
      <vt:lpstr> </vt:lpstr>
      <vt:lpstr>PowerPoint Presentation</vt:lpstr>
      <vt:lpstr> </vt:lpstr>
      <vt:lpstr>Approach</vt:lpstr>
      <vt:lpstr>PowerPoint Presentation</vt:lpstr>
      <vt:lpstr>Approach</vt:lpstr>
      <vt:lpstr>Output</vt:lpstr>
      <vt:lpstr>Approach</vt:lpstr>
      <vt:lpstr>Exponents Detection</vt:lpstr>
      <vt:lpstr>Exponents Detection</vt:lpstr>
      <vt:lpstr>Dataset</vt:lpstr>
      <vt:lpstr>Approach</vt:lpstr>
      <vt:lpstr>Evaluation of Expression </vt:lpstr>
      <vt:lpstr>Color Code</vt:lpstr>
      <vt:lpstr>On Handwritten pages</vt:lpstr>
      <vt:lpstr>PowerPoint Presentation</vt:lpstr>
      <vt:lpstr>PowerPoint Presentation</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ocr</dc:title>
  <dc:creator>Bijon Guha (RBEI/EDS2)</dc:creator>
  <cp:lastModifiedBy>Bijon Guha (RBEI/EDS2)</cp:lastModifiedBy>
  <cp:revision>35</cp:revision>
  <dcterms:created xsi:type="dcterms:W3CDTF">2019-10-15T08:44:04Z</dcterms:created>
  <dcterms:modified xsi:type="dcterms:W3CDTF">2019-12-10T11:32:45Z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