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14"/>
  </p:notesMasterIdLst>
  <p:sldIdLst>
    <p:sldId id="256" r:id="rId5"/>
    <p:sldId id="269" r:id="rId6"/>
    <p:sldId id="257" r:id="rId7"/>
    <p:sldId id="278" r:id="rId8"/>
    <p:sldId id="279" r:id="rId9"/>
    <p:sldId id="277" r:id="rId10"/>
    <p:sldId id="280" r:id="rId11"/>
    <p:sldId id="281" r:id="rId12"/>
    <p:sldId id="267" r:id="rId13"/>
  </p:sldIdLst>
  <p:sldSz cx="10969625" cy="6170613"/>
  <p:notesSz cx="6858000" cy="9144000"/>
  <p:custDataLst>
    <p:tags r:id="rId1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7" d="100"/>
          <a:sy n="97" d="100"/>
        </p:scale>
        <p:origin x="4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07.11.2019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a:t>
            </a:r>
            <a:r>
              <a:rPr lang="en-US" sz="1400" dirty="0" smtClean="0"/>
              <a:t>mathematically</a:t>
            </a:r>
          </a:p>
          <a:p>
            <a:pPr marL="0" indent="0">
              <a:buNone/>
            </a:pPr>
            <a:endParaRPr lang="en-US" sz="1400" dirty="0" smtClean="0"/>
          </a:p>
          <a:p>
            <a:pPr marL="0" indent="0">
              <a:buNone/>
            </a:pPr>
            <a:r>
              <a:rPr lang="en-US" dirty="0" smtClean="0"/>
              <a:t>3. Inputs from customer [ For tuning Parameters ]</a:t>
            </a:r>
          </a:p>
          <a:p>
            <a:pPr marL="0" indent="0">
              <a:buNone/>
            </a:pPr>
            <a:r>
              <a:rPr lang="en-US" sz="1400" dirty="0"/>
              <a:t>	</a:t>
            </a:r>
            <a:r>
              <a:rPr lang="en-US" sz="1400" dirty="0" smtClean="0"/>
              <a:t>3.1 Sample Image Testing</a:t>
            </a: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a:xfrm>
            <a:off x="259199" y="366912"/>
            <a:ext cx="10450800" cy="388800"/>
          </a:xfrm>
        </p:spPr>
        <p:txBody>
          <a:bodyPr/>
          <a:lstStyle/>
          <a:p>
            <a:r>
              <a:rPr lang="en-US" dirty="0" smtClean="0"/>
              <a:t>Sample Test Images</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5736" y="957260"/>
            <a:ext cx="2100263" cy="2969710"/>
          </a:xfrm>
          <a:prstGeom prst="rect">
            <a:avLst/>
          </a:prstGeom>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35999" y="942964"/>
            <a:ext cx="2110374" cy="2984006"/>
          </a:xfrm>
          <a:prstGeom prst="rect">
            <a:avLst/>
          </a:prstGeom>
        </p:spPr>
      </p:pic>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36262" y="957260"/>
            <a:ext cx="2100264" cy="2969710"/>
          </a:xfrm>
          <a:prstGeom prst="rect">
            <a:avLst/>
          </a:prstGeom>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88925" y="942964"/>
            <a:ext cx="2112167" cy="2986541"/>
          </a:xfrm>
          <a:prstGeom prst="rect">
            <a:avLst/>
          </a:prstGeom>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714702" y="957260"/>
            <a:ext cx="2105316" cy="2976854"/>
          </a:xfrm>
          <a:prstGeom prst="rect">
            <a:avLst/>
          </a:prstGeom>
        </p:spPr>
      </p:pic>
      <p:sp>
        <p:nvSpPr>
          <p:cNvPr id="13" name="TextBox 12"/>
          <p:cNvSpPr txBox="1"/>
          <p:nvPr/>
        </p:nvSpPr>
        <p:spPr>
          <a:xfrm>
            <a:off x="259199" y="4057650"/>
            <a:ext cx="10277832" cy="914400"/>
          </a:xfrm>
          <a:prstGeom prst="rect">
            <a:avLst/>
          </a:prstGeom>
          <a:noFill/>
        </p:spPr>
        <p:txBody>
          <a:bodyPr wrap="non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200" b="0" i="0" u="none" strike="noStrike" kern="0" cap="none" spc="0" normalizeH="0" baseline="0" noProof="0" dirty="0" smtClean="0">
                <a:ln>
                  <a:noFill/>
                </a:ln>
                <a:solidFill>
                  <a:srgbClr val="000000"/>
                </a:solidFill>
                <a:effectLst/>
                <a:uLnTx/>
                <a:uFillTx/>
              </a:rPr>
              <a:t>Handwritten Text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sz="1200" kern="0" dirty="0" smtClean="0">
                <a:solidFill>
                  <a:srgbClr val="000000"/>
                </a:solidFill>
              </a:rPr>
              <a:t>Variations:</a:t>
            </a:r>
            <a:r>
              <a:rPr lang="en-US" sz="1200" kern="0" dirty="0">
                <a:solidFill>
                  <a:srgbClr val="000000"/>
                </a:solidFill>
              </a:rPr>
              <a:t> </a:t>
            </a:r>
            <a:r>
              <a:rPr kumimoji="0" lang="en-US" sz="1200" b="0" i="0" u="none" strike="noStrike" kern="0" cap="none" spc="0" normalizeH="0" baseline="0" noProof="0" dirty="0" smtClean="0">
                <a:ln>
                  <a:noFill/>
                </a:ln>
                <a:solidFill>
                  <a:srgbClr val="000000"/>
                </a:solidFill>
                <a:effectLst/>
                <a:uLnTx/>
                <a:uFillTx/>
              </a:rPr>
              <a:t>Different Person</a:t>
            </a:r>
            <a:r>
              <a:rPr kumimoji="0" lang="en-US" sz="1200" b="0" i="0" u="none" strike="noStrike" kern="0" cap="none" spc="0" normalizeH="0" noProof="0" dirty="0" smtClean="0">
                <a:ln>
                  <a:noFill/>
                </a:ln>
                <a:solidFill>
                  <a:srgbClr val="000000"/>
                </a:solidFill>
                <a:effectLst/>
                <a:uLnTx/>
                <a:uFillTx/>
              </a:rPr>
              <a:t> , </a:t>
            </a:r>
            <a:r>
              <a:rPr lang="en-US" sz="1200" kern="0" dirty="0" smtClean="0">
                <a:solidFill>
                  <a:srgbClr val="000000"/>
                </a:solidFill>
              </a:rPr>
              <a:t>Different line width, </a:t>
            </a:r>
            <a:r>
              <a:rPr kumimoji="0" lang="en-US" sz="1200" b="0" i="0" u="none" strike="noStrike" kern="0" cap="none" spc="0" normalizeH="0" baseline="0" noProof="0" dirty="0" smtClean="0">
                <a:ln>
                  <a:noFill/>
                </a:ln>
                <a:solidFill>
                  <a:srgbClr val="000000"/>
                </a:solidFill>
                <a:effectLst/>
                <a:uLnTx/>
                <a:uFillTx/>
              </a:rPr>
              <a:t>Different</a:t>
            </a:r>
            <a:r>
              <a:rPr kumimoji="0" lang="en-US" sz="1200" b="0" i="0" u="none" strike="noStrike" kern="0" cap="none" spc="0" normalizeH="0" noProof="0" dirty="0" smtClean="0">
                <a:ln>
                  <a:noFill/>
                </a:ln>
                <a:solidFill>
                  <a:srgbClr val="000000"/>
                </a:solidFill>
                <a:effectLst/>
                <a:uLnTx/>
                <a:uFillTx/>
              </a:rPr>
              <a:t> character style in same page</a:t>
            </a:r>
            <a:r>
              <a:rPr lang="en-US" sz="1200" kern="0" dirty="0" smtClean="0">
                <a:solidFill>
                  <a:srgbClr val="000000"/>
                </a:solidFill>
              </a:rPr>
              <a:t>, Different pen nib width, Different Character spacing</a:t>
            </a:r>
            <a:endParaRPr kumimoji="0" lang="en-US"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815006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1354285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809659649"/>
              </p:ext>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2692371946"/>
              </p:ext>
            </p:extLst>
          </p:nvPr>
        </p:nvGraphicFramePr>
        <p:xfrm>
          <a:off x="266701" y="1036800"/>
          <a:ext cx="7805243" cy="424218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Sample 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p>
                    <a:p>
                      <a:pPr marL="342900" indent="-342900">
                        <a:buAutoNum type="arabicPeriod"/>
                      </a:pPr>
                      <a:r>
                        <a:rPr lang="en-US" sz="1400" dirty="0" smtClean="0"/>
                        <a:t>Training Files and Test Results </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Sample application takes images as a input and provides images a output with right, wrong and undetermined bounding boxes with color coding. Image and Text output is being saved in </a:t>
                      </a:r>
                      <a:r>
                        <a:rPr lang="en-US" sz="1400" kern="0" dirty="0" smtClean="0">
                          <a:solidFill>
                            <a:srgbClr val="000000"/>
                          </a:solidFill>
                        </a:rPr>
                        <a:t>‘logs’ folder </a:t>
                      </a:r>
                      <a:r>
                        <a:rPr lang="en-US" sz="1400" kern="0" dirty="0" smtClean="0">
                          <a:solidFill>
                            <a:srgbClr val="000000"/>
                          </a:solidFill>
                        </a:rPr>
                        <a:t>with respective image name and timestamp.</a:t>
                      </a: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endParaRPr kumimoji="0" lang="en-US" sz="1400" b="0" i="0" u="none" strike="noStrike" kern="0" cap="none" spc="0" normalizeH="0" baseline="0" noProof="0" dirty="0" smtClean="0">
                        <a:ln>
                          <a:noFill/>
                        </a:ln>
                        <a:solidFill>
                          <a:srgbClr val="000000"/>
                        </a:solidFill>
                        <a:effectLst/>
                        <a:uLnTx/>
                        <a:uFillTx/>
                      </a:endParaRP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rPr>
                        <a:t>Yes</a:t>
                      </a:r>
                      <a:endParaRPr kumimoji="0" lang="en-US" sz="1400" b="0" i="0" u="none" strike="noStrike" kern="0" cap="none" spc="0" normalizeH="0" baseline="0" noProof="0" dirty="0" smtClean="0">
                        <a:ln>
                          <a:noFill/>
                        </a:ln>
                        <a:solidFill>
                          <a:schemeClr val="tx1"/>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Yes</a:t>
                      </a: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Yes</a:t>
                      </a: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rPr>
                        <a:t>No</a:t>
                      </a: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rPr>
                        <a:t>Yes</a:t>
                      </a:r>
                    </a:p>
                  </a:txBody>
                  <a:tcPr/>
                </a:tc>
                <a:extLst>
                  <a:ext uri="{0D108BD9-81ED-4DB2-BD59-A6C34878D82A}">
                    <a16:rowId xmlns:a16="http://schemas.microsoft.com/office/drawing/2014/main" val="1165176785"/>
                  </a:ext>
                </a:extLst>
              </a:tr>
            </a:tbl>
          </a:graphicData>
        </a:graphic>
      </p:graphicFrame>
    </p:spTree>
    <p:extLst>
      <p:ext uri="{BB962C8B-B14F-4D97-AF65-F5344CB8AC3E}">
        <p14:creationId xmlns:p14="http://schemas.microsoft.com/office/powerpoint/2010/main" val="3092488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Future</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Steps</a:t>
            </a:r>
            <a:endParaRPr lang="en-US" dirty="0"/>
          </a:p>
        </p:txBody>
      </p:sp>
      <p:sp>
        <p:nvSpPr>
          <p:cNvPr id="4" name="TextBox 3"/>
          <p:cNvSpPr txBox="1"/>
          <p:nvPr/>
        </p:nvSpPr>
        <p:spPr>
          <a:xfrm>
            <a:off x="323193" y="1198179"/>
            <a:ext cx="10184524"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1. </a:t>
            </a:r>
            <a:r>
              <a:rPr lang="en-US" kern="0" dirty="0" smtClean="0">
                <a:solidFill>
                  <a:srgbClr val="000000"/>
                </a:solidFill>
              </a:rPr>
              <a:t>Generalizing for any mathematical equation</a:t>
            </a: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2</a:t>
            </a:r>
            <a:r>
              <a:rPr kumimoji="0" lang="en-US" sz="1800" b="0" i="0" u="none" strike="noStrike" kern="0" cap="none" spc="0" normalizeH="0" baseline="0" noProof="0" dirty="0" smtClean="0">
                <a:ln>
                  <a:noFill/>
                </a:ln>
                <a:solidFill>
                  <a:srgbClr val="000000"/>
                </a:solidFill>
                <a:effectLst/>
                <a:uLnTx/>
                <a:uFillTx/>
              </a:rPr>
              <a:t>. </a:t>
            </a:r>
            <a:r>
              <a:rPr lang="en-US" kern="0" noProof="0" dirty="0" smtClean="0">
                <a:solidFill>
                  <a:srgbClr val="000000"/>
                </a:solidFill>
              </a:rPr>
              <a:t>Recognition</a:t>
            </a:r>
            <a:r>
              <a:rPr kumimoji="0" lang="en-US" sz="1800" b="0" i="0" u="none" strike="noStrike" kern="0" cap="none" spc="0" normalizeH="0" baseline="0" noProof="0" dirty="0" smtClean="0">
                <a:ln>
                  <a:noFill/>
                </a:ln>
                <a:solidFill>
                  <a:srgbClr val="000000"/>
                </a:solidFill>
                <a:effectLst/>
                <a:uLnTx/>
                <a:uFillTx/>
              </a:rPr>
              <a:t> for more</a:t>
            </a:r>
            <a:r>
              <a:rPr kumimoji="0" lang="en-US" sz="1800" b="0" i="0" u="none" strike="noStrike" kern="0" cap="none" spc="0" normalizeH="0" noProof="0" dirty="0" smtClean="0">
                <a:ln>
                  <a:noFill/>
                </a:ln>
                <a:solidFill>
                  <a:srgbClr val="000000"/>
                </a:solidFill>
                <a:effectLst/>
                <a:uLnTx/>
                <a:uFillTx/>
              </a:rPr>
              <a:t> complex</a:t>
            </a:r>
            <a:r>
              <a:rPr kumimoji="0" lang="en-US" sz="1800" b="0" i="0" u="none" strike="noStrike" kern="0" cap="none" spc="0" normalizeH="0" baseline="0" noProof="0" dirty="0" smtClean="0">
                <a:ln>
                  <a:noFill/>
                </a:ln>
                <a:solidFill>
                  <a:srgbClr val="000000"/>
                </a:solidFill>
                <a:effectLst/>
                <a:uLnTx/>
                <a:uFillTx/>
              </a:rPr>
              <a:t> Mathematical equations like differential integral equations</a:t>
            </a: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of cursive kind of handwritings where character are not at all separated</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4. This ideas</a:t>
            </a:r>
            <a:r>
              <a:rPr kumimoji="0" lang="en-US" sz="1800" b="0" i="0" u="none" strike="noStrike" kern="0" cap="none" spc="0" normalizeH="0" noProof="0" dirty="0" smtClean="0">
                <a:ln>
                  <a:noFill/>
                </a:ln>
                <a:solidFill>
                  <a:srgbClr val="000000"/>
                </a:solidFill>
                <a:effectLst/>
                <a:uLnTx/>
                <a:uFillTx/>
              </a:rPr>
              <a:t> can be scaled to recognition for chemical equations as well</a:t>
            </a:r>
            <a:r>
              <a:rPr kumimoji="0" lang="en-US" sz="1800" b="0" i="0" u="none" strike="noStrike" kern="0" cap="none" spc="0" normalizeH="0" baseline="0" noProof="0" dirty="0" smtClean="0">
                <a:ln>
                  <a:noFill/>
                </a:ln>
                <a:solidFill>
                  <a:srgbClr val="000000"/>
                </a:solidFill>
                <a:effectLst/>
                <a:uLnTx/>
                <a:uFillTx/>
              </a:rPr>
              <a:t> </a:t>
            </a:r>
          </a:p>
        </p:txBody>
      </p:sp>
    </p:spTree>
    <p:extLst>
      <p:ext uri="{BB962C8B-B14F-4D97-AF65-F5344CB8AC3E}">
        <p14:creationId xmlns:p14="http://schemas.microsoft.com/office/powerpoint/2010/main" val="3058937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319</Words>
  <Application>Microsoft Office PowerPoint</Application>
  <PresentationFormat>Custom</PresentationFormat>
  <Paragraphs>122</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Bosch Office Sans</vt:lpstr>
      <vt:lpstr>Calibri</vt:lpstr>
      <vt:lpstr>Times New Roman</vt:lpstr>
      <vt:lpstr>Wingdings 3</vt:lpstr>
      <vt:lpstr>Bosch NG</vt:lpstr>
      <vt:lpstr>Storyboard Layouts</vt:lpstr>
      <vt:lpstr>Intel - ocr</vt:lpstr>
      <vt:lpstr> </vt:lpstr>
      <vt:lpstr>PowerPoint Presentation</vt:lpstr>
      <vt:lpstr> </vt:lpstr>
      <vt:lpstr>PowerPoint Presentation</vt:lpstr>
      <vt:lpstr>On Handwritten pages</vt:lpstr>
      <vt:lpstr>RFP vs Deliverables</vt:lpstr>
      <vt:lpstr>Steps</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39</cp:revision>
  <dcterms:created xsi:type="dcterms:W3CDTF">2019-10-15T08:44:04Z</dcterms:created>
  <dcterms:modified xsi:type="dcterms:W3CDTF">2019-11-07T13:53:43Z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