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 id="2147483748" r:id="rId4"/>
  </p:sldMasterIdLst>
  <p:notesMasterIdLst>
    <p:notesMasterId r:id="rId23"/>
  </p:notesMasterIdLst>
  <p:sldIdLst>
    <p:sldId id="256" r:id="rId5"/>
    <p:sldId id="269" r:id="rId6"/>
    <p:sldId id="257" r:id="rId7"/>
    <p:sldId id="278" r:id="rId8"/>
    <p:sldId id="260" r:id="rId9"/>
    <p:sldId id="261" r:id="rId10"/>
    <p:sldId id="262" r:id="rId11"/>
    <p:sldId id="263" r:id="rId12"/>
    <p:sldId id="265" r:id="rId13"/>
    <p:sldId id="266" r:id="rId14"/>
    <p:sldId id="270" r:id="rId15"/>
    <p:sldId id="271" r:id="rId16"/>
    <p:sldId id="274" r:id="rId17"/>
    <p:sldId id="275" r:id="rId18"/>
    <p:sldId id="276" r:id="rId19"/>
    <p:sldId id="277" r:id="rId20"/>
    <p:sldId id="268" r:id="rId21"/>
    <p:sldId id="267" r:id="rId22"/>
  </p:sldIdLst>
  <p:sldSz cx="10969625" cy="6170613"/>
  <p:notesSz cx="6858000" cy="9144000"/>
  <p:custDataLst>
    <p:tags r:id="rId24"/>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7" d="100"/>
          <a:sy n="107" d="100"/>
        </p:scale>
        <p:origin x="77"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1.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05.11.2019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2.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2.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2.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2.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de-DE"/>
              <a:t>Add Closing Phrase</a:t>
            </a:r>
            <a:endParaRPr lang="de-DE" dirty="0"/>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099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de-DE"/>
              <a:t>Add Chapter Title</a:t>
            </a:r>
            <a:endParaRPr lang="de-DE" dirty="0"/>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custDataLst>
              <p:tags r:id="rId1"/>
            </p:custDataLst>
          </p:nvPr>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custDataLst>
              <p:tags r:id="rId2"/>
            </p:custDataLst>
          </p:nvPr>
        </p:nvPicPr>
        <p:blipFill>
          <a:blip r:embed="rId5"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de-DE"/>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de-DE"/>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de-DE" sz="2800" b="0" i="0" u="none" strike="noStrike" kern="1200" cap="none" spc="0" normalizeH="0" baseline="0" noProof="0">
                <a:ln>
                  <a:noFill/>
                </a:ln>
                <a:solidFill>
                  <a:srgbClr val="000000"/>
                </a:solidFill>
                <a:effectLst/>
                <a:uLnTx/>
                <a:uFillTx/>
              </a:rPr>
              <a:t>Agenda</a:t>
            </a:r>
            <a:endParaRPr kumimoji="0" lang="de-DE" sz="2800" b="0" i="0" u="none" strike="noStrike" kern="1200" cap="none" spc="0" normalizeH="0" baseline="0" noProof="0" dirty="0">
              <a:ln>
                <a:noFill/>
              </a:ln>
              <a:solidFill>
                <a:srgbClr val="000000"/>
              </a:solidFill>
              <a:effectLst/>
              <a:uLnTx/>
              <a:uFillTx/>
            </a:endParaRP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de-DE"/>
              <a:t>Mastertitelformat bearbeiten</a:t>
            </a:r>
            <a:endParaRPr lang="de-DE" dirty="0"/>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de-DE" smtClean="0"/>
              <a:pPr/>
              <a:t>‹#›</a:t>
            </a:fld>
            <a:endParaRPr lang="de-DE"/>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kern="0" baseline="0" noProof="1">
                <a:solidFill>
                  <a:schemeClr val="tx1"/>
                </a:solidFill>
                <a:latin typeface="+mn-lt"/>
              </a:rPr>
              <a:t>RBEI/EDS2 | 2019-10-15</a:t>
            </a:r>
          </a:p>
          <a:p>
            <a:pPr marR="0" defTabSz="914400" eaLnBrk="1" fontAlgn="auto" latinLnBrk="0" hangingPunct="1">
              <a:lnSpc>
                <a:spcPct val="107000"/>
              </a:lnSpc>
              <a:spcBef>
                <a:spcPts val="0"/>
              </a:spcBef>
              <a:spcAft>
                <a:spcPts val="100"/>
              </a:spcAft>
              <a:buClrTx/>
              <a:buSzTx/>
              <a:buFontTx/>
              <a:buNone/>
              <a:tabLst/>
            </a:pPr>
            <a:endParaRPr kumimoji="0" lang="de-DE" sz="600" b="0" i="0" u="none" strike="noStrike" kern="0" cap="none" spc="0" normalizeH="0" baseline="0" noProof="0" dirty="0">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rgbClr val="B2B3B5"/>
                </a:solidFill>
                <a:latin typeface="+mn-lt"/>
              </a:rPr>
              <a:t>©  Robert Bosch Engineering and Business Solutions Private Limited 2019. All rights reserved, also regarding any disposal, exploitation, reproduction, editing, distribution, as well as in the event of applications for industrial property rights.</a:t>
            </a:r>
            <a:endParaRPr lang="de-DE" sz="600" kern="0" baseline="0" dirty="0">
              <a:solidFill>
                <a:srgbClr val="B2B3B5"/>
              </a:solidFill>
              <a:latin typeface="+mn-lt"/>
            </a:endParaRP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chemeClr val="tx1"/>
                </a:solidFill>
              </a:rPr>
              <a:t>%repositoryremark%</a:t>
            </a:r>
            <a:r>
              <a:rPr lang="de-DE" sz="600" kern="0" baseline="0">
                <a:solidFill>
                  <a:srgbClr val="B2B3B5"/>
                </a:solidFill>
              </a:rPr>
              <a:t>%copyright%</a:t>
            </a:r>
            <a:endParaRPr lang="de-DE" sz="600" kern="0" baseline="0" dirty="0">
              <a:solidFill>
                <a:srgbClr val="B2B3B5"/>
              </a:solidFill>
            </a:endParaRP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b="1" kern="0" baseline="0" noProof="1">
                <a:solidFill>
                  <a:srgbClr val="D70012"/>
                </a:solidFill>
              </a:rPr>
              <a:t>%confidentiality%</a:t>
            </a:r>
            <a:r>
              <a:rPr lang="de-DE"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501392"/>
      </p:ext>
    </p:extLst>
  </p:cSld>
  <p:clrMap bg1="lt1" tx1="dk1" bg2="lt2" tx2="dk2" accent1="accent1" accent2="accent2" accent3="accent3" accent4="accent4" accent5="accent5" accent6="accent6" hlink="hlink" folHlink="folHlink"/>
  <p:sldLayoutIdLst>
    <p:sldLayoutId id="21474837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www.ijcaonline.org/archives/volume145/number12/25331-2016910772" TargetMode="Externa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10.xml"/><Relationship Id="rId5" Type="http://schemas.openxmlformats.org/officeDocument/2006/relationships/image" Target="../media/image39.jpeg"/><Relationship Id="rId4" Type="http://schemas.openxmlformats.org/officeDocument/2006/relationships/image" Target="../media/image3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8.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lstStyle/>
          <a:p>
            <a:r>
              <a:rPr lang="de-DE" dirty="0" smtClean="0"/>
              <a:t>Intel - ocr</a:t>
            </a:r>
            <a:endParaRPr lang="de-DE" dirty="0"/>
          </a:p>
        </p:txBody>
      </p:sp>
    </p:spTree>
    <p:extLst>
      <p:ext uri="{BB962C8B-B14F-4D97-AF65-F5344CB8AC3E}">
        <p14:creationId xmlns:p14="http://schemas.microsoft.com/office/powerpoint/2010/main" val="2219787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mtClean="0"/>
              <a:t>Character Segmentation</a:t>
            </a:r>
            <a:endParaRPr lang="en-US"/>
          </a:p>
        </p:txBody>
      </p:sp>
      <p:sp>
        <p:nvSpPr>
          <p:cNvPr id="3" name="Title 2"/>
          <p:cNvSpPr>
            <a:spLocks noGrp="1"/>
          </p:cNvSpPr>
          <p:nvPr>
            <p:ph type="title"/>
          </p:nvPr>
        </p:nvSpPr>
        <p:spPr/>
        <p:txBody>
          <a:bodyPr/>
          <a:lstStyle/>
          <a:p>
            <a:r>
              <a:rPr lang="en-US" dirty="0" smtClean="0"/>
              <a:t>Exponents Detection</a:t>
            </a:r>
            <a:endParaRPr lang="en-US" dirty="0"/>
          </a:p>
        </p:txBody>
      </p:sp>
      <p:sp>
        <p:nvSpPr>
          <p:cNvPr id="4" name="Content Placeholder 3"/>
          <p:cNvSpPr>
            <a:spLocks noGrp="1"/>
          </p:cNvSpPr>
          <p:nvPr>
            <p:ph sz="half" idx="1"/>
          </p:nvPr>
        </p:nvSpPr>
        <p:spPr>
          <a:xfrm>
            <a:off x="259199" y="1296000"/>
            <a:ext cx="5377219" cy="4168800"/>
          </a:xfrm>
        </p:spPr>
        <p:txBody>
          <a:bodyPr/>
          <a:lstStyle/>
          <a:p>
            <a:r>
              <a:rPr lang="en-US" dirty="0" smtClean="0"/>
              <a:t>Green line divides the image in the ratio of 0.5</a:t>
            </a:r>
          </a:p>
          <a:p>
            <a:r>
              <a:rPr lang="en-US" dirty="0" smtClean="0"/>
              <a:t>Any </a:t>
            </a:r>
            <a:r>
              <a:rPr lang="en-US" dirty="0"/>
              <a:t>character lying above baseline and starting above previous </a:t>
            </a:r>
            <a:r>
              <a:rPr lang="en-US" dirty="0" smtClean="0"/>
              <a:t>character is taken as exponential</a:t>
            </a:r>
            <a:endParaRPr lang="en-US" dirty="0"/>
          </a:p>
          <a:p>
            <a:endParaRPr lang="en-US" dirty="0" smtClean="0"/>
          </a:p>
          <a:p>
            <a:pPr marL="0" indent="0">
              <a:buNone/>
            </a:pP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10</a:t>
            </a:fld>
            <a:endParaRPr lang="de-DE"/>
          </a:p>
        </p:txBody>
      </p:sp>
      <p:pic>
        <p:nvPicPr>
          <p:cNvPr id="9" name="Picture 8"/>
          <p:cNvPicPr>
            <a:picLocks noChangeAspect="1"/>
          </p:cNvPicPr>
          <p:nvPr/>
        </p:nvPicPr>
        <p:blipFill>
          <a:blip r:embed="rId2"/>
          <a:stretch>
            <a:fillRect/>
          </a:stretch>
        </p:blipFill>
        <p:spPr>
          <a:xfrm>
            <a:off x="266700" y="2645534"/>
            <a:ext cx="5369718" cy="1657143"/>
          </a:xfrm>
          <a:prstGeom prst="rect">
            <a:avLst/>
          </a:prstGeom>
        </p:spPr>
      </p:pic>
    </p:spTree>
    <p:extLst>
      <p:ext uri="{BB962C8B-B14F-4D97-AF65-F5344CB8AC3E}">
        <p14:creationId xmlns:p14="http://schemas.microsoft.com/office/powerpoint/2010/main" val="3818632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mtClean="0"/>
              <a:t>Character Segmentation</a:t>
            </a:r>
            <a:endParaRPr lang="en-US"/>
          </a:p>
        </p:txBody>
      </p:sp>
      <p:sp>
        <p:nvSpPr>
          <p:cNvPr id="3" name="Title 2"/>
          <p:cNvSpPr>
            <a:spLocks noGrp="1"/>
          </p:cNvSpPr>
          <p:nvPr>
            <p:ph type="title"/>
          </p:nvPr>
        </p:nvSpPr>
        <p:spPr/>
        <p:txBody>
          <a:bodyPr/>
          <a:lstStyle/>
          <a:p>
            <a:r>
              <a:rPr lang="en-US" dirty="0" smtClean="0"/>
              <a:t>Exponents Detection</a:t>
            </a:r>
            <a:endParaRPr lang="en-US" dirty="0"/>
          </a:p>
        </p:txBody>
      </p:sp>
      <p:sp>
        <p:nvSpPr>
          <p:cNvPr id="4" name="Content Placeholder 3"/>
          <p:cNvSpPr>
            <a:spLocks noGrp="1"/>
          </p:cNvSpPr>
          <p:nvPr>
            <p:ph sz="half" idx="1"/>
          </p:nvPr>
        </p:nvSpPr>
        <p:spPr>
          <a:xfrm>
            <a:off x="259199" y="1296000"/>
            <a:ext cx="5377219" cy="4168800"/>
          </a:xfrm>
        </p:spPr>
        <p:txBody>
          <a:bodyPr/>
          <a:lstStyle/>
          <a:p>
            <a:r>
              <a:rPr lang="en-US" dirty="0" smtClean="0"/>
              <a:t>Green line divides the image in the ratio of 0.5</a:t>
            </a:r>
          </a:p>
          <a:p>
            <a:r>
              <a:rPr lang="en-US" dirty="0" smtClean="0"/>
              <a:t>Any </a:t>
            </a:r>
            <a:r>
              <a:rPr lang="en-US" dirty="0"/>
              <a:t>character lying above baseline and starting above previous </a:t>
            </a:r>
            <a:r>
              <a:rPr lang="en-US" dirty="0" smtClean="0"/>
              <a:t>character is taken as exponential</a:t>
            </a:r>
            <a:endParaRPr lang="en-US" dirty="0"/>
          </a:p>
          <a:p>
            <a:endParaRPr lang="en-US" dirty="0" smtClean="0"/>
          </a:p>
          <a:p>
            <a:pPr marL="0" indent="0">
              <a:buNone/>
            </a:pP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11</a:t>
            </a:fld>
            <a:endParaRPr lang="de-DE"/>
          </a:p>
        </p:txBody>
      </p:sp>
      <p:pic>
        <p:nvPicPr>
          <p:cNvPr id="9" name="Picture 8"/>
          <p:cNvPicPr>
            <a:picLocks noChangeAspect="1"/>
          </p:cNvPicPr>
          <p:nvPr/>
        </p:nvPicPr>
        <p:blipFill>
          <a:blip r:embed="rId2"/>
          <a:stretch>
            <a:fillRect/>
          </a:stretch>
        </p:blipFill>
        <p:spPr>
          <a:xfrm>
            <a:off x="266700" y="2645534"/>
            <a:ext cx="5369718" cy="1657143"/>
          </a:xfrm>
          <a:prstGeom prst="rect">
            <a:avLst/>
          </a:prstGeom>
        </p:spPr>
      </p:pic>
    </p:spTree>
    <p:extLst>
      <p:ext uri="{BB962C8B-B14F-4D97-AF65-F5344CB8AC3E}">
        <p14:creationId xmlns:p14="http://schemas.microsoft.com/office/powerpoint/2010/main" val="18689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Text Placeholder 2"/>
          <p:cNvSpPr>
            <a:spLocks noGrp="1"/>
          </p:cNvSpPr>
          <p:nvPr>
            <p:ph type="body" sz="quarter" idx="15"/>
          </p:nvPr>
        </p:nvSpPr>
        <p:spPr/>
        <p:txBody>
          <a:bodyPr/>
          <a:lstStyle/>
          <a:p>
            <a:r>
              <a:rPr lang="en-US" smtClean="0"/>
              <a:t>Optical Character Recognition</a:t>
            </a:r>
            <a:endParaRPr lang="en-US"/>
          </a:p>
        </p:txBody>
      </p:sp>
      <p:sp>
        <p:nvSpPr>
          <p:cNvPr id="4" name="Slide Number Placeholder 3"/>
          <p:cNvSpPr>
            <a:spLocks noGrp="1"/>
          </p:cNvSpPr>
          <p:nvPr>
            <p:ph type="sldNum" sz="quarter" idx="12"/>
          </p:nvPr>
        </p:nvSpPr>
        <p:spPr/>
        <p:txBody>
          <a:bodyPr/>
          <a:lstStyle/>
          <a:p>
            <a:fld id="{4898AEC0-503E-4FA4-859C-D0F72D6E3F79}" type="slidenum">
              <a:rPr lang="de-DE" smtClean="0"/>
              <a:pPr/>
              <a:t>12</a:t>
            </a:fld>
            <a:endParaRPr lang="de-DE"/>
          </a:p>
        </p:txBody>
      </p:sp>
      <p:sp>
        <p:nvSpPr>
          <p:cNvPr id="5" name="Content Placeholder 4"/>
          <p:cNvSpPr>
            <a:spLocks noGrp="1"/>
          </p:cNvSpPr>
          <p:nvPr>
            <p:ph sz="quarter" idx="1"/>
          </p:nvPr>
        </p:nvSpPr>
        <p:spPr/>
        <p:txBody>
          <a:bodyPr/>
          <a:lstStyle/>
          <a:p>
            <a:r>
              <a:rPr lang="en-US" dirty="0" smtClean="0"/>
              <a:t>Digits (0-9) : MNIST (28 * 28)</a:t>
            </a:r>
          </a:p>
          <a:p>
            <a:r>
              <a:rPr lang="en-US" dirty="0" smtClean="0"/>
              <a:t>Symbols ( ‘(’ , ‘)’, ‘-’, ‘+’, ‘*’ ): Kaggle Handwritten Mathematical Symbols Dataset (45*45)</a:t>
            </a:r>
          </a:p>
          <a:p>
            <a:r>
              <a:rPr lang="en-US" dirty="0" smtClean="0"/>
              <a:t>Preprocessing of symbols to match MNIST digits</a:t>
            </a:r>
          </a:p>
          <a:p>
            <a:pPr lvl="2"/>
            <a:r>
              <a:rPr lang="en-US" dirty="0" smtClean="0"/>
              <a:t>Converted to Binary </a:t>
            </a:r>
          </a:p>
          <a:p>
            <a:pPr lvl="2"/>
            <a:r>
              <a:rPr lang="en-US" dirty="0" smtClean="0"/>
              <a:t>Padded to 20 * 20 (preserving the aspect ratio)</a:t>
            </a:r>
          </a:p>
          <a:p>
            <a:pPr lvl="2"/>
            <a:r>
              <a:rPr lang="en-US" dirty="0" smtClean="0"/>
              <a:t>Padded to 28 * 28 using Centre of mass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975" y="3468749"/>
            <a:ext cx="4037991" cy="1605335"/>
          </a:xfrm>
          <a:prstGeom prst="rect">
            <a:avLst/>
          </a:prstGeom>
        </p:spPr>
      </p:pic>
      <p:sp>
        <p:nvSpPr>
          <p:cNvPr id="9" name="TextBox 8"/>
          <p:cNvSpPr txBox="1"/>
          <p:nvPr/>
        </p:nvSpPr>
        <p:spPr>
          <a:xfrm>
            <a:off x="2318918" y="5203684"/>
            <a:ext cx="3569818" cy="16384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000" b="1" i="0" u="none" strike="noStrike" kern="0" cap="none" spc="0" normalizeH="0" baseline="0" noProof="0" dirty="0" smtClean="0">
                <a:ln>
                  <a:noFill/>
                </a:ln>
                <a:solidFill>
                  <a:srgbClr val="000000"/>
                </a:solidFill>
                <a:effectLst/>
                <a:uLnTx/>
                <a:uFillTx/>
              </a:rPr>
              <a:t>Crop and centered single math symbols</a:t>
            </a:r>
          </a:p>
        </p:txBody>
      </p:sp>
    </p:spTree>
    <p:extLst>
      <p:ext uri="{BB962C8B-B14F-4D97-AF65-F5344CB8AC3E}">
        <p14:creationId xmlns:p14="http://schemas.microsoft.com/office/powerpoint/2010/main" val="2778843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smtClean="0"/>
              <a:t>Optical Character Recognition</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13</a:t>
            </a:fld>
            <a:endParaRPr lang="de-DE"/>
          </a:p>
        </p:txBody>
      </p:sp>
      <p:sp>
        <p:nvSpPr>
          <p:cNvPr id="5" name="Content Placeholder 4"/>
          <p:cNvSpPr>
            <a:spLocks noGrp="1"/>
          </p:cNvSpPr>
          <p:nvPr>
            <p:ph sz="quarter" idx="1"/>
          </p:nvPr>
        </p:nvSpPr>
        <p:spPr/>
        <p:txBody>
          <a:bodyPr/>
          <a:lstStyle/>
          <a:p>
            <a:pPr marL="0" indent="0">
              <a:buNone/>
            </a:pPr>
            <a:r>
              <a:rPr lang="en-US" dirty="0" smtClean="0"/>
              <a:t>OpenCV for contour finding and bounding boxes</a:t>
            </a:r>
          </a:p>
          <a:p>
            <a:pPr marL="233983" lvl="1" indent="0">
              <a:buNone/>
            </a:pPr>
            <a:endParaRPr lang="en-US" dirty="0"/>
          </a:p>
          <a:p>
            <a:pPr marL="0" indent="-21598">
              <a:buNone/>
            </a:pPr>
            <a:r>
              <a:rPr lang="en-US" dirty="0" smtClean="0"/>
              <a:t>Model : Deep Columnar Convolutional Neural Network</a:t>
            </a:r>
          </a:p>
          <a:p>
            <a:pPr lvl="1">
              <a:buFont typeface="Arial" panose="020B0604020202020204" pitchFamily="34" charset="0"/>
              <a:buChar char="•"/>
            </a:pPr>
            <a:r>
              <a:rPr lang="en-US" dirty="0" smtClean="0"/>
              <a:t>Based on the paper </a:t>
            </a:r>
            <a:r>
              <a:rPr lang="en-US" dirty="0">
                <a:hlinkClick r:id="rId2"/>
              </a:rPr>
              <a:t>"Deep Columnar Convolutional Neural </a:t>
            </a:r>
            <a:r>
              <a:rPr lang="en-US" dirty="0" smtClean="0">
                <a:hlinkClick r:id="rId2"/>
              </a:rPr>
              <a:t>Network“</a:t>
            </a:r>
            <a:endParaRPr lang="en-US" dirty="0" smtClean="0"/>
          </a:p>
          <a:p>
            <a:pPr marL="233983" lvl="1" indent="0">
              <a:buNone/>
            </a:pPr>
            <a:r>
              <a:rPr lang="en-US" sz="1050" dirty="0" smtClean="0"/>
              <a:t>        [1]</a:t>
            </a:r>
            <a:r>
              <a:rPr lang="en-US" sz="1050" dirty="0"/>
              <a:t> </a:t>
            </a:r>
            <a:r>
              <a:rPr lang="en-US" sz="1050" dirty="0" err="1"/>
              <a:t>Somshubra</a:t>
            </a:r>
            <a:r>
              <a:rPr lang="en-US" sz="1050" dirty="0"/>
              <a:t> </a:t>
            </a:r>
            <a:r>
              <a:rPr lang="en-US" sz="1050" dirty="0" err="1"/>
              <a:t>Majumdar</a:t>
            </a:r>
            <a:r>
              <a:rPr lang="en-US" sz="1050" dirty="0"/>
              <a:t> and Ishaan Jain. Deep Columnar Convolutional Neural Network. </a:t>
            </a:r>
            <a:r>
              <a:rPr lang="en-US" sz="1050" i="1" dirty="0"/>
              <a:t>International Journal of Computer Applications</a:t>
            </a:r>
            <a:r>
              <a:rPr lang="en-US" sz="1050" dirty="0"/>
              <a:t> 145(12):25-32, July </a:t>
            </a:r>
            <a:r>
              <a:rPr lang="en-US" sz="1050" dirty="0" smtClean="0"/>
              <a:t>2016</a:t>
            </a:r>
            <a:endParaRPr lang="en-US" dirty="0" smtClean="0"/>
          </a:p>
          <a:p>
            <a:pPr lvl="1">
              <a:buFont typeface="Arial" panose="020B0604020202020204" pitchFamily="34" charset="0"/>
              <a:buChar char="•"/>
            </a:pPr>
            <a:r>
              <a:rPr lang="en-US" dirty="0" smtClean="0"/>
              <a:t>Trained </a:t>
            </a:r>
            <a:r>
              <a:rPr lang="en-US" dirty="0"/>
              <a:t>on &gt; 50,000 images of digits and </a:t>
            </a:r>
            <a:r>
              <a:rPr lang="en-US" dirty="0" smtClean="0"/>
              <a:t>symbol</a:t>
            </a:r>
            <a:endParaRPr lang="en-US" dirty="0"/>
          </a:p>
          <a:p>
            <a:pPr lvl="1">
              <a:buFont typeface="Arial" panose="020B0604020202020204" pitchFamily="34" charset="0"/>
              <a:buChar char="•"/>
            </a:pPr>
            <a:r>
              <a:rPr lang="en-US" b="1" dirty="0" smtClean="0"/>
              <a:t>Classification &gt; </a:t>
            </a:r>
            <a:r>
              <a:rPr lang="en-US" b="1" dirty="0" smtClean="0"/>
              <a:t>97% </a:t>
            </a:r>
            <a:r>
              <a:rPr lang="en-US" b="1" dirty="0" smtClean="0"/>
              <a:t>accuracy</a:t>
            </a:r>
          </a:p>
          <a:p>
            <a:pPr marL="233983" lvl="1" indent="0">
              <a:buNone/>
            </a:pPr>
            <a:endParaRPr lang="en-US" dirty="0" smtClean="0"/>
          </a:p>
        </p:txBody>
      </p:sp>
      <p:pic>
        <p:nvPicPr>
          <p:cNvPr id="6" name="Content Placeholder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4110" y="2986086"/>
            <a:ext cx="5066683" cy="2642553"/>
          </a:xfrm>
          <a:prstGeom prst="rect">
            <a:avLst/>
          </a:prstGeom>
        </p:spPr>
      </p:pic>
    </p:spTree>
    <p:extLst>
      <p:ext uri="{BB962C8B-B14F-4D97-AF65-F5344CB8AC3E}">
        <p14:creationId xmlns:p14="http://schemas.microsoft.com/office/powerpoint/2010/main" val="1169740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Line Box Coloring</a:t>
            </a:r>
            <a:endParaRPr lang="en-US" dirty="0"/>
          </a:p>
        </p:txBody>
      </p:sp>
      <p:sp>
        <p:nvSpPr>
          <p:cNvPr id="3" name="Title 2"/>
          <p:cNvSpPr>
            <a:spLocks noGrp="1"/>
          </p:cNvSpPr>
          <p:nvPr>
            <p:ph type="title"/>
          </p:nvPr>
        </p:nvSpPr>
        <p:spPr/>
        <p:txBody>
          <a:bodyPr/>
          <a:lstStyle/>
          <a:p>
            <a:r>
              <a:rPr lang="en-US" dirty="0" smtClean="0"/>
              <a:t>Evaluation of Expression </a:t>
            </a:r>
            <a:endParaRPr lang="en-US" dirty="0"/>
          </a:p>
        </p:txBody>
      </p:sp>
      <p:sp>
        <p:nvSpPr>
          <p:cNvPr id="4" name="Content Placeholder 3"/>
          <p:cNvSpPr>
            <a:spLocks noGrp="1"/>
          </p:cNvSpPr>
          <p:nvPr>
            <p:ph sz="half" idx="1"/>
          </p:nvPr>
        </p:nvSpPr>
        <p:spPr>
          <a:xfrm>
            <a:off x="239719" y="1967518"/>
            <a:ext cx="10547344" cy="526673"/>
          </a:xfrm>
        </p:spPr>
        <p:txBody>
          <a:bodyPr/>
          <a:lstStyle/>
          <a:p>
            <a:r>
              <a:rPr lang="en-US" sz="1600" dirty="0"/>
              <a:t>The </a:t>
            </a:r>
            <a:r>
              <a:rPr lang="en-US" sz="1600" b="1" dirty="0" err="1"/>
              <a:t>eval</a:t>
            </a:r>
            <a:r>
              <a:rPr lang="en-US" sz="1600" b="1" dirty="0"/>
              <a:t>()</a:t>
            </a:r>
            <a:r>
              <a:rPr lang="en-US" sz="1600" dirty="0"/>
              <a:t> method parses the expression passed to it and runs python expression(code) within </a:t>
            </a:r>
            <a:r>
              <a:rPr lang="en-US" sz="1600" dirty="0" smtClean="0"/>
              <a:t>the program</a:t>
            </a:r>
          </a:p>
          <a:p>
            <a:r>
              <a:rPr lang="en-US" b="1" i="1" u="sng" dirty="0" smtClean="0"/>
              <a:t>Equation independent</a:t>
            </a:r>
          </a:p>
          <a:p>
            <a:endParaRPr lang="en-US" sz="1600" dirty="0" smtClean="0"/>
          </a:p>
          <a:p>
            <a:endParaRPr lang="en-US" dirty="0" smtClean="0"/>
          </a:p>
          <a:p>
            <a:pPr marL="0" indent="0">
              <a:buNone/>
            </a:pP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14</a:t>
            </a:fld>
            <a:endParaRPr lang="de-DE"/>
          </a:p>
        </p:txBody>
      </p:sp>
      <p:sp>
        <p:nvSpPr>
          <p:cNvPr id="5" name="Rectangle 4"/>
          <p:cNvSpPr/>
          <p:nvPr/>
        </p:nvSpPr>
        <p:spPr>
          <a:xfrm>
            <a:off x="169432" y="1482872"/>
            <a:ext cx="1813317" cy="369332"/>
          </a:xfrm>
          <a:prstGeom prst="rect">
            <a:avLst/>
          </a:prstGeom>
        </p:spPr>
        <p:txBody>
          <a:bodyPr wrap="none">
            <a:spAutoFit/>
          </a:bodyPr>
          <a:lstStyle/>
          <a:p>
            <a:pPr algn="just"/>
            <a:r>
              <a:rPr lang="en-US" b="1" dirty="0" err="1">
                <a:latin typeface="Roboto"/>
              </a:rPr>
              <a:t>e</a:t>
            </a:r>
            <a:r>
              <a:rPr lang="en-US" b="1" dirty="0" err="1" smtClean="0">
                <a:latin typeface="Roboto"/>
              </a:rPr>
              <a:t>val</a:t>
            </a:r>
            <a:r>
              <a:rPr lang="en-US" b="1" dirty="0" smtClean="0">
                <a:latin typeface="Roboto"/>
              </a:rPr>
              <a:t>()</a:t>
            </a:r>
            <a:r>
              <a:rPr lang="en-US" dirty="0" smtClean="0">
                <a:latin typeface="Roboto"/>
              </a:rPr>
              <a:t> </a:t>
            </a:r>
            <a:r>
              <a:rPr lang="en-US" dirty="0">
                <a:latin typeface="Roboto"/>
              </a:rPr>
              <a:t>in Python</a:t>
            </a:r>
            <a:endParaRPr lang="en-US" b="0" i="0" dirty="0">
              <a:effectLst/>
              <a:latin typeface="Roboto"/>
            </a:endParaRPr>
          </a:p>
        </p:txBody>
      </p:sp>
      <p:sp>
        <p:nvSpPr>
          <p:cNvPr id="10" name="Rectangle 2"/>
          <p:cNvSpPr>
            <a:spLocks noChangeArrowheads="1"/>
          </p:cNvSpPr>
          <p:nvPr/>
        </p:nvSpPr>
        <p:spPr bwMode="auto">
          <a:xfrm>
            <a:off x="266700" y="3280629"/>
            <a:ext cx="4676775" cy="17812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Consolas" panose="020B0609020204030204" pitchFamily="49"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&gt;&gt;Enter the function y(in terms of x):</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latin typeface="Consolas" panose="020B0609020204030204" pitchFamily="49" charset="0"/>
              </a:rPr>
              <a:t>‘</a:t>
            </a:r>
            <a:r>
              <a:rPr kumimoji="0" lang="en-US" altLang="en-US" sz="1400" b="0" i="0" u="none" strike="noStrike" cap="none" normalizeH="0" baseline="0" dirty="0" smtClean="0">
                <a:ln>
                  <a:noFill/>
                </a:ln>
                <a:solidFill>
                  <a:schemeClr val="tx1"/>
                </a:solidFill>
                <a:effectLst/>
                <a:latin typeface="Consolas" panose="020B0609020204030204" pitchFamily="49" charset="0"/>
              </a:rPr>
              <a:t>x*(x+1)*(x+2)’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&gt;&gt;Enter the value of 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&gt;&gt;print(y)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nsolas" panose="020B0609020204030204" pitchFamily="49" charset="0"/>
              </a:rPr>
              <a:t>60</a:t>
            </a:r>
            <a:r>
              <a:rPr kumimoji="0" lang="en-US" altLang="en-US" sz="9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1696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Line Box Coloring</a:t>
            </a:r>
            <a:endParaRPr lang="en-US" dirty="0"/>
          </a:p>
        </p:txBody>
      </p:sp>
      <p:sp>
        <p:nvSpPr>
          <p:cNvPr id="3" name="Title 2"/>
          <p:cNvSpPr>
            <a:spLocks noGrp="1"/>
          </p:cNvSpPr>
          <p:nvPr>
            <p:ph type="title"/>
          </p:nvPr>
        </p:nvSpPr>
        <p:spPr/>
        <p:txBody>
          <a:bodyPr/>
          <a:lstStyle/>
          <a:p>
            <a:r>
              <a:rPr lang="en-US" dirty="0" smtClean="0"/>
              <a:t>Color Code</a:t>
            </a:r>
            <a:endParaRPr lang="en-US" dirty="0"/>
          </a:p>
        </p:txBody>
      </p:sp>
      <p:sp>
        <p:nvSpPr>
          <p:cNvPr id="4" name="Content Placeholder 3"/>
          <p:cNvSpPr>
            <a:spLocks noGrp="1"/>
          </p:cNvSpPr>
          <p:nvPr>
            <p:ph sz="half" idx="1"/>
          </p:nvPr>
        </p:nvSpPr>
        <p:spPr>
          <a:xfrm>
            <a:off x="162656" y="1334303"/>
            <a:ext cx="10547344" cy="955803"/>
          </a:xfrm>
        </p:spPr>
        <p:txBody>
          <a:bodyPr/>
          <a:lstStyle/>
          <a:p>
            <a:r>
              <a:rPr lang="en-US" sz="1600" b="1" dirty="0" smtClean="0"/>
              <a:t>Green</a:t>
            </a:r>
            <a:r>
              <a:rPr lang="en-US" sz="1600" dirty="0" smtClean="0"/>
              <a:t>  : Correct Line</a:t>
            </a:r>
          </a:p>
          <a:p>
            <a:r>
              <a:rPr lang="en-US" sz="1600" b="1" dirty="0" smtClean="0"/>
              <a:t>Red</a:t>
            </a:r>
            <a:r>
              <a:rPr lang="en-US" sz="1600" dirty="0" smtClean="0"/>
              <a:t>  	 : Wrong Line</a:t>
            </a:r>
          </a:p>
          <a:p>
            <a:r>
              <a:rPr lang="en-US" sz="1600" b="1" dirty="0" smtClean="0"/>
              <a:t>Blue</a:t>
            </a:r>
            <a:r>
              <a:rPr lang="en-US" sz="1600" dirty="0" smtClean="0"/>
              <a:t> </a:t>
            </a:r>
            <a:r>
              <a:rPr lang="en-US" sz="1600" dirty="0"/>
              <a:t> </a:t>
            </a:r>
            <a:r>
              <a:rPr lang="en-US" sz="1600" dirty="0" smtClean="0"/>
              <a:t>   : Undetermined </a:t>
            </a:r>
            <a:r>
              <a:rPr lang="en-US" sz="1050" dirty="0" smtClean="0"/>
              <a:t>{Something might went wrong in evaluation of expression}</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15</a:t>
            </a:fld>
            <a:endParaRPr lang="de-DE"/>
          </a:p>
        </p:txBody>
      </p:sp>
      <p:pic>
        <p:nvPicPr>
          <p:cNvPr id="7" name="Picture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66700" y="2970127"/>
            <a:ext cx="4428210" cy="1978492"/>
          </a:xfrm>
          <a:prstGeom prst="rect">
            <a:avLst/>
          </a:prstGeom>
          <a:effectLst>
            <a:glow rad="101600">
              <a:schemeClr val="accent4">
                <a:satMod val="175000"/>
                <a:alpha val="40000"/>
              </a:schemeClr>
            </a:glow>
            <a:outerShdw blurRad="50800" dist="50800" dir="5400000" algn="ctr" rotWithShape="0">
              <a:srgbClr val="000000"/>
            </a:outerShdw>
          </a:effectLst>
        </p:spPr>
      </p:pic>
    </p:spTree>
    <p:extLst>
      <p:ext uri="{BB962C8B-B14F-4D97-AF65-F5344CB8AC3E}">
        <p14:creationId xmlns:p14="http://schemas.microsoft.com/office/powerpoint/2010/main" val="5528719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Accuracies</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16</a:t>
            </a:fld>
            <a:endParaRPr lang="de-DE"/>
          </a:p>
        </p:txBody>
      </p:sp>
      <p:sp>
        <p:nvSpPr>
          <p:cNvPr id="5" name="Title 4"/>
          <p:cNvSpPr>
            <a:spLocks noGrp="1"/>
          </p:cNvSpPr>
          <p:nvPr>
            <p:ph type="title"/>
          </p:nvPr>
        </p:nvSpPr>
        <p:spPr/>
        <p:txBody>
          <a:bodyPr/>
          <a:lstStyle/>
          <a:p>
            <a:r>
              <a:rPr lang="en-US" dirty="0" smtClean="0"/>
              <a:t>On Handwritten pages</a:t>
            </a:r>
            <a:endParaRPr lang="en-US" dirty="0"/>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2534"/>
            <a:ext cx="6242960" cy="3619186"/>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809659649"/>
              </p:ext>
            </p:extLst>
          </p:nvPr>
        </p:nvGraphicFramePr>
        <p:xfrm>
          <a:off x="6596835" y="1349402"/>
          <a:ext cx="3994225" cy="3097440"/>
        </p:xfrm>
        <a:graphic>
          <a:graphicData uri="http://schemas.openxmlformats.org/drawingml/2006/table">
            <a:tbl>
              <a:tblPr>
                <a:effectLst>
                  <a:outerShdw blurRad="50800" dist="50800" dir="5400000" algn="ctr" rotWithShape="0">
                    <a:schemeClr val="tx1"/>
                  </a:outerShdw>
                </a:effectLst>
              </a:tblPr>
              <a:tblGrid>
                <a:gridCol w="798845">
                  <a:extLst>
                    <a:ext uri="{9D8B030D-6E8A-4147-A177-3AD203B41FA5}">
                      <a16:colId xmlns:a16="http://schemas.microsoft.com/office/drawing/2014/main" val="3267418223"/>
                    </a:ext>
                  </a:extLst>
                </a:gridCol>
                <a:gridCol w="798845">
                  <a:extLst>
                    <a:ext uri="{9D8B030D-6E8A-4147-A177-3AD203B41FA5}">
                      <a16:colId xmlns:a16="http://schemas.microsoft.com/office/drawing/2014/main" val="2097027789"/>
                    </a:ext>
                  </a:extLst>
                </a:gridCol>
                <a:gridCol w="798845">
                  <a:extLst>
                    <a:ext uri="{9D8B030D-6E8A-4147-A177-3AD203B41FA5}">
                      <a16:colId xmlns:a16="http://schemas.microsoft.com/office/drawing/2014/main" val="3202228970"/>
                    </a:ext>
                  </a:extLst>
                </a:gridCol>
                <a:gridCol w="798845">
                  <a:extLst>
                    <a:ext uri="{9D8B030D-6E8A-4147-A177-3AD203B41FA5}">
                      <a16:colId xmlns:a16="http://schemas.microsoft.com/office/drawing/2014/main" val="3133635868"/>
                    </a:ext>
                  </a:extLst>
                </a:gridCol>
                <a:gridCol w="798845">
                  <a:extLst>
                    <a:ext uri="{9D8B030D-6E8A-4147-A177-3AD203B41FA5}">
                      <a16:colId xmlns:a16="http://schemas.microsoft.com/office/drawing/2014/main" val="2888976199"/>
                    </a:ext>
                  </a:extLst>
                </a:gridCol>
              </a:tblGrid>
              <a:tr h="370477">
                <a:tc>
                  <a:txBody>
                    <a:bodyPr/>
                    <a:lstStyle/>
                    <a:p>
                      <a:pPr algn="ctr"/>
                      <a:endParaRPr lang="en-US" sz="1000"/>
                    </a:p>
                  </a:txBody>
                  <a:tcPr anchor="ctr">
                    <a:lnL>
                      <a:noFill/>
                    </a:lnL>
                    <a:lnR>
                      <a:noFill/>
                    </a:lnR>
                    <a:lnT>
                      <a:noFill/>
                    </a:lnT>
                    <a:lnB>
                      <a:noFill/>
                    </a:lnB>
                    <a:solidFill>
                      <a:schemeClr val="bg1">
                        <a:lumMod val="95000"/>
                      </a:schemeClr>
                    </a:solidFill>
                  </a:tcPr>
                </a:tc>
                <a:tc>
                  <a:txBody>
                    <a:bodyPr/>
                    <a:lstStyle/>
                    <a:p>
                      <a:pPr algn="ctr"/>
                      <a:r>
                        <a:rPr lang="en-US" sz="1000" dirty="0" err="1"/>
                        <a:t>line_det</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a:t>char_det</a:t>
                      </a:r>
                    </a:p>
                  </a:txBody>
                  <a:tcPr anchor="ctr">
                    <a:lnL>
                      <a:noFill/>
                    </a:lnL>
                    <a:lnR>
                      <a:noFill/>
                    </a:lnR>
                    <a:lnT>
                      <a:noFill/>
                    </a:lnT>
                    <a:lnB>
                      <a:noFill/>
                    </a:lnB>
                    <a:solidFill>
                      <a:schemeClr val="bg1">
                        <a:lumMod val="95000"/>
                      </a:schemeClr>
                    </a:solidFill>
                  </a:tcPr>
                </a:tc>
                <a:tc>
                  <a:txBody>
                    <a:bodyPr/>
                    <a:lstStyle/>
                    <a:p>
                      <a:pPr algn="ctr"/>
                      <a:r>
                        <a:rPr lang="en-US" sz="1000"/>
                        <a:t>exp_det</a:t>
                      </a:r>
                    </a:p>
                  </a:txBody>
                  <a:tcPr anchor="ctr">
                    <a:lnL>
                      <a:noFill/>
                    </a:lnL>
                    <a:lnR>
                      <a:noFill/>
                    </a:lnR>
                    <a:lnT>
                      <a:noFill/>
                    </a:lnT>
                    <a:lnB>
                      <a:noFill/>
                    </a:lnB>
                    <a:solidFill>
                      <a:schemeClr val="bg1">
                        <a:lumMod val="95000"/>
                      </a:schemeClr>
                    </a:solidFill>
                  </a:tcPr>
                </a:tc>
                <a:tc>
                  <a:txBody>
                    <a:bodyPr/>
                    <a:lstStyle/>
                    <a:p>
                      <a:pPr algn="ctr"/>
                      <a:r>
                        <a:rPr lang="en-US" sz="1000"/>
                        <a:t>Color_prediction</a:t>
                      </a:r>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2986831675"/>
                  </a:ext>
                </a:extLst>
              </a:tr>
              <a:tr h="337650">
                <a:tc>
                  <a:txBody>
                    <a:bodyPr/>
                    <a:lstStyle/>
                    <a:p>
                      <a:pPr algn="ctr"/>
                      <a:r>
                        <a:rPr lang="en-US" sz="1000"/>
                        <a:t>count</a:t>
                      </a:r>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4038142375"/>
                  </a:ext>
                </a:extLst>
              </a:tr>
              <a:tr h="337650">
                <a:tc>
                  <a:txBody>
                    <a:bodyPr/>
                    <a:lstStyle/>
                    <a:p>
                      <a:pPr algn="ctr"/>
                      <a:r>
                        <a:rPr lang="en-US" sz="1000"/>
                        <a:t>mean</a:t>
                      </a:r>
                    </a:p>
                  </a:txBody>
                  <a:tcPr anchor="ctr">
                    <a:lnL>
                      <a:noFill/>
                    </a:lnL>
                    <a:lnR>
                      <a:noFill/>
                    </a:lnR>
                    <a:lnT>
                      <a:noFill/>
                    </a:lnT>
                    <a:lnB>
                      <a:noFill/>
                    </a:lnB>
                    <a:solidFill>
                      <a:schemeClr val="bg1">
                        <a:lumMod val="95000"/>
                      </a:schemeClr>
                    </a:solidFill>
                  </a:tcPr>
                </a:tc>
                <a:tc>
                  <a:txBody>
                    <a:bodyPr/>
                    <a:lstStyle/>
                    <a:p>
                      <a:pPr algn="ctr"/>
                      <a:r>
                        <a:rPr lang="en-US" sz="1000" dirty="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98.9</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96.3</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93.6</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314621538"/>
                  </a:ext>
                </a:extLst>
              </a:tr>
              <a:tr h="337650">
                <a:tc>
                  <a:txBody>
                    <a:bodyPr/>
                    <a:lstStyle/>
                    <a:p>
                      <a:pPr algn="ctr"/>
                      <a:r>
                        <a:rPr lang="en-US" sz="1000"/>
                        <a:t>std</a:t>
                      </a:r>
                    </a:p>
                  </a:txBody>
                  <a:tcPr anchor="ctr">
                    <a:lnL>
                      <a:noFill/>
                    </a:lnL>
                    <a:lnR>
                      <a:noFill/>
                    </a:lnR>
                    <a:lnT>
                      <a:noFill/>
                    </a:lnT>
                    <a:lnB>
                      <a:noFill/>
                    </a:lnB>
                    <a:solidFill>
                      <a:schemeClr val="bg1">
                        <a:lumMod val="95000"/>
                      </a:schemeClr>
                    </a:solidFill>
                  </a:tcPr>
                </a:tc>
                <a:tc>
                  <a:txBody>
                    <a:bodyPr/>
                    <a:lstStyle/>
                    <a:p>
                      <a:pPr algn="ctr"/>
                      <a:r>
                        <a:rPr lang="en-US" sz="1000" dirty="0"/>
                        <a:t>0.0</a:t>
                      </a:r>
                    </a:p>
                  </a:txBody>
                  <a:tcPr anchor="ctr">
                    <a:lnL>
                      <a:noFill/>
                    </a:lnL>
                    <a:lnR>
                      <a:noFill/>
                    </a:lnR>
                    <a:lnT>
                      <a:noFill/>
                    </a:lnT>
                    <a:lnB>
                      <a:noFill/>
                    </a:lnB>
                    <a:solidFill>
                      <a:schemeClr val="bg1">
                        <a:lumMod val="95000"/>
                      </a:schemeClr>
                    </a:solidFill>
                  </a:tcPr>
                </a:tc>
                <a:tc>
                  <a:txBody>
                    <a:bodyPr/>
                    <a:lstStyle/>
                    <a:p>
                      <a:pPr algn="ctr"/>
                      <a:r>
                        <a:rPr lang="en-US" sz="1000" dirty="0" smtClean="0"/>
                        <a:t>0.8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6.5</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024767735"/>
                  </a:ext>
                </a:extLst>
              </a:tr>
              <a:tr h="337650">
                <a:tc>
                  <a:txBody>
                    <a:bodyPr/>
                    <a:lstStyle/>
                    <a:p>
                      <a:pPr algn="ctr"/>
                      <a:r>
                        <a:rPr lang="en-US" sz="1000"/>
                        <a:t>min</a:t>
                      </a:r>
                    </a:p>
                  </a:txBody>
                  <a:tcPr anchor="ctr">
                    <a:lnL>
                      <a:noFill/>
                    </a:lnL>
                    <a:lnR>
                      <a:noFill/>
                    </a:lnR>
                    <a:lnT>
                      <a:noFill/>
                    </a:lnT>
                    <a:lnB>
                      <a:noFill/>
                    </a:lnB>
                    <a:solidFill>
                      <a:schemeClr val="bg1">
                        <a:lumMod val="95000"/>
                      </a:schemeClr>
                    </a:solidFill>
                  </a:tcPr>
                </a:tc>
                <a:tc>
                  <a:txBody>
                    <a:bodyPr/>
                    <a:lstStyle/>
                    <a:p>
                      <a:pPr algn="ctr"/>
                      <a:r>
                        <a:rPr lang="en-US" sz="1000" dirty="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97.5</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66.7</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75.0</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897454185"/>
                  </a:ext>
                </a:extLst>
              </a:tr>
              <a:tr h="337650">
                <a:tc>
                  <a:txBody>
                    <a:bodyPr/>
                    <a:lstStyle/>
                    <a:p>
                      <a:pPr algn="ctr"/>
                      <a:r>
                        <a:rPr lang="en-US" sz="1000"/>
                        <a:t>25%</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98.7</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90.9</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3868579284"/>
                  </a:ext>
                </a:extLst>
              </a:tr>
              <a:tr h="337650">
                <a:tc>
                  <a:txBody>
                    <a:bodyPr/>
                    <a:lstStyle/>
                    <a:p>
                      <a:pPr algn="ctr"/>
                      <a:r>
                        <a:rPr lang="en-US" sz="1000"/>
                        <a:t>50%</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lang="en-US" sz="1000" dirty="0" smtClean="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91.7</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839292967"/>
                  </a:ext>
                </a:extLst>
              </a:tr>
              <a:tr h="337650">
                <a:tc>
                  <a:txBody>
                    <a:bodyPr/>
                    <a:lstStyle/>
                    <a:p>
                      <a:pPr algn="ctr"/>
                      <a:r>
                        <a:rPr lang="en-US" sz="1000"/>
                        <a:t>75%</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solidFill>
                          <a:effectLst/>
                          <a:uLnTx/>
                          <a:uFillTx/>
                          <a:latin typeface="Bosch Office Sans"/>
                          <a:ea typeface="+mn-ea"/>
                          <a:cs typeface="+mn-cs"/>
                        </a:rPr>
                        <a:t>100.0</a:t>
                      </a:r>
                      <a:endParaRPr kumimoji="0" lang="en-US" sz="1000" b="0" i="0" u="none" strike="noStrike" kern="1200" cap="none" spc="0" normalizeH="0" baseline="0" noProof="0" dirty="0">
                        <a:ln>
                          <a:noFill/>
                        </a:ln>
                        <a:solidFill>
                          <a:srgbClr val="000000"/>
                        </a:solidFill>
                        <a:effectLst/>
                        <a:uLnTx/>
                        <a:uFillTx/>
                        <a:latin typeface="Bosch Office Sans"/>
                        <a:ea typeface="+mn-ea"/>
                        <a:cs typeface="+mn-cs"/>
                      </a:endParaRPr>
                    </a:p>
                  </a:txBody>
                  <a:tcPr anchor="ctr">
                    <a:lnL>
                      <a:noFill/>
                    </a:lnL>
                    <a:lnR>
                      <a:noFill/>
                    </a:lnR>
                    <a:lnT>
                      <a:noFill/>
                    </a:lnT>
                    <a:lnB>
                      <a:noFill/>
                    </a:lnB>
                    <a:solidFill>
                      <a:schemeClr val="bg1">
                        <a:lumMod val="95000"/>
                      </a:schemeClr>
                    </a:solidFill>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Bosch Office Sans"/>
                          <a:ea typeface="+mn-ea"/>
                          <a:cs typeface="+mn-cs"/>
                        </a:rPr>
                        <a:t>100.0</a:t>
                      </a:r>
                      <a:endParaRPr kumimoji="0" lang="en-US" sz="1000" b="0" i="0" u="none" strike="noStrike" kern="1200" cap="none" spc="0" normalizeH="0" baseline="0" noProof="0" dirty="0">
                        <a:ln>
                          <a:noFill/>
                        </a:ln>
                        <a:solidFill>
                          <a:srgbClr val="000000"/>
                        </a:solidFill>
                        <a:effectLst/>
                        <a:uLnTx/>
                        <a:uFillTx/>
                        <a:latin typeface="Bosch Office Sans"/>
                        <a:ea typeface="+mn-ea"/>
                        <a:cs typeface="+mn-cs"/>
                      </a:endParaRPr>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2331995154"/>
                  </a:ext>
                </a:extLst>
              </a:tr>
              <a:tr h="337650">
                <a:tc>
                  <a:txBody>
                    <a:bodyPr/>
                    <a:lstStyle/>
                    <a:p>
                      <a:pPr algn="ctr"/>
                      <a:r>
                        <a:rPr lang="en-US" sz="1000"/>
                        <a:t>max</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305791308"/>
                  </a:ext>
                </a:extLst>
              </a:tr>
            </a:tbl>
          </a:graphicData>
        </a:graphic>
      </p:graphicFrame>
      <p:sp>
        <p:nvSpPr>
          <p:cNvPr id="12" name="TextBox 11"/>
          <p:cNvSpPr txBox="1"/>
          <p:nvPr/>
        </p:nvSpPr>
        <p:spPr>
          <a:xfrm>
            <a:off x="554990" y="5069150"/>
            <a:ext cx="914400" cy="914400"/>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Average run time : 1.57</a:t>
            </a:r>
            <a:r>
              <a:rPr kumimoji="0" lang="en-US" sz="1800" b="0" i="0" u="none" strike="noStrike" kern="0" cap="none" spc="0" normalizeH="0" noProof="0" dirty="0" smtClean="0">
                <a:ln>
                  <a:noFill/>
                </a:ln>
                <a:solidFill>
                  <a:srgbClr val="000000"/>
                </a:solidFill>
                <a:effectLst/>
                <a:uLnTx/>
                <a:uFillTx/>
              </a:rPr>
              <a:t> +-</a:t>
            </a:r>
            <a:r>
              <a:rPr kumimoji="0" lang="en-US" sz="1800" b="0" i="0" u="none" strike="noStrike" kern="0" cap="none" spc="0" normalizeH="0" baseline="0" noProof="0" dirty="0" smtClean="0">
                <a:ln>
                  <a:noFill/>
                </a:ln>
                <a:solidFill>
                  <a:srgbClr val="000000"/>
                </a:solidFill>
                <a:effectLst/>
                <a:uLnTx/>
                <a:uFillTx/>
              </a:rPr>
              <a:t> </a:t>
            </a:r>
            <a:r>
              <a:rPr lang="en-US" kern="0" dirty="0" smtClean="0">
                <a:solidFill>
                  <a:srgbClr val="000000"/>
                </a:solidFill>
              </a:rPr>
              <a:t>0.16 Secs</a:t>
            </a:r>
            <a:endParaRPr kumimoji="0" lang="en-US" sz="18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34429915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GUI</a:t>
            </a:r>
            <a:endParaRPr lang="en-GB" dirty="0"/>
          </a:p>
        </p:txBody>
      </p:sp>
      <p:sp>
        <p:nvSpPr>
          <p:cNvPr id="3" name="Title 2"/>
          <p:cNvSpPr>
            <a:spLocks noGrp="1"/>
          </p:cNvSpPr>
          <p:nvPr>
            <p:ph type="title"/>
          </p:nvPr>
        </p:nvSpPr>
        <p:spPr/>
        <p:txBody>
          <a:bodyPr/>
          <a:lstStyle/>
          <a:p>
            <a:endParaRPr lang="en-GB"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17</a:t>
            </a:fld>
            <a:endParaRPr lang="de-DE"/>
          </a:p>
        </p:txBody>
      </p:sp>
      <p:pic>
        <p:nvPicPr>
          <p:cNvPr id="9" name="Content Placeholder 8"/>
          <p:cNvPicPr>
            <a:picLocks noGrp="1" noChangeAspect="1"/>
          </p:cNvPicPr>
          <p:nvPr>
            <p:ph sz="half" idx="1"/>
          </p:nvPr>
        </p:nvPicPr>
        <p:blipFill>
          <a:blip r:embed="rId2"/>
          <a:stretch>
            <a:fillRect/>
          </a:stretch>
        </p:blipFill>
        <p:spPr>
          <a:xfrm>
            <a:off x="256223" y="1295400"/>
            <a:ext cx="7738110" cy="4286092"/>
          </a:xfrm>
          <a:prstGeom prst="rect">
            <a:avLst/>
          </a:prstGeom>
          <a:ln>
            <a:solidFill>
              <a:srgbClr val="002060"/>
            </a:solidFill>
          </a:ln>
        </p:spPr>
      </p:pic>
      <p:sp>
        <p:nvSpPr>
          <p:cNvPr id="10" name="TextBox 9"/>
          <p:cNvSpPr txBox="1"/>
          <p:nvPr/>
        </p:nvSpPr>
        <p:spPr>
          <a:xfrm>
            <a:off x="8326755" y="1295400"/>
            <a:ext cx="2211705" cy="316230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GB" sz="1600" kern="0" dirty="0" smtClean="0">
                <a:solidFill>
                  <a:srgbClr val="000000"/>
                </a:solidFill>
              </a:rPr>
              <a:t>Functionality Current:</a:t>
            </a:r>
          </a:p>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GB" sz="1600" b="0" i="0" u="none" strike="noStrike" kern="0" cap="none" spc="0" normalizeH="0" noProof="0" dirty="0" smtClean="0">
                <a:ln>
                  <a:noFill/>
                </a:ln>
                <a:solidFill>
                  <a:srgbClr val="000000"/>
                </a:solidFill>
                <a:effectLst/>
                <a:uLnTx/>
                <a:uFillTx/>
              </a:rPr>
              <a:t>Upload Images</a:t>
            </a:r>
          </a:p>
          <a:p>
            <a:pPr marL="342900" marR="0" indent="-342900" defTabSz="914400" eaLnBrk="1" fontAlgn="auto" latinLnBrk="0" hangingPunct="1">
              <a:lnSpc>
                <a:spcPts val="2300"/>
              </a:lnSpc>
              <a:spcBef>
                <a:spcPts val="500"/>
              </a:spcBef>
              <a:spcAft>
                <a:spcPts val="0"/>
              </a:spcAft>
              <a:buClrTx/>
              <a:buSzTx/>
              <a:buFontTx/>
              <a:buAutoNum type="arabicPeriod"/>
              <a:tabLst/>
            </a:pPr>
            <a:r>
              <a:rPr lang="en-GB" sz="1600" kern="0" baseline="0" dirty="0" smtClean="0">
                <a:solidFill>
                  <a:srgbClr val="000000"/>
                </a:solidFill>
              </a:rPr>
              <a:t>Detect Characters</a:t>
            </a:r>
          </a:p>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GB" sz="1600" b="0" i="0" u="none" strike="noStrike" kern="0" cap="none" spc="0" normalizeH="0" noProof="0" dirty="0" smtClean="0">
                <a:ln>
                  <a:noFill/>
                </a:ln>
                <a:solidFill>
                  <a:srgbClr val="000000"/>
                </a:solidFill>
                <a:effectLst/>
                <a:uLnTx/>
                <a:uFillTx/>
              </a:rPr>
              <a:t>Display results</a:t>
            </a:r>
          </a:p>
          <a:p>
            <a:pPr marL="342900" marR="0" indent="-342900" defTabSz="914400" eaLnBrk="1" fontAlgn="auto" latinLnBrk="0" hangingPunct="1">
              <a:lnSpc>
                <a:spcPts val="2300"/>
              </a:lnSpc>
              <a:spcBef>
                <a:spcPts val="500"/>
              </a:spcBef>
              <a:spcAft>
                <a:spcPts val="0"/>
              </a:spcAft>
              <a:buClrTx/>
              <a:buSzTx/>
              <a:buFontTx/>
              <a:buAutoNum type="arabicPeriod"/>
              <a:tabLst/>
            </a:pPr>
            <a:endParaRPr lang="en-GB" sz="1600" kern="0" baseline="0" dirty="0">
              <a:solidFill>
                <a:srgbClr val="000000"/>
              </a:solidFill>
            </a:endParaRPr>
          </a:p>
          <a:p>
            <a:pPr marR="0" defTabSz="914400" eaLnBrk="1" fontAlgn="auto" latinLnBrk="0" hangingPunct="1">
              <a:lnSpc>
                <a:spcPts val="2300"/>
              </a:lnSpc>
              <a:spcBef>
                <a:spcPts val="500"/>
              </a:spcBef>
              <a:spcAft>
                <a:spcPts val="0"/>
              </a:spcAft>
              <a:buClrTx/>
              <a:buSzTx/>
              <a:tabLst/>
            </a:pPr>
            <a:r>
              <a:rPr kumimoji="0" lang="en-GB" sz="1200" b="0" i="0" u="none" strike="noStrike" kern="0" cap="none" spc="0" normalizeH="0" noProof="0" dirty="0" smtClean="0">
                <a:ln>
                  <a:noFill/>
                </a:ln>
                <a:solidFill>
                  <a:srgbClr val="000000"/>
                </a:solidFill>
                <a:effectLst/>
                <a:uLnTx/>
                <a:uFillTx/>
              </a:rPr>
              <a:t>For new test , upload image and click recognize</a:t>
            </a:r>
            <a:endParaRPr kumimoji="0" lang="en-GB" sz="1200" b="0" i="0" u="none" strike="noStrike" kern="0" cap="none" spc="0" normalizeH="0" baseline="0" noProof="0" dirty="0" smtClean="0">
              <a:ln>
                <a:noFill/>
              </a:ln>
              <a:solidFill>
                <a:srgbClr val="000000"/>
              </a:solidFill>
              <a:effectLst/>
              <a:uLnTx/>
              <a:uFillTx/>
            </a:endParaRPr>
          </a:p>
        </p:txBody>
      </p:sp>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098643" y="1862627"/>
            <a:ext cx="2657264" cy="1173536"/>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098643" y="3071675"/>
            <a:ext cx="2657264" cy="1180729"/>
          </a:xfrm>
          <a:prstGeom prst="rect">
            <a:avLst/>
          </a:prstGeom>
        </p:spPr>
      </p:pic>
      <p:pic>
        <p:nvPicPr>
          <p:cNvPr id="7" name="Picture 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098643" y="4287916"/>
            <a:ext cx="2657264" cy="1187247"/>
          </a:xfrm>
          <a:prstGeom prst="rect">
            <a:avLst/>
          </a:prstGeom>
        </p:spPr>
      </p:pic>
    </p:spTree>
    <p:extLst>
      <p:ext uri="{BB962C8B-B14F-4D97-AF65-F5344CB8AC3E}">
        <p14:creationId xmlns:p14="http://schemas.microsoft.com/office/powerpoint/2010/main" val="30989678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540373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sz="quarter" idx="15"/>
          </p:nvPr>
        </p:nvSpPr>
        <p:spPr/>
        <p:txBody>
          <a:bodyPr/>
          <a:lstStyle/>
          <a:p>
            <a:r>
              <a:rPr lang="en-US" dirty="0" smtClean="0"/>
              <a:t>Problem Statement</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2</a:t>
            </a:fld>
            <a:endParaRPr lang="de-DE"/>
          </a:p>
        </p:txBody>
      </p:sp>
      <p:sp>
        <p:nvSpPr>
          <p:cNvPr id="5" name="Rectangle 4"/>
          <p:cNvSpPr/>
          <p:nvPr/>
        </p:nvSpPr>
        <p:spPr>
          <a:xfrm>
            <a:off x="223480" y="1034829"/>
            <a:ext cx="10270331" cy="981423"/>
          </a:xfrm>
          <a:prstGeom prst="rect">
            <a:avLst/>
          </a:prstGeom>
        </p:spPr>
        <p:txBody>
          <a:bodyPr wrap="square">
            <a:spAutoFit/>
          </a:bodyPr>
          <a:lstStyle/>
          <a:p>
            <a:pPr marL="0" marR="0" algn="just">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overall idea behind this project  is to develop an computer vision algorithm along with solution package for recognizing and digitizing steps of solving a mathematical equation written by freehand on a paper, validating the steps and final answer of the recognized handwritten lines by maintaining the context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32263" y="2367682"/>
            <a:ext cx="3317564" cy="3016687"/>
          </a:xfrm>
          <a:prstGeom prst="rect">
            <a:avLst/>
          </a:prstGeom>
          <a:ln w="12700">
            <a:solidFill>
              <a:schemeClr val="tx1"/>
            </a:solidFill>
          </a:ln>
        </p:spPr>
      </p:pic>
    </p:spTree>
    <p:extLst>
      <p:ext uri="{BB962C8B-B14F-4D97-AF65-F5344CB8AC3E}">
        <p14:creationId xmlns:p14="http://schemas.microsoft.com/office/powerpoint/2010/main" val="2624253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98AEC0-503E-4FA4-859C-D0F72D6E3F79}" type="slidenum">
              <a:rPr lang="de-DE" smtClean="0"/>
              <a:pPr/>
              <a:t>3</a:t>
            </a:fld>
            <a:endParaRPr lang="de-DE"/>
          </a:p>
        </p:txBody>
      </p:sp>
      <p:sp>
        <p:nvSpPr>
          <p:cNvPr id="3" name="Text Placeholder 2"/>
          <p:cNvSpPr>
            <a:spLocks noGrp="1"/>
          </p:cNvSpPr>
          <p:nvPr>
            <p:ph type="body" sz="quarter" idx="1"/>
          </p:nvPr>
        </p:nvSpPr>
        <p:spPr>
          <a:xfrm>
            <a:off x="259200" y="1296000"/>
            <a:ext cx="6155888" cy="4168800"/>
          </a:xfrm>
        </p:spPr>
        <p:txBody>
          <a:bodyPr/>
          <a:lstStyle/>
          <a:p>
            <a:pPr marL="0" indent="0">
              <a:buNone/>
            </a:pPr>
            <a:r>
              <a:rPr lang="en-US" dirty="0" smtClean="0"/>
              <a:t>1. Tasks Completed</a:t>
            </a:r>
          </a:p>
          <a:p>
            <a:pPr marL="0" indent="0">
              <a:buNone/>
            </a:pPr>
            <a:r>
              <a:rPr lang="en-US" sz="1400" dirty="0" smtClean="0"/>
              <a:t>	1.1 </a:t>
            </a:r>
            <a:r>
              <a:rPr lang="en-US" sz="1400" dirty="0"/>
              <a:t>Workspace, </a:t>
            </a:r>
            <a:r>
              <a:rPr lang="en-US" sz="1400" dirty="0" smtClean="0"/>
              <a:t>Line,</a:t>
            </a:r>
            <a:r>
              <a:rPr lang="en-US" sz="1400" dirty="0"/>
              <a:t> </a:t>
            </a:r>
            <a:r>
              <a:rPr lang="en-US" sz="1400" dirty="0" smtClean="0"/>
              <a:t>Character, Exponential Detection</a:t>
            </a:r>
          </a:p>
          <a:p>
            <a:pPr marL="0" indent="0">
              <a:buNone/>
            </a:pPr>
            <a:r>
              <a:rPr lang="en-US" sz="1400" dirty="0" smtClean="0"/>
              <a:t>	1.2 </a:t>
            </a:r>
            <a:r>
              <a:rPr lang="en-US" sz="1400" dirty="0"/>
              <a:t>Character recognition - Deep Learning Model Building</a:t>
            </a:r>
          </a:p>
          <a:p>
            <a:pPr marL="0" indent="0">
              <a:buNone/>
            </a:pPr>
            <a:r>
              <a:rPr lang="en-US" sz="1400" dirty="0"/>
              <a:t>	1</a:t>
            </a:r>
            <a:r>
              <a:rPr lang="en-US" sz="1400" dirty="0" smtClean="0"/>
              <a:t>.3 </a:t>
            </a:r>
            <a:r>
              <a:rPr lang="en-US" sz="1400" dirty="0"/>
              <a:t>Computing mathematical equation value and Drawing </a:t>
            </a:r>
            <a:r>
              <a:rPr lang="en-US" sz="1400" dirty="0" smtClean="0"/>
              <a:t>boxes</a:t>
            </a:r>
          </a:p>
          <a:p>
            <a:pPr marL="0" indent="0">
              <a:buNone/>
            </a:pPr>
            <a:r>
              <a:rPr lang="en-US" sz="1400" dirty="0"/>
              <a:t>	1</a:t>
            </a:r>
            <a:r>
              <a:rPr lang="en-US" sz="1400" dirty="0" smtClean="0"/>
              <a:t>.4 </a:t>
            </a:r>
            <a:r>
              <a:rPr lang="en-US" sz="1400" dirty="0"/>
              <a:t>Checking validation of equation mathematically</a:t>
            </a:r>
          </a:p>
          <a:p>
            <a:pPr marL="0" indent="0">
              <a:buNone/>
            </a:pPr>
            <a:endParaRPr lang="en-US" sz="1400" dirty="0" smtClean="0"/>
          </a:p>
          <a:p>
            <a:pPr marL="0" indent="0">
              <a:buNone/>
            </a:pPr>
            <a:r>
              <a:rPr lang="en-US" dirty="0" smtClean="0"/>
              <a:t>2. Work In Progress</a:t>
            </a:r>
          </a:p>
          <a:p>
            <a:pPr marL="0" indent="0">
              <a:buNone/>
            </a:pPr>
            <a:r>
              <a:rPr lang="en-US" sz="1400" dirty="0"/>
              <a:t>	</a:t>
            </a:r>
            <a:r>
              <a:rPr lang="en-US" sz="1400" dirty="0" smtClean="0"/>
              <a:t>2.2 Fixing bracket bug of Line Evaluation</a:t>
            </a:r>
          </a:p>
          <a:p>
            <a:pPr marL="0" indent="0">
              <a:buNone/>
            </a:pPr>
            <a:endParaRPr lang="en-US" sz="1400" dirty="0" smtClean="0"/>
          </a:p>
          <a:p>
            <a:pPr marL="0" indent="0">
              <a:buNone/>
            </a:pPr>
            <a:r>
              <a:rPr lang="en-US" dirty="0" smtClean="0"/>
              <a:t>3. Inputs from customer</a:t>
            </a:r>
          </a:p>
          <a:p>
            <a:pPr marL="0" indent="0">
              <a:buNone/>
            </a:pPr>
            <a:r>
              <a:rPr lang="en-US" sz="1400" dirty="0"/>
              <a:t>	</a:t>
            </a:r>
            <a:r>
              <a:rPr lang="en-US" sz="1400" dirty="0" smtClean="0"/>
              <a:t>3.1 Sample Image Testing</a:t>
            </a:r>
            <a:endParaRPr lang="en-US" sz="1400" dirty="0"/>
          </a:p>
          <a:p>
            <a:pPr marL="0" indent="0">
              <a:buNone/>
            </a:pPr>
            <a:endParaRPr lang="en-US" dirty="0"/>
          </a:p>
          <a:p>
            <a:pPr marL="0" indent="0">
              <a:buNone/>
            </a:pPr>
            <a:endParaRPr lang="en-US" dirty="0"/>
          </a:p>
          <a:p>
            <a:pPr marL="0" indent="0">
              <a:buNone/>
            </a:pPr>
            <a:endParaRPr lang="en-US" dirty="0"/>
          </a:p>
        </p:txBody>
      </p:sp>
      <p:sp>
        <p:nvSpPr>
          <p:cNvPr id="4" name="TextBox 3"/>
          <p:cNvSpPr txBox="1"/>
          <p:nvPr/>
        </p:nvSpPr>
        <p:spPr>
          <a:xfrm>
            <a:off x="835820" y="1638900"/>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5" name="TextBox 4"/>
          <p:cNvSpPr txBox="1"/>
          <p:nvPr/>
        </p:nvSpPr>
        <p:spPr>
          <a:xfrm>
            <a:off x="835820" y="1935956"/>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6" name="TextBox 5"/>
          <p:cNvSpPr txBox="1"/>
          <p:nvPr/>
        </p:nvSpPr>
        <p:spPr>
          <a:xfrm>
            <a:off x="835820" y="2237842"/>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7" name="TextBox 6"/>
          <p:cNvSpPr txBox="1"/>
          <p:nvPr/>
        </p:nvSpPr>
        <p:spPr>
          <a:xfrm>
            <a:off x="835820" y="2517166"/>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pic>
        <p:nvPicPr>
          <p:cNvPr id="14" name="Picture 2" descr="Image result for icon to use for ongoing work"/>
          <p:cNvPicPr>
            <a:picLocks noChangeAspect="1" noChangeArrowheads="1"/>
          </p:cNvPicPr>
          <p:nvPr/>
        </p:nvPicPr>
        <p:blipFill>
          <a:blip r:embed="rId2" cstate="hq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flipH="1">
            <a:off x="852192" y="3496092"/>
            <a:ext cx="181568" cy="181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787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sz="quarter" idx="15"/>
          </p:nvPr>
        </p:nvSpPr>
        <p:spPr>
          <a:xfrm>
            <a:off x="259199" y="366912"/>
            <a:ext cx="10450800" cy="388800"/>
          </a:xfrm>
        </p:spPr>
        <p:txBody>
          <a:bodyPr/>
          <a:lstStyle/>
          <a:p>
            <a:r>
              <a:rPr lang="en-US" dirty="0" smtClean="0"/>
              <a:t>Sample Test Images</a:t>
            </a:r>
            <a:endParaRPr lang="en-US" dirty="0"/>
          </a:p>
        </p:txBody>
      </p:sp>
      <p:pic>
        <p:nvPicPr>
          <p:cNvPr id="7" name="Picture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35736" y="957260"/>
            <a:ext cx="2100263" cy="2969710"/>
          </a:xfrm>
          <a:prstGeom prst="rect">
            <a:avLst/>
          </a:prstGeom>
        </p:spPr>
      </p:pic>
      <p:pic>
        <p:nvPicPr>
          <p:cNvPr id="8" name="Picture 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235999" y="942964"/>
            <a:ext cx="2110374" cy="2984006"/>
          </a:xfrm>
          <a:prstGeom prst="rect">
            <a:avLst/>
          </a:prstGeom>
        </p:spPr>
      </p:pic>
      <p:pic>
        <p:nvPicPr>
          <p:cNvPr id="9" name="Picture 8"/>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336262" y="957260"/>
            <a:ext cx="2100264" cy="2969710"/>
          </a:xfrm>
          <a:prstGeom prst="rect">
            <a:avLst/>
          </a:prstGeom>
        </p:spPr>
      </p:pic>
      <p:pic>
        <p:nvPicPr>
          <p:cNvPr id="10" name="Picture 9"/>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588925" y="942964"/>
            <a:ext cx="2112167" cy="2986541"/>
          </a:xfrm>
          <a:prstGeom prst="rect">
            <a:avLst/>
          </a:prstGeom>
        </p:spPr>
      </p:pic>
      <p:pic>
        <p:nvPicPr>
          <p:cNvPr id="11" name="Picture 10"/>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8714702" y="957260"/>
            <a:ext cx="2105316" cy="2976854"/>
          </a:xfrm>
          <a:prstGeom prst="rect">
            <a:avLst/>
          </a:prstGeom>
        </p:spPr>
      </p:pic>
      <p:sp>
        <p:nvSpPr>
          <p:cNvPr id="13" name="TextBox 12"/>
          <p:cNvSpPr txBox="1"/>
          <p:nvPr/>
        </p:nvSpPr>
        <p:spPr>
          <a:xfrm>
            <a:off x="259199" y="4057650"/>
            <a:ext cx="10277832" cy="914400"/>
          </a:xfrm>
          <a:prstGeom prst="rect">
            <a:avLst/>
          </a:prstGeom>
          <a:noFill/>
        </p:spPr>
        <p:txBody>
          <a:bodyPr wrap="none" lIns="0" tIns="0" rIns="0" bIns="0" rtlCol="0">
            <a:noAutofit/>
          </a:bodyPr>
          <a:lstStyle/>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US" sz="1200" b="0" i="0" u="none" strike="noStrike" kern="0" cap="none" spc="0" normalizeH="0" baseline="0" noProof="0" dirty="0" smtClean="0">
                <a:ln>
                  <a:noFill/>
                </a:ln>
                <a:solidFill>
                  <a:srgbClr val="000000"/>
                </a:solidFill>
                <a:effectLst/>
                <a:uLnTx/>
                <a:uFillTx/>
              </a:rPr>
              <a:t>Handwritten Text Images</a:t>
            </a:r>
          </a:p>
          <a:p>
            <a:pPr marL="342900" marR="0" indent="-342900" defTabSz="914400" eaLnBrk="1" fontAlgn="auto" latinLnBrk="0" hangingPunct="1">
              <a:lnSpc>
                <a:spcPts val="2300"/>
              </a:lnSpc>
              <a:spcBef>
                <a:spcPts val="500"/>
              </a:spcBef>
              <a:spcAft>
                <a:spcPts val="0"/>
              </a:spcAft>
              <a:buClrTx/>
              <a:buSzTx/>
              <a:buFontTx/>
              <a:buAutoNum type="arabicPeriod"/>
              <a:tabLst/>
            </a:pPr>
            <a:r>
              <a:rPr lang="en-US" sz="1200" kern="0" dirty="0" smtClean="0">
                <a:solidFill>
                  <a:srgbClr val="000000"/>
                </a:solidFill>
              </a:rPr>
              <a:t>Variations:</a:t>
            </a:r>
            <a:r>
              <a:rPr lang="en-US" sz="1200" kern="0" dirty="0">
                <a:solidFill>
                  <a:srgbClr val="000000"/>
                </a:solidFill>
              </a:rPr>
              <a:t> </a:t>
            </a:r>
            <a:r>
              <a:rPr kumimoji="0" lang="en-US" sz="1200" b="0" i="0" u="none" strike="noStrike" kern="0" cap="none" spc="0" normalizeH="0" baseline="0" noProof="0" dirty="0" smtClean="0">
                <a:ln>
                  <a:noFill/>
                </a:ln>
                <a:solidFill>
                  <a:srgbClr val="000000"/>
                </a:solidFill>
                <a:effectLst/>
                <a:uLnTx/>
                <a:uFillTx/>
              </a:rPr>
              <a:t>Different Person</a:t>
            </a:r>
            <a:r>
              <a:rPr kumimoji="0" lang="en-US" sz="1200" b="0" i="0" u="none" strike="noStrike" kern="0" cap="none" spc="0" normalizeH="0" noProof="0" dirty="0" smtClean="0">
                <a:ln>
                  <a:noFill/>
                </a:ln>
                <a:solidFill>
                  <a:srgbClr val="000000"/>
                </a:solidFill>
                <a:effectLst/>
                <a:uLnTx/>
                <a:uFillTx/>
              </a:rPr>
              <a:t> , </a:t>
            </a:r>
            <a:r>
              <a:rPr lang="en-US" sz="1200" kern="0" dirty="0" smtClean="0">
                <a:solidFill>
                  <a:srgbClr val="000000"/>
                </a:solidFill>
              </a:rPr>
              <a:t>Different line width, </a:t>
            </a:r>
            <a:r>
              <a:rPr kumimoji="0" lang="en-US" sz="1200" b="0" i="0" u="none" strike="noStrike" kern="0" cap="none" spc="0" normalizeH="0" baseline="0" noProof="0" dirty="0" smtClean="0">
                <a:ln>
                  <a:noFill/>
                </a:ln>
                <a:solidFill>
                  <a:srgbClr val="000000"/>
                </a:solidFill>
                <a:effectLst/>
                <a:uLnTx/>
                <a:uFillTx/>
              </a:rPr>
              <a:t>Different</a:t>
            </a:r>
            <a:r>
              <a:rPr kumimoji="0" lang="en-US" sz="1200" b="0" i="0" u="none" strike="noStrike" kern="0" cap="none" spc="0" normalizeH="0" noProof="0" dirty="0" smtClean="0">
                <a:ln>
                  <a:noFill/>
                </a:ln>
                <a:solidFill>
                  <a:srgbClr val="000000"/>
                </a:solidFill>
                <a:effectLst/>
                <a:uLnTx/>
                <a:uFillTx/>
              </a:rPr>
              <a:t> character style in same page</a:t>
            </a:r>
            <a:r>
              <a:rPr lang="en-US" sz="1200" kern="0" dirty="0" smtClean="0">
                <a:solidFill>
                  <a:srgbClr val="000000"/>
                </a:solidFill>
              </a:rPr>
              <a:t>, Different pen nib width, Different Character spacing</a:t>
            </a:r>
            <a:endParaRPr kumimoji="0" lang="en-US" sz="12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2815006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Workspace Detection</a:t>
            </a:r>
            <a:br>
              <a:rPr lang="en-US" dirty="0" smtClean="0"/>
            </a:br>
            <a:endParaRPr lang="en-US" dirty="0"/>
          </a:p>
        </p:txBody>
      </p:sp>
      <p:sp>
        <p:nvSpPr>
          <p:cNvPr id="4" name="Content Placeholder 3"/>
          <p:cNvSpPr>
            <a:spLocks noGrp="1"/>
          </p:cNvSpPr>
          <p:nvPr>
            <p:ph sz="half" idx="1"/>
          </p:nvPr>
        </p:nvSpPr>
        <p:spPr/>
        <p:txBody>
          <a:bodyPr/>
          <a:lstStyle/>
          <a:p>
            <a:pPr marL="0" indent="0">
              <a:buNone/>
            </a:pPr>
            <a:r>
              <a:rPr lang="en-US" dirty="0" smtClean="0"/>
              <a:t>OpenCV for finding closed object contours</a:t>
            </a:r>
          </a:p>
          <a:p>
            <a:pPr>
              <a:buFont typeface="Wingdings" panose="05000000000000000000" pitchFamily="2" charset="2"/>
              <a:buChar char="§"/>
            </a:pPr>
            <a:r>
              <a:rPr lang="en-US" dirty="0" smtClean="0"/>
              <a:t>Detect all the boxes </a:t>
            </a:r>
          </a:p>
          <a:p>
            <a:pPr>
              <a:buFont typeface="Wingdings" panose="05000000000000000000" pitchFamily="2" charset="2"/>
              <a:buChar char="§"/>
            </a:pPr>
            <a:r>
              <a:rPr lang="en-US" dirty="0" smtClean="0"/>
              <a:t>Sort them (Top-to-Bottom) </a:t>
            </a:r>
          </a:p>
          <a:p>
            <a:pPr>
              <a:buFont typeface="Wingdings" panose="05000000000000000000" pitchFamily="2" charset="2"/>
              <a:buChar char="§"/>
            </a:pPr>
            <a:r>
              <a:rPr lang="en-US" dirty="0" smtClean="0"/>
              <a:t>Choose the desired boxes based on the area</a:t>
            </a:r>
          </a:p>
          <a:p>
            <a:pPr marL="0" indent="0">
              <a:buNone/>
            </a:pPr>
            <a:endParaRPr lang="en-US" dirty="0" smtClean="0"/>
          </a:p>
          <a:p>
            <a:pPr marL="0" indent="0">
              <a:buNone/>
            </a:pPr>
            <a:r>
              <a:rPr lang="en-US" dirty="0" smtClean="0"/>
              <a:t>Assumptions :</a:t>
            </a:r>
          </a:p>
          <a:p>
            <a:pPr>
              <a:buFont typeface="Wingdings" panose="05000000000000000000" pitchFamily="2" charset="2"/>
              <a:buChar char="§"/>
            </a:pPr>
            <a:r>
              <a:rPr lang="en-US" dirty="0" smtClean="0"/>
              <a:t>Valid Rectangular boxes present</a:t>
            </a:r>
          </a:p>
          <a:p>
            <a:pPr marL="0" indent="0">
              <a:buNone/>
            </a:pP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67673" y="1296000"/>
            <a:ext cx="2983404" cy="4168775"/>
          </a:xfrm>
        </p:spPr>
      </p:pic>
      <p:sp>
        <p:nvSpPr>
          <p:cNvPr id="6" name="Slide Number Placeholder 5"/>
          <p:cNvSpPr>
            <a:spLocks noGrp="1"/>
          </p:cNvSpPr>
          <p:nvPr>
            <p:ph type="sldNum" sz="quarter" idx="12"/>
          </p:nvPr>
        </p:nvSpPr>
        <p:spPr/>
        <p:txBody>
          <a:bodyPr/>
          <a:lstStyle/>
          <a:p>
            <a:fld id="{4898AEC0-503E-4FA4-859C-D0F72D6E3F79}" type="slidenum">
              <a:rPr lang="de-DE" smtClean="0"/>
              <a:pPr/>
              <a:t>5</a:t>
            </a:fld>
            <a:endParaRPr lang="de-DE"/>
          </a:p>
        </p:txBody>
      </p:sp>
      <p:sp>
        <p:nvSpPr>
          <p:cNvPr id="8" name="TextBox 7"/>
          <p:cNvSpPr txBox="1"/>
          <p:nvPr/>
        </p:nvSpPr>
        <p:spPr>
          <a:xfrm>
            <a:off x="7329177" y="820512"/>
            <a:ext cx="2260396" cy="30297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Sample Worksheet</a:t>
            </a:r>
          </a:p>
        </p:txBody>
      </p:sp>
      <p:sp>
        <p:nvSpPr>
          <p:cNvPr id="9" name="Title 1"/>
          <p:cNvSpPr>
            <a:spLocks noGrp="1"/>
          </p:cNvSpPr>
          <p:nvPr>
            <p:ph type="title"/>
          </p:nvPr>
        </p:nvSpPr>
        <p:spPr>
          <a:xfrm>
            <a:off x="259200" y="648000"/>
            <a:ext cx="10450800" cy="388800"/>
          </a:xfrm>
        </p:spPr>
        <p:txBody>
          <a:bodyPr/>
          <a:lstStyle/>
          <a:p>
            <a:r>
              <a:rPr lang="en-US" dirty="0" smtClean="0"/>
              <a:t>Approach</a:t>
            </a:r>
            <a:endParaRPr lang="en-US" dirty="0"/>
          </a:p>
        </p:txBody>
      </p:sp>
    </p:spTree>
    <p:extLst>
      <p:ext uri="{BB962C8B-B14F-4D97-AF65-F5344CB8AC3E}">
        <p14:creationId xmlns:p14="http://schemas.microsoft.com/office/powerpoint/2010/main" val="4004097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Worksheet Detection</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6</a:t>
            </a:fld>
            <a:endParaRPr lang="de-DE"/>
          </a:p>
        </p:txBody>
      </p:sp>
      <p:sp>
        <p:nvSpPr>
          <p:cNvPr id="9" name="TextBox 8"/>
          <p:cNvSpPr txBox="1"/>
          <p:nvPr/>
        </p:nvSpPr>
        <p:spPr>
          <a:xfrm>
            <a:off x="1276894" y="679092"/>
            <a:ext cx="1448889" cy="24871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100" b="0" i="0" u="none" strike="noStrike" kern="0" cap="none" spc="0" normalizeH="0" baseline="0" noProof="0" dirty="0" smtClean="0">
                <a:ln>
                  <a:noFill/>
                </a:ln>
                <a:solidFill>
                  <a:srgbClr val="000000"/>
                </a:solidFill>
                <a:effectLst/>
                <a:uLnTx/>
                <a:uFillTx/>
              </a:rPr>
              <a:t>Contours detection</a:t>
            </a:r>
          </a:p>
        </p:txBody>
      </p:sp>
      <p:sp>
        <p:nvSpPr>
          <p:cNvPr id="10" name="Right Arrow 9"/>
          <p:cNvSpPr/>
          <p:nvPr/>
        </p:nvSpPr>
        <p:spPr>
          <a:xfrm>
            <a:off x="3463735" y="2823766"/>
            <a:ext cx="358445" cy="314553"/>
          </a:xfrm>
          <a:prstGeom prst="right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5" name="TextBox 14"/>
          <p:cNvSpPr txBox="1"/>
          <p:nvPr/>
        </p:nvSpPr>
        <p:spPr>
          <a:xfrm>
            <a:off x="4739791" y="687983"/>
            <a:ext cx="3137836" cy="32492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100" b="0" i="0" u="none" strike="noStrike" kern="0" cap="none" spc="0" normalizeH="0" baseline="0" noProof="0" dirty="0" smtClean="0">
                <a:ln>
                  <a:noFill/>
                </a:ln>
                <a:solidFill>
                  <a:srgbClr val="000000"/>
                </a:solidFill>
                <a:effectLst/>
                <a:uLnTx/>
                <a:uFillTx/>
              </a:rPr>
              <a:t>Selection</a:t>
            </a:r>
            <a:r>
              <a:rPr kumimoji="0" lang="en-US" sz="1100" b="0" i="0" u="none" strike="noStrike" kern="0" cap="none" spc="0" normalizeH="0" noProof="0" dirty="0" smtClean="0">
                <a:ln>
                  <a:noFill/>
                </a:ln>
                <a:solidFill>
                  <a:srgbClr val="000000"/>
                </a:solidFill>
                <a:effectLst/>
                <a:uLnTx/>
                <a:uFillTx/>
              </a:rPr>
              <a:t> based on area</a:t>
            </a:r>
            <a:endParaRPr kumimoji="0" lang="en-US" sz="1100" b="0" i="0" u="none" strike="noStrike" kern="0" cap="none" spc="0" normalizeH="0" baseline="0" noProof="0" dirty="0" smtClean="0">
              <a:ln>
                <a:noFill/>
              </a:ln>
              <a:solidFill>
                <a:srgbClr val="000000"/>
              </a:solidFill>
              <a:effectLst/>
              <a:uLnTx/>
              <a:uFillTx/>
            </a:endParaRPr>
          </a:p>
        </p:txBody>
      </p:sp>
      <p:pic>
        <p:nvPicPr>
          <p:cNvPr id="20" name="Content Placeholder 19"/>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327177" y="1174797"/>
            <a:ext cx="2948276" cy="41687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5" name="Content Placeholder 24"/>
          <p:cNvPicPr>
            <a:picLocks noGrp="1" noChangeAspect="1"/>
          </p:cNvPicPr>
          <p:nvPr>
            <p:ph sz="half" idx="2"/>
          </p:nvPr>
        </p:nvPicPr>
        <p:blipFill>
          <a:blip r:embed="rId3" cstate="hqprint">
            <a:extLst>
              <a:ext uri="{28A0092B-C50C-407E-A947-70E740481C1C}">
                <a14:useLocalDpi xmlns:a14="http://schemas.microsoft.com/office/drawing/2010/main" val="0"/>
              </a:ext>
            </a:extLst>
          </a:blip>
          <a:stretch>
            <a:fillRect/>
          </a:stretch>
        </p:blipFill>
        <p:spPr>
          <a:xfrm>
            <a:off x="4061986" y="1174797"/>
            <a:ext cx="2948276" cy="41687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8" name="Picture 2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805319" y="1207616"/>
            <a:ext cx="2213400" cy="10381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9" name="Picture 28"/>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764137" y="2637376"/>
            <a:ext cx="2295764" cy="10459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0" name="Picture 29"/>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7796794" y="4162653"/>
            <a:ext cx="2304287" cy="10823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2" name="TextBox 31"/>
          <p:cNvSpPr txBox="1"/>
          <p:nvPr/>
        </p:nvSpPr>
        <p:spPr>
          <a:xfrm>
            <a:off x="8352495" y="670742"/>
            <a:ext cx="3137836" cy="32492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100" kern="0" dirty="0" smtClean="0">
                <a:solidFill>
                  <a:srgbClr val="000000"/>
                </a:solidFill>
              </a:rPr>
              <a:t>Cropped images</a:t>
            </a:r>
          </a:p>
        </p:txBody>
      </p:sp>
      <p:sp>
        <p:nvSpPr>
          <p:cNvPr id="33" name="Right Arrow 32"/>
          <p:cNvSpPr/>
          <p:nvPr/>
        </p:nvSpPr>
        <p:spPr>
          <a:xfrm>
            <a:off x="7275311" y="2823765"/>
            <a:ext cx="358445" cy="314553"/>
          </a:xfrm>
          <a:prstGeom prst="right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2179005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smtClean="0"/>
              <a:t>Line Detection</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7</a:t>
            </a:fld>
            <a:endParaRPr lang="de-DE"/>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975" y="1684949"/>
            <a:ext cx="2611386" cy="1796743"/>
          </a:xfrm>
          <a:prstGeom prst="rect">
            <a:avLst/>
          </a:prstGeom>
        </p:spPr>
      </p:pic>
      <p:sp>
        <p:nvSpPr>
          <p:cNvPr id="6" name="TextBox 5"/>
          <p:cNvSpPr txBox="1"/>
          <p:nvPr/>
        </p:nvSpPr>
        <p:spPr>
          <a:xfrm>
            <a:off x="266700" y="1275069"/>
            <a:ext cx="5219700" cy="2418250"/>
          </a:xfrm>
          <a:prstGeom prst="rect">
            <a:avLst/>
          </a:prstGeom>
          <a:noFill/>
        </p:spPr>
        <p:txBody>
          <a:bodyPr wrap="square" lIns="0" tIns="0" rIns="0" bIns="0" rtlCol="0">
            <a:noAutofit/>
          </a:bodyPr>
          <a:lstStyle/>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US" sz="1400" b="0" i="0" u="none" strike="noStrike" kern="0" cap="none" spc="0" normalizeH="0" baseline="0" noProof="0" dirty="0" smtClean="0">
                <a:ln>
                  <a:noFill/>
                </a:ln>
                <a:solidFill>
                  <a:srgbClr val="000000"/>
                </a:solidFill>
                <a:effectLst/>
                <a:uLnTx/>
                <a:uFillTx/>
              </a:rPr>
              <a:t>Compress matrix in</a:t>
            </a:r>
            <a:r>
              <a:rPr kumimoji="0" lang="en-US" sz="1400" b="0" i="0" u="none" strike="noStrike" kern="0" cap="none" spc="0" normalizeH="0" noProof="0" dirty="0" smtClean="0">
                <a:ln>
                  <a:noFill/>
                </a:ln>
                <a:solidFill>
                  <a:srgbClr val="000000"/>
                </a:solidFill>
                <a:effectLst/>
                <a:uLnTx/>
                <a:uFillTx/>
              </a:rPr>
              <a:t> a single array and take forward derivative</a:t>
            </a:r>
          </a:p>
          <a:p>
            <a:pPr marL="342900" marR="0" indent="-342900" defTabSz="914400" eaLnBrk="1" fontAlgn="auto" latinLnBrk="0" hangingPunct="1">
              <a:lnSpc>
                <a:spcPts val="2300"/>
              </a:lnSpc>
              <a:spcBef>
                <a:spcPts val="500"/>
              </a:spcBef>
              <a:spcAft>
                <a:spcPts val="0"/>
              </a:spcAft>
              <a:buClrTx/>
              <a:buSzTx/>
              <a:buFontTx/>
              <a:buAutoNum type="arabicPeriod"/>
              <a:tabLst/>
            </a:pPr>
            <a:endParaRPr lang="en-US" kern="0" baseline="0" dirty="0">
              <a:solidFill>
                <a:srgbClr val="000000"/>
              </a:solidFill>
            </a:endParaRPr>
          </a:p>
          <a:p>
            <a:pPr marL="342900" marR="0" indent="-342900" defTabSz="914400" eaLnBrk="1" fontAlgn="auto" latinLnBrk="0" hangingPunct="1">
              <a:lnSpc>
                <a:spcPts val="2300"/>
              </a:lnSpc>
              <a:spcBef>
                <a:spcPts val="500"/>
              </a:spcBef>
              <a:spcAft>
                <a:spcPts val="0"/>
              </a:spcAft>
              <a:buClrTx/>
              <a:buSzTx/>
              <a:buFontTx/>
              <a:buAutoNum type="arabicPeriod"/>
              <a:tabLst/>
            </a:pPr>
            <a:endParaRPr kumimoji="0" lang="en-US" sz="1800" b="0" i="0" u="none" strike="noStrike" kern="0" cap="none" spc="0" normalizeH="0" noProof="0" dirty="0" smtClean="0">
              <a:ln>
                <a:noFill/>
              </a:ln>
              <a:solidFill>
                <a:srgbClr val="000000"/>
              </a:solidFill>
              <a:effectLst/>
              <a:uLnTx/>
              <a:uFillTx/>
            </a:endParaRPr>
          </a:p>
          <a:p>
            <a:pPr marR="0" defTabSz="914400" eaLnBrk="1" fontAlgn="auto" latinLnBrk="0" hangingPunct="1">
              <a:lnSpc>
                <a:spcPts val="2300"/>
              </a:lnSpc>
              <a:spcBef>
                <a:spcPts val="500"/>
              </a:spcBef>
              <a:spcAft>
                <a:spcPts val="0"/>
              </a:spcAft>
              <a:buClrTx/>
              <a:buSzTx/>
              <a:tabLst/>
            </a:pPr>
            <a:endParaRPr lang="en-US" kern="0" baseline="0" dirty="0" smtClean="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dirty="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baseline="0" dirty="0" smtClean="0">
              <a:solidFill>
                <a:srgbClr val="000000"/>
              </a:solidFill>
            </a:endParaRPr>
          </a:p>
          <a:p>
            <a:pPr marR="0" defTabSz="914400" eaLnBrk="1" fontAlgn="auto" latinLnBrk="0" hangingPunct="1">
              <a:lnSpc>
                <a:spcPts val="2300"/>
              </a:lnSpc>
              <a:spcBef>
                <a:spcPts val="500"/>
              </a:spcBef>
              <a:spcAft>
                <a:spcPts val="0"/>
              </a:spcAft>
              <a:buClrTx/>
              <a:buSzTx/>
              <a:tabLst/>
            </a:pPr>
            <a:endParaRPr lang="en-US" kern="0" baseline="0" dirty="0">
              <a:solidFill>
                <a:srgbClr val="000000"/>
              </a:solidFill>
            </a:endParaRPr>
          </a:p>
          <a:p>
            <a:pPr marR="0" defTabSz="914400" eaLnBrk="1" fontAlgn="auto" latinLnBrk="0" hangingPunct="1">
              <a:lnSpc>
                <a:spcPts val="2300"/>
              </a:lnSpc>
              <a:spcBef>
                <a:spcPts val="500"/>
              </a:spcBef>
              <a:spcAft>
                <a:spcPts val="0"/>
              </a:spcAft>
              <a:buClrTx/>
              <a:buSzTx/>
              <a:tabLst/>
            </a:pPr>
            <a:r>
              <a:rPr lang="en-US" kern="0" dirty="0" smtClean="0">
                <a:solidFill>
                  <a:srgbClr val="000000"/>
                </a:solidFill>
              </a:rPr>
              <a:t>Assumptions </a:t>
            </a:r>
            <a:r>
              <a:rPr lang="en-US" kern="0" dirty="0">
                <a:solidFill>
                  <a:srgbClr val="000000"/>
                </a:solidFill>
              </a:rPr>
              <a:t>:</a:t>
            </a:r>
          </a:p>
          <a:p>
            <a:pPr marR="0" defTabSz="914400" eaLnBrk="1" fontAlgn="auto" latinLnBrk="0" hangingPunct="1">
              <a:lnSpc>
                <a:spcPts val="2300"/>
              </a:lnSpc>
              <a:spcBef>
                <a:spcPts val="500"/>
              </a:spcBef>
              <a:spcAft>
                <a:spcPts val="0"/>
              </a:spcAft>
              <a:buClrTx/>
              <a:buSzTx/>
              <a:tabLst/>
            </a:pPr>
            <a:r>
              <a:rPr lang="en-US" sz="1400" kern="0" dirty="0">
                <a:solidFill>
                  <a:srgbClr val="000000"/>
                </a:solidFill>
              </a:rPr>
              <a:t>1) Sufficient gap between lines is required</a:t>
            </a:r>
          </a:p>
          <a:p>
            <a:pPr marR="0" defTabSz="914400" eaLnBrk="1" fontAlgn="auto" latinLnBrk="0" hangingPunct="1">
              <a:lnSpc>
                <a:spcPts val="2300"/>
              </a:lnSpc>
              <a:spcBef>
                <a:spcPts val="500"/>
              </a:spcBef>
              <a:spcAft>
                <a:spcPts val="0"/>
              </a:spcAft>
              <a:buClrTx/>
              <a:buSzTx/>
              <a:tabLst/>
            </a:pPr>
            <a:r>
              <a:rPr lang="en-US" sz="1400" kern="0" dirty="0">
                <a:solidFill>
                  <a:srgbClr val="000000"/>
                </a:solidFill>
              </a:rPr>
              <a:t>2) There should be </a:t>
            </a:r>
            <a:r>
              <a:rPr lang="en-US" sz="1400" kern="0" dirty="0" smtClean="0">
                <a:solidFill>
                  <a:srgbClr val="000000"/>
                </a:solidFill>
              </a:rPr>
              <a:t>at least </a:t>
            </a:r>
            <a:r>
              <a:rPr lang="en-US" sz="1400" kern="0" dirty="0">
                <a:solidFill>
                  <a:srgbClr val="000000"/>
                </a:solidFill>
              </a:rPr>
              <a:t>some intersection between exponential </a:t>
            </a:r>
            <a:r>
              <a:rPr lang="en-US" sz="1400" kern="0" dirty="0" smtClean="0">
                <a:solidFill>
                  <a:srgbClr val="000000"/>
                </a:solidFill>
              </a:rPr>
              <a:t>      characters </a:t>
            </a:r>
            <a:r>
              <a:rPr lang="en-US" sz="1400" kern="0" dirty="0">
                <a:solidFill>
                  <a:srgbClr val="000000"/>
                </a:solidFill>
              </a:rPr>
              <a:t>and line</a:t>
            </a:r>
            <a:endParaRPr kumimoji="0" lang="en-US" sz="14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1376110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Line Detection</a:t>
            </a:r>
            <a:endParaRPr lang="en-US" dirty="0"/>
          </a:p>
        </p:txBody>
      </p:sp>
      <p:pic>
        <p:nvPicPr>
          <p:cNvPr id="7" name="Content Placeholder 6"/>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259200" y="1495354"/>
            <a:ext cx="4860925" cy="35300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386168" y="1401961"/>
            <a:ext cx="3959355" cy="7194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Slide Number Placeholder 5"/>
          <p:cNvSpPr>
            <a:spLocks noGrp="1"/>
          </p:cNvSpPr>
          <p:nvPr>
            <p:ph type="sldNum" sz="quarter" idx="12"/>
          </p:nvPr>
        </p:nvSpPr>
        <p:spPr/>
        <p:txBody>
          <a:bodyPr/>
          <a:lstStyle/>
          <a:p>
            <a:fld id="{4898AEC0-503E-4FA4-859C-D0F72D6E3F79}" type="slidenum">
              <a:rPr lang="de-DE" smtClean="0"/>
              <a:pPr/>
              <a:t>8</a:t>
            </a:fld>
            <a:endParaRPr lang="de-DE"/>
          </a:p>
        </p:txBody>
      </p:sp>
      <p:sp>
        <p:nvSpPr>
          <p:cNvPr id="8" name="TextBox 7"/>
          <p:cNvSpPr txBox="1"/>
          <p:nvPr/>
        </p:nvSpPr>
        <p:spPr>
          <a:xfrm>
            <a:off x="1000702" y="1106554"/>
            <a:ext cx="4119423" cy="270662"/>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kern="0" dirty="0" smtClean="0">
                <a:solidFill>
                  <a:srgbClr val="000000"/>
                </a:solidFill>
              </a:rPr>
              <a:t>Line Detection and Rotation</a:t>
            </a:r>
            <a:endParaRPr kumimoji="0" lang="en-US" sz="1800" b="0" i="0" u="none" strike="noStrike" kern="0" cap="none" spc="0" normalizeH="0" baseline="0" noProof="0" dirty="0" smtClean="0">
              <a:ln>
                <a:noFill/>
              </a:ln>
              <a:solidFill>
                <a:srgbClr val="000000"/>
              </a:solidFill>
              <a:effectLst/>
              <a:uLnTx/>
              <a:uFillTx/>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6169" y="2349852"/>
            <a:ext cx="3959355" cy="6786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4780" y="3332648"/>
            <a:ext cx="3982129" cy="6547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6168" y="4294533"/>
            <a:ext cx="3945554" cy="5115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Right Arrow 12"/>
          <p:cNvSpPr/>
          <p:nvPr/>
        </p:nvSpPr>
        <p:spPr>
          <a:xfrm>
            <a:off x="5477511" y="3028494"/>
            <a:ext cx="528494" cy="449146"/>
          </a:xfrm>
          <a:prstGeom prst="right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4" name="Rectangle 13"/>
          <p:cNvSpPr/>
          <p:nvPr/>
        </p:nvSpPr>
        <p:spPr>
          <a:xfrm>
            <a:off x="7427125" y="940324"/>
            <a:ext cx="1877437" cy="387286"/>
          </a:xfrm>
          <a:prstGeom prst="rect">
            <a:avLst/>
          </a:prstGeom>
        </p:spPr>
        <p:txBody>
          <a:bodyPr wrap="none">
            <a:spAutoFit/>
          </a:bodyPr>
          <a:lstStyle/>
          <a:p>
            <a:pPr marR="0" defTabSz="914400" eaLnBrk="1" fontAlgn="auto" latinLnBrk="0" hangingPunct="1">
              <a:lnSpc>
                <a:spcPts val="2300"/>
              </a:lnSpc>
              <a:spcBef>
                <a:spcPts val="500"/>
              </a:spcBef>
              <a:spcAft>
                <a:spcPts val="0"/>
              </a:spcAft>
              <a:buClrTx/>
              <a:buSzTx/>
              <a:buFontTx/>
              <a:buNone/>
              <a:tabLst/>
            </a:pPr>
            <a:r>
              <a:rPr lang="en-US" kern="0" dirty="0">
                <a:solidFill>
                  <a:srgbClr val="000000"/>
                </a:solidFill>
              </a:rPr>
              <a:t>Cropped images</a:t>
            </a:r>
          </a:p>
        </p:txBody>
      </p:sp>
      <p:sp>
        <p:nvSpPr>
          <p:cNvPr id="15" name="Title 1"/>
          <p:cNvSpPr>
            <a:spLocks noGrp="1"/>
          </p:cNvSpPr>
          <p:nvPr>
            <p:ph type="title"/>
          </p:nvPr>
        </p:nvSpPr>
        <p:spPr>
          <a:xfrm>
            <a:off x="259200" y="648000"/>
            <a:ext cx="10450800" cy="388800"/>
          </a:xfrm>
        </p:spPr>
        <p:txBody>
          <a:bodyPr/>
          <a:lstStyle/>
          <a:p>
            <a:r>
              <a:rPr lang="en-US" dirty="0" smtClean="0"/>
              <a:t>Output</a:t>
            </a:r>
            <a:endParaRPr lang="en-US" dirty="0"/>
          </a:p>
        </p:txBody>
      </p:sp>
    </p:spTree>
    <p:extLst>
      <p:ext uri="{BB962C8B-B14F-4D97-AF65-F5344CB8AC3E}">
        <p14:creationId xmlns:p14="http://schemas.microsoft.com/office/powerpoint/2010/main" val="3638784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Text Placeholder 2"/>
          <p:cNvSpPr>
            <a:spLocks noGrp="1"/>
          </p:cNvSpPr>
          <p:nvPr>
            <p:ph type="body" sz="quarter" idx="15"/>
          </p:nvPr>
        </p:nvSpPr>
        <p:spPr/>
        <p:txBody>
          <a:bodyPr/>
          <a:lstStyle/>
          <a:p>
            <a:r>
              <a:rPr lang="en-US" dirty="0"/>
              <a:t>Character Segmentation</a:t>
            </a:r>
          </a:p>
        </p:txBody>
      </p:sp>
      <p:sp>
        <p:nvSpPr>
          <p:cNvPr id="4" name="Slide Number Placeholder 3"/>
          <p:cNvSpPr>
            <a:spLocks noGrp="1"/>
          </p:cNvSpPr>
          <p:nvPr>
            <p:ph type="sldNum" sz="quarter" idx="12"/>
          </p:nvPr>
        </p:nvSpPr>
        <p:spPr/>
        <p:txBody>
          <a:bodyPr/>
          <a:lstStyle/>
          <a:p>
            <a:fld id="{4898AEC0-503E-4FA4-859C-D0F72D6E3F79}" type="slidenum">
              <a:rPr lang="de-DE" smtClean="0"/>
              <a:pPr/>
              <a:t>9</a:t>
            </a:fld>
            <a:endParaRPr lang="de-DE"/>
          </a:p>
        </p:txBody>
      </p:sp>
      <p:sp>
        <p:nvSpPr>
          <p:cNvPr id="5" name="Content Placeholder 4"/>
          <p:cNvSpPr>
            <a:spLocks noGrp="1"/>
          </p:cNvSpPr>
          <p:nvPr>
            <p:ph sz="quarter" idx="1"/>
          </p:nvPr>
        </p:nvSpPr>
        <p:spPr/>
        <p:txBody>
          <a:bodyPr/>
          <a:lstStyle/>
          <a:p>
            <a:pPr marL="0" indent="0">
              <a:buNone/>
            </a:pPr>
            <a:r>
              <a:rPr lang="en-US" dirty="0"/>
              <a:t>OpenCV for contour finding and bounding </a:t>
            </a:r>
            <a:r>
              <a:rPr lang="en-US" dirty="0" smtClean="0"/>
              <a:t>boxes</a:t>
            </a:r>
            <a:endParaRPr lang="en-US" dirty="0"/>
          </a:p>
          <a:p>
            <a:r>
              <a:rPr lang="en-US" sz="1600" dirty="0" smtClean="0"/>
              <a:t>Find the contours and sort (Left-to-Right)</a:t>
            </a:r>
          </a:p>
          <a:p>
            <a:r>
              <a:rPr lang="en-US" sz="1600" dirty="0" smtClean="0"/>
              <a:t>Merge bounding boxes for symbol like “=”</a:t>
            </a:r>
            <a:endParaRPr lang="en-US" sz="1600" dirty="0"/>
          </a:p>
        </p:txBody>
      </p:sp>
      <p:pic>
        <p:nvPicPr>
          <p:cNvPr id="6" name="Picture 5"/>
          <p:cNvPicPr>
            <a:picLocks noChangeAspect="1"/>
          </p:cNvPicPr>
          <p:nvPr/>
        </p:nvPicPr>
        <p:blipFill>
          <a:blip r:embed="rId2" cstate="hqprint">
            <a:extLst>
              <a:ext uri="{BEBA8EAE-BF5A-486C-A8C5-ECC9F3942E4B}">
                <a14:imgProps xmlns:a14="http://schemas.microsoft.com/office/drawing/2010/main">
                  <a14:imgLayer r:embed="rId3">
                    <a14:imgEffect>
                      <a14:sharpenSoften amount="-11000"/>
                    </a14:imgEffect>
                    <a14:imgEffect>
                      <a14:saturation sat="30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66700" y="3589289"/>
            <a:ext cx="4367326" cy="1957431"/>
          </a:xfrm>
          <a:prstGeom prst="rect">
            <a:avLst/>
          </a:prstGeom>
        </p:spPr>
      </p:pic>
      <p:sp>
        <p:nvSpPr>
          <p:cNvPr id="7" name="TextBox 6"/>
          <p:cNvSpPr txBox="1"/>
          <p:nvPr/>
        </p:nvSpPr>
        <p:spPr>
          <a:xfrm>
            <a:off x="410845" y="3589289"/>
            <a:ext cx="957262" cy="421481"/>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400" b="0" i="0" u="none" strike="noStrike" kern="0" cap="none" spc="0" normalizeH="0" baseline="0" noProof="0" dirty="0" smtClean="0">
                <a:ln>
                  <a:noFill/>
                </a:ln>
                <a:solidFill>
                  <a:schemeClr val="bg1"/>
                </a:solidFill>
                <a:effectLst/>
                <a:uLnTx/>
                <a:uFillTx/>
              </a:rPr>
              <a:t>Output</a:t>
            </a:r>
          </a:p>
        </p:txBody>
      </p:sp>
      <p:sp>
        <p:nvSpPr>
          <p:cNvPr id="8" name="Down Arrow 7"/>
          <p:cNvSpPr/>
          <p:nvPr/>
        </p:nvSpPr>
        <p:spPr>
          <a:xfrm>
            <a:off x="8732314" y="2414021"/>
            <a:ext cx="184967" cy="392460"/>
          </a:xfrm>
          <a:prstGeom prst="downArrow">
            <a:avLst/>
          </a:prstGeom>
          <a:solidFill>
            <a:schemeClr val="accent1">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9" name="Picture 8"/>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370732" y="3024699"/>
            <a:ext cx="2937032" cy="4643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 name="Picture 9"/>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341832" y="1776462"/>
            <a:ext cx="2965932" cy="4643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1" name="TextBox 10"/>
          <p:cNvSpPr txBox="1"/>
          <p:nvPr/>
        </p:nvSpPr>
        <p:spPr>
          <a:xfrm>
            <a:off x="7379762" y="3878860"/>
            <a:ext cx="2928001" cy="29364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Contours</a:t>
            </a:r>
            <a:r>
              <a:rPr kumimoji="0" lang="en-US" sz="1800" b="0" i="0" u="none" strike="noStrike" kern="0" cap="none" spc="0" normalizeH="0" noProof="0" dirty="0" smtClean="0">
                <a:ln>
                  <a:noFill/>
                </a:ln>
                <a:solidFill>
                  <a:srgbClr val="000000"/>
                </a:solidFill>
                <a:effectLst/>
                <a:uLnTx/>
                <a:uFillTx/>
              </a:rPr>
              <a:t> sorted left-to right</a:t>
            </a:r>
            <a:endParaRPr kumimoji="0" lang="en-US" sz="1800" b="0" i="0" u="none" strike="noStrike" kern="0" cap="none" spc="0" normalizeH="0" baseline="0" noProof="0" dirty="0" smtClean="0">
              <a:ln>
                <a:noFill/>
              </a:ln>
              <a:solidFill>
                <a:srgbClr val="000000"/>
              </a:solidFill>
              <a:effectLst/>
              <a:uLnTx/>
              <a:uFillTx/>
            </a:endParaRPr>
          </a:p>
        </p:txBody>
      </p:sp>
      <p:cxnSp>
        <p:nvCxnSpPr>
          <p:cNvPr id="13" name="Straight Connector 12"/>
          <p:cNvCxnSpPr/>
          <p:nvPr/>
        </p:nvCxnSpPr>
        <p:spPr>
          <a:xfrm flipH="1">
            <a:off x="6400800" y="346229"/>
            <a:ext cx="8878" cy="528241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44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SHAPE_LOCKS" val="16"/>
</p:tagLst>
</file>

<file path=ppt/tags/tag11.xml><?xml version="1.0" encoding="utf-8"?>
<p:tagLst xmlns:a="http://schemas.openxmlformats.org/drawingml/2006/main" xmlns:r="http://schemas.openxmlformats.org/officeDocument/2006/relationships" xmlns:p="http://schemas.openxmlformats.org/presentationml/2006/main">
  <p:tag name="SHAPE_LOCKS" val="16"/>
</p:tagLst>
</file>

<file path=ppt/tags/tag12.xml><?xml version="1.0" encoding="utf-8"?>
<p:tagLst xmlns:a="http://schemas.openxmlformats.org/drawingml/2006/main" xmlns:r="http://schemas.openxmlformats.org/officeDocument/2006/relationships" xmlns:p="http://schemas.openxmlformats.org/presentationml/2006/main">
  <p:tag name="SHAPE_LOCKS" val="16"/>
</p:tagLst>
</file>

<file path=ppt/tags/tag13.xml><?xml version="1.0" encoding="utf-8"?>
<p:tagLst xmlns:a="http://schemas.openxmlformats.org/drawingml/2006/main" xmlns:r="http://schemas.openxmlformats.org/officeDocument/2006/relationships" xmlns:p="http://schemas.openxmlformats.org/presentationml/2006/main">
  <p:tag name="SHAPE_LOCKS" val="16"/>
</p:tagLst>
</file>

<file path=ppt/tags/tag14.xml><?xml version="1.0" encoding="utf-8"?>
<p:tagLst xmlns:a="http://schemas.openxmlformats.org/drawingml/2006/main" xmlns:r="http://schemas.openxmlformats.org/officeDocument/2006/relationships" xmlns:p="http://schemas.openxmlformats.org/presentationml/2006/main">
  <p:tag name="SHAPE_LOCKS" val="16"/>
</p:tagLst>
</file>

<file path=ppt/tags/tag15.xml><?xml version="1.0" encoding="utf-8"?>
<p:tagLst xmlns:a="http://schemas.openxmlformats.org/drawingml/2006/main" xmlns:r="http://schemas.openxmlformats.org/officeDocument/2006/relationships" xmlns:p="http://schemas.openxmlformats.org/presentationml/2006/main">
  <p:tag name="SHAPE_LOCKS" val="16"/>
</p:tagLst>
</file>

<file path=ppt/tags/tag16.xml><?xml version="1.0" encoding="utf-8"?>
<p:tagLst xmlns:a="http://schemas.openxmlformats.org/drawingml/2006/main" xmlns:r="http://schemas.openxmlformats.org/officeDocument/2006/relationships" xmlns:p="http://schemas.openxmlformats.org/presentationml/2006/main">
  <p:tag name="SHAPE_LOCKS" val="16"/>
</p:tagLst>
</file>

<file path=ppt/tags/tag17.xml><?xml version="1.0" encoding="utf-8"?>
<p:tagLst xmlns:a="http://schemas.openxmlformats.org/drawingml/2006/main" xmlns:r="http://schemas.openxmlformats.org/officeDocument/2006/relationships" xmlns:p="http://schemas.openxmlformats.org/presentationml/2006/main">
  <p:tag name="SHAPE_LOCKS" val="16"/>
</p:tagLst>
</file>

<file path=ppt/tags/tag18.xml><?xml version="1.0" encoding="utf-8"?>
<p:tagLst xmlns:a="http://schemas.openxmlformats.org/drawingml/2006/main" xmlns:r="http://schemas.openxmlformats.org/officeDocument/2006/relationships" xmlns:p="http://schemas.openxmlformats.org/presentationml/2006/main">
  <p:tag name="SHAPE_LOCKS" val="16"/>
</p:tagLst>
</file>

<file path=ppt/tags/tag19.xml><?xml version="1.0" encoding="utf-8"?>
<p:tagLst xmlns:a="http://schemas.openxmlformats.org/drawingml/2006/main" xmlns:r="http://schemas.openxmlformats.org/officeDocument/2006/relationships" xmlns:p="http://schemas.openxmlformats.org/presentationml/2006/main">
  <p:tag name="SHAPE_LOCKS" val="16"/>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20.xml><?xml version="1.0" encoding="utf-8"?>
<p:tagLst xmlns:a="http://schemas.openxmlformats.org/drawingml/2006/main" xmlns:r="http://schemas.openxmlformats.org/officeDocument/2006/relationships" xmlns:p="http://schemas.openxmlformats.org/presentationml/2006/main">
  <p:tag name="SHAPE_LOCKS" val="16"/>
</p:tagLst>
</file>

<file path=ppt/tags/tag21.xml><?xml version="1.0" encoding="utf-8"?>
<p:tagLst xmlns:a="http://schemas.openxmlformats.org/drawingml/2006/main" xmlns:r="http://schemas.openxmlformats.org/officeDocument/2006/relationships" xmlns:p="http://schemas.openxmlformats.org/presentationml/2006/main">
  <p:tag name="SHAPE_LOCKS" val="16"/>
</p:tagLst>
</file>

<file path=ppt/tags/tag22.xml><?xml version="1.0" encoding="utf-8"?>
<p:tagLst xmlns:a="http://schemas.openxmlformats.org/drawingml/2006/main" xmlns:r="http://schemas.openxmlformats.org/officeDocument/2006/relationships" xmlns:p="http://schemas.openxmlformats.org/presentationml/2006/main">
  <p:tag name="SHAPE_LOCKS" val="16"/>
</p:tagLst>
</file>

<file path=ppt/tags/tag23.xml><?xml version="1.0" encoding="utf-8"?>
<p:tagLst xmlns:a="http://schemas.openxmlformats.org/drawingml/2006/main" xmlns:r="http://schemas.openxmlformats.org/officeDocument/2006/relationships" xmlns:p="http://schemas.openxmlformats.org/presentationml/2006/main">
  <p:tag name="SHAPE_LOCKS" val="16"/>
</p:tagLst>
</file>

<file path=ppt/tags/tag24.xml><?xml version="1.0" encoding="utf-8"?>
<p:tagLst xmlns:a="http://schemas.openxmlformats.org/drawingml/2006/main" xmlns:r="http://schemas.openxmlformats.org/officeDocument/2006/relationships" xmlns:p="http://schemas.openxmlformats.org/presentationml/2006/main">
  <p:tag name="SHAPE_LOCKS" val="16"/>
</p:tagLst>
</file>

<file path=ppt/tags/tag25.xml><?xml version="1.0" encoding="utf-8"?>
<p:tagLst xmlns:a="http://schemas.openxmlformats.org/drawingml/2006/main" xmlns:r="http://schemas.openxmlformats.org/officeDocument/2006/relationships" xmlns:p="http://schemas.openxmlformats.org/presentationml/2006/main">
  <p:tag name="SHAPE_LOCKS" val="16"/>
</p:tagLst>
</file>

<file path=ppt/tags/tag26.xml><?xml version="1.0" encoding="utf-8"?>
<p:tagLst xmlns:a="http://schemas.openxmlformats.org/drawingml/2006/main" xmlns:r="http://schemas.openxmlformats.org/officeDocument/2006/relationships" xmlns:p="http://schemas.openxmlformats.org/presentationml/2006/main">
  <p:tag name="SHAPE_LOCKS" val="16"/>
</p:tagLst>
</file>

<file path=ppt/tags/tag27.xml><?xml version="1.0" encoding="utf-8"?>
<p:tagLst xmlns:a="http://schemas.openxmlformats.org/drawingml/2006/main" xmlns:r="http://schemas.openxmlformats.org/officeDocument/2006/relationships" xmlns:p="http://schemas.openxmlformats.org/presentationml/2006/main">
  <p:tag name="SHAPE_LOCKS" val="16"/>
</p:tagLst>
</file>

<file path=ppt/tags/tag28.xml><?xml version="1.0" encoding="utf-8"?>
<p:tagLst xmlns:a="http://schemas.openxmlformats.org/drawingml/2006/main" xmlns:r="http://schemas.openxmlformats.org/officeDocument/2006/relationships" xmlns:p="http://schemas.openxmlformats.org/presentationml/2006/main">
  <p:tag name="SHAPE_LOCKS" val="16"/>
</p:tagLst>
</file>

<file path=ppt/tags/tag29.xml><?xml version="1.0" encoding="utf-8"?>
<p:tagLst xmlns:a="http://schemas.openxmlformats.org/drawingml/2006/main" xmlns:r="http://schemas.openxmlformats.org/officeDocument/2006/relationships" xmlns:p="http://schemas.openxmlformats.org/presentationml/2006/main">
  <p:tag name="SHAPE_LOCKS" val="16"/>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ags/tag30.xml><?xml version="1.0" encoding="utf-8"?>
<p:tagLst xmlns:a="http://schemas.openxmlformats.org/drawingml/2006/main" xmlns:r="http://schemas.openxmlformats.org/officeDocument/2006/relationships" xmlns:p="http://schemas.openxmlformats.org/presentationml/2006/main">
  <p:tag name="SHAPE_LOCKS" val="16"/>
</p:tagLst>
</file>

<file path=ppt/tags/tag31.xml><?xml version="1.0" encoding="utf-8"?>
<p:tagLst xmlns:a="http://schemas.openxmlformats.org/drawingml/2006/main" xmlns:r="http://schemas.openxmlformats.org/officeDocument/2006/relationships" xmlns:p="http://schemas.openxmlformats.org/presentationml/2006/main">
  <p:tag name="SHAPE_LOCKS" val="16"/>
</p:tagLst>
</file>

<file path=ppt/tags/tag32.xml><?xml version="1.0" encoding="utf-8"?>
<p:tagLst xmlns:a="http://schemas.openxmlformats.org/drawingml/2006/main" xmlns:r="http://schemas.openxmlformats.org/officeDocument/2006/relationships" xmlns:p="http://schemas.openxmlformats.org/presentationml/2006/main">
  <p:tag name="SHAPE_LOCKS" val="16"/>
</p:tagLst>
</file>

<file path=ppt/tags/tag33.xml><?xml version="1.0" encoding="utf-8"?>
<p:tagLst xmlns:a="http://schemas.openxmlformats.org/drawingml/2006/main" xmlns:r="http://schemas.openxmlformats.org/officeDocument/2006/relationships" xmlns:p="http://schemas.openxmlformats.org/presentationml/2006/main">
  <p:tag name="SHAPE_LOCKS" val="16"/>
</p:tagLst>
</file>

<file path=ppt/tags/tag34.xml><?xml version="1.0" encoding="utf-8"?>
<p:tagLst xmlns:a="http://schemas.openxmlformats.org/drawingml/2006/main" xmlns:r="http://schemas.openxmlformats.org/officeDocument/2006/relationships" xmlns:p="http://schemas.openxmlformats.org/presentationml/2006/main">
  <p:tag name="SHAPE_LOCKS" val="16"/>
</p:tagLst>
</file>

<file path=ppt/tags/tag35.xml><?xml version="1.0" encoding="utf-8"?>
<p:tagLst xmlns:a="http://schemas.openxmlformats.org/drawingml/2006/main" xmlns:r="http://schemas.openxmlformats.org/officeDocument/2006/relationships" xmlns:p="http://schemas.openxmlformats.org/presentationml/2006/main">
  <p:tag name="SHAPE_LOCKS" val="16"/>
</p:tagLst>
</file>

<file path=ppt/tags/tag36.xml><?xml version="1.0" encoding="utf-8"?>
<p:tagLst xmlns:a="http://schemas.openxmlformats.org/drawingml/2006/main" xmlns:r="http://schemas.openxmlformats.org/officeDocument/2006/relationships" xmlns:p="http://schemas.openxmlformats.org/presentationml/2006/main">
  <p:tag name="SHAPE_LOCKS" val="16"/>
</p:tagLst>
</file>

<file path=ppt/tags/tag37.xml><?xml version="1.0" encoding="utf-8"?>
<p:tagLst xmlns:a="http://schemas.openxmlformats.org/drawingml/2006/main" xmlns:r="http://schemas.openxmlformats.org/officeDocument/2006/relationships" xmlns:p="http://schemas.openxmlformats.org/presentationml/2006/main">
  <p:tag name="SHAPE_LOCKS" val="16"/>
</p:tagLst>
</file>

<file path=ppt/tags/tag38.xml><?xml version="1.0" encoding="utf-8"?>
<p:tagLst xmlns:a="http://schemas.openxmlformats.org/drawingml/2006/main" xmlns:r="http://schemas.openxmlformats.org/officeDocument/2006/relationships" xmlns:p="http://schemas.openxmlformats.org/presentationml/2006/main">
  <p:tag name="SHAPE_LOCKS" val="16"/>
</p:tagLst>
</file>

<file path=ppt/tags/tag39.xml><?xml version="1.0" encoding="utf-8"?>
<p:tagLst xmlns:a="http://schemas.openxmlformats.org/drawingml/2006/main" xmlns:r="http://schemas.openxmlformats.org/officeDocument/2006/relationships" xmlns:p="http://schemas.openxmlformats.org/presentationml/2006/main">
  <p:tag name="SHAPE_LOCKS" val="16"/>
</p:tagLst>
</file>

<file path=ppt/tags/tag4.xml><?xml version="1.0" encoding="utf-8"?>
<p:tagLst xmlns:a="http://schemas.openxmlformats.org/drawingml/2006/main" xmlns:r="http://schemas.openxmlformats.org/officeDocument/2006/relationships" xmlns:p="http://schemas.openxmlformats.org/presentationml/2006/main">
  <p:tag name="SHAPE_LOCKS" val="16"/>
</p:tagLst>
</file>

<file path=ppt/tags/tag40.xml><?xml version="1.0" encoding="utf-8"?>
<p:tagLst xmlns:a="http://schemas.openxmlformats.org/drawingml/2006/main" xmlns:r="http://schemas.openxmlformats.org/officeDocument/2006/relationships" xmlns:p="http://schemas.openxmlformats.org/presentationml/2006/main">
  <p:tag name="SHAPE_LOCKS" val="16"/>
</p:tagLst>
</file>

<file path=ppt/tags/tag41.xml><?xml version="1.0" encoding="utf-8"?>
<p:tagLst xmlns:a="http://schemas.openxmlformats.org/drawingml/2006/main" xmlns:r="http://schemas.openxmlformats.org/officeDocument/2006/relationships" xmlns:p="http://schemas.openxmlformats.org/presentationml/2006/main">
  <p:tag name="SHAPE_LOCKS" val="16"/>
</p:tagLst>
</file>

<file path=ppt/tags/tag42.xml><?xml version="1.0" encoding="utf-8"?>
<p:tagLst xmlns:a="http://schemas.openxmlformats.org/drawingml/2006/main" xmlns:r="http://schemas.openxmlformats.org/officeDocument/2006/relationships" xmlns:p="http://schemas.openxmlformats.org/presentationml/2006/main">
  <p:tag name="SHAPE_LOCKS" val="16"/>
</p:tagLst>
</file>

<file path=ppt/tags/tag43.xml><?xml version="1.0" encoding="utf-8"?>
<p:tagLst xmlns:a="http://schemas.openxmlformats.org/drawingml/2006/main" xmlns:r="http://schemas.openxmlformats.org/officeDocument/2006/relationships" xmlns:p="http://schemas.openxmlformats.org/presentationml/2006/main">
  <p:tag name="SHAPE_LOCKS" val="16"/>
</p:tagLst>
</file>

<file path=ppt/tags/tag44.xml><?xml version="1.0" encoding="utf-8"?>
<p:tagLst xmlns:a="http://schemas.openxmlformats.org/drawingml/2006/main" xmlns:r="http://schemas.openxmlformats.org/officeDocument/2006/relationships" xmlns:p="http://schemas.openxmlformats.org/presentationml/2006/main">
  <p:tag name="SHAPE_LOCKS" val="16"/>
</p:tagLst>
</file>

<file path=ppt/tags/tag45.xml><?xml version="1.0" encoding="utf-8"?>
<p:tagLst xmlns:a="http://schemas.openxmlformats.org/drawingml/2006/main" xmlns:r="http://schemas.openxmlformats.org/officeDocument/2006/relationships" xmlns:p="http://schemas.openxmlformats.org/presentationml/2006/main">
  <p:tag name="SHAPE_LOCKS" val="16"/>
</p:tagLst>
</file>

<file path=ppt/tags/tag46.xml><?xml version="1.0" encoding="utf-8"?>
<p:tagLst xmlns:a="http://schemas.openxmlformats.org/drawingml/2006/main" xmlns:r="http://schemas.openxmlformats.org/officeDocument/2006/relationships" xmlns:p="http://schemas.openxmlformats.org/presentationml/2006/main">
  <p:tag name="SHAPE_LOCKS" val="16"/>
</p:tagLst>
</file>

<file path=ppt/tags/tag47.xml><?xml version="1.0" encoding="utf-8"?>
<p:tagLst xmlns:a="http://schemas.openxmlformats.org/drawingml/2006/main" xmlns:r="http://schemas.openxmlformats.org/officeDocument/2006/relationships" xmlns:p="http://schemas.openxmlformats.org/presentationml/2006/main">
  <p:tag name="SHAPE_LOCKS" val="16"/>
</p:tagLst>
</file>

<file path=ppt/tags/tag48.xml><?xml version="1.0" encoding="utf-8"?>
<p:tagLst xmlns:a="http://schemas.openxmlformats.org/drawingml/2006/main" xmlns:r="http://schemas.openxmlformats.org/officeDocument/2006/relationships" xmlns:p="http://schemas.openxmlformats.org/presentationml/2006/main">
  <p:tag name="SHAPE_LOCKS" val="16"/>
</p:tagLst>
</file>

<file path=ppt/tags/tag49.xml><?xml version="1.0" encoding="utf-8"?>
<p:tagLst xmlns:a="http://schemas.openxmlformats.org/drawingml/2006/main" xmlns:r="http://schemas.openxmlformats.org/officeDocument/2006/relationships" xmlns:p="http://schemas.openxmlformats.org/presentationml/2006/main">
  <p:tag name="SHAPE_LOCKS" val="16"/>
</p:tagLst>
</file>

<file path=ppt/tags/tag5.xml><?xml version="1.0" encoding="utf-8"?>
<p:tagLst xmlns:a="http://schemas.openxmlformats.org/drawingml/2006/main" xmlns:r="http://schemas.openxmlformats.org/officeDocument/2006/relationships" xmlns:p="http://schemas.openxmlformats.org/presentationml/2006/main">
  <p:tag name="SHAPE_LOCKS" val="16"/>
</p:tagLst>
</file>

<file path=ppt/tags/tag50.xml><?xml version="1.0" encoding="utf-8"?>
<p:tagLst xmlns:a="http://schemas.openxmlformats.org/drawingml/2006/main" xmlns:r="http://schemas.openxmlformats.org/officeDocument/2006/relationships" xmlns:p="http://schemas.openxmlformats.org/presentationml/2006/main">
  <p:tag name="SHAPE_LOCKS" val="16"/>
</p:tagLst>
</file>

<file path=ppt/tags/tag51.xml><?xml version="1.0" encoding="utf-8"?>
<p:tagLst xmlns:a="http://schemas.openxmlformats.org/drawingml/2006/main" xmlns:r="http://schemas.openxmlformats.org/officeDocument/2006/relationships" xmlns:p="http://schemas.openxmlformats.org/presentationml/2006/main">
  <p:tag name="SHAPE_LOCKS" val="16"/>
</p:tagLst>
</file>

<file path=ppt/tags/tag52.xml><?xml version="1.0" encoding="utf-8"?>
<p:tagLst xmlns:a="http://schemas.openxmlformats.org/drawingml/2006/main" xmlns:r="http://schemas.openxmlformats.org/officeDocument/2006/relationships" xmlns:p="http://schemas.openxmlformats.org/presentationml/2006/main">
  <p:tag name="SHAPE_LOCKS" val="16"/>
</p:tagLst>
</file>

<file path=ppt/tags/tag6.xml><?xml version="1.0" encoding="utf-8"?>
<p:tagLst xmlns:a="http://schemas.openxmlformats.org/drawingml/2006/main" xmlns:r="http://schemas.openxmlformats.org/officeDocument/2006/relationships" xmlns:p="http://schemas.openxmlformats.org/presentationml/2006/main">
  <p:tag name="SHAPE_LOCKS" val="16"/>
</p:tagLst>
</file>

<file path=ppt/tags/tag7.xml><?xml version="1.0" encoding="utf-8"?>
<p:tagLst xmlns:a="http://schemas.openxmlformats.org/drawingml/2006/main" xmlns:r="http://schemas.openxmlformats.org/officeDocument/2006/relationships" xmlns:p="http://schemas.openxmlformats.org/presentationml/2006/main">
  <p:tag name="SHAPE_LOCKS" val="16"/>
</p:tagLst>
</file>

<file path=ppt/tags/tag8.xml><?xml version="1.0" encoding="utf-8"?>
<p:tagLst xmlns:a="http://schemas.openxmlformats.org/drawingml/2006/main" xmlns:r="http://schemas.openxmlformats.org/officeDocument/2006/relationships" xmlns:p="http://schemas.openxmlformats.org/presentationml/2006/main">
  <p:tag name="SHAPE_LOCKS" val="16"/>
</p:tagLst>
</file>

<file path=ppt/tags/tag9.xml><?xml version="1.0" encoding="utf-8"?>
<p:tagLst xmlns:a="http://schemas.openxmlformats.org/drawingml/2006/main" xmlns:r="http://schemas.openxmlformats.org/officeDocument/2006/relationships" xmlns:p="http://schemas.openxmlformats.org/presentationml/2006/main">
  <p:tag name="SHAPE_LOCKS" val="16"/>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ptx" id="{6D85BA78-7D2F-4CC1-B852-648408ADA362}" vid="{9DE09E84-564A-4D2B-9055-A5F85BDDC286}"/>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RBEI/EDS2</OrgInhalt>
      <Wert>RBEI/EDS2</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
      <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Private Limited 2019. All rights reserved, also regarding any disposal, exploitation, reproduction, editing, distribution, as well as in the event of applications for industrial property rights.</OrgInhalt>
      <Wert>©  Robert Bosch Engineering and Business Solutions Private Limited 2019.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2019-10-15</OrgInhalt>
      <Wert>2019-10-15</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2.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Props1.xml><?xml version="1.0" encoding="utf-8"?>
<ds:datastoreItem xmlns:ds="http://schemas.openxmlformats.org/officeDocument/2006/customXml" ds:itemID="{D0252559-44F8-474C-B66D-E357B88E32C2}">
  <ds:schemaRefs/>
</ds:datastoreItem>
</file>

<file path=customXml/itemProps2.xml><?xml version="1.0" encoding="utf-8"?>
<ds:datastoreItem xmlns:ds="http://schemas.openxmlformats.org/officeDocument/2006/customXml" ds:itemID="{304CF217-3C90-4AA0-B541-CE45F9BD305E}">
  <ds:schemaRefs/>
</ds:datastoreItem>
</file>

<file path=docProps/app.xml><?xml version="1.0" encoding="utf-8"?>
<Properties xmlns="http://schemas.openxmlformats.org/officeDocument/2006/extended-properties" xmlns:vt="http://schemas.openxmlformats.org/officeDocument/2006/docPropsVTypes">
  <Template>presentation_178</Template>
  <TotalTime>0</TotalTime>
  <Words>529</Words>
  <Application>Microsoft Office PowerPoint</Application>
  <PresentationFormat>Custom</PresentationFormat>
  <Paragraphs>176</Paragraphs>
  <Slides>18</Slides>
  <Notes>0</Notes>
  <HiddenSlides>7</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Bosch Office Sans</vt:lpstr>
      <vt:lpstr>Calibri</vt:lpstr>
      <vt:lpstr>Consolas</vt:lpstr>
      <vt:lpstr>Roboto</vt:lpstr>
      <vt:lpstr>Times New Roman</vt:lpstr>
      <vt:lpstr>Wingdings</vt:lpstr>
      <vt:lpstr>Wingdings 3</vt:lpstr>
      <vt:lpstr>Bosch NG</vt:lpstr>
      <vt:lpstr>Storyboard Layouts</vt:lpstr>
      <vt:lpstr>Intel - ocr</vt:lpstr>
      <vt:lpstr> </vt:lpstr>
      <vt:lpstr>PowerPoint Presentation</vt:lpstr>
      <vt:lpstr> </vt:lpstr>
      <vt:lpstr>Approach</vt:lpstr>
      <vt:lpstr>PowerPoint Presentation</vt:lpstr>
      <vt:lpstr>Approach</vt:lpstr>
      <vt:lpstr>Output</vt:lpstr>
      <vt:lpstr>Approach</vt:lpstr>
      <vt:lpstr>Exponents Detection</vt:lpstr>
      <vt:lpstr>Exponents Detection</vt:lpstr>
      <vt:lpstr>Dataset</vt:lpstr>
      <vt:lpstr>Approach</vt:lpstr>
      <vt:lpstr>Evaluation of Expression </vt:lpstr>
      <vt:lpstr>Color Code</vt:lpstr>
      <vt:lpstr>On Handwritten pages</vt:lpstr>
      <vt:lpstr>PowerPoint Presentation</vt:lpstr>
      <vt:lpstr>Thank You</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ocr</dc:title>
  <dc:creator>Bijon Guha (RBEI/EDS2)</dc:creator>
  <cp:lastModifiedBy>Bijon Guha (RBEI/EDS2)</cp:lastModifiedBy>
  <cp:revision>33</cp:revision>
  <dcterms:created xsi:type="dcterms:W3CDTF">2019-10-15T08:44:04Z</dcterms:created>
  <dcterms:modified xsi:type="dcterms:W3CDTF">2019-11-05T03:55:48Z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