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7"/>
  </p:notesMasterIdLst>
  <p:sldIdLst>
    <p:sldId id="256" r:id="rId4"/>
    <p:sldId id="271" r:id="rId5"/>
    <p:sldId id="257" r:id="rId6"/>
    <p:sldId id="260" r:id="rId7"/>
    <p:sldId id="261" r:id="rId8"/>
    <p:sldId id="262" r:id="rId9"/>
    <p:sldId id="263" r:id="rId10"/>
    <p:sldId id="265" r:id="rId11"/>
    <p:sldId id="266" r:id="rId12"/>
    <p:sldId id="268" r:id="rId13"/>
    <p:sldId id="270" r:id="rId14"/>
    <p:sldId id="269" r:id="rId15"/>
    <p:sldId id="267" r:id="rId16"/>
  </p:sldIdLst>
  <p:sldSz cx="10969625" cy="6170613"/>
  <p:notesSz cx="6858000" cy="9144000"/>
  <p:custDataLst>
    <p:tags r:id="rId18"/>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7" d="100"/>
          <a:sy n="107" d="100"/>
        </p:scale>
        <p:origin x="77"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gs" Target="tags/tag1.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17.10.2019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www.ijcaonline.org/archives/volume145/number12/25331-2016910772"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 ocr</a:t>
            </a:r>
            <a:endParaRPr lang="de-DE" dirty="0"/>
          </a:p>
        </p:txBody>
      </p:sp>
      <p:sp>
        <p:nvSpPr>
          <p:cNvPr id="7" name="AutoShape 10" descr="Image result for intel logo png"/>
          <p:cNvSpPr>
            <a:spLocks noChangeAspect="1" noChangeArrowheads="1"/>
          </p:cNvSpPr>
          <p:nvPr/>
        </p:nvSpPr>
        <p:spPr bwMode="auto">
          <a:xfrm>
            <a:off x="155575" y="-533400"/>
            <a:ext cx="1676400" cy="1114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1076" y="5464799"/>
            <a:ext cx="1127124" cy="585163"/>
          </a:xfrm>
          <a:prstGeom prst="rect">
            <a:avLst/>
          </a:prstGeom>
        </p:spPr>
      </p:pic>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10</a:t>
            </a:fld>
            <a:endParaRPr lang="de-DE"/>
          </a:p>
        </p:txBody>
      </p:sp>
      <p:sp>
        <p:nvSpPr>
          <p:cNvPr id="5" name="Content Placeholder 4"/>
          <p:cNvSpPr>
            <a:spLocks noGrp="1"/>
          </p:cNvSpPr>
          <p:nvPr>
            <p:ph sz="quarter" idx="1"/>
          </p:nvPr>
        </p:nvSpPr>
        <p:spPr/>
        <p:txBody>
          <a:bodyPr/>
          <a:lstStyle/>
          <a:p>
            <a:r>
              <a:rPr lang="en-US" dirty="0" smtClean="0"/>
              <a:t>Digits (0-9) : MNIST (28 * 28)</a:t>
            </a:r>
          </a:p>
          <a:p>
            <a:r>
              <a:rPr lang="en-US" dirty="0" smtClean="0"/>
              <a:t>Symbols ( ‘(’ , ‘)’, ‘-’, ‘+’, ‘*’ ): Kaggle Handwritten Mathematical Symbols Dataset (45*45)</a:t>
            </a:r>
          </a:p>
          <a:p>
            <a:r>
              <a:rPr lang="en-US" dirty="0" smtClean="0"/>
              <a:t>Preprocessing of symbols to match MNIST digits</a:t>
            </a:r>
          </a:p>
          <a:p>
            <a:pPr lvl="2"/>
            <a:r>
              <a:rPr lang="en-US" dirty="0" smtClean="0"/>
              <a:t>Converted to Binary </a:t>
            </a:r>
          </a:p>
          <a:p>
            <a:pPr lvl="2"/>
            <a:r>
              <a:rPr lang="en-US" dirty="0" smtClean="0"/>
              <a:t>Padded to 20 * 20 (preserving the aspect ratio)</a:t>
            </a:r>
          </a:p>
          <a:p>
            <a:pPr lvl="2"/>
            <a:r>
              <a:rPr lang="en-US" dirty="0" smtClean="0"/>
              <a:t>Padded to 28 * 28 using Centre of mass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75" y="3468749"/>
            <a:ext cx="4037991" cy="1605335"/>
          </a:xfrm>
          <a:prstGeom prst="rect">
            <a:avLst/>
          </a:prstGeom>
        </p:spPr>
      </p:pic>
      <p:sp>
        <p:nvSpPr>
          <p:cNvPr id="9" name="TextBox 8"/>
          <p:cNvSpPr txBox="1"/>
          <p:nvPr/>
        </p:nvSpPr>
        <p:spPr>
          <a:xfrm>
            <a:off x="2318918" y="5203684"/>
            <a:ext cx="3569818" cy="16384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1" i="0" u="none" strike="noStrike" kern="0" cap="none" spc="0" normalizeH="0" baseline="0" noProof="0" dirty="0" smtClean="0">
                <a:ln>
                  <a:noFill/>
                </a:ln>
                <a:solidFill>
                  <a:srgbClr val="000000"/>
                </a:solidFill>
                <a:effectLst/>
                <a:uLnTx/>
                <a:uFillTx/>
              </a:rPr>
              <a:t>Crop and centered single math symbols</a:t>
            </a:r>
          </a:p>
        </p:txBody>
      </p:sp>
    </p:spTree>
    <p:extLst>
      <p:ext uri="{BB962C8B-B14F-4D97-AF65-F5344CB8AC3E}">
        <p14:creationId xmlns:p14="http://schemas.microsoft.com/office/powerpoint/2010/main" val="2018790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Optical Character Recognition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11</a:t>
            </a:fld>
            <a:endParaRPr lang="de-DE"/>
          </a:p>
        </p:txBody>
      </p:sp>
      <p:sp>
        <p:nvSpPr>
          <p:cNvPr id="5" name="Content Placeholder 4"/>
          <p:cNvSpPr>
            <a:spLocks noGrp="1"/>
          </p:cNvSpPr>
          <p:nvPr>
            <p:ph sz="quarter" idx="1"/>
          </p:nvPr>
        </p:nvSpPr>
        <p:spPr/>
        <p:txBody>
          <a:bodyPr/>
          <a:lstStyle/>
          <a:p>
            <a:pPr marL="0" indent="0">
              <a:buNone/>
            </a:pPr>
            <a:r>
              <a:rPr lang="en-US" dirty="0" smtClean="0"/>
              <a:t>OpenCV for contour finding and bounding boxes</a:t>
            </a:r>
          </a:p>
          <a:p>
            <a:pPr marL="233983" lvl="1" indent="0">
              <a:buNone/>
            </a:pPr>
            <a:endParaRPr lang="en-US" dirty="0"/>
          </a:p>
          <a:p>
            <a:pPr marL="0" indent="-21598">
              <a:buNone/>
            </a:pPr>
            <a:r>
              <a:rPr lang="en-US" dirty="0" smtClean="0"/>
              <a:t>Model : Deep Columnar Convolutional Neural Network</a:t>
            </a:r>
          </a:p>
          <a:p>
            <a:pPr lvl="1">
              <a:buFont typeface="Arial" panose="020B0604020202020204" pitchFamily="34" charset="0"/>
              <a:buChar char="•"/>
            </a:pPr>
            <a:r>
              <a:rPr lang="en-US" dirty="0" smtClean="0"/>
              <a:t>Based on the paper </a:t>
            </a:r>
            <a:r>
              <a:rPr lang="en-US" dirty="0">
                <a:hlinkClick r:id="rId2"/>
              </a:rPr>
              <a:t>"Deep Columnar Convolutional Neural Network"</a:t>
            </a:r>
            <a:endParaRPr lang="en-US" dirty="0" smtClean="0"/>
          </a:p>
          <a:p>
            <a:pPr lvl="1">
              <a:buFont typeface="Arial" panose="020B0604020202020204" pitchFamily="34" charset="0"/>
              <a:buChar char="•"/>
            </a:pPr>
            <a:r>
              <a:rPr lang="en-US" dirty="0" smtClean="0"/>
              <a:t>Trained </a:t>
            </a:r>
            <a:r>
              <a:rPr lang="en-US" dirty="0"/>
              <a:t>on &gt; 50,000 images of digits and symbols</a:t>
            </a:r>
          </a:p>
          <a:p>
            <a:pPr lvl="1">
              <a:buFont typeface="Arial" panose="020B0604020202020204" pitchFamily="34" charset="0"/>
              <a:buChar char="•"/>
            </a:pPr>
            <a:r>
              <a:rPr lang="en-US" dirty="0" smtClean="0"/>
              <a:t>Classification with &gt; 96% accuracy</a:t>
            </a:r>
          </a:p>
          <a:p>
            <a:pPr marL="233983" lvl="1" indent="0">
              <a:buNone/>
            </a:pPr>
            <a:endParaRPr lang="en-US" dirty="0" smtClean="0"/>
          </a:p>
        </p:txBody>
      </p:sp>
    </p:spTree>
    <p:extLst>
      <p:ext uri="{BB962C8B-B14F-4D97-AF65-F5344CB8AC3E}">
        <p14:creationId xmlns:p14="http://schemas.microsoft.com/office/powerpoint/2010/main" val="2292274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Architecture</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12</a:t>
            </a:fld>
            <a:endParaRPr lang="de-DE"/>
          </a:p>
        </p:txBody>
      </p:sp>
      <p:pic>
        <p:nvPicPr>
          <p:cNvPr id="6" name="Content Placeholder 5"/>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324800" y="1036800"/>
            <a:ext cx="8488800" cy="4427375"/>
          </a:xfrm>
        </p:spPr>
      </p:pic>
    </p:spTree>
    <p:extLst>
      <p:ext uri="{BB962C8B-B14F-4D97-AF65-F5344CB8AC3E}">
        <p14:creationId xmlns:p14="http://schemas.microsoft.com/office/powerpoint/2010/main" val="3322027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5" name="Rectangle 4"/>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141587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Workspace Detection			</a:t>
            </a:r>
            <a:endParaRPr lang="en-US" sz="1400" dirty="0" smtClean="0">
              <a:solidFill>
                <a:srgbClr val="00B050"/>
              </a:solidFill>
            </a:endParaRPr>
          </a:p>
          <a:p>
            <a:pPr marL="0" indent="0">
              <a:buNone/>
            </a:pPr>
            <a:r>
              <a:rPr lang="en-US" sz="1400" dirty="0" smtClean="0"/>
              <a:t>	1.2 Line Detection</a:t>
            </a:r>
          </a:p>
          <a:p>
            <a:pPr marL="0" indent="0">
              <a:buNone/>
            </a:pPr>
            <a:r>
              <a:rPr lang="en-US" sz="1400" dirty="0"/>
              <a:t>	1.3 Character </a:t>
            </a:r>
            <a:r>
              <a:rPr lang="en-US" sz="1400" dirty="0" smtClean="0"/>
              <a:t>Segmentation</a:t>
            </a:r>
          </a:p>
          <a:p>
            <a:pPr marL="0" indent="0">
              <a:buNone/>
            </a:pPr>
            <a:r>
              <a:rPr lang="en-US" sz="1400" dirty="0"/>
              <a:t>	1.4 Exponential </a:t>
            </a:r>
            <a:r>
              <a:rPr lang="en-US" sz="1400" dirty="0" smtClean="0"/>
              <a:t>Detection</a:t>
            </a:r>
          </a:p>
          <a:p>
            <a:pPr marL="0" indent="0">
              <a:buNone/>
            </a:pPr>
            <a:r>
              <a:rPr lang="en-US" sz="1400" dirty="0"/>
              <a:t>	1.5 API and GUI beta version</a:t>
            </a:r>
            <a:endParaRPr lang="en-US" sz="1400" dirty="0" smtClean="0"/>
          </a:p>
          <a:p>
            <a:pPr marL="0" indent="0">
              <a:buNone/>
            </a:pPr>
            <a:r>
              <a:rPr lang="en-US" dirty="0" smtClean="0"/>
              <a:t>2. Work In Progress</a:t>
            </a:r>
          </a:p>
          <a:p>
            <a:pPr marL="0" indent="0">
              <a:buNone/>
            </a:pPr>
            <a:r>
              <a:rPr lang="en-US" sz="1400" dirty="0"/>
              <a:t>	</a:t>
            </a:r>
            <a:r>
              <a:rPr lang="en-US" sz="1400" dirty="0" smtClean="0"/>
              <a:t>2.1 </a:t>
            </a:r>
            <a:r>
              <a:rPr lang="en-US" sz="1400" dirty="0"/>
              <a:t>Character recognition - Deep Learning Model </a:t>
            </a:r>
            <a:r>
              <a:rPr lang="en-US" sz="1400" dirty="0" smtClean="0"/>
              <a:t>Building</a:t>
            </a:r>
          </a:p>
          <a:p>
            <a:pPr marL="0" indent="0">
              <a:buNone/>
            </a:pPr>
            <a:r>
              <a:rPr lang="en-US" sz="1400" dirty="0"/>
              <a:t>	</a:t>
            </a:r>
            <a:r>
              <a:rPr lang="en-US" sz="1400" dirty="0" smtClean="0"/>
              <a:t>2.2 </a:t>
            </a:r>
            <a:r>
              <a:rPr lang="en-US" sz="1400" dirty="0"/>
              <a:t>Computing mathematical equation value and Drawing </a:t>
            </a:r>
            <a:r>
              <a:rPr lang="en-US" sz="1400" dirty="0" smtClean="0"/>
              <a:t>boxes</a:t>
            </a:r>
          </a:p>
          <a:p>
            <a:pPr marL="0" indent="0">
              <a:buNone/>
            </a:pPr>
            <a:r>
              <a:rPr lang="en-US" sz="1400" dirty="0"/>
              <a:t>	</a:t>
            </a:r>
            <a:r>
              <a:rPr lang="en-US" sz="1400" dirty="0" smtClean="0"/>
              <a:t>2.3 API+GUI Improvisation</a:t>
            </a:r>
          </a:p>
          <a:p>
            <a:pPr marL="0" indent="0">
              <a:buNone/>
            </a:pPr>
            <a:r>
              <a:rPr lang="en-US" dirty="0" smtClean="0"/>
              <a:t>3. Upcoming Tasks</a:t>
            </a:r>
          </a:p>
          <a:p>
            <a:pPr marL="0" indent="0">
              <a:buNone/>
            </a:pPr>
            <a:r>
              <a:rPr lang="en-US" sz="1400" dirty="0"/>
              <a:t>	</a:t>
            </a:r>
            <a:r>
              <a:rPr lang="en-US" sz="1400" dirty="0" smtClean="0"/>
              <a:t>3.1 </a:t>
            </a:r>
            <a:r>
              <a:rPr lang="en-US" sz="1400" dirty="0"/>
              <a:t>Checking validation of equation </a:t>
            </a:r>
            <a:r>
              <a:rPr lang="en-US" sz="1400" dirty="0" smtClean="0"/>
              <a:t>mathematically</a:t>
            </a:r>
          </a:p>
          <a:p>
            <a:pPr marL="0" indent="0">
              <a:buNone/>
            </a:pPr>
            <a:r>
              <a:rPr lang="en-US" sz="1400" dirty="0" smtClean="0"/>
              <a:t>	3.2 </a:t>
            </a:r>
            <a:r>
              <a:rPr lang="en-US" sz="1400" dirty="0"/>
              <a:t>Tuning parameters</a:t>
            </a:r>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50244"/>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59274"/>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02878"/>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8" name="TextBox 7"/>
          <p:cNvSpPr txBox="1"/>
          <p:nvPr/>
        </p:nvSpPr>
        <p:spPr>
          <a:xfrm>
            <a:off x="835820" y="2808517"/>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pic>
        <p:nvPicPr>
          <p:cNvPr id="10"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68564" y="3790833"/>
            <a:ext cx="181568" cy="1815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68564" y="3499482"/>
            <a:ext cx="181568" cy="1815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68564" y="4082184"/>
            <a:ext cx="181568" cy="18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Workspace Detection</a:t>
            </a:r>
            <a:br>
              <a:rPr lang="en-US" dirty="0" smtClean="0"/>
            </a:br>
            <a:endParaRPr lang="en-US" dirty="0"/>
          </a:p>
        </p:txBody>
      </p:sp>
      <p:sp>
        <p:nvSpPr>
          <p:cNvPr id="4" name="Content Placeholder 3"/>
          <p:cNvSpPr>
            <a:spLocks noGrp="1"/>
          </p:cNvSpPr>
          <p:nvPr>
            <p:ph sz="half" idx="1"/>
          </p:nvPr>
        </p:nvSpPr>
        <p:spPr/>
        <p:txBody>
          <a:bodyPr/>
          <a:lstStyle/>
          <a:p>
            <a:pPr marL="0" indent="0">
              <a:buNone/>
            </a:pPr>
            <a:r>
              <a:rPr lang="en-US" dirty="0" smtClean="0"/>
              <a:t>OpenCV for finding closed object contours</a:t>
            </a:r>
          </a:p>
          <a:p>
            <a:pPr>
              <a:buFont typeface="Wingdings" panose="05000000000000000000" pitchFamily="2" charset="2"/>
              <a:buChar char="§"/>
            </a:pPr>
            <a:r>
              <a:rPr lang="en-US" dirty="0" smtClean="0"/>
              <a:t>Detect all the boxes </a:t>
            </a:r>
          </a:p>
          <a:p>
            <a:pPr>
              <a:buFont typeface="Wingdings" panose="05000000000000000000" pitchFamily="2" charset="2"/>
              <a:buChar char="§"/>
            </a:pPr>
            <a:r>
              <a:rPr lang="en-US" dirty="0" smtClean="0"/>
              <a:t>Sort them (Top-to-Bottom) </a:t>
            </a:r>
          </a:p>
          <a:p>
            <a:pPr>
              <a:buFont typeface="Wingdings" panose="05000000000000000000" pitchFamily="2" charset="2"/>
              <a:buChar char="§"/>
            </a:pPr>
            <a:r>
              <a:rPr lang="en-US" dirty="0" smtClean="0"/>
              <a:t>Choose the desired boxes based on the area</a:t>
            </a:r>
          </a:p>
          <a:p>
            <a:pPr marL="0" indent="0">
              <a:buNone/>
            </a:pPr>
            <a:endParaRPr lang="en-US" dirty="0" smtClean="0"/>
          </a:p>
          <a:p>
            <a:pPr marL="0" indent="0">
              <a:buNone/>
            </a:pPr>
            <a:r>
              <a:rPr lang="en-US" dirty="0" smtClean="0"/>
              <a:t>Assumptions :</a:t>
            </a:r>
          </a:p>
          <a:p>
            <a:pPr>
              <a:buFont typeface="Wingdings" panose="05000000000000000000" pitchFamily="2" charset="2"/>
              <a:buChar char="§"/>
            </a:pPr>
            <a:r>
              <a:rPr lang="en-US" dirty="0" smtClean="0"/>
              <a:t>Valid Rectangular boxes present</a:t>
            </a:r>
          </a:p>
          <a:p>
            <a:pPr marL="0" indent="0">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p:spPr>
      </p:pic>
      <p:sp>
        <p:nvSpPr>
          <p:cNvPr id="6" name="Slide Number Placeholder 5"/>
          <p:cNvSpPr>
            <a:spLocks noGrp="1"/>
          </p:cNvSpPr>
          <p:nvPr>
            <p:ph type="sldNum" sz="quarter" idx="12"/>
          </p:nvPr>
        </p:nvSpPr>
        <p:spPr/>
        <p:txBody>
          <a:bodyPr/>
          <a:lstStyle/>
          <a:p>
            <a:fld id="{4898AEC0-503E-4FA4-859C-D0F72D6E3F79}" type="slidenum">
              <a:rPr lang="de-DE" smtClean="0"/>
              <a:pPr/>
              <a:t>4</a:t>
            </a:fld>
            <a:endParaRPr lang="de-DE"/>
          </a:p>
        </p:txBody>
      </p:sp>
      <p:sp>
        <p:nvSpPr>
          <p:cNvPr id="8" name="TextBox 7"/>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9"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4004097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Worksheet Detection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5</a:t>
            </a:fld>
            <a:endParaRPr lang="de-DE"/>
          </a:p>
        </p:txBody>
      </p:sp>
      <p:sp>
        <p:nvSpPr>
          <p:cNvPr id="9" name="TextBox 8"/>
          <p:cNvSpPr txBox="1"/>
          <p:nvPr/>
        </p:nvSpPr>
        <p:spPr>
          <a:xfrm>
            <a:off x="1276894" y="679092"/>
            <a:ext cx="1448889" cy="24871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Contours detection</a:t>
            </a:r>
          </a:p>
        </p:txBody>
      </p:sp>
      <p:sp>
        <p:nvSpPr>
          <p:cNvPr id="10" name="Right Arrow 9"/>
          <p:cNvSpPr/>
          <p:nvPr/>
        </p:nvSpPr>
        <p:spPr>
          <a:xfrm>
            <a:off x="3463735" y="2823766"/>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4739791" y="687983"/>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Selection</a:t>
            </a:r>
            <a:r>
              <a:rPr kumimoji="0" lang="en-US" sz="1100" b="0" i="0" u="none" strike="noStrike" kern="0" cap="none" spc="0" normalizeH="0" noProof="0" dirty="0" smtClean="0">
                <a:ln>
                  <a:noFill/>
                </a:ln>
                <a:solidFill>
                  <a:srgbClr val="000000"/>
                </a:solidFill>
                <a:effectLst/>
                <a:uLnTx/>
                <a:uFillTx/>
              </a:rPr>
              <a:t> based on area</a:t>
            </a:r>
            <a:endParaRPr kumimoji="0" lang="en-US" sz="1100" b="0" i="0" u="none" strike="noStrike" kern="0" cap="none" spc="0" normalizeH="0" baseline="0" noProof="0" dirty="0" smtClean="0">
              <a:ln>
                <a:noFill/>
              </a:ln>
              <a:solidFill>
                <a:srgbClr val="000000"/>
              </a:solidFill>
              <a:effectLst/>
              <a:uLnTx/>
              <a:uFillTx/>
            </a:endParaRPr>
          </a:p>
        </p:txBody>
      </p:sp>
      <p:pic>
        <p:nvPicPr>
          <p:cNvPr id="20" name="Content Placeholder 19"/>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327177"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Content Placeholder 24"/>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4061986"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8" name="Picture 2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05319" y="1207616"/>
            <a:ext cx="2213400" cy="10381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 name="Picture 2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64137" y="2637376"/>
            <a:ext cx="2295764" cy="10459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796794" y="4162653"/>
            <a:ext cx="2304287" cy="10823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2" name="TextBox 31"/>
          <p:cNvSpPr txBox="1"/>
          <p:nvPr/>
        </p:nvSpPr>
        <p:spPr>
          <a:xfrm>
            <a:off x="8352495" y="670742"/>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100" kern="0" dirty="0" smtClean="0">
                <a:solidFill>
                  <a:srgbClr val="000000"/>
                </a:solidFill>
              </a:rPr>
              <a:t>Cropped images</a:t>
            </a:r>
          </a:p>
        </p:txBody>
      </p:sp>
      <p:sp>
        <p:nvSpPr>
          <p:cNvPr id="33" name="Right Arrow 32"/>
          <p:cNvSpPr/>
          <p:nvPr/>
        </p:nvSpPr>
        <p:spPr>
          <a:xfrm>
            <a:off x="7275311" y="2823765"/>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179005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Line Detection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6</a:t>
            </a:fld>
            <a:endParaRPr lang="de-D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75" y="1684949"/>
            <a:ext cx="2611386" cy="1796743"/>
          </a:xfrm>
          <a:prstGeom prst="rect">
            <a:avLst/>
          </a:prstGeom>
        </p:spPr>
      </p:pic>
      <p:sp>
        <p:nvSpPr>
          <p:cNvPr id="6" name="TextBox 5"/>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required</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2) There should be </a:t>
            </a:r>
            <a:r>
              <a:rPr lang="en-US" sz="1400" kern="0" dirty="0" smtClean="0">
                <a:solidFill>
                  <a:srgbClr val="000000"/>
                </a:solidFill>
              </a:rPr>
              <a:t>at least </a:t>
            </a:r>
            <a:r>
              <a:rPr lang="en-US" sz="1400" kern="0" dirty="0">
                <a:solidFill>
                  <a:srgbClr val="000000"/>
                </a:solidFill>
              </a:rPr>
              <a:t>some intersection between exponential </a:t>
            </a:r>
            <a:r>
              <a:rPr lang="en-US" sz="1400" kern="0" dirty="0" smtClean="0">
                <a:solidFill>
                  <a:srgbClr val="000000"/>
                </a:solidFill>
              </a:rPr>
              <a:t>      characters </a:t>
            </a:r>
            <a:r>
              <a:rPr lang="en-US" sz="1400" kern="0" dirty="0">
                <a:solidFill>
                  <a:srgbClr val="000000"/>
                </a:solidFill>
              </a:rPr>
              <a:t>and line</a:t>
            </a:r>
            <a:endParaRPr kumimoji="0" lang="en-US" sz="14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1376110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Detection</a:t>
            </a:r>
            <a:endParaRPr lang="en-US" dirty="0"/>
          </a:p>
        </p:txBody>
      </p:sp>
      <p:pic>
        <p:nvPicPr>
          <p:cNvPr id="7" name="Content Placeholder 6"/>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259200" y="1495354"/>
            <a:ext cx="4860925" cy="3530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86168" y="1401961"/>
            <a:ext cx="3959355" cy="719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fld id="{4898AEC0-503E-4FA4-859C-D0F72D6E3F79}" type="slidenum">
              <a:rPr lang="de-DE" smtClean="0"/>
              <a:pPr/>
              <a:t>7</a:t>
            </a:fld>
            <a:endParaRPr lang="de-DE"/>
          </a:p>
        </p:txBody>
      </p:sp>
      <p:sp>
        <p:nvSpPr>
          <p:cNvPr id="8" name="TextBox 7"/>
          <p:cNvSpPr txBox="1"/>
          <p:nvPr/>
        </p:nvSpPr>
        <p:spPr>
          <a:xfrm>
            <a:off x="1783451" y="1106554"/>
            <a:ext cx="4119423" cy="27066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Line Detection</a:t>
            </a:r>
            <a:endParaRPr kumimoji="0" lang="en-US" sz="1800" b="0" i="0" u="none" strike="noStrike" kern="0" cap="none" spc="0" normalizeH="0" baseline="0" noProof="0" dirty="0" smtClean="0">
              <a:ln>
                <a:noFill/>
              </a:ln>
              <a:solidFill>
                <a:srgbClr val="000000"/>
              </a:solidFill>
              <a:effectLst/>
              <a:uLnTx/>
              <a:uFillTx/>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169" y="2349852"/>
            <a:ext cx="3959355" cy="67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4780" y="3332648"/>
            <a:ext cx="3982129" cy="654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6168" y="4294533"/>
            <a:ext cx="3945554" cy="511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ight Arrow 12"/>
          <p:cNvSpPr/>
          <p:nvPr/>
        </p:nvSpPr>
        <p:spPr>
          <a:xfrm>
            <a:off x="5477511" y="3028494"/>
            <a:ext cx="528494" cy="449146"/>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ectangle 13"/>
          <p:cNvSpPr/>
          <p:nvPr/>
        </p:nvSpPr>
        <p:spPr>
          <a:xfrm>
            <a:off x="7427125" y="940324"/>
            <a:ext cx="1877437" cy="387286"/>
          </a:xfrm>
          <a:prstGeom prst="rect">
            <a:avLst/>
          </a:prstGeom>
        </p:spPr>
        <p:txBody>
          <a:bodyPr wrap="none">
            <a:sp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Cropped images</a:t>
            </a:r>
          </a:p>
        </p:txBody>
      </p:sp>
      <p:sp>
        <p:nvSpPr>
          <p:cNvPr id="15" name="Title 1"/>
          <p:cNvSpPr>
            <a:spLocks noGrp="1"/>
          </p:cNvSpPr>
          <p:nvPr>
            <p:ph type="title"/>
          </p:nvPr>
        </p:nvSpPr>
        <p:spPr>
          <a:xfrm>
            <a:off x="259200" y="648000"/>
            <a:ext cx="10450800" cy="388800"/>
          </a:xfrm>
        </p:spPr>
        <p:txBody>
          <a:bodyPr/>
          <a:lstStyle/>
          <a:p>
            <a:r>
              <a:rPr lang="en-US" dirty="0" smtClean="0"/>
              <a:t>Output</a:t>
            </a:r>
            <a:endParaRPr lang="en-US" dirty="0"/>
          </a:p>
        </p:txBody>
      </p:sp>
    </p:spTree>
    <p:extLst>
      <p:ext uri="{BB962C8B-B14F-4D97-AF65-F5344CB8AC3E}">
        <p14:creationId xmlns:p14="http://schemas.microsoft.com/office/powerpoint/2010/main" val="3638784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a:t>Character Segmentation</a:t>
            </a:r>
          </a:p>
        </p:txBody>
      </p:sp>
      <p:sp>
        <p:nvSpPr>
          <p:cNvPr id="4" name="Slide Number Placeholder 3"/>
          <p:cNvSpPr>
            <a:spLocks noGrp="1"/>
          </p:cNvSpPr>
          <p:nvPr>
            <p:ph type="sldNum" sz="quarter" idx="12"/>
          </p:nvPr>
        </p:nvSpPr>
        <p:spPr/>
        <p:txBody>
          <a:bodyPr/>
          <a:lstStyle/>
          <a:p>
            <a:fld id="{4898AEC0-503E-4FA4-859C-D0F72D6E3F79}" type="slidenum">
              <a:rPr lang="de-DE" smtClean="0"/>
              <a:pPr/>
              <a:t>8</a:t>
            </a:fld>
            <a:endParaRPr lang="de-DE"/>
          </a:p>
        </p:txBody>
      </p:sp>
      <p:sp>
        <p:nvSpPr>
          <p:cNvPr id="5" name="Content Placeholder 4"/>
          <p:cNvSpPr>
            <a:spLocks noGrp="1"/>
          </p:cNvSpPr>
          <p:nvPr>
            <p:ph sz="quarter" idx="1"/>
          </p:nvPr>
        </p:nvSpPr>
        <p:spPr/>
        <p:txBody>
          <a:bodyPr/>
          <a:lstStyle/>
          <a:p>
            <a:pPr marL="0" indent="0">
              <a:buNone/>
            </a:pPr>
            <a:r>
              <a:rPr lang="en-US" dirty="0"/>
              <a:t>OpenCV for contour finding and bounding </a:t>
            </a:r>
            <a:r>
              <a:rPr lang="en-US" dirty="0" smtClean="0"/>
              <a:t>boxes</a:t>
            </a:r>
            <a:endParaRPr lang="en-US" dirty="0"/>
          </a:p>
          <a:p>
            <a:r>
              <a:rPr lang="en-US" sz="1600" dirty="0" smtClean="0"/>
              <a:t>Find the contours and sort (Left-to-Right)</a:t>
            </a:r>
          </a:p>
          <a:p>
            <a:r>
              <a:rPr lang="en-US" sz="1600" dirty="0" smtClean="0"/>
              <a:t>Merge bounding boxes for symbol like “=”</a:t>
            </a:r>
            <a:endParaRPr lang="en-US" sz="1600" dirty="0"/>
          </a:p>
        </p:txBody>
      </p:sp>
      <p:pic>
        <p:nvPicPr>
          <p:cNvPr id="6" name="Picture 5"/>
          <p:cNvPicPr>
            <a:picLocks noChangeAspect="1"/>
          </p:cNvPicPr>
          <p:nvPr/>
        </p:nvPicPr>
        <p:blipFill>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66700" y="3589289"/>
            <a:ext cx="4367326" cy="1957431"/>
          </a:xfrm>
          <a:prstGeom prst="rect">
            <a:avLst/>
          </a:prstGeom>
        </p:spPr>
      </p:pic>
      <p:sp>
        <p:nvSpPr>
          <p:cNvPr id="7" name="TextBox 6"/>
          <p:cNvSpPr txBox="1"/>
          <p:nvPr/>
        </p:nvSpPr>
        <p:spPr>
          <a:xfrm>
            <a:off x="410845" y="3589289"/>
            <a:ext cx="957262" cy="42148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rPr>
              <a:t>Output</a:t>
            </a:r>
          </a:p>
        </p:txBody>
      </p:sp>
      <p:sp>
        <p:nvSpPr>
          <p:cNvPr id="8" name="Down Arrow 7"/>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3" name="Straight Connector 12"/>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4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9</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38186328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340</Words>
  <Application>Microsoft Office PowerPoint</Application>
  <PresentationFormat>Custom</PresentationFormat>
  <Paragraphs>95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Bosch Office Sans</vt:lpstr>
      <vt:lpstr>Calibri</vt:lpstr>
      <vt:lpstr>Times New Roman</vt:lpstr>
      <vt:lpstr>Wingdings</vt:lpstr>
      <vt:lpstr>Wingdings 3</vt:lpstr>
      <vt:lpstr>Bosch NG</vt:lpstr>
      <vt:lpstr>Intel - ocr</vt:lpstr>
      <vt:lpstr> </vt:lpstr>
      <vt:lpstr>PowerPoint Presentation</vt:lpstr>
      <vt:lpstr>Approach</vt:lpstr>
      <vt:lpstr>PowerPoint Presentation</vt:lpstr>
      <vt:lpstr>Approach</vt:lpstr>
      <vt:lpstr>Output</vt:lpstr>
      <vt:lpstr>Approach</vt:lpstr>
      <vt:lpstr>Exponents Detection</vt:lpstr>
      <vt:lpstr>Dataset</vt:lpstr>
      <vt:lpstr>Approach</vt:lpstr>
      <vt:lpstr>Model Architecture</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19</cp:revision>
  <dcterms:created xsi:type="dcterms:W3CDTF">2019-10-15T08:44:04Z</dcterms:created>
  <dcterms:modified xsi:type="dcterms:W3CDTF">2019-10-17T08:41:12Z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