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4C27CB-54A3-4AD8-B58B-6DF575EF3414}"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3648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27CB-54A3-4AD8-B58B-6DF575EF3414}"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409095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27CB-54A3-4AD8-B58B-6DF575EF3414}"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350214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C27CB-54A3-4AD8-B58B-6DF575EF3414}"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407057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4C27CB-54A3-4AD8-B58B-6DF575EF3414}" type="datetimeFigureOut">
              <a:rPr lang="en-US" smtClean="0"/>
              <a:t>09-Dec-19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129809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C27CB-54A3-4AD8-B58B-6DF575EF3414}"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87657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4C27CB-54A3-4AD8-B58B-6DF575EF3414}" type="datetimeFigureOut">
              <a:rPr lang="en-US" smtClean="0"/>
              <a:t>09-Dec-19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337929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C27CB-54A3-4AD8-B58B-6DF575EF3414}" type="datetimeFigureOut">
              <a:rPr lang="en-US" smtClean="0"/>
              <a:t>09-Dec-19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336487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C27CB-54A3-4AD8-B58B-6DF575EF3414}" type="datetimeFigureOut">
              <a:rPr lang="en-US" smtClean="0"/>
              <a:t>09-Dec-19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255365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C27CB-54A3-4AD8-B58B-6DF575EF3414}"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182749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4C27CB-54A3-4AD8-B58B-6DF575EF3414}" type="datetimeFigureOut">
              <a:rPr lang="en-US" smtClean="0"/>
              <a:t>09-Dec-19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6C836-1230-47C3-AD78-2884BE1BDCD6}" type="slidenum">
              <a:rPr lang="en-US" smtClean="0"/>
              <a:t>‹#›</a:t>
            </a:fld>
            <a:endParaRPr lang="en-US"/>
          </a:p>
        </p:txBody>
      </p:sp>
    </p:spTree>
    <p:extLst>
      <p:ext uri="{BB962C8B-B14F-4D97-AF65-F5344CB8AC3E}">
        <p14:creationId xmlns:p14="http://schemas.microsoft.com/office/powerpoint/2010/main" val="36138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C27CB-54A3-4AD8-B58B-6DF575EF3414}" type="datetimeFigureOut">
              <a:rPr lang="en-US" smtClean="0"/>
              <a:t>09-Dec-19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6C836-1230-47C3-AD78-2884BE1BDCD6}" type="slidenum">
              <a:rPr lang="en-US" smtClean="0"/>
              <a:t>‹#›</a:t>
            </a:fld>
            <a:endParaRPr lang="en-US"/>
          </a:p>
        </p:txBody>
      </p:sp>
    </p:spTree>
    <p:extLst>
      <p:ext uri="{BB962C8B-B14F-4D97-AF65-F5344CB8AC3E}">
        <p14:creationId xmlns:p14="http://schemas.microsoft.com/office/powerpoint/2010/main" val="271606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tgs-salt-identification-challeng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c/tgs-salt-identification-challe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breheret/PixelAnnotationTo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UNET</a:t>
            </a:r>
            <a:endParaRPr lang="en-US" dirty="0"/>
          </a:p>
        </p:txBody>
      </p:sp>
      <p:sp>
        <p:nvSpPr>
          <p:cNvPr id="3" name="Subtitle 2"/>
          <p:cNvSpPr>
            <a:spLocks noGrp="1"/>
          </p:cNvSpPr>
          <p:nvPr>
            <p:ph type="subTitle" idx="1"/>
          </p:nvPr>
        </p:nvSpPr>
        <p:spPr>
          <a:xfrm>
            <a:off x="1524000" y="3629747"/>
            <a:ext cx="9144000" cy="1655762"/>
          </a:xfrm>
        </p:spPr>
        <p:txBody>
          <a:bodyPr/>
          <a:lstStyle/>
          <a:p>
            <a:r>
              <a:rPr lang="en-US" i="1" dirty="0">
                <a:hlinkClick r:id="rId2"/>
              </a:rPr>
              <a:t>TGS Salt </a:t>
            </a:r>
            <a:r>
              <a:rPr lang="en-US" i="1" dirty="0" smtClean="0">
                <a:hlinkClick r:id="rId2"/>
              </a:rPr>
              <a:t>Identification</a:t>
            </a:r>
            <a:endParaRPr lang="en-US" i="1" dirty="0" smtClean="0"/>
          </a:p>
          <a:p>
            <a:endParaRPr lang="en-US" dirty="0"/>
          </a:p>
        </p:txBody>
      </p:sp>
    </p:spTree>
    <p:extLst>
      <p:ext uri="{BB962C8B-B14F-4D97-AF65-F5344CB8AC3E}">
        <p14:creationId xmlns:p14="http://schemas.microsoft.com/office/powerpoint/2010/main" val="137180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1325563"/>
          </a:xfrm>
        </p:spPr>
        <p:txBody>
          <a:bodyPr>
            <a:normAutofit fontScale="90000"/>
          </a:bodyPr>
          <a:lstStyle/>
          <a:p>
            <a:r>
              <a:rPr lang="en-US" dirty="0"/>
              <a:t>Understanding Semantic Segmentation with UNET</a:t>
            </a:r>
            <a:br>
              <a:rPr lang="en-US" dirty="0"/>
            </a:br>
            <a:endParaRPr lang="en-US" dirty="0"/>
          </a:p>
        </p:txBody>
      </p:sp>
      <p:sp>
        <p:nvSpPr>
          <p:cNvPr id="3" name="Content Placeholder 2"/>
          <p:cNvSpPr>
            <a:spLocks noGrp="1"/>
          </p:cNvSpPr>
          <p:nvPr>
            <p:ph idx="1"/>
          </p:nvPr>
        </p:nvSpPr>
        <p:spPr>
          <a:xfrm>
            <a:off x="838200" y="1825625"/>
            <a:ext cx="5276273" cy="4351338"/>
          </a:xfrm>
        </p:spPr>
        <p:txBody>
          <a:bodyPr/>
          <a:lstStyle/>
          <a:p>
            <a:r>
              <a:rPr lang="en-US" dirty="0" smtClean="0"/>
              <a:t>Semantic Segmentation</a:t>
            </a:r>
          </a:p>
          <a:p>
            <a:pPr marL="0" indent="0">
              <a:buNone/>
            </a:pPr>
            <a:endParaRPr lang="en-US" dirty="0"/>
          </a:p>
        </p:txBody>
      </p:sp>
      <p:sp>
        <p:nvSpPr>
          <p:cNvPr id="4" name="Content Placeholder 2"/>
          <p:cNvSpPr txBox="1">
            <a:spLocks/>
          </p:cNvSpPr>
          <p:nvPr/>
        </p:nvSpPr>
        <p:spPr>
          <a:xfrm>
            <a:off x="5793509" y="1825625"/>
            <a:ext cx="52762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Instance Segmentation</a:t>
            </a:r>
            <a:endParaRPr lang="en-US" dirty="0"/>
          </a:p>
        </p:txBody>
      </p:sp>
      <p:pic>
        <p:nvPicPr>
          <p:cNvPr id="5" name="Picture 4"/>
          <p:cNvPicPr>
            <a:picLocks noChangeAspect="1"/>
          </p:cNvPicPr>
          <p:nvPr/>
        </p:nvPicPr>
        <p:blipFill>
          <a:blip r:embed="rId2"/>
          <a:stretch>
            <a:fillRect/>
          </a:stretch>
        </p:blipFill>
        <p:spPr>
          <a:xfrm>
            <a:off x="619991" y="2576368"/>
            <a:ext cx="5071918" cy="3848100"/>
          </a:xfrm>
          <a:prstGeom prst="rect">
            <a:avLst/>
          </a:prstGeom>
        </p:spPr>
      </p:pic>
      <p:pic>
        <p:nvPicPr>
          <p:cNvPr id="6" name="Picture 5"/>
          <p:cNvPicPr>
            <a:picLocks noChangeAspect="1"/>
          </p:cNvPicPr>
          <p:nvPr/>
        </p:nvPicPr>
        <p:blipFill>
          <a:blip r:embed="rId3"/>
          <a:stretch>
            <a:fillRect/>
          </a:stretch>
        </p:blipFill>
        <p:spPr>
          <a:xfrm>
            <a:off x="6114473" y="2576368"/>
            <a:ext cx="5668673" cy="3552825"/>
          </a:xfrm>
          <a:prstGeom prst="rect">
            <a:avLst/>
          </a:prstGeom>
        </p:spPr>
      </p:pic>
      <p:sp>
        <p:nvSpPr>
          <p:cNvPr id="9" name="Rectangle 8"/>
          <p:cNvSpPr/>
          <p:nvPr/>
        </p:nvSpPr>
        <p:spPr>
          <a:xfrm>
            <a:off x="5691909" y="1533236"/>
            <a:ext cx="45719" cy="4595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3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1325563"/>
          </a:xfrm>
        </p:spPr>
        <p:txBody>
          <a:bodyPr>
            <a:normAutofit fontScale="90000"/>
          </a:bodyPr>
          <a:lstStyle/>
          <a:p>
            <a:r>
              <a:rPr lang="en-US" i="1" dirty="0" smtClean="0">
                <a:hlinkClick r:id="rId2"/>
              </a:rPr>
              <a:t>TGS Salt Identification</a:t>
            </a:r>
            <a:r>
              <a:rPr lang="en-US" i="1" dirty="0" smtClean="0"/>
              <a:t> - </a:t>
            </a:r>
            <a:r>
              <a:rPr lang="en-US" dirty="0"/>
              <a:t>to predict whether there could be salt deposits in that region or not</a:t>
            </a:r>
            <a:r>
              <a:rPr lang="en-US" i="1" dirty="0" smtClean="0"/>
              <a:t/>
            </a:r>
            <a:br>
              <a:rPr lang="en-US" i="1" dirty="0" smtClean="0"/>
            </a:br>
            <a:endParaRPr lang="en-US" dirty="0"/>
          </a:p>
        </p:txBody>
      </p:sp>
      <p:sp>
        <p:nvSpPr>
          <p:cNvPr id="7" name="Content Placeholder 6"/>
          <p:cNvSpPr>
            <a:spLocks noGrp="1"/>
          </p:cNvSpPr>
          <p:nvPr>
            <p:ph idx="1"/>
          </p:nvPr>
        </p:nvSpPr>
        <p:spPr/>
        <p:txBody>
          <a:bodyPr/>
          <a:lstStyle/>
          <a:p>
            <a:r>
              <a:rPr lang="en-US" dirty="0" smtClean="0"/>
              <a:t>About dataset:</a:t>
            </a:r>
          </a:p>
          <a:p>
            <a:pPr marL="0" indent="0">
              <a:buNone/>
            </a:pPr>
            <a:r>
              <a:rPr lang="en-US" dirty="0"/>
              <a:t>images </a:t>
            </a:r>
            <a:r>
              <a:rPr lang="en-US" dirty="0" smtClean="0"/>
              <a:t>directory - 4000 </a:t>
            </a:r>
            <a:r>
              <a:rPr lang="en-US" dirty="0"/>
              <a:t>seismic </a:t>
            </a:r>
            <a:r>
              <a:rPr lang="en-US" dirty="0" smtClean="0"/>
              <a:t>images </a:t>
            </a:r>
          </a:p>
          <a:p>
            <a:pPr marL="0" indent="0">
              <a:buNone/>
            </a:pPr>
            <a:r>
              <a:rPr lang="en-US" dirty="0" smtClean="0"/>
              <a:t>Masks directory - </a:t>
            </a:r>
            <a:r>
              <a:rPr lang="en-US" dirty="0"/>
              <a:t>4000 gray scale </a:t>
            </a:r>
            <a:r>
              <a:rPr lang="en-US" dirty="0" smtClean="0"/>
              <a:t>images</a:t>
            </a:r>
          </a:p>
          <a:p>
            <a:pPr marL="0" indent="0">
              <a:buNone/>
            </a:pPr>
            <a:endParaRPr lang="en-US" dirty="0"/>
          </a:p>
          <a:p>
            <a:pPr marL="0" indent="0">
              <a:buNone/>
            </a:pPr>
            <a:endParaRPr lang="en-US" dirty="0"/>
          </a:p>
        </p:txBody>
      </p:sp>
      <p:pic>
        <p:nvPicPr>
          <p:cNvPr id="8" name="Picture 7"/>
          <p:cNvPicPr>
            <a:picLocks noChangeAspect="1"/>
          </p:cNvPicPr>
          <p:nvPr/>
        </p:nvPicPr>
        <p:blipFill>
          <a:blip r:embed="rId3"/>
          <a:stretch>
            <a:fillRect/>
          </a:stretch>
        </p:blipFill>
        <p:spPr>
          <a:xfrm>
            <a:off x="6810277" y="1376218"/>
            <a:ext cx="5381723" cy="5481782"/>
          </a:xfrm>
          <a:prstGeom prst="rect">
            <a:avLst/>
          </a:prstGeom>
        </p:spPr>
      </p:pic>
    </p:spTree>
    <p:extLst>
      <p:ext uri="{BB962C8B-B14F-4D97-AF65-F5344CB8AC3E}">
        <p14:creationId xmlns:p14="http://schemas.microsoft.com/office/powerpoint/2010/main" val="407561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p:sp>
        <p:nvSpPr>
          <p:cNvPr id="3" name="Content Placeholder 2"/>
          <p:cNvSpPr>
            <a:spLocks noGrp="1"/>
          </p:cNvSpPr>
          <p:nvPr>
            <p:ph idx="1"/>
          </p:nvPr>
        </p:nvSpPr>
        <p:spPr/>
        <p:txBody>
          <a:bodyPr/>
          <a:lstStyle/>
          <a:p>
            <a:r>
              <a:rPr lang="en-US" dirty="0" smtClean="0"/>
              <a:t>Used to apply filter on a matrix by translating sequentially based on stride and padding. </a:t>
            </a:r>
            <a:endParaRPr lang="en-US" dirty="0"/>
          </a:p>
        </p:txBody>
      </p:sp>
      <p:pic>
        <p:nvPicPr>
          <p:cNvPr id="4" name="Picture 3"/>
          <p:cNvPicPr>
            <a:picLocks noChangeAspect="1"/>
          </p:cNvPicPr>
          <p:nvPr/>
        </p:nvPicPr>
        <p:blipFill>
          <a:blip r:embed="rId2"/>
          <a:stretch>
            <a:fillRect/>
          </a:stretch>
        </p:blipFill>
        <p:spPr>
          <a:xfrm>
            <a:off x="4048125" y="3081338"/>
            <a:ext cx="4095750" cy="3095625"/>
          </a:xfrm>
          <a:prstGeom prst="rect">
            <a:avLst/>
          </a:prstGeom>
        </p:spPr>
      </p:pic>
      <p:sp>
        <p:nvSpPr>
          <p:cNvPr id="5" name="TextBox 4"/>
          <p:cNvSpPr txBox="1"/>
          <p:nvPr/>
        </p:nvSpPr>
        <p:spPr>
          <a:xfrm>
            <a:off x="7786254" y="3925455"/>
            <a:ext cx="2282869" cy="369332"/>
          </a:xfrm>
          <a:prstGeom prst="rect">
            <a:avLst/>
          </a:prstGeom>
          <a:noFill/>
        </p:spPr>
        <p:txBody>
          <a:bodyPr wrap="none" rtlCol="0">
            <a:spAutoFit/>
          </a:bodyPr>
          <a:lstStyle/>
          <a:p>
            <a:r>
              <a:rPr lang="en-US" dirty="0" smtClean="0"/>
              <a:t>Side of image {square}</a:t>
            </a:r>
            <a:endParaRPr lang="en-US" dirty="0"/>
          </a:p>
        </p:txBody>
      </p:sp>
      <p:sp>
        <p:nvSpPr>
          <p:cNvPr id="7" name="TextBox 6"/>
          <p:cNvSpPr txBox="1"/>
          <p:nvPr/>
        </p:nvSpPr>
        <p:spPr>
          <a:xfrm>
            <a:off x="7795490" y="4309529"/>
            <a:ext cx="2282869" cy="369332"/>
          </a:xfrm>
          <a:prstGeom prst="rect">
            <a:avLst/>
          </a:prstGeom>
          <a:noFill/>
        </p:spPr>
        <p:txBody>
          <a:bodyPr wrap="none" rtlCol="0">
            <a:spAutoFit/>
          </a:bodyPr>
          <a:lstStyle/>
          <a:p>
            <a:r>
              <a:rPr lang="en-US" dirty="0" smtClean="0"/>
              <a:t>Side of image {square}</a:t>
            </a:r>
            <a:endParaRPr lang="en-US" dirty="0"/>
          </a:p>
        </p:txBody>
      </p:sp>
      <p:sp>
        <p:nvSpPr>
          <p:cNvPr id="8" name="TextBox 7"/>
          <p:cNvSpPr txBox="1"/>
          <p:nvPr/>
        </p:nvSpPr>
        <p:spPr>
          <a:xfrm>
            <a:off x="7795489" y="4639231"/>
            <a:ext cx="2294987" cy="369332"/>
          </a:xfrm>
          <a:prstGeom prst="rect">
            <a:avLst/>
          </a:prstGeom>
          <a:noFill/>
        </p:spPr>
        <p:txBody>
          <a:bodyPr wrap="none" rtlCol="0">
            <a:spAutoFit/>
          </a:bodyPr>
          <a:lstStyle/>
          <a:p>
            <a:r>
              <a:rPr lang="en-US" dirty="0" smtClean="0"/>
              <a:t>Side of kernel {square}</a:t>
            </a:r>
            <a:endParaRPr lang="en-US" dirty="0"/>
          </a:p>
        </p:txBody>
      </p:sp>
      <p:sp>
        <p:nvSpPr>
          <p:cNvPr id="9" name="TextBox 8"/>
          <p:cNvSpPr txBox="1"/>
          <p:nvPr/>
        </p:nvSpPr>
        <p:spPr>
          <a:xfrm>
            <a:off x="7795489" y="5338265"/>
            <a:ext cx="2817053" cy="369332"/>
          </a:xfrm>
          <a:prstGeom prst="rect">
            <a:avLst/>
          </a:prstGeom>
          <a:noFill/>
        </p:spPr>
        <p:txBody>
          <a:bodyPr wrap="none" rtlCol="0">
            <a:spAutoFit/>
          </a:bodyPr>
          <a:lstStyle/>
          <a:p>
            <a:r>
              <a:rPr lang="en-US" dirty="0" smtClean="0"/>
              <a:t>Vertical horizontal jump size</a:t>
            </a:r>
            <a:endParaRPr lang="en-US" dirty="0"/>
          </a:p>
        </p:txBody>
      </p:sp>
    </p:spTree>
    <p:extLst>
      <p:ext uri="{BB962C8B-B14F-4D97-AF65-F5344CB8AC3E}">
        <p14:creationId xmlns:p14="http://schemas.microsoft.com/office/powerpoint/2010/main" val="179083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Deconvolution</a:t>
            </a:r>
            <a:endParaRPr lang="en-US" dirty="0"/>
          </a:p>
        </p:txBody>
      </p:sp>
      <p:sp>
        <p:nvSpPr>
          <p:cNvPr id="3" name="Content Placeholder 2"/>
          <p:cNvSpPr>
            <a:spLocks noGrp="1"/>
          </p:cNvSpPr>
          <p:nvPr>
            <p:ph idx="1"/>
          </p:nvPr>
        </p:nvSpPr>
        <p:spPr/>
        <p:txBody>
          <a:bodyPr/>
          <a:lstStyle/>
          <a:p>
            <a:r>
              <a:rPr lang="en-US" dirty="0"/>
              <a:t>Image deconvolution is used to restore images degraded by blur and noise</a:t>
            </a:r>
            <a:r>
              <a:rPr lang="en-US" dirty="0" smtClean="0"/>
              <a:t>. Ex Wiener filter</a:t>
            </a:r>
          </a:p>
          <a:p>
            <a:r>
              <a:rPr lang="en-US" dirty="0"/>
              <a:t>Deconvolution in deep learning is not concerned with restoring a degraded signal or image; it is rather concerned with mapping a set of data values to another larger set of data values, that is up-sampling the data</a:t>
            </a:r>
            <a:r>
              <a:rPr lang="en-US" dirty="0" smtClean="0"/>
              <a:t>. </a:t>
            </a:r>
            <a:r>
              <a:rPr lang="en-US" dirty="0"/>
              <a:t>D</a:t>
            </a:r>
            <a:r>
              <a:rPr lang="en-US" dirty="0" smtClean="0"/>
              <a:t>econvolution </a:t>
            </a:r>
            <a:r>
              <a:rPr lang="en-US" dirty="0"/>
              <a:t>essentially refers to the operation that gets performed when the computation is being done from the output to input layer during error propagation or segmented image generation as in semantic segmentation.</a:t>
            </a:r>
          </a:p>
        </p:txBody>
      </p:sp>
    </p:spTree>
    <p:extLst>
      <p:ext uri="{BB962C8B-B14F-4D97-AF65-F5344CB8AC3E}">
        <p14:creationId xmlns:p14="http://schemas.microsoft.com/office/powerpoint/2010/main" val="282350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 Architecture</a:t>
            </a:r>
            <a:endParaRPr lang="en-US" dirty="0"/>
          </a:p>
        </p:txBody>
      </p:sp>
      <p:sp>
        <p:nvSpPr>
          <p:cNvPr id="3" name="Content Placeholder 2"/>
          <p:cNvSpPr>
            <a:spLocks noGrp="1"/>
          </p:cNvSpPr>
          <p:nvPr>
            <p:ph idx="1"/>
          </p:nvPr>
        </p:nvSpPr>
        <p:spPr/>
        <p:txBody>
          <a:bodyPr/>
          <a:lstStyle/>
          <a:p>
            <a:r>
              <a:rPr lang="en-US" dirty="0" smtClean="0"/>
              <a:t>Developed </a:t>
            </a:r>
            <a:r>
              <a:rPr lang="en-US" dirty="0"/>
              <a:t>by Olaf </a:t>
            </a:r>
            <a:r>
              <a:rPr lang="en-US" dirty="0" err="1"/>
              <a:t>Ronneberger</a:t>
            </a:r>
            <a:r>
              <a:rPr lang="en-US" dirty="0"/>
              <a:t> et al. for Bio Medical Image </a:t>
            </a:r>
            <a:r>
              <a:rPr lang="en-US" dirty="0" smtClean="0"/>
              <a:t>Segmentation</a:t>
            </a:r>
          </a:p>
          <a:p>
            <a:endParaRPr lang="en-US" dirty="0"/>
          </a:p>
        </p:txBody>
      </p:sp>
      <p:pic>
        <p:nvPicPr>
          <p:cNvPr id="4" name="Picture 3"/>
          <p:cNvPicPr>
            <a:picLocks noChangeAspect="1"/>
          </p:cNvPicPr>
          <p:nvPr/>
        </p:nvPicPr>
        <p:blipFill>
          <a:blip r:embed="rId2"/>
          <a:stretch>
            <a:fillRect/>
          </a:stretch>
        </p:blipFill>
        <p:spPr>
          <a:xfrm>
            <a:off x="3232727" y="2292206"/>
            <a:ext cx="8787821" cy="4565794"/>
          </a:xfrm>
          <a:prstGeom prst="rect">
            <a:avLst/>
          </a:prstGeom>
        </p:spPr>
      </p:pic>
    </p:spTree>
    <p:extLst>
      <p:ext uri="{BB962C8B-B14F-4D97-AF65-F5344CB8AC3E}">
        <p14:creationId xmlns:p14="http://schemas.microsoft.com/office/powerpoint/2010/main" val="46706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 Architecture</a:t>
            </a:r>
            <a:endParaRPr lang="en-US" dirty="0"/>
          </a:p>
        </p:txBody>
      </p:sp>
      <p:sp>
        <p:nvSpPr>
          <p:cNvPr id="3" name="Content Placeholder 2"/>
          <p:cNvSpPr>
            <a:spLocks noGrp="1"/>
          </p:cNvSpPr>
          <p:nvPr>
            <p:ph idx="1"/>
          </p:nvPr>
        </p:nvSpPr>
        <p:spPr/>
        <p:txBody>
          <a:bodyPr/>
          <a:lstStyle/>
          <a:p>
            <a:r>
              <a:rPr lang="en-US" dirty="0" smtClean="0"/>
              <a:t>Developed </a:t>
            </a:r>
            <a:r>
              <a:rPr lang="en-US" dirty="0"/>
              <a:t>by Olaf </a:t>
            </a:r>
            <a:r>
              <a:rPr lang="en-US" dirty="0" err="1"/>
              <a:t>Ronneberger</a:t>
            </a:r>
            <a:r>
              <a:rPr lang="en-US" dirty="0"/>
              <a:t> et al. for Bio Medical Image </a:t>
            </a:r>
            <a:r>
              <a:rPr lang="en-US" dirty="0" smtClean="0"/>
              <a:t>Segmentation</a:t>
            </a:r>
          </a:p>
          <a:p>
            <a:r>
              <a:rPr lang="en-US" dirty="0"/>
              <a:t>I</a:t>
            </a:r>
            <a:r>
              <a:rPr lang="en-US" dirty="0" smtClean="0"/>
              <a:t>n </a:t>
            </a:r>
            <a:r>
              <a:rPr lang="en-US" dirty="0"/>
              <a:t>the original paper, the size of the input image is </a:t>
            </a:r>
            <a:r>
              <a:rPr lang="en-US" dirty="0" smtClean="0"/>
              <a:t>572x572x3</a:t>
            </a:r>
          </a:p>
          <a:p>
            <a:pPr marL="0" indent="0">
              <a:buNone/>
            </a:pPr>
            <a:r>
              <a:rPr lang="en-US" sz="1800" i="1" dirty="0" smtClean="0"/>
              <a:t>In </a:t>
            </a:r>
            <a:r>
              <a:rPr lang="en-US" sz="1800" i="1" dirty="0" err="1" smtClean="0"/>
              <a:t>tgs</a:t>
            </a:r>
            <a:r>
              <a:rPr lang="en-US" sz="1800" i="1" dirty="0" smtClean="0"/>
              <a:t> challenge we used 128x128x3</a:t>
            </a:r>
          </a:p>
          <a:p>
            <a:endParaRPr lang="en-US" dirty="0"/>
          </a:p>
        </p:txBody>
      </p:sp>
    </p:spTree>
    <p:extLst>
      <p:ext uri="{BB962C8B-B14F-4D97-AF65-F5344CB8AC3E}">
        <p14:creationId xmlns:p14="http://schemas.microsoft.com/office/powerpoint/2010/main" val="197300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a:t>
            </a:r>
            <a:endParaRPr lang="en-US" dirty="0"/>
          </a:p>
        </p:txBody>
      </p:sp>
      <p:sp>
        <p:nvSpPr>
          <p:cNvPr id="3" name="Content Placeholder 2"/>
          <p:cNvSpPr>
            <a:spLocks noGrp="1"/>
          </p:cNvSpPr>
          <p:nvPr>
            <p:ph idx="1"/>
          </p:nvPr>
        </p:nvSpPr>
        <p:spPr/>
        <p:txBody>
          <a:bodyPr/>
          <a:lstStyle/>
          <a:p>
            <a:r>
              <a:rPr lang="en-US" dirty="0" smtClean="0">
                <a:hlinkClick r:id="rId2"/>
              </a:rPr>
              <a:t>PixelAnnotationTool</a:t>
            </a:r>
            <a:r>
              <a:rPr lang="en-US" dirty="0" smtClean="0"/>
              <a:t> for image segmentation dataset creation</a:t>
            </a:r>
          </a:p>
          <a:p>
            <a:pPr marL="0" indent="0">
              <a:buNone/>
            </a:pPr>
            <a:endParaRPr lang="en-US" dirty="0"/>
          </a:p>
        </p:txBody>
      </p:sp>
    </p:spTree>
    <p:extLst>
      <p:ext uri="{BB962C8B-B14F-4D97-AF65-F5344CB8AC3E}">
        <p14:creationId xmlns:p14="http://schemas.microsoft.com/office/powerpoint/2010/main" val="330855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UNET</vt:lpstr>
      <vt:lpstr>Understanding Semantic Segmentation with UNET </vt:lpstr>
      <vt:lpstr>TGS Salt Identification - to predict whether there could be salt deposits in that region or not </vt:lpstr>
      <vt:lpstr>Convolution</vt:lpstr>
      <vt:lpstr>Deconvolution</vt:lpstr>
      <vt:lpstr>UNET Architecture</vt:lpstr>
      <vt:lpstr>UNET Architecture</vt:lpstr>
      <vt:lpstr>Miscellaneous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dc:title>
  <dc:creator>Bijon Guha (RBEI/EDS2)</dc:creator>
  <cp:lastModifiedBy>Bijon Guha (RBEI/EDS2)</cp:lastModifiedBy>
  <cp:revision>8</cp:revision>
  <dcterms:created xsi:type="dcterms:W3CDTF">2019-12-06T08:53:40Z</dcterms:created>
  <dcterms:modified xsi:type="dcterms:W3CDTF">2019-12-09T13:56:42Z</dcterms:modified>
</cp:coreProperties>
</file>