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89" r:id="rId5"/>
    <p:sldId id="259" r:id="rId6"/>
    <p:sldId id="260" r:id="rId7"/>
    <p:sldId id="292" r:id="rId8"/>
    <p:sldId id="261" r:id="rId9"/>
    <p:sldId id="262" r:id="rId10"/>
    <p:sldId id="291" r:id="rId11"/>
    <p:sldId id="263" r:id="rId12"/>
    <p:sldId id="293" r:id="rId13"/>
    <p:sldId id="264" r:id="rId14"/>
    <p:sldId id="266" r:id="rId15"/>
    <p:sldId id="267" r:id="rId16"/>
    <p:sldId id="268" r:id="rId17"/>
    <p:sldId id="30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303" r:id="rId30"/>
    <p:sldId id="280" r:id="rId31"/>
    <p:sldId id="281" r:id="rId32"/>
    <p:sldId id="282" r:id="rId33"/>
    <p:sldId id="283" r:id="rId34"/>
    <p:sldId id="285" r:id="rId35"/>
    <p:sldId id="286" r:id="rId36"/>
    <p:sldId id="305" r:id="rId37"/>
    <p:sldId id="304" r:id="rId38"/>
    <p:sldId id="287" r:id="rId39"/>
    <p:sldId id="288" r:id="rId40"/>
    <p:sldId id="294" r:id="rId41"/>
    <p:sldId id="295" r:id="rId42"/>
    <p:sldId id="296" r:id="rId43"/>
    <p:sldId id="297" r:id="rId44"/>
    <p:sldId id="298" r:id="rId45"/>
    <p:sldId id="301" r:id="rId46"/>
    <p:sldId id="299" r:id="rId47"/>
    <p:sldId id="30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6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D1E156-D42A-4ADE-A673-51A80034F297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23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96CD-BEB1-426C-9EC5-1E22E1E5BDEF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E90-35D6-406F-A7A7-ED27BBF57379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D9E9-5EA4-4A2A-B2C5-681A82CF059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47C9-74F0-431B-AC79-99109FF38A49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06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928EA129-4B05-4CB6-BF54-CC9BAEAF776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F4E9-4FF0-4A41-B59B-B3C77178F1D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751D-D9A9-42CB-96CB-D852143C3E1D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B091-B052-476A-9A01-E714381DD6A0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6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0DD-DD03-4EAA-BD7E-1C4F8F5EEC8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4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B681-E53D-4D2F-8C26-907E76CAE5D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9A0F167-ED44-4106-A92C-2C523A34F8CD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Numpy</a:t>
            </a:r>
            <a:r>
              <a:rPr lang="en-US" sz="6000" dirty="0"/>
              <a:t> and </a:t>
            </a:r>
            <a:r>
              <a:rPr lang="en-US" sz="6000" dirty="0" err="1"/>
              <a:t>Scipy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Numerical Computing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2" y="1028541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12" y="3638391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1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EBED2F-C47F-4C87-81AB-5CB8BB38B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908" y="643374"/>
            <a:ext cx="3946924" cy="55335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4FC7A-BEB4-4C6D-8B9E-4F1AA45A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69975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can have any number of dimensions, including zero (a scalar).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typed: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dense. Each element of the array exists and has the same type.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BAE9-D67A-4276-94D6-B2B08BF58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2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76" y="1910106"/>
            <a:ext cx="5457036" cy="9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53" y="3316084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53" y="2949556"/>
            <a:ext cx="6478646" cy="9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98" y="1691321"/>
            <a:ext cx="535361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274726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9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20" y="1985030"/>
            <a:ext cx="6515002" cy="32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1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33" y="2766219"/>
            <a:ext cx="5214707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7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384-339C-4CC1-A5D4-568AF07F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Matplotlib</a:t>
            </a:r>
            <a:r>
              <a:rPr lang="en-US" dirty="0"/>
              <a:t> provide MATLAB-like functionality in python.</a:t>
            </a:r>
          </a:p>
          <a:p>
            <a:r>
              <a:rPr lang="en-US" dirty="0" err="1"/>
              <a:t>Numpy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Typed </a:t>
            </a:r>
            <a:r>
              <a:rPr lang="en-US" dirty="0" err="1"/>
              <a:t>multidimentional</a:t>
            </a:r>
            <a:r>
              <a:rPr lang="en-US" dirty="0"/>
              <a:t> arrays (matrices)</a:t>
            </a:r>
          </a:p>
          <a:p>
            <a:pPr lvl="1"/>
            <a:r>
              <a:rPr lang="en-US" dirty="0"/>
              <a:t>Fast numerical computations (matrix math)</a:t>
            </a:r>
          </a:p>
          <a:p>
            <a:pPr lvl="1"/>
            <a:r>
              <a:rPr lang="en-US" dirty="0"/>
              <a:t>High-level math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31" y="2118351"/>
            <a:ext cx="6219288" cy="30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dense, no holes.</a:t>
            </a:r>
          </a:p>
          <a:p>
            <a:r>
              <a:rPr lang="en-US" dirty="0"/>
              <a:t>Must be one type</a:t>
            </a:r>
          </a:p>
          <a:p>
            <a:r>
              <a:rPr lang="en-US" dirty="0"/>
              <a:t>Cannot combine arrays of different shape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64" y="4180989"/>
            <a:ext cx="84105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88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flattened 1D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16D2B-27C0-4CA9-B0F3-CB2D60BE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functions return either </a:t>
            </a:r>
            <a:r>
              <a:rPr lang="en-US" b="1" dirty="0"/>
              <a:t>views </a:t>
            </a:r>
            <a:r>
              <a:rPr lang="en-US" dirty="0"/>
              <a:t>or </a:t>
            </a:r>
            <a:r>
              <a:rPr lang="en-US" b="1" dirty="0"/>
              <a:t>copies</a:t>
            </a:r>
            <a:r>
              <a:rPr lang="en-US" dirty="0"/>
              <a:t>.</a:t>
            </a:r>
          </a:p>
          <a:p>
            <a:r>
              <a:rPr lang="en-US" dirty="0"/>
              <a:t>Views share data with the original array, like references in Java/C++. Altering entries of a view, changes the same entries in the original.</a:t>
            </a:r>
          </a:p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numpy</a:t>
            </a:r>
            <a:r>
              <a:rPr lang="en-US" dirty="0">
                <a:hlinkClick r:id="rId2"/>
              </a:rPr>
              <a:t> documentation</a:t>
            </a:r>
            <a:r>
              <a:rPr lang="en-US" dirty="0"/>
              <a:t> says which functions return views or copies</a:t>
            </a:r>
          </a:p>
          <a:p>
            <a:r>
              <a:rPr lang="en-US" dirty="0" err="1"/>
              <a:t>np.copy</a:t>
            </a:r>
            <a:r>
              <a:rPr lang="en-US" dirty="0"/>
              <a:t>, </a:t>
            </a:r>
            <a:r>
              <a:rPr lang="en-US" dirty="0" err="1"/>
              <a:t>np.view</a:t>
            </a:r>
            <a:r>
              <a:rPr lang="en-US" dirty="0"/>
              <a:t> make explicit copies and views.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two 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3" y="344495"/>
            <a:ext cx="9692640" cy="1325562"/>
          </a:xfrm>
        </p:spPr>
        <p:txBody>
          <a:bodyPr/>
          <a:lstStyle/>
          <a:p>
            <a:r>
              <a:rPr lang="en-US" dirty="0"/>
              <a:t>Saving and loading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33" y="1836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a=a)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data[‘a’]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NPZ files can hold multiple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np.savez_compressed</a:t>
            </a:r>
            <a:r>
              <a:rPr lang="en-US" dirty="0"/>
              <a:t> similar.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02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D92-3D20-4121-85D7-EEBA2650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9692640" cy="1325562"/>
          </a:xfrm>
        </p:spPr>
        <p:txBody>
          <a:bodyPr/>
          <a:lstStyle/>
          <a:p>
            <a:r>
              <a:rPr lang="en-US" dirty="0"/>
              <a:t>Image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671-E2AF-4AC2-B5A9-BE5A46A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Images are 3D arrays: width, height, and channels</a:t>
            </a:r>
          </a:p>
          <a:p>
            <a:pPr marL="0" indent="0">
              <a:buNone/>
            </a:pPr>
            <a:r>
              <a:rPr lang="en-US" sz="2400" dirty="0"/>
              <a:t>Common image formats:</a:t>
            </a:r>
          </a:p>
          <a:p>
            <a:pPr marL="0" indent="0">
              <a:buNone/>
            </a:pPr>
            <a:r>
              <a:rPr lang="en-US" sz="2400" dirty="0"/>
              <a:t>    height x width x RGB (band-interleaved)</a:t>
            </a:r>
          </a:p>
          <a:p>
            <a:pPr marL="0" indent="0">
              <a:buNone/>
            </a:pPr>
            <a:r>
              <a:rPr lang="en-US" sz="2400" dirty="0"/>
              <a:t>    height x width (band-sequential)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Gotchas:</a:t>
            </a:r>
          </a:p>
          <a:p>
            <a:pPr marL="0" indent="0">
              <a:buNone/>
            </a:pPr>
            <a:r>
              <a:rPr lang="en-US" sz="2400" dirty="0"/>
              <a:t>    Channels may also be BGR (OpenCV does this)</a:t>
            </a:r>
          </a:p>
          <a:p>
            <a:pPr marL="0" indent="0">
              <a:buNone/>
            </a:pPr>
            <a:r>
              <a:rPr lang="en-US" sz="2400" dirty="0"/>
              <a:t>    May be [width x height], not [height x width]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ADF06-38F5-45B0-968E-C16E64E6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53" y="1868156"/>
            <a:ext cx="2890145" cy="34681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7DDB-3A1E-4730-BC10-6E4093C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2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C33E-D6EE-4B5F-BC93-89D9A4CC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8C65-0263-45DD-B96C-A8A78C2E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SciPy: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skimage.io.imread,skimage.io.imsave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height x width x RGB</a:t>
            </a:r>
          </a:p>
          <a:p>
            <a:pPr marL="0" indent="0">
              <a:buNone/>
            </a:pPr>
            <a:r>
              <a:rPr lang="en-US" dirty="0"/>
              <a:t>PIL / Pillow: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PIL.Image.open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width x height x RGB</a:t>
            </a:r>
          </a:p>
          <a:p>
            <a:pPr marL="0" indent="0">
              <a:buNone/>
            </a:pPr>
            <a:r>
              <a:rPr lang="en-US" dirty="0"/>
              <a:t>OpenCV: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cv2.imread, cv2.imwrite</a:t>
            </a:r>
          </a:p>
          <a:p>
            <a:pPr marL="0" indent="0">
              <a:buNone/>
            </a:pPr>
            <a:r>
              <a:rPr lang="en-US" dirty="0"/>
              <a:t>	height x width x BGR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97223-22B5-43EA-AFF3-35387A4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2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so far?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6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so far?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Now: let’s do some math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5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23F4-2CD7-4725-927B-9B6C6CB5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8C65-5C46-4F2B-A0C7-54F9548E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see for ourselves!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C0748-FB0C-4E27-AF6A-2B327B8C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72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134D-2521-43BD-B944-88D1CA6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56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https://i.gyazo.com/509018a5a2bcc538b7cca770d10583f2.png">
            <a:extLst>
              <a:ext uri="{FF2B5EF4-FFF2-40B4-BE49-F238E27FC236}">
                <a16:creationId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2" y="3853433"/>
            <a:ext cx="8595360" cy="26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23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b="1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pic>
        <p:nvPicPr>
          <p:cNvPr id="4" name="Picture 4" descr="https://i.gyazo.com/00fecd0f78c51b89cbfbebc8345213ec.png">
            <a:extLst>
              <a:ext uri="{FF2B5EF4-FFF2-40B4-BE49-F238E27FC236}">
                <a16:creationId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06" y="3863354"/>
            <a:ext cx="7316492" cy="26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9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b="1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61" y="3553442"/>
            <a:ext cx="2671762" cy="31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97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6CF-D0DF-42EA-B65D-12D9C73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A564-FD33-44FC-9B91-EBDFC381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Just as in Python and Java, the result of a math operator is cast to the more general or precise datatype.</a:t>
            </a:r>
          </a:p>
          <a:p>
            <a:pPr marL="0" indent="0">
              <a:buNone/>
            </a:pPr>
            <a:r>
              <a:rPr lang="en-US" dirty="0"/>
              <a:t>	uint64 + uint16 =&gt; uint64</a:t>
            </a:r>
          </a:p>
          <a:p>
            <a:pPr marL="0" indent="0">
              <a:buNone/>
            </a:pPr>
            <a:r>
              <a:rPr lang="en-US" dirty="0"/>
              <a:t>	float32 / int32 =&gt; float32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Warning: upcasting does not prevent overflow/underflow. You must manually cast first.</a:t>
            </a:r>
          </a:p>
          <a:p>
            <a:pPr marL="0" indent="0">
              <a:buNone/>
            </a:pPr>
            <a:r>
              <a:rPr lang="en-US" dirty="0"/>
              <a:t>Use case: images often stored as uint8. You should convert to float32 or float64 before doing math.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1733-E4F5-4078-B89B-43BB5C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37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pic>
        <p:nvPicPr>
          <p:cNvPr id="6146" name="Picture 2" descr="https://socialnewsdaily.com/wp-content/uploads/2015/02/Mark-Ronson-ft-Bruno-Mars-Uptown-Funk-by-Cameron-Duddy-Bruno-Mars.jpg">
            <a:extLst>
              <a:ext uri="{FF2B5EF4-FFF2-40B4-BE49-F238E27FC236}">
                <a16:creationId xmlns:a16="http://schemas.microsoft.com/office/drawing/2014/main" id="{9C41F8C0-B989-403D-8BC3-336D30AF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88" y="2341894"/>
            <a:ext cx="5379748" cy="30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1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E1B-1298-4975-968C-25E92DB0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1472-89C9-448B-9324-71314AF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994484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I[1:-1,1:-1] 		# select all but one-pixel border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 = I[:,:,::-1] 	# swap channel 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I[I&lt;10] = 0		# set dark pixels to black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I[[1,3], :]		# select 2nd and 4th row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Slices are </a:t>
            </a:r>
            <a:r>
              <a:rPr lang="en-US" b="1" dirty="0"/>
              <a:t>views</a:t>
            </a:r>
            <a:r>
              <a:rPr lang="en-US" dirty="0"/>
              <a:t>. Writing to a slice overwrites the original array.</a:t>
            </a:r>
          </a:p>
          <a:p>
            <a:pPr marL="514350" indent="-514350">
              <a:buAutoNum type="arabicPeriod"/>
            </a:pPr>
            <a:r>
              <a:rPr lang="en-US" dirty="0"/>
              <a:t>Can also index by a list or </a:t>
            </a:r>
            <a:r>
              <a:rPr lang="en-US" dirty="0" err="1"/>
              <a:t>boolean</a:t>
            </a:r>
            <a:r>
              <a:rPr lang="en-US" dirty="0"/>
              <a:t>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8B62-B657-4206-A0E8-1E178D6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9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numerical computations slowly.</a:t>
            </a:r>
          </a:p>
          <a:p>
            <a:r>
              <a:rPr lang="en-US" dirty="0"/>
              <a:t>1000 x 1000 matrix multiply</a:t>
            </a:r>
          </a:p>
          <a:p>
            <a:pPr lvl="1"/>
            <a:r>
              <a:rPr lang="en-US" dirty="0"/>
              <a:t>Python triple loop takes &gt; 10 min.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takes ~0.03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CF1E-16BA-47A7-8C5B-097487F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6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6200-7B6F-4224-AFAA-543BD098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8E2-764C-4799-9045-BA2E656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columns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keepdims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axis parameter to control which axis NumPy operates 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Typically, the axis specified will disappear, </a:t>
            </a:r>
            <a:r>
              <a:rPr lang="en-US" dirty="0" err="1"/>
              <a:t>keepdims</a:t>
            </a:r>
            <a:r>
              <a:rPr lang="en-US" dirty="0"/>
              <a:t> keeps all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AD18-4618-46CD-A602-65A6BD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71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DAAF-D363-4ABA-8BD7-5C4A6287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C8C-B6CC-4270-998B-BA9BD159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+ 1 # add one to every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operating on multiple arrays, broadcasting rules are used.</a:t>
            </a:r>
          </a:p>
          <a:p>
            <a:pPr marL="0" indent="0">
              <a:buNone/>
            </a:pPr>
            <a:r>
              <a:rPr lang="en-US" dirty="0"/>
              <a:t>Each dimension must match, from right-to-left </a:t>
            </a:r>
          </a:p>
          <a:p>
            <a:pPr marL="514350" indent="-514350">
              <a:buAutoNum type="arabicPeriod"/>
            </a:pPr>
            <a:r>
              <a:rPr lang="en-US" dirty="0"/>
              <a:t>Dimensions of size 1 will broadcast (as if the value was repeated). </a:t>
            </a:r>
          </a:p>
          <a:p>
            <a:pPr marL="514350" indent="-514350">
              <a:buAutoNum type="arabicPeriod"/>
            </a:pPr>
            <a:r>
              <a:rPr lang="en-US" dirty="0"/>
              <a:t>Otherwise, the dimension must have the same shape. </a:t>
            </a:r>
          </a:p>
          <a:p>
            <a:pPr marL="514350" indent="-514350">
              <a:buAutoNum type="arabicPeriod"/>
            </a:pPr>
            <a:r>
              <a:rPr lang="en-US" dirty="0"/>
              <a:t>Extra dimensions of size 1 are added to the left as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2C5B-95B2-4CDB-8B13-FFC0C14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9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496-11C4-4518-A4F5-F3717985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557E-669F-4F52-9539-F61FE7F3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 to add a color value to an image</a:t>
            </a:r>
          </a:p>
          <a:p>
            <a:pPr marL="0" indent="0">
              <a:buNone/>
            </a:pPr>
            <a:r>
              <a:rPr lang="en-US" dirty="0" err="1"/>
              <a:t>a.shape</a:t>
            </a:r>
            <a:r>
              <a:rPr lang="en-US" dirty="0"/>
              <a:t> is 100, 200, 3 </a:t>
            </a:r>
          </a:p>
          <a:p>
            <a:pPr marL="0" indent="0">
              <a:buNone/>
            </a:pPr>
            <a:r>
              <a:rPr lang="en-US" dirty="0" err="1"/>
              <a:t>b.shape</a:t>
            </a:r>
            <a:r>
              <a:rPr lang="en-US" dirty="0"/>
              <a:t> is 3 </a:t>
            </a:r>
          </a:p>
          <a:p>
            <a:pPr marL="0" indent="0">
              <a:buNone/>
            </a:pPr>
            <a:r>
              <a:rPr lang="en-US" dirty="0"/>
              <a:t>a + b will pad b with two extra dimensions so it has an effective shape of 1 x 1 x 3. </a:t>
            </a:r>
          </a:p>
          <a:p>
            <a:pPr marL="0" indent="0">
              <a:buNone/>
            </a:pPr>
            <a:r>
              <a:rPr lang="en-US" dirty="0"/>
              <a:t>So, the addition will broadcast over the first and second dimensions.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8729-C4C4-4348-A3BF-6189BC41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FED-09AE-4DC6-85EF-374A5D78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FCED-CA8D-40E6-B1B8-6FC2C63B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a.shape</a:t>
            </a:r>
            <a:r>
              <a:rPr lang="en-US" dirty="0"/>
              <a:t> is 100, 200, 3 but </a:t>
            </a:r>
            <a:r>
              <a:rPr lang="en-US" dirty="0" err="1"/>
              <a:t>b.shape</a:t>
            </a:r>
            <a:r>
              <a:rPr lang="en-US" dirty="0"/>
              <a:t> is 4 then a + b will fail. The trailing dimensions must have the same shape (or be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5938-D151-4AEC-9621-644BB653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99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CC2D-C969-4F06-BD32-29D5AB41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avoid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6B7D-9D2F-4D00-8A85-92516600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828426" cy="43513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Know what your datatypes 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whether you have a view or a copy.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matplotlib for sanity checks.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pdb</a:t>
            </a:r>
            <a:r>
              <a:rPr lang="en-US" dirty="0"/>
              <a:t> to check each step of your computation.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np.dot vs </a:t>
            </a:r>
            <a:r>
              <a:rPr lang="en-US" dirty="0" err="1"/>
              <a:t>np.mult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60F0-2F8B-4234-BB37-1FDA0538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95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3231-30CD-48A4-950E-1222C571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59DB-5D67-4F7F-8A6C-4DA9CF90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is this?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AEAF7-FA0B-442C-95E1-136F7662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  <p:pic>
        <p:nvPicPr>
          <p:cNvPr id="7170" name="Picture 2" descr="https://i.gyazo.com/11574e3568456a0b0165f4da8abad18f.png">
            <a:extLst>
              <a:ext uri="{FF2B5EF4-FFF2-40B4-BE49-F238E27FC236}">
                <a16:creationId xmlns:a16="http://schemas.microsoft.com/office/drawing/2014/main" id="{C7B02D34-672A-4E01-979A-9DE6ED669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043" y="2437130"/>
            <a:ext cx="3863213" cy="38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89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9AAD-81C8-4AA1-91E8-2B5F009C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(not graded)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A61E-48CB-4AC8-93F0-17217D2B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Compute the average image of faces.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Labeled Faces in the Wild dataset (google: LFW face dataset). Pick a face with at least 100 images.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numpy.zeros</a:t>
            </a:r>
            <a:r>
              <a:rPr lang="en-US" dirty="0"/>
              <a:t> to create a 250 x 250 x 3 float64 tensor to hold the result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each image with </a:t>
            </a:r>
            <a:r>
              <a:rPr lang="en-US" dirty="0" err="1"/>
              <a:t>skimage.io.imread</a:t>
            </a:r>
            <a:r>
              <a:rPr lang="en-US" dirty="0"/>
              <a:t>, convert to float and accumulate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averaged result with </a:t>
            </a:r>
            <a:r>
              <a:rPr lang="en-US" dirty="0" err="1"/>
              <a:t>skimage.io.imsave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9C325-F8AB-49D5-A231-0BDC1A50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2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874-2E8F-4085-A615-0A54844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Logistics: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2930-0225-49ED-B18F-CF38B67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class, your code will be tested with:</a:t>
            </a:r>
          </a:p>
          <a:p>
            <a:pPr lvl="1"/>
            <a:r>
              <a:rPr lang="en-US" dirty="0"/>
              <a:t>Python 2.7.6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version: 1.8.2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version: 0.13.3</a:t>
            </a:r>
          </a:p>
          <a:p>
            <a:pPr lvl="1"/>
            <a:r>
              <a:rPr lang="en-US" dirty="0"/>
              <a:t>OpenCV version: 2.4.8</a:t>
            </a:r>
          </a:p>
          <a:p>
            <a:pPr lvl="1"/>
            <a:endParaRPr lang="en-US" dirty="0"/>
          </a:p>
          <a:p>
            <a:r>
              <a:rPr lang="en-US" dirty="0"/>
              <a:t>Two easy options:</a:t>
            </a:r>
          </a:p>
          <a:p>
            <a:pPr lvl="1"/>
            <a:r>
              <a:rPr lang="en-US" dirty="0"/>
              <a:t>Class virtual machine (always test on the VM)</a:t>
            </a:r>
          </a:p>
          <a:p>
            <a:pPr lvl="1"/>
            <a:r>
              <a:rPr lang="en-US" dirty="0"/>
              <a:t>Anaconda 2 (some assembly required)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4AC91-2923-4280-BD53-B1898CE9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4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Mathematical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and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6146" name="Picture 2" descr="Image result for bulldog puppy english">
            <a:extLst>
              <a:ext uri="{FF2B5EF4-FFF2-40B4-BE49-F238E27FC236}">
                <a16:creationId xmlns:a16="http://schemas.microsoft.com/office/drawing/2014/main" id="{DE755B79-94EA-4005-91FD-BAA44C6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06" y="1691322"/>
            <a:ext cx="3850401" cy="385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196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</TotalTime>
  <Words>1803</Words>
  <Application>Microsoft Office PowerPoint</Application>
  <PresentationFormat>Widescreen</PresentationFormat>
  <Paragraphs>349</Paragraphs>
  <Slides>47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Century Schoolbook</vt:lpstr>
      <vt:lpstr>Courier New</vt:lpstr>
      <vt:lpstr>Wingdings 2</vt:lpstr>
      <vt:lpstr>View</vt:lpstr>
      <vt:lpstr>Numpy and Scipy</vt:lpstr>
      <vt:lpstr>What is Numpy?</vt:lpstr>
      <vt:lpstr>Why do we need NumPy</vt:lpstr>
      <vt:lpstr>Why do we need NumPy</vt:lpstr>
      <vt:lpstr>Logistics: Versioning</vt:lpstr>
      <vt:lpstr>NumPy Overview</vt:lpstr>
      <vt:lpstr>Arrays</vt:lpstr>
      <vt:lpstr>Arrays</vt:lpstr>
      <vt:lpstr>Arrays</vt:lpstr>
      <vt:lpstr>Arrays</vt:lpstr>
      <vt:lpstr>Arrays</vt:lpstr>
      <vt:lpstr>Arrays, Basic Properties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danger zone</vt:lpstr>
      <vt:lpstr>Shaping</vt:lpstr>
      <vt:lpstr>Return values</vt:lpstr>
      <vt:lpstr>Transposition</vt:lpstr>
      <vt:lpstr>Saving and loading arrays</vt:lpstr>
      <vt:lpstr>Image arrays</vt:lpstr>
      <vt:lpstr>Saving and Loading Images</vt:lpstr>
      <vt:lpstr>Recap</vt:lpstr>
      <vt:lpstr>Recap</vt:lpstr>
      <vt:lpstr>Mathematical operators</vt:lpstr>
      <vt:lpstr>Mathematical operators</vt:lpstr>
      <vt:lpstr>Mathematical operators</vt:lpstr>
      <vt:lpstr>Mathematical operators</vt:lpstr>
      <vt:lpstr>Math, upcasting</vt:lpstr>
      <vt:lpstr>Math, universal functions</vt:lpstr>
      <vt:lpstr>Math, universal functions</vt:lpstr>
      <vt:lpstr>Math, universal functions</vt:lpstr>
      <vt:lpstr>Indexing</vt:lpstr>
      <vt:lpstr>Indexing, slices and arrays</vt:lpstr>
      <vt:lpstr>Python Slicing</vt:lpstr>
      <vt:lpstr>Axes</vt:lpstr>
      <vt:lpstr>Broadcasting</vt:lpstr>
      <vt:lpstr>Broadcasting example</vt:lpstr>
      <vt:lpstr>Broadcasting failures</vt:lpstr>
      <vt:lpstr>Tips to avoid bugs</vt:lpstr>
      <vt:lpstr>Average images</vt:lpstr>
      <vt:lpstr>Practice exercise (not graded)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preetom saha arko</cp:lastModifiedBy>
  <cp:revision>65</cp:revision>
  <dcterms:created xsi:type="dcterms:W3CDTF">2018-02-04T03:42:23Z</dcterms:created>
  <dcterms:modified xsi:type="dcterms:W3CDTF">2021-03-13T10:07:44Z</dcterms:modified>
</cp:coreProperties>
</file>