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Tx/>
              <a:buNone/>
              <a:defRPr>
                <a:solidFill>
                  <a:srgbClr val="4F622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4F622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4F622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4F622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4F622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228600" y="914400"/>
            <a:ext cx="8686800" cy="52117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cap="all" sz="4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Shape 140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hape 150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228600" y="914400"/>
            <a:ext cx="8686800" cy="52117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Shape 18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" name="Shape 212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25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4F6228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1E1C1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0260" y="6537704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Interprocess Communication</a:t>
            </a:r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Critical Region</a:t>
            </a:r>
          </a:p>
        </p:txBody>
      </p:sp>
      <p:sp>
        <p:nvSpPr>
          <p:cNvPr id="393" name="Shape 3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That </a:t>
            </a:r>
            <a:r>
              <a:rPr>
                <a:solidFill>
                  <a:srgbClr val="FF0000"/>
                </a:solidFill>
              </a:rPr>
              <a:t>part</a:t>
            </a:r>
            <a:r>
              <a:t> of the program that do critical things such as accessing shared memory</a:t>
            </a:r>
          </a:p>
          <a:p>
            <a:pPr/>
            <a:r>
              <a:t>Can lead to race 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Requirement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600"/>
              </a:spcBef>
              <a:buFontTx/>
              <a:buAutoNum type="arabicParenR" startAt="1"/>
              <a:defRPr sz="2800"/>
            </a:pPr>
            <a:r>
              <a:t>No two processes </a:t>
            </a:r>
            <a:r>
              <a:rPr>
                <a:solidFill>
                  <a:srgbClr val="FF0000"/>
                </a:solidFill>
              </a:rPr>
              <a:t>simultaneously</a:t>
            </a:r>
            <a:r>
              <a:t> in </a:t>
            </a:r>
            <a:r>
              <a:rPr>
                <a:solidFill>
                  <a:srgbClr val="FF0000"/>
                </a:solidFill>
              </a:rPr>
              <a:t>critical region</a:t>
            </a:r>
            <a:endParaRPr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  <a:buFontTx/>
              <a:buAutoNum type="arabicParenR" startAt="1"/>
              <a:defRPr sz="2800"/>
            </a:pPr>
            <a:r>
              <a:t>No assumptions made about speeds or numbers of CPUs</a:t>
            </a:r>
          </a:p>
          <a:p>
            <a:pPr marL="514350" indent="-514350">
              <a:spcBef>
                <a:spcPts val="600"/>
              </a:spcBef>
              <a:buFontTx/>
              <a:buAutoNum type="arabicParenR" startAt="1"/>
              <a:defRPr sz="2800"/>
            </a:pPr>
            <a:r>
              <a:t>No process running </a:t>
            </a:r>
            <a:r>
              <a:rPr>
                <a:solidFill>
                  <a:srgbClr val="FF0000"/>
                </a:solidFill>
              </a:rPr>
              <a:t>outside</a:t>
            </a:r>
            <a:r>
              <a:t> its critical region may </a:t>
            </a:r>
            <a:r>
              <a:rPr>
                <a:solidFill>
                  <a:srgbClr val="FF0000"/>
                </a:solidFill>
              </a:rPr>
              <a:t>block</a:t>
            </a:r>
            <a:r>
              <a:t> another process</a:t>
            </a:r>
          </a:p>
          <a:p>
            <a:pPr marL="514350" indent="-514350">
              <a:spcBef>
                <a:spcPts val="600"/>
              </a:spcBef>
              <a:buFontTx/>
              <a:buAutoNum type="arabicParenR" startAt="1"/>
              <a:defRPr sz="2800"/>
            </a:pPr>
            <a:r>
              <a:t>No process must wait forever to enter its critical region</a:t>
            </a:r>
          </a:p>
        </p:txBody>
      </p:sp>
      <p:sp>
        <p:nvSpPr>
          <p:cNvPr id="397" name="Shape 397"/>
          <p:cNvSpPr/>
          <p:nvPr>
            <p:ph type="sldNum" sz="quarter" idx="4294967295"/>
          </p:nvPr>
        </p:nvSpPr>
        <p:spPr>
          <a:xfrm>
            <a:off x="8868658" y="6530306"/>
            <a:ext cx="275342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Requirement</a:t>
            </a:r>
          </a:p>
        </p:txBody>
      </p:sp>
      <p:sp>
        <p:nvSpPr>
          <p:cNvPr id="400" name="Shape 400"/>
          <p:cNvSpPr/>
          <p:nvPr>
            <p:ph type="body" sz="quarter" idx="1"/>
          </p:nvPr>
        </p:nvSpPr>
        <p:spPr>
          <a:xfrm>
            <a:off x="685800" y="5495925"/>
            <a:ext cx="7772400" cy="600075"/>
          </a:xfrm>
          <a:prstGeom prst="rect">
            <a:avLst/>
          </a:prstGeom>
        </p:spPr>
        <p:txBody>
          <a:bodyPr/>
          <a:lstStyle/>
          <a:p>
            <a:pPr algn="ctr">
              <a:buSzTx/>
              <a:buNone/>
            </a:pPr>
          </a:p>
        </p:txBody>
      </p:sp>
      <p:sp>
        <p:nvSpPr>
          <p:cNvPr id="401" name="Shape 401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675" y="1254125"/>
            <a:ext cx="8305800" cy="4037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405" name="Shape 405"/>
          <p:cNvSpPr/>
          <p:nvPr>
            <p:ph type="title"/>
          </p:nvPr>
        </p:nvSpPr>
        <p:spPr>
          <a:xfrm>
            <a:off x="469900" y="128789"/>
            <a:ext cx="8128000" cy="12954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Mutual exclusion With Busy Waiting</a:t>
            </a:r>
          </a:p>
        </p:txBody>
      </p:sp>
      <p:sp>
        <p:nvSpPr>
          <p:cNvPr id="406" name="Shape 40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Possible Solutions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Disabling Interrupts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Lock Variables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Strict Alternation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Peterson’s solution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TSL</a:t>
            </a:r>
          </a:p>
        </p:txBody>
      </p:sp>
      <p:sp>
        <p:nvSpPr>
          <p:cNvPr id="407" name="Shape 407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408" name="Shape 408"/>
          <p:cNvSpPr/>
          <p:nvPr>
            <p:ph type="sldNum" sz="quarter" idx="4294967295"/>
          </p:nvPr>
        </p:nvSpPr>
        <p:spPr>
          <a:xfrm>
            <a:off x="1859944" y="6351222"/>
            <a:ext cx="273657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411" name="Shape 4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Disabling Interrupts</a:t>
            </a:r>
          </a:p>
        </p:txBody>
      </p:sp>
      <p:sp>
        <p:nvSpPr>
          <p:cNvPr id="412" name="Shape 412"/>
          <p:cNvSpPr/>
          <p:nvPr>
            <p:ph type="body" idx="1"/>
          </p:nvPr>
        </p:nvSpPr>
        <p:spPr>
          <a:xfrm>
            <a:off x="457200" y="1600200"/>
            <a:ext cx="8229600" cy="3657600"/>
          </a:xfrm>
          <a:prstGeom prst="rect">
            <a:avLst/>
          </a:prstGeom>
        </p:spPr>
        <p:txBody>
          <a:bodyPr/>
          <a:lstStyle/>
          <a:p>
            <a:pPr marL="264032" indent="-264032" defTabSz="704087">
              <a:lnSpc>
                <a:spcPct val="80000"/>
              </a:lnSpc>
              <a:spcBef>
                <a:spcPts val="500"/>
              </a:spcBef>
              <a:defRPr sz="2156"/>
            </a:pPr>
            <a:r>
              <a:t>How does it work?</a:t>
            </a:r>
          </a:p>
          <a:p>
            <a:pPr lvl="1" marL="572071" indent="-220027" defTabSz="704087">
              <a:lnSpc>
                <a:spcPct val="80000"/>
              </a:lnSpc>
              <a:spcBef>
                <a:spcPts val="400"/>
              </a:spcBef>
              <a:defRPr sz="1848"/>
            </a:pPr>
            <a:r>
              <a:t>Disable all interrupts just after entering a critical section</a:t>
            </a:r>
            <a:endParaRPr sz="2156"/>
          </a:p>
          <a:p>
            <a:pPr lvl="1" marL="572071" indent="-220027" defTabSz="704087">
              <a:lnSpc>
                <a:spcPct val="80000"/>
              </a:lnSpc>
              <a:spcBef>
                <a:spcPts val="400"/>
              </a:spcBef>
              <a:defRPr sz="1848"/>
            </a:pPr>
            <a:r>
              <a:t>Re-enable them just before leaving it.</a:t>
            </a:r>
            <a:endParaRPr sz="2156"/>
          </a:p>
          <a:p>
            <a:pPr marL="264032" indent="-264032" defTabSz="704087">
              <a:lnSpc>
                <a:spcPct val="80000"/>
              </a:lnSpc>
              <a:spcBef>
                <a:spcPts val="500"/>
              </a:spcBef>
              <a:defRPr sz="2156"/>
            </a:pPr>
          </a:p>
          <a:p>
            <a:pPr marL="264032" indent="-264032" defTabSz="704087">
              <a:lnSpc>
                <a:spcPct val="80000"/>
              </a:lnSpc>
              <a:spcBef>
                <a:spcPts val="500"/>
              </a:spcBef>
              <a:defRPr sz="2156"/>
            </a:pPr>
          </a:p>
          <a:p>
            <a:pPr marL="264032" indent="-264032" defTabSz="704087">
              <a:lnSpc>
                <a:spcPct val="80000"/>
              </a:lnSpc>
              <a:spcBef>
                <a:spcPts val="500"/>
              </a:spcBef>
              <a:defRPr sz="2156"/>
            </a:pPr>
          </a:p>
          <a:p>
            <a:pPr marL="264032" indent="-264032" defTabSz="704087">
              <a:lnSpc>
                <a:spcPct val="80000"/>
              </a:lnSpc>
              <a:spcBef>
                <a:spcPts val="500"/>
              </a:spcBef>
              <a:defRPr sz="2156"/>
            </a:pPr>
            <a:r>
              <a:t>Why does it work?</a:t>
            </a:r>
          </a:p>
          <a:p>
            <a:pPr lvl="1" marL="572071" indent="-220027" defTabSz="704087">
              <a:lnSpc>
                <a:spcPct val="80000"/>
              </a:lnSpc>
              <a:spcBef>
                <a:spcPts val="400"/>
              </a:spcBef>
              <a:defRPr sz="1848"/>
            </a:pPr>
            <a:r>
              <a:t>With interrupts disabled, no clock interrupts can occur</a:t>
            </a:r>
            <a:endParaRPr sz="2156"/>
          </a:p>
          <a:p>
            <a:pPr lvl="1" marL="572071" indent="-220027" defTabSz="704087">
              <a:lnSpc>
                <a:spcPct val="80000"/>
              </a:lnSpc>
              <a:spcBef>
                <a:spcPts val="400"/>
              </a:spcBef>
              <a:defRPr sz="1848"/>
            </a:pPr>
            <a:r>
              <a:t>No switching can occur</a:t>
            </a:r>
            <a:endParaRPr sz="2156"/>
          </a:p>
          <a:p>
            <a:pPr marL="264032" indent="-264032" defTabSz="704087">
              <a:lnSpc>
                <a:spcPct val="80000"/>
              </a:lnSpc>
              <a:spcBef>
                <a:spcPts val="500"/>
              </a:spcBef>
              <a:defRPr sz="2156"/>
            </a:pPr>
            <a:r>
              <a:t>Problems:</a:t>
            </a:r>
          </a:p>
          <a:p>
            <a:pPr lvl="1" marL="572071" indent="-220027" defTabSz="704087">
              <a:lnSpc>
                <a:spcPct val="80000"/>
              </a:lnSpc>
              <a:spcBef>
                <a:spcPts val="400"/>
              </a:spcBef>
              <a:defRPr sz="1848"/>
            </a:pPr>
            <a:r>
              <a:t>What if the process forgets to enable the interrupts?</a:t>
            </a:r>
            <a:endParaRPr sz="2156"/>
          </a:p>
          <a:p>
            <a:pPr lvl="1" marL="572071" indent="-220027" defTabSz="704087">
              <a:lnSpc>
                <a:spcPct val="80000"/>
              </a:lnSpc>
              <a:spcBef>
                <a:spcPts val="400"/>
              </a:spcBef>
              <a:defRPr sz="1848"/>
            </a:pPr>
            <a:r>
              <a:t>Multiprocessor? (disabling interrupts only affects one CPU)</a:t>
            </a:r>
          </a:p>
        </p:txBody>
      </p:sp>
      <p:sp>
        <p:nvSpPr>
          <p:cNvPr id="413" name="Shape 413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414" name="Shape 414"/>
          <p:cNvSpPr/>
          <p:nvPr>
            <p:ph type="sldNum" sz="quarter" idx="4294967295"/>
          </p:nvPr>
        </p:nvSpPr>
        <p:spPr>
          <a:xfrm>
            <a:off x="1859944" y="6351222"/>
            <a:ext cx="273657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1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5988" y="2253768"/>
            <a:ext cx="3022413" cy="1368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418" name="Shape 4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Lock Variables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</a:pPr>
            <a:r>
              <a:t>int lock = 0;</a:t>
            </a:r>
          </a:p>
          <a:p>
            <a:pPr>
              <a:lnSpc>
                <a:spcPct val="90000"/>
              </a:lnSpc>
              <a:buSzTx/>
              <a:buNone/>
            </a:pPr>
            <a:r>
              <a:t>while (lock);</a:t>
            </a:r>
          </a:p>
          <a:p>
            <a:pPr>
              <a:lnSpc>
                <a:spcPct val="90000"/>
              </a:lnSpc>
              <a:buSzTx/>
              <a:buNone/>
            </a:pPr>
            <a:r>
              <a:t>lock = 1;</a:t>
            </a:r>
          </a:p>
          <a:p>
            <a:pPr>
              <a:lnSpc>
                <a:spcPct val="90000"/>
              </a:lnSpc>
              <a:buSzTx/>
              <a:buNone/>
            </a:pPr>
            <a:r>
              <a:t>//EnterCriticalSection;</a:t>
            </a:r>
          </a:p>
          <a:p>
            <a:pPr>
              <a:lnSpc>
                <a:spcPct val="90000"/>
              </a:lnSpc>
              <a:buSzTx/>
              <a:buNone/>
            </a:pPr>
            <a:r>
              <a:t>   access </a:t>
            </a:r>
            <a:r>
              <a:rPr b="1">
                <a:solidFill>
                  <a:srgbClr val="FF0000"/>
                </a:solidFill>
              </a:rPr>
              <a:t>shared</a:t>
            </a:r>
            <a:r>
              <a:t> variable;</a:t>
            </a:r>
          </a:p>
          <a:p>
            <a:pPr>
              <a:lnSpc>
                <a:spcPct val="90000"/>
              </a:lnSpc>
              <a:buSzTx/>
              <a:buNone/>
            </a:pPr>
            <a:r>
              <a:t>//LeaveCriticalSection;</a:t>
            </a:r>
          </a:p>
          <a:p>
            <a:pPr>
              <a:lnSpc>
                <a:spcPct val="90000"/>
              </a:lnSpc>
              <a:buSzTx/>
              <a:buNone/>
            </a:pPr>
            <a:r>
              <a:t>lock = 0;</a:t>
            </a:r>
          </a:p>
          <a:p>
            <a:pPr>
              <a:lnSpc>
                <a:spcPct val="90000"/>
              </a:lnSpc>
              <a:spcBef>
                <a:spcPts val="900"/>
              </a:spcBef>
              <a:buSzTx/>
              <a:buNone/>
              <a:defRPr sz="4000"/>
            </a:pPr>
            <a:r>
              <a:t>Does the above code work?</a:t>
            </a:r>
          </a:p>
        </p:txBody>
      </p:sp>
      <p:sp>
        <p:nvSpPr>
          <p:cNvPr id="420" name="Shape 420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421" name="Shape 421"/>
          <p:cNvSpPr/>
          <p:nvPr>
            <p:ph type="sldNum" sz="quarter" idx="4294967295"/>
          </p:nvPr>
        </p:nvSpPr>
        <p:spPr>
          <a:xfrm>
            <a:off x="1859944" y="6351222"/>
            <a:ext cx="273657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424" name="Shape 4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Lock Variables</a:t>
            </a:r>
          </a:p>
        </p:txBody>
      </p:sp>
      <p:sp>
        <p:nvSpPr>
          <p:cNvPr id="425" name="Shape 42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int lock = 0;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while (lock);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>
                <a:solidFill>
                  <a:srgbClr val="FF0000"/>
                </a:solidFill>
              </a:defRPr>
            </a:pPr>
            <a:r>
              <a:t>Check again here?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lock = 1;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//EnterCriticalSection;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   access </a:t>
            </a:r>
            <a:r>
              <a:rPr b="1">
                <a:solidFill>
                  <a:srgbClr val="FF0000"/>
                </a:solidFill>
              </a:rPr>
              <a:t>shared</a:t>
            </a:r>
            <a:r>
              <a:t> variable;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//LeaveCriticalSection;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lock = 0;</a:t>
            </a: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3959">
                <a:solidFill>
                  <a:srgbClr val="FF0000"/>
                </a:solidFill>
              </a:defRPr>
            </a:pPr>
            <a:r>
              <a:t>Still doesn’t work!</a:t>
            </a:r>
          </a:p>
        </p:txBody>
      </p:sp>
      <p:sp>
        <p:nvSpPr>
          <p:cNvPr id="426" name="Shape 426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427" name="Shape 427"/>
          <p:cNvSpPr/>
          <p:nvPr>
            <p:ph type="sldNum" sz="quarter" idx="4294967295"/>
          </p:nvPr>
        </p:nvSpPr>
        <p:spPr>
          <a:xfrm>
            <a:off x="1859944" y="6351222"/>
            <a:ext cx="273657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Strict Alternation</a:t>
            </a:r>
          </a:p>
        </p:txBody>
      </p:sp>
      <p:sp>
        <p:nvSpPr>
          <p:cNvPr id="430" name="Shape 430"/>
          <p:cNvSpPr/>
          <p:nvPr>
            <p:ph type="body" sz="half" idx="1"/>
          </p:nvPr>
        </p:nvSpPr>
        <p:spPr>
          <a:xfrm>
            <a:off x="469900" y="4971245"/>
            <a:ext cx="8128000" cy="1543857"/>
          </a:xfrm>
          <a:prstGeom prst="rect">
            <a:avLst/>
          </a:prstGeom>
        </p:spPr>
        <p:txBody>
          <a:bodyPr/>
          <a:lstStyle/>
          <a:p>
            <a:pPr lvl="1" marL="914400" indent="-457200">
              <a:spcBef>
                <a:spcPts val="600"/>
              </a:spcBef>
              <a:buFontTx/>
              <a:buAutoNum type="alphaLcParenBoth" startAt="1"/>
              <a:defRPr b="1" sz="2800"/>
            </a:pPr>
            <a:r>
              <a:t>Process 0                          	(b) Process 1</a:t>
            </a:r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Proposed solution to critical region problem</a:t>
            </a:r>
          </a:p>
        </p:txBody>
      </p:sp>
      <p:sp>
        <p:nvSpPr>
          <p:cNvPr id="431" name="Shape 431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3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75" y="1881188"/>
            <a:ext cx="8820150" cy="289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Busy waiting: Continuously testing a variable until some value appear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Wastes CPU time</a:t>
            </a:r>
          </a:p>
          <a:p>
            <a:pPr/>
            <a:r>
              <a:t>Violates condition 3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When one process is much slower than the other</a:t>
            </a:r>
          </a:p>
        </p:txBody>
      </p:sp>
      <p:sp>
        <p:nvSpPr>
          <p:cNvPr id="436" name="Shape 43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Peterson's solution</a:t>
            </a:r>
          </a:p>
        </p:txBody>
      </p:sp>
      <p:pic>
        <p:nvPicPr>
          <p:cNvPr id="43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0490" y="1784682"/>
            <a:ext cx="3580327" cy="4094524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Shape 440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1" name="Shape 441"/>
          <p:cNvSpPr/>
          <p:nvPr/>
        </p:nvSpPr>
        <p:spPr>
          <a:xfrm>
            <a:off x="5628066" y="2550017"/>
            <a:ext cx="3137111" cy="8121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enter_region(process#)</a:t>
            </a:r>
          </a:p>
        </p:txBody>
      </p:sp>
      <p:sp>
        <p:nvSpPr>
          <p:cNvPr id="442" name="Shape 442"/>
          <p:cNvSpPr/>
          <p:nvPr/>
        </p:nvSpPr>
        <p:spPr>
          <a:xfrm>
            <a:off x="5637995" y="3983778"/>
            <a:ext cx="3065173" cy="8121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leave_region(process#)</a:t>
            </a:r>
          </a:p>
        </p:txBody>
      </p:sp>
      <p:sp>
        <p:nvSpPr>
          <p:cNvPr id="443" name="Shape 443"/>
          <p:cNvSpPr/>
          <p:nvPr/>
        </p:nvSpPr>
        <p:spPr>
          <a:xfrm>
            <a:off x="669700" y="1880313"/>
            <a:ext cx="4559124" cy="366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800"/>
            </a:pPr>
            <a:r>
              <a:t>Consists of 2 procedures</a:t>
            </a:r>
          </a:p>
          <a:p>
            <a:pPr marL="285750" indent="-285750">
              <a:buSzPct val="100000"/>
              <a:buFont typeface="Arial"/>
              <a:buChar char="•"/>
              <a:defRPr sz="2800"/>
            </a:pPr>
            <a:r>
              <a:t>Each process has to call</a:t>
            </a:r>
          </a:p>
          <a:p>
            <a:pPr lvl="1" marL="742950" indent="-285750">
              <a:buSzPct val="100000"/>
              <a:buFont typeface="Arial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enter_region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with its own process # before entering its C.R.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lvl="1" marL="742950" indent="-285750">
              <a:buSzPct val="100000"/>
              <a:buFont typeface="Arial"/>
              <a:buChar char="•"/>
              <a:defRPr sz="2800"/>
            </a:pP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Leave_region</a:t>
            </a:r>
            <a:r>
              <a:t> after leaving C.R.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1" grpId="1"/>
      <p:bldP build="whole" bldLvl="1" animBg="1" rev="0" advAuto="0" spid="44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Interprocess Communication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469900" y="1523999"/>
            <a:ext cx="8674100" cy="4991103"/>
          </a:xfrm>
          <a:prstGeom prst="rect">
            <a:avLst/>
          </a:prstGeom>
        </p:spPr>
        <p:txBody>
          <a:bodyPr/>
          <a:lstStyle/>
          <a:p>
            <a:pPr/>
            <a:r>
              <a:t>Consider shell pipeline</a:t>
            </a:r>
          </a:p>
          <a:p>
            <a:pPr lvl="1" marL="742950" indent="-285750">
              <a:spcBef>
                <a:spcPts val="600"/>
              </a:spcBef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cat</a:t>
            </a:r>
            <a:r>
              <a:rPr i="0"/>
              <a:t> chapter1 chapter2 chapter3 | </a:t>
            </a:r>
            <a:r>
              <a:t>grep</a:t>
            </a:r>
            <a:r>
              <a:rPr i="0"/>
              <a:t> tree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2 processes	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Information sharing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Order of execution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/>
          </p:nvPr>
        </p:nvSpPr>
        <p:spPr>
          <a:xfrm>
            <a:off x="285750" y="0"/>
            <a:ext cx="8458200" cy="1143000"/>
          </a:xfrm>
          <a:prstGeom prst="rect">
            <a:avLst/>
          </a:prstGeom>
        </p:spPr>
        <p:txBody>
          <a:bodyPr/>
          <a:lstStyle/>
          <a:p>
            <a:pPr/>
            <a:r>
              <a:t>Peterson's solution </a:t>
            </a:r>
            <a:r>
              <a:rPr sz="2800"/>
              <a:t>(for 2 processes)</a:t>
            </a:r>
          </a:p>
        </p:txBody>
      </p:sp>
      <p:sp>
        <p:nvSpPr>
          <p:cNvPr id="446" name="Shape 446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4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002" y="834651"/>
            <a:ext cx="7933388" cy="5872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Peterson’s Solution: Analysis(1)</a:t>
            </a:r>
          </a:p>
        </p:txBody>
      </p:sp>
      <p:sp>
        <p:nvSpPr>
          <p:cNvPr id="450" name="Shape 45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Let Process 1 is not interested and Process 0 calls enter_region with 0</a:t>
            </a:r>
          </a:p>
          <a:p>
            <a:pPr/>
            <a:r>
              <a:t>So, turn = 0 and interested[0] = true and Process 0 is in CR</a:t>
            </a:r>
          </a:p>
          <a:p>
            <a:pPr/>
            <a:r>
              <a:t>Now if Process 1 calls enter_region, it will hang there until interested[0] is false. Which only happens when Process 0 calls leave_region i.e. leaves the C.R.</a:t>
            </a:r>
          </a:p>
        </p:txBody>
      </p:sp>
      <p:sp>
        <p:nvSpPr>
          <p:cNvPr id="451" name="Shape 451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Peterson’s Solution: Analysis(2)</a:t>
            </a:r>
          </a:p>
        </p:txBody>
      </p:sp>
      <p:sp>
        <p:nvSpPr>
          <p:cNvPr id="454" name="Shape 4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90000"/>
              </a:lnSpc>
              <a:defRPr sz="3136"/>
            </a:pPr>
            <a:r>
              <a:t>Let both processes call enter_region </a:t>
            </a:r>
            <a:r>
              <a:rPr>
                <a:solidFill>
                  <a:srgbClr val="FF0000"/>
                </a:solidFill>
              </a:rPr>
              <a:t>simultaneously</a:t>
            </a:r>
            <a:endParaRPr>
              <a:solidFill>
                <a:srgbClr val="FF0000"/>
              </a:solidFill>
            </a:endParaRP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Say turn = 1. (i.e. Process 1 stores </a:t>
            </a:r>
            <a:r>
              <a:rPr>
                <a:solidFill>
                  <a:srgbClr val="FF0000"/>
                </a:solidFill>
              </a:rPr>
              <a:t>last</a:t>
            </a:r>
            <a:r>
              <a:t>)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Process 0 enters critical region: while (turn = = 0 &amp;&amp; …) returns </a:t>
            </a:r>
            <a:r>
              <a:rPr>
                <a:solidFill>
                  <a:srgbClr val="FF0000"/>
                </a:solidFill>
              </a:rPr>
              <a:t>false</a:t>
            </a:r>
            <a:r>
              <a:t> since turn = 1.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Process 1 loops until process  0 exits: while (turn = = 1 &amp;&amp; interested[0] = = true) returns true.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It works fine!!</a:t>
            </a:r>
          </a:p>
        </p:txBody>
      </p:sp>
      <p:sp>
        <p:nvSpPr>
          <p:cNvPr id="455" name="Shape 455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Busy Waiting: Problems</a:t>
            </a:r>
          </a:p>
        </p:txBody>
      </p:sp>
      <p:sp>
        <p:nvSpPr>
          <p:cNvPr id="458" name="Shape 458"/>
          <p:cNvSpPr/>
          <p:nvPr>
            <p:ph type="body" idx="1"/>
          </p:nvPr>
        </p:nvSpPr>
        <p:spPr>
          <a:xfrm>
            <a:off x="469900" y="1295399"/>
            <a:ext cx="8128000" cy="52197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500"/>
              </a:spcBef>
              <a:defRPr sz="2300">
                <a:solidFill>
                  <a:srgbClr val="FF0000"/>
                </a:solidFill>
              </a:defRPr>
            </a:pPr>
            <a:r>
              <a:t>Waste</a:t>
            </a:r>
            <a:r>
              <a:rPr>
                <a:solidFill>
                  <a:srgbClr val="000000"/>
                </a:solidFill>
              </a:rPr>
              <a:t> CPU time since it sits on a tight loop</a:t>
            </a:r>
            <a:endParaRPr sz="2700"/>
          </a:p>
          <a:p>
            <a:pPr>
              <a:lnSpc>
                <a:spcPct val="72000"/>
              </a:lnSpc>
              <a:spcBef>
                <a:spcPts val="500"/>
              </a:spcBef>
              <a:defRPr sz="2300"/>
            </a:pPr>
            <a:r>
              <a:t>May have </a:t>
            </a:r>
            <a:r>
              <a:rPr>
                <a:solidFill>
                  <a:srgbClr val="FF0000"/>
                </a:solidFill>
              </a:rPr>
              <a:t>unexpected</a:t>
            </a:r>
            <a:r>
              <a:t> effects:</a:t>
            </a:r>
            <a:endParaRPr sz="2700"/>
          </a:p>
          <a:p>
            <a:pPr lvl="1" marL="742950" indent="-285750">
              <a:lnSpc>
                <a:spcPct val="72000"/>
              </a:lnSpc>
              <a:spcBef>
                <a:spcPts val="500"/>
              </a:spcBef>
              <a:defRPr b="1" sz="2200">
                <a:solidFill>
                  <a:srgbClr val="FF0000"/>
                </a:solidFill>
              </a:defRPr>
            </a:pPr>
            <a:r>
              <a:t>Priority Inversion Problem</a:t>
            </a:r>
            <a:endParaRPr sz="2300"/>
          </a:p>
          <a:p>
            <a:pPr>
              <a:lnSpc>
                <a:spcPct val="72000"/>
              </a:lnSpc>
              <a:spcBef>
                <a:spcPts val="500"/>
              </a:spcBef>
              <a:buSzTx/>
              <a:buNone/>
              <a:defRPr sz="2300"/>
            </a:pPr>
            <a:r>
              <a:t>Example:</a:t>
            </a:r>
            <a:endParaRPr sz="2700"/>
          </a:p>
          <a:p>
            <a:pPr>
              <a:lnSpc>
                <a:spcPct val="72000"/>
              </a:lnSpc>
              <a:spcBef>
                <a:spcPts val="600"/>
              </a:spcBef>
              <a:defRPr sz="2300"/>
            </a:pPr>
            <a:r>
              <a:t>2 </a:t>
            </a:r>
            <a:r>
              <a:rPr>
                <a:solidFill>
                  <a:srgbClr val="FF0000"/>
                </a:solidFill>
              </a:rPr>
              <a:t>Cooperating</a:t>
            </a:r>
            <a:r>
              <a:t> Processes: H (</a:t>
            </a:r>
            <a:r>
              <a:rPr sz="2700"/>
              <a:t>high priority </a:t>
            </a:r>
            <a:r>
              <a:t>) and L (</a:t>
            </a:r>
            <a:r>
              <a:rPr sz="2700"/>
              <a:t>low priority </a:t>
            </a:r>
            <a:r>
              <a:t>) </a:t>
            </a:r>
            <a:endParaRPr sz="2700"/>
          </a:p>
          <a:p>
            <a:pPr>
              <a:lnSpc>
                <a:spcPct val="72000"/>
              </a:lnSpc>
              <a:spcBef>
                <a:spcPts val="600"/>
              </a:spcBef>
              <a:defRPr i="1" sz="2700"/>
            </a:pPr>
            <a:r>
              <a:t>Scheduling rule: </a:t>
            </a:r>
            <a:r>
              <a:rPr i="0"/>
              <a:t>H is run whenever it is ready</a:t>
            </a:r>
          </a:p>
          <a:p>
            <a:pPr>
              <a:lnSpc>
                <a:spcPct val="72000"/>
              </a:lnSpc>
              <a:spcBef>
                <a:spcPts val="600"/>
              </a:spcBef>
              <a:defRPr sz="2300"/>
            </a:pPr>
            <a:r>
              <a:t>Let L in C.</a:t>
            </a:r>
            <a:r>
              <a:rPr i="1" sz="2700"/>
              <a:t> </a:t>
            </a:r>
            <a:r>
              <a:t>R. and H is ready and wants to enter C.R. </a:t>
            </a:r>
            <a:endParaRPr sz="2700"/>
          </a:p>
          <a:p>
            <a:pPr>
              <a:lnSpc>
                <a:spcPct val="72000"/>
              </a:lnSpc>
              <a:spcBef>
                <a:spcPts val="500"/>
              </a:spcBef>
              <a:defRPr sz="2300"/>
            </a:pPr>
            <a:r>
              <a:t>Since H is ready it is given the CPU and it starts busy waiting</a:t>
            </a:r>
            <a:endParaRPr sz="2700"/>
          </a:p>
          <a:p>
            <a:pPr>
              <a:lnSpc>
                <a:spcPct val="72000"/>
              </a:lnSpc>
              <a:spcBef>
                <a:spcPts val="500"/>
              </a:spcBef>
              <a:defRPr sz="2300"/>
            </a:pPr>
            <a:r>
              <a:t>L will never gets the chance to leave its C.R.</a:t>
            </a:r>
            <a:endParaRPr sz="2700"/>
          </a:p>
          <a:p>
            <a:pPr>
              <a:lnSpc>
                <a:spcPct val="72000"/>
              </a:lnSpc>
              <a:spcBef>
                <a:spcPts val="600"/>
              </a:spcBef>
              <a:defRPr sz="2700"/>
            </a:pPr>
            <a:r>
              <a:t>H loops forever</a:t>
            </a:r>
          </a:p>
        </p:txBody>
      </p:sp>
      <p:sp>
        <p:nvSpPr>
          <p:cNvPr id="459" name="Shape 459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Sleep &amp; wakeup</a:t>
            </a:r>
          </a:p>
        </p:txBody>
      </p:sp>
      <p:sp>
        <p:nvSpPr>
          <p:cNvPr id="462" name="Shape 4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752" indent="-301752" defTabSz="804672">
              <a:lnSpc>
                <a:spcPct val="90000"/>
              </a:lnSpc>
              <a:spcBef>
                <a:spcPts val="600"/>
              </a:spcBef>
              <a:defRPr sz="2816"/>
            </a:pPr>
            <a:r>
              <a:t>When a process has to </a:t>
            </a:r>
            <a:r>
              <a:rPr>
                <a:solidFill>
                  <a:srgbClr val="FF0000"/>
                </a:solidFill>
              </a:rPr>
              <a:t>wait</a:t>
            </a:r>
            <a:r>
              <a:t>, change its state to </a:t>
            </a:r>
            <a:r>
              <a:rPr b="1"/>
              <a:t>BLOCKED</a:t>
            </a:r>
            <a:endParaRPr b="1"/>
          </a:p>
          <a:p>
            <a:pPr marL="301752" indent="-301752" defTabSz="804672">
              <a:lnSpc>
                <a:spcPct val="90000"/>
              </a:lnSpc>
              <a:spcBef>
                <a:spcPts val="600"/>
              </a:spcBef>
              <a:defRPr sz="2816"/>
            </a:pPr>
            <a:r>
              <a:t>Switched to </a:t>
            </a:r>
            <a:r>
              <a:rPr b="1"/>
              <a:t>READY</a:t>
            </a:r>
            <a:r>
              <a:t> state, when it is OK to retry entering the critical section</a:t>
            </a:r>
          </a:p>
          <a:p>
            <a:pPr marL="301752" indent="-301752" defTabSz="804672">
              <a:lnSpc>
                <a:spcPct val="90000"/>
              </a:lnSpc>
              <a:spcBef>
                <a:spcPts val="600"/>
              </a:spcBef>
              <a:defRPr sz="2816"/>
            </a:pPr>
            <a:r>
              <a:t>Sleep is a </a:t>
            </a:r>
            <a:r>
              <a:rPr>
                <a:solidFill>
                  <a:srgbClr val="FF0000"/>
                </a:solidFill>
              </a:rPr>
              <a:t>system call</a:t>
            </a:r>
            <a:r>
              <a:t> that causes the caller to block</a:t>
            </a:r>
          </a:p>
          <a:p>
            <a:pPr lvl="1" marL="653795" indent="-251459" defTabSz="804672">
              <a:lnSpc>
                <a:spcPct val="90000"/>
              </a:lnSpc>
              <a:spcBef>
                <a:spcPts val="500"/>
              </a:spcBef>
              <a:defRPr sz="2464"/>
            </a:pPr>
            <a:r>
              <a:t>be suspended until another process wakes it up</a:t>
            </a:r>
          </a:p>
          <a:p>
            <a:pPr marL="301752" indent="-301752" defTabSz="804672">
              <a:lnSpc>
                <a:spcPct val="90000"/>
              </a:lnSpc>
              <a:spcBef>
                <a:spcPts val="600"/>
              </a:spcBef>
              <a:defRPr sz="2816"/>
            </a:pPr>
            <a:r>
              <a:t>Wakeup system call has one parameter, the process to be awakened.</a:t>
            </a:r>
          </a:p>
          <a:p>
            <a:pPr marL="301752" indent="-301752" defTabSz="804672">
              <a:lnSpc>
                <a:spcPct val="90000"/>
              </a:lnSpc>
              <a:spcBef>
                <a:spcPts val="600"/>
              </a:spcBef>
              <a:defRPr sz="2816"/>
            </a:pPr>
            <a:r>
              <a:t>Let’s illustrate the use of sleep &amp; wakeup with an example: </a:t>
            </a:r>
            <a:r>
              <a:rPr>
                <a:solidFill>
                  <a:srgbClr val="FF2600"/>
                </a:solidFill>
              </a:rPr>
              <a:t>The producer consumer problem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Producer Consumer Problem</a:t>
            </a:r>
          </a:p>
        </p:txBody>
      </p:sp>
      <p:sp>
        <p:nvSpPr>
          <p:cNvPr id="465" name="Shape 465"/>
          <p:cNvSpPr/>
          <p:nvPr>
            <p:ph type="body" idx="1"/>
          </p:nvPr>
        </p:nvSpPr>
        <p:spPr>
          <a:xfrm>
            <a:off x="768350" y="1295399"/>
            <a:ext cx="8128000" cy="49911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Also called bounded-buffer problem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Two (or </a:t>
            </a:r>
            <a:r>
              <a:rPr i="1"/>
              <a:t>m</a:t>
            </a:r>
            <a:r>
              <a:t>+</a:t>
            </a:r>
            <a:r>
              <a:rPr i="1"/>
              <a:t>n</a:t>
            </a:r>
            <a:r>
              <a:t>) processes share a </a:t>
            </a:r>
            <a:r>
              <a:rPr>
                <a:solidFill>
                  <a:srgbClr val="FF0000"/>
                </a:solidFill>
              </a:rPr>
              <a:t>common</a:t>
            </a:r>
            <a:r>
              <a:t> buffer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One (or </a:t>
            </a:r>
            <a:r>
              <a:rPr i="1"/>
              <a:t>m</a:t>
            </a:r>
            <a:r>
              <a:t>) of them is (are) </a:t>
            </a:r>
            <a:r>
              <a:rPr b="1" u="sng"/>
              <a:t>producer</a:t>
            </a:r>
            <a:r>
              <a:t>(s): put(s) information in the buffer</a:t>
            </a:r>
          </a:p>
          <a:p>
            <a:pPr>
              <a:lnSpc>
                <a:spcPct val="90000"/>
              </a:lnSpc>
              <a:defRPr sz="2800"/>
            </a:pPr>
            <a:r>
              <a:t>One (or </a:t>
            </a:r>
            <a:r>
              <a:rPr i="1"/>
              <a:t>n</a:t>
            </a:r>
            <a:r>
              <a:t>) of them is (are) </a:t>
            </a:r>
            <a:r>
              <a:rPr b="1" sz="3200" u="sng"/>
              <a:t>consumer</a:t>
            </a:r>
            <a:r>
              <a:t>(s): take(s) information out of the buffer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Trouble and solution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Producer wants to put but buffer </a:t>
            </a:r>
            <a:r>
              <a:rPr>
                <a:solidFill>
                  <a:srgbClr val="FF0000"/>
                </a:solidFill>
              </a:rPr>
              <a:t>full-</a:t>
            </a:r>
            <a:r>
              <a:t> Go to </a:t>
            </a:r>
            <a:r>
              <a:rPr b="1"/>
              <a:t>sleep</a:t>
            </a:r>
            <a:r>
              <a:t> and </a:t>
            </a:r>
            <a:r>
              <a:rPr b="1"/>
              <a:t>wake up </a:t>
            </a:r>
            <a:r>
              <a:t>when consumer takes one or more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Consumer wants to take but buffer </a:t>
            </a:r>
            <a:r>
              <a:rPr>
                <a:solidFill>
                  <a:srgbClr val="FF0000"/>
                </a:solidFill>
              </a:rPr>
              <a:t>empty-</a:t>
            </a:r>
            <a:r>
              <a:t> go to sleep and wake up when producer puts one or more</a:t>
            </a:r>
          </a:p>
        </p:txBody>
      </p:sp>
      <p:sp>
        <p:nvSpPr>
          <p:cNvPr id="466" name="Shape 46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771525" y="-244702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Sleep and Wakeup</a:t>
            </a:r>
          </a:p>
        </p:txBody>
      </p:sp>
      <p:pic>
        <p:nvPicPr>
          <p:cNvPr id="469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93" y="653142"/>
            <a:ext cx="8471553" cy="5895740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Shape 470"/>
          <p:cNvSpPr/>
          <p:nvPr>
            <p:ph type="sldNum" sz="quarter" idx="4294967295"/>
          </p:nvPr>
        </p:nvSpPr>
        <p:spPr>
          <a:xfrm>
            <a:off x="8404860" y="6395369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876" y="1981200"/>
            <a:ext cx="4594944" cy="2541043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Shape 473"/>
          <p:cNvSpPr/>
          <p:nvPr>
            <p:ph type="title"/>
          </p:nvPr>
        </p:nvSpPr>
        <p:spPr>
          <a:xfrm>
            <a:off x="771525" y="-244702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Sleep and Wakeup</a:t>
            </a:r>
          </a:p>
        </p:txBody>
      </p:sp>
      <p:sp>
        <p:nvSpPr>
          <p:cNvPr id="474" name="Shape 474"/>
          <p:cNvSpPr/>
          <p:nvPr>
            <p:ph type="body" sz="quarter" idx="1"/>
          </p:nvPr>
        </p:nvSpPr>
        <p:spPr>
          <a:xfrm>
            <a:off x="742950" y="5141845"/>
            <a:ext cx="7829550" cy="612776"/>
          </a:xfrm>
          <a:prstGeom prst="rect">
            <a:avLst/>
          </a:prstGeom>
        </p:spPr>
        <p:txBody>
          <a:bodyPr/>
          <a:lstStyle>
            <a:lvl1pPr algn="ctr">
              <a:buSzTx/>
              <a:buNone/>
            </a:lvl1pPr>
          </a:lstStyle>
          <a:p>
            <a:pPr/>
            <a:r>
              <a:t>Producer-consumer problem</a:t>
            </a:r>
          </a:p>
        </p:txBody>
      </p:sp>
      <p:sp>
        <p:nvSpPr>
          <p:cNvPr id="475" name="Shape 475"/>
          <p:cNvSpPr/>
          <p:nvPr>
            <p:ph type="sldNum" sz="quarter" idx="4294967295"/>
          </p:nvPr>
        </p:nvSpPr>
        <p:spPr>
          <a:xfrm>
            <a:off x="8404860" y="6395369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76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340" y="774146"/>
            <a:ext cx="8853718" cy="587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3830" y="2021982"/>
            <a:ext cx="4666717" cy="2448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title"/>
          </p:nvPr>
        </p:nvSpPr>
        <p:spPr>
          <a:xfrm>
            <a:off x="663083" y="0"/>
            <a:ext cx="8128001" cy="1295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Sleep and Wakeup: Race condition</a:t>
            </a:r>
          </a:p>
        </p:txBody>
      </p:sp>
      <p:sp>
        <p:nvSpPr>
          <p:cNvPr id="480" name="Shape 48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Busy waiting problem is resolved but the following </a:t>
            </a:r>
            <a:r>
              <a:rPr>
                <a:solidFill>
                  <a:srgbClr val="FF2600"/>
                </a:solidFill>
              </a:rPr>
              <a:t>race condition</a:t>
            </a:r>
            <a:r>
              <a:t> exists</a:t>
            </a:r>
          </a:p>
          <a:p>
            <a:pPr/>
            <a:r>
              <a:t>Unconstrained access to </a:t>
            </a:r>
            <a:r>
              <a:rPr i="1"/>
              <a:t>count</a:t>
            </a:r>
            <a:r>
              <a:t>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CPU is given to P just after C has </a:t>
            </a:r>
            <a:r>
              <a:rPr>
                <a:solidFill>
                  <a:srgbClr val="FF0000"/>
                </a:solidFill>
              </a:rPr>
              <a:t>read</a:t>
            </a:r>
            <a:r>
              <a:t> count to be 0 but not yet gone to sleep. 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 calls wakeup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Result is </a:t>
            </a:r>
            <a:r>
              <a:rPr>
                <a:solidFill>
                  <a:srgbClr val="FF0000"/>
                </a:solidFill>
              </a:rPr>
              <a:t>lost</a:t>
            </a:r>
            <a:r>
              <a:t> wake-up signal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Both will sleep forever</a:t>
            </a:r>
          </a:p>
        </p:txBody>
      </p:sp>
      <p:sp>
        <p:nvSpPr>
          <p:cNvPr id="481" name="Shape 481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</a:t>
            </a:r>
          </a:p>
        </p:txBody>
      </p:sp>
      <p:sp>
        <p:nvSpPr>
          <p:cNvPr id="484" name="Shape 484"/>
          <p:cNvSpPr/>
          <p:nvPr>
            <p:ph type="body" idx="1"/>
          </p:nvPr>
        </p:nvSpPr>
        <p:spPr>
          <a:xfrm>
            <a:off x="469900" y="1146174"/>
            <a:ext cx="8128000" cy="499110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</a:pPr>
            <a:r>
              <a:t>A new variable type</a:t>
            </a:r>
          </a:p>
          <a:p>
            <a:pPr>
              <a:spcBef>
                <a:spcPts val="900"/>
              </a:spcBef>
            </a:pPr>
            <a:r>
              <a:t>A kind of </a:t>
            </a:r>
            <a:r>
              <a:rPr>
                <a:solidFill>
                  <a:srgbClr val="C00000"/>
                </a:solidFill>
              </a:rPr>
              <a:t>generalized</a:t>
            </a:r>
            <a:r>
              <a:t> lock</a:t>
            </a:r>
          </a:p>
          <a:p>
            <a:pPr lvl="1" marL="742950" indent="-285750">
              <a:spcBef>
                <a:spcPts val="800"/>
              </a:spcBef>
              <a:defRPr sz="2800"/>
            </a:pPr>
            <a:r>
              <a:t>First defined by Dijkstra in late 60s</a:t>
            </a:r>
          </a:p>
          <a:p>
            <a:pPr lvl="1" marL="742950" indent="-285750">
              <a:spcBef>
                <a:spcPts val="800"/>
              </a:spcBef>
              <a:defRPr sz="2800"/>
            </a:pPr>
            <a:r>
              <a:t>Main synchronization </a:t>
            </a:r>
            <a:r>
              <a:rPr>
                <a:solidFill>
                  <a:srgbClr val="C00000"/>
                </a:solidFill>
              </a:rPr>
              <a:t>primitive</a:t>
            </a:r>
            <a:r>
              <a:t> used in original UNIX</a:t>
            </a:r>
          </a:p>
          <a:p>
            <a:pPr/>
            <a:r>
              <a:t>Semaphores are like integers, except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No negative values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Only operations allowed are </a:t>
            </a:r>
            <a:r>
              <a:rPr i="1"/>
              <a:t>up</a:t>
            </a:r>
            <a:r>
              <a:t> and </a:t>
            </a:r>
            <a:r>
              <a:rPr i="1"/>
              <a:t>down</a:t>
            </a:r>
            <a:r>
              <a:t> – can’t read or write value, except to set it initially</a:t>
            </a:r>
          </a:p>
        </p:txBody>
      </p:sp>
      <p:pic>
        <p:nvPicPr>
          <p:cNvPr id="485" name="image10.pdf" descr="MCj0364166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5800" y="228600"/>
            <a:ext cx="473075" cy="917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Interprocess Communication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Processes within a system may be </a:t>
            </a:r>
            <a:r>
              <a:rPr b="1"/>
              <a:t>independent </a:t>
            </a:r>
            <a:r>
              <a:t>or </a:t>
            </a:r>
            <a:r>
              <a:rPr b="1"/>
              <a:t>cooperating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Cooperating process can affect or be affected by other processes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Reasons for cooperating processes: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Information sharing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Computation speedup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Modularity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Convenience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Cooperating processes require a </a:t>
            </a:r>
            <a:r>
              <a:rPr>
                <a:solidFill>
                  <a:srgbClr val="FF0000"/>
                </a:solidFill>
              </a:rPr>
              <a:t>mechanism</a:t>
            </a:r>
            <a:r>
              <a:t> to exchange data and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Semaphores: Types</a:t>
            </a:r>
          </a:p>
        </p:txBody>
      </p:sp>
      <p:sp>
        <p:nvSpPr>
          <p:cNvPr id="488" name="Shape 4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Counting semaphore</a:t>
            </a:r>
            <a:r>
              <a:rPr b="0"/>
              <a:t>.</a:t>
            </a:r>
            <a:endParaRPr b="0"/>
          </a:p>
          <a:p>
            <a:pPr lvl="1" marL="742950" indent="-285750">
              <a:spcBef>
                <a:spcPts val="600"/>
              </a:spcBef>
              <a:defRPr sz="2800"/>
            </a:pPr>
            <a:r>
              <a:t>The value can range over an unrestricted domain</a:t>
            </a:r>
          </a:p>
          <a:p>
            <a:pPr>
              <a:defRPr b="1"/>
            </a:pPr>
            <a:r>
              <a:t>Binary semaphore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The value can range only between 0 and 1.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On some systems, binary semaphores are known as </a:t>
            </a:r>
            <a:r>
              <a:rPr>
                <a:solidFill>
                  <a:srgbClr val="FF0000"/>
                </a:solidFill>
              </a:rPr>
              <a:t>mutex </a:t>
            </a:r>
            <a:r>
              <a:t>locks as they provide mutual exclusion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Semaphores: Operation</a:t>
            </a:r>
          </a:p>
        </p:txBody>
      </p:sp>
      <p:sp>
        <p:nvSpPr>
          <p:cNvPr id="491" name="Shape 491"/>
          <p:cNvSpPr/>
          <p:nvPr>
            <p:ph type="body" idx="1"/>
          </p:nvPr>
        </p:nvSpPr>
        <p:spPr>
          <a:xfrm>
            <a:off x="469900" y="1146220"/>
            <a:ext cx="8128000" cy="5368881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Operation “down”: </a:t>
            </a:r>
            <a:endParaRPr sz="29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200"/>
            </a:pPr>
            <a:r>
              <a:t>if value &gt; 0; value-- and then continue.</a:t>
            </a:r>
            <a:endParaRPr sz="25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200"/>
            </a:pPr>
            <a:r>
              <a:t>if value = 0; process is put to sleep without completing the down for the moment</a:t>
            </a:r>
            <a:endParaRPr sz="2500"/>
          </a:p>
          <a:p>
            <a:pPr lvl="2" marL="1143000" indent="-228600">
              <a:lnSpc>
                <a:spcPct val="81000"/>
              </a:lnSpc>
              <a:spcBef>
                <a:spcPts val="400"/>
              </a:spcBef>
              <a:defRPr sz="1800"/>
            </a:pPr>
            <a:r>
              <a:t>Checking the value, changing it, and possibly going to sleep, is all done as an </a:t>
            </a:r>
            <a:r>
              <a:rPr b="1" i="1">
                <a:solidFill>
                  <a:srgbClr val="FF0000"/>
                </a:solidFill>
              </a:rPr>
              <a:t>atomic</a:t>
            </a:r>
            <a:r>
              <a:rPr i="1"/>
              <a:t> action</a:t>
            </a:r>
            <a:r>
              <a:t>. </a:t>
            </a:r>
            <a:endParaRPr sz="2200"/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Operation “up”: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increments the value of the semaphore addressed. 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If one or more process were sleeping on that semaphore, one of them is chosen by the system (e.g. at </a:t>
            </a:r>
            <a:r>
              <a:rPr>
                <a:solidFill>
                  <a:srgbClr val="FF0000"/>
                </a:solidFill>
              </a:rPr>
              <a:t>random</a:t>
            </a:r>
            <a:r>
              <a:t>) and is allowed to complete its </a:t>
            </a:r>
            <a:r>
              <a:rPr i="1"/>
              <a:t>down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200"/>
            </a:pPr>
            <a:r>
              <a:t>The operation of incrementing the semaphore and waking up one process is also </a:t>
            </a:r>
            <a:r>
              <a:rPr>
                <a:solidFill>
                  <a:srgbClr val="FF0000"/>
                </a:solidFill>
              </a:rPr>
              <a:t>indivisible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No process ever blocks doing an </a:t>
            </a:r>
            <a:r>
              <a:rPr i="1"/>
              <a:t>up.</a:t>
            </a:r>
          </a:p>
        </p:txBody>
      </p:sp>
      <p:sp>
        <p:nvSpPr>
          <p:cNvPr id="492" name="Shape 492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Semaphores: Atomicity</a:t>
            </a:r>
          </a:p>
        </p:txBody>
      </p:sp>
      <p:sp>
        <p:nvSpPr>
          <p:cNvPr id="495" name="Shape 495"/>
          <p:cNvSpPr/>
          <p:nvPr>
            <p:ph type="body" idx="1"/>
          </p:nvPr>
        </p:nvSpPr>
        <p:spPr>
          <a:xfrm>
            <a:off x="520700" y="1802498"/>
            <a:ext cx="8102600" cy="4326238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600"/>
              </a:spcBef>
              <a:defRPr sz="2800"/>
            </a:pPr>
            <a:r>
              <a:t>Operations must be </a:t>
            </a:r>
            <a:r>
              <a:rPr>
                <a:solidFill>
                  <a:srgbClr val="FF0000"/>
                </a:solidFill>
              </a:rPr>
              <a:t>atomic</a:t>
            </a:r>
          </a:p>
          <a:p>
            <a:pPr lvl="2" marL="1143000" indent="-228600">
              <a:spcBef>
                <a:spcPts val="600"/>
              </a:spcBef>
              <a:defRPr sz="2800"/>
            </a:pPr>
            <a:r>
              <a:t>Two </a:t>
            </a:r>
            <a:r>
              <a:rPr i="1"/>
              <a:t>down</a:t>
            </a:r>
            <a:r>
              <a:t>’s together can’t decrement value below zero</a:t>
            </a:r>
            <a:endParaRPr sz="2400"/>
          </a:p>
          <a:p>
            <a:pPr lvl="2" marL="1143000" indent="-228600">
              <a:spcBef>
                <a:spcPts val="600"/>
              </a:spcBef>
              <a:defRPr sz="2800"/>
            </a:pPr>
            <a:r>
              <a:t>Similarly, process going to sleep in </a:t>
            </a:r>
            <a:r>
              <a:rPr i="1"/>
              <a:t>down</a:t>
            </a:r>
            <a:r>
              <a:t> won’t miss wakeup from </a:t>
            </a:r>
            <a:r>
              <a:rPr i="1"/>
              <a:t>up</a:t>
            </a:r>
            <a:r>
              <a:t> – even if they both happen at same time</a:t>
            </a:r>
          </a:p>
        </p:txBody>
      </p:sp>
      <p:sp>
        <p:nvSpPr>
          <p:cNvPr id="496" name="Shape 49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title"/>
          </p:nvPr>
        </p:nvSpPr>
        <p:spPr>
          <a:xfrm>
            <a:off x="1294146" y="-64396"/>
            <a:ext cx="8128001" cy="734098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Producer &amp; consumer</a:t>
            </a:r>
          </a:p>
        </p:txBody>
      </p:sp>
      <p:sp>
        <p:nvSpPr>
          <p:cNvPr id="499" name="Shape 49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00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997" y="617422"/>
            <a:ext cx="8321804" cy="1468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084185"/>
            <a:ext cx="4250029" cy="4794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1152" y="2085975"/>
            <a:ext cx="4262848" cy="482653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Shape 503"/>
          <p:cNvSpPr/>
          <p:nvPr/>
        </p:nvSpPr>
        <p:spPr>
          <a:xfrm>
            <a:off x="6001554" y="4262906"/>
            <a:ext cx="3039416" cy="1094705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50800" dist="38100" dir="189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504" name="Shape 504"/>
          <p:cNvSpPr/>
          <p:nvPr/>
        </p:nvSpPr>
        <p:spPr>
          <a:xfrm>
            <a:off x="1030309" y="4610637"/>
            <a:ext cx="2434109" cy="1004552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50800" dist="38100" dir="189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Semaphores in Producer Consumer Problem: Analysis</a:t>
            </a:r>
          </a:p>
        </p:txBody>
      </p:sp>
      <p:sp>
        <p:nvSpPr>
          <p:cNvPr id="507" name="Shape 50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3 semaphores are used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full</a:t>
            </a:r>
            <a:r>
              <a:rPr i="0"/>
              <a:t> (initially 0) for counting occupied slots</a:t>
            </a:r>
            <a:endParaRPr sz="28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Empty </a:t>
            </a:r>
            <a:r>
              <a:rPr i="0"/>
              <a:t>(initially </a:t>
            </a:r>
            <a:r>
              <a:t>N</a:t>
            </a:r>
            <a:r>
              <a:rPr i="0"/>
              <a:t>) for counting empty slots</a:t>
            </a:r>
            <a:endParaRPr sz="28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mutex</a:t>
            </a:r>
            <a:r>
              <a:rPr i="0"/>
              <a:t> (initially 1) to make sure that Producer and Consumer do not access the buffer at the same time.</a:t>
            </a:r>
            <a:endParaRPr sz="2800"/>
          </a:p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Here 2 uses of semaphores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400"/>
            </a:pPr>
            <a:r>
              <a:t>Mutual exclusion (mutex)</a:t>
            </a:r>
            <a:endParaRPr sz="28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400"/>
            </a:pPr>
            <a:r>
              <a:t>Synchronization (full and empty)</a:t>
            </a:r>
            <a:endParaRPr sz="2800"/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defRPr sz="2000"/>
            </a:pPr>
            <a:r>
              <a:t>To guarantee that certain event sequences do or do not occur</a:t>
            </a:r>
          </a:p>
        </p:txBody>
      </p:sp>
      <p:sp>
        <p:nvSpPr>
          <p:cNvPr id="508" name="Shape 508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09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031190"/>
            <a:ext cx="9144001" cy="1611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Semaphores: Usage</a:t>
            </a:r>
          </a:p>
        </p:txBody>
      </p:sp>
      <p:sp>
        <p:nvSpPr>
          <p:cNvPr id="512" name="Shape 51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  <a:r>
              <a:t>Mutual exclusion</a:t>
            </a:r>
          </a:p>
          <a:p>
            <a:pPr marL="514350" indent="-514350">
              <a:buFontTx/>
              <a:buAutoNum type="arabicPeriod" startAt="1"/>
            </a:pPr>
            <a:r>
              <a:t>Controlling access to limited resource </a:t>
            </a:r>
          </a:p>
          <a:p>
            <a:pPr marL="514350" indent="-514350">
              <a:buFontTx/>
              <a:buAutoNum type="arabicPeriod" startAt="1"/>
            </a:pPr>
            <a:r>
              <a:t>Synchronization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pPr/>
            <a:r>
              <a:t>Mutual exclusion</a:t>
            </a:r>
          </a:p>
        </p:txBody>
      </p:sp>
      <p:sp>
        <p:nvSpPr>
          <p:cNvPr id="515" name="Shape 515"/>
          <p:cNvSpPr/>
          <p:nvPr>
            <p:ph type="body" idx="1"/>
          </p:nvPr>
        </p:nvSpPr>
        <p:spPr>
          <a:xfrm>
            <a:off x="228600" y="914400"/>
            <a:ext cx="8686800" cy="5211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How to ensure that only one process can enter its C.R.?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Binary semaphore </a:t>
            </a:r>
            <a:r>
              <a:rPr>
                <a:solidFill>
                  <a:srgbClr val="FF0000"/>
                </a:solidFill>
              </a:rPr>
              <a:t>initialized to 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Shared by all collaborating processes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If each process does a </a:t>
            </a:r>
            <a:r>
              <a:rPr i="1"/>
              <a:t>down</a:t>
            </a:r>
            <a:r>
              <a:t> just before entering CR and an </a:t>
            </a:r>
            <a:r>
              <a:rPr i="1"/>
              <a:t>up</a:t>
            </a:r>
            <a:r>
              <a:t> just after leaving then mutual exclusion is guaranteed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 {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/>
              <a:t>down(mutex);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// critical section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/>
              <a:t>up(mutex);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// remainder section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while (TRUE);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5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7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afterEffect" presetSubtype="0" presetID="6" grpId="3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750" fill="hold"/>
                                        <p:tgtEl>
                                          <p:spTgt spid="51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5" grpId="3"/>
      <p:bldP build="whole" bldLvl="1" animBg="1" rev="0" advAuto="0" spid="515" grpId="1"/>
      <p:bldP build="whole" bldLvl="1" animBg="1" rev="0" advAuto="0" spid="515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1676400" y="4953000"/>
            <a:ext cx="1219200" cy="76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8" name="Shape 518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Value=2</a:t>
            </a:r>
          </a:p>
        </p:txBody>
      </p:sp>
      <p:sp>
        <p:nvSpPr>
          <p:cNvPr id="519" name="Shape 519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Value=1</a:t>
            </a:r>
          </a:p>
        </p:txBody>
      </p:sp>
      <p:sp>
        <p:nvSpPr>
          <p:cNvPr id="520" name="Shape 520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Value=0</a:t>
            </a:r>
          </a:p>
        </p:txBody>
      </p:sp>
      <p:pic>
        <p:nvPicPr>
          <p:cNvPr id="521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Shape 5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Controlling access to a resource </a:t>
            </a:r>
          </a:p>
        </p:txBody>
      </p:sp>
      <p:sp>
        <p:nvSpPr>
          <p:cNvPr id="523" name="Shape 523"/>
          <p:cNvSpPr/>
          <p:nvPr>
            <p:ph type="body" idx="1"/>
          </p:nvPr>
        </p:nvSpPr>
        <p:spPr>
          <a:xfrm>
            <a:off x="63500" y="914400"/>
            <a:ext cx="8763000" cy="51943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What if we want maximum </a:t>
            </a:r>
            <a:r>
              <a:rPr b="1"/>
              <a:t>m</a:t>
            </a:r>
            <a:r>
              <a:t> process/thread can use a resource simultaneously ?</a:t>
            </a:r>
          </a:p>
          <a:p>
            <a:pPr>
              <a:spcBef>
                <a:spcPts val="600"/>
              </a:spcBef>
              <a:defRPr sz="2800"/>
            </a:pPr>
            <a:r>
              <a:t>Counting semaphore </a:t>
            </a:r>
            <a:r>
              <a:rPr>
                <a:solidFill>
                  <a:srgbClr val="FF0000"/>
                </a:solidFill>
              </a:rPr>
              <a:t>initialized to the number of available resources</a:t>
            </a:r>
            <a:endParaRPr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defRPr sz="2800"/>
            </a:pPr>
            <a:r>
              <a:t>Semaphore from railway analogy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Here is a semaphore </a:t>
            </a:r>
            <a:r>
              <a:rPr b="1">
                <a:solidFill>
                  <a:srgbClr val="FF0000"/>
                </a:solidFill>
              </a:rPr>
              <a:t>initialized to 2 </a:t>
            </a:r>
            <a:r>
              <a:t>for resource control:</a:t>
            </a:r>
          </a:p>
        </p:txBody>
      </p:sp>
      <p:pic>
        <p:nvPicPr>
          <p:cNvPr id="524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5" name="Group 535"/>
          <p:cNvGrpSpPr/>
          <p:nvPr/>
        </p:nvGrpSpPr>
        <p:grpSpPr>
          <a:xfrm>
            <a:off x="990600" y="4800600"/>
            <a:ext cx="7391400" cy="1447801"/>
            <a:chOff x="0" y="0"/>
            <a:chExt cx="7391400" cy="1447800"/>
          </a:xfrm>
        </p:grpSpPr>
        <p:sp>
          <p:nvSpPr>
            <p:cNvPr id="526" name="Shape 526"/>
            <p:cNvSpPr/>
            <p:nvPr/>
          </p:nvSpPr>
          <p:spPr>
            <a:xfrm>
              <a:off x="0" y="990600"/>
              <a:ext cx="2209800" cy="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971800" y="609600"/>
              <a:ext cx="2209800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971800" y="1447800"/>
              <a:ext cx="2209800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209800" y="609600"/>
              <a:ext cx="762000" cy="36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6" fill="norm" stroke="1" extrusionOk="0">
                  <a:moveTo>
                    <a:pt x="0" y="19059"/>
                  </a:moveTo>
                  <a:cubicBezTo>
                    <a:pt x="1980" y="20329"/>
                    <a:pt x="3960" y="21600"/>
                    <a:pt x="6480" y="19059"/>
                  </a:cubicBezTo>
                  <a:cubicBezTo>
                    <a:pt x="9000" y="16518"/>
                    <a:pt x="12600" y="6988"/>
                    <a:pt x="15120" y="3812"/>
                  </a:cubicBezTo>
                  <a:cubicBezTo>
                    <a:pt x="17640" y="635"/>
                    <a:pt x="19620" y="31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 flipH="1" rot="10800000">
              <a:off x="2209800" y="1013333"/>
              <a:ext cx="838200" cy="43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6" fill="norm" stroke="1" extrusionOk="0">
                  <a:moveTo>
                    <a:pt x="0" y="19059"/>
                  </a:moveTo>
                  <a:cubicBezTo>
                    <a:pt x="1980" y="20329"/>
                    <a:pt x="3960" y="21600"/>
                    <a:pt x="6480" y="19059"/>
                  </a:cubicBezTo>
                  <a:cubicBezTo>
                    <a:pt x="9000" y="16518"/>
                    <a:pt x="12600" y="6988"/>
                    <a:pt x="15120" y="3812"/>
                  </a:cubicBezTo>
                  <a:cubicBezTo>
                    <a:pt x="17640" y="635"/>
                    <a:pt x="19620" y="31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 flipH="1">
              <a:off x="5181600" y="609600"/>
              <a:ext cx="762000" cy="36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6" fill="norm" stroke="1" extrusionOk="0">
                  <a:moveTo>
                    <a:pt x="0" y="19059"/>
                  </a:moveTo>
                  <a:cubicBezTo>
                    <a:pt x="1980" y="20329"/>
                    <a:pt x="3960" y="21600"/>
                    <a:pt x="6480" y="19059"/>
                  </a:cubicBezTo>
                  <a:cubicBezTo>
                    <a:pt x="9000" y="16518"/>
                    <a:pt x="12600" y="6988"/>
                    <a:pt x="15120" y="3812"/>
                  </a:cubicBezTo>
                  <a:cubicBezTo>
                    <a:pt x="17640" y="635"/>
                    <a:pt x="19620" y="31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2" name="Shape 532"/>
            <p:cNvSpPr/>
            <p:nvPr/>
          </p:nvSpPr>
          <p:spPr>
            <a:xfrm rot="10800000">
              <a:off x="5181600" y="1013333"/>
              <a:ext cx="838200" cy="43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6" fill="norm" stroke="1" extrusionOk="0">
                  <a:moveTo>
                    <a:pt x="0" y="19059"/>
                  </a:moveTo>
                  <a:cubicBezTo>
                    <a:pt x="1980" y="20329"/>
                    <a:pt x="3960" y="21600"/>
                    <a:pt x="6480" y="19059"/>
                  </a:cubicBezTo>
                  <a:cubicBezTo>
                    <a:pt x="9000" y="16518"/>
                    <a:pt x="12600" y="6988"/>
                    <a:pt x="15120" y="3812"/>
                  </a:cubicBezTo>
                  <a:cubicBezTo>
                    <a:pt x="17640" y="635"/>
                    <a:pt x="19620" y="31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943600" y="990600"/>
              <a:ext cx="1447800" cy="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534" name="image10.pdf" descr="MCj03641660000[1]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81200" y="0"/>
              <a:ext cx="473075" cy="91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6" name="Shape 536"/>
          <p:cNvSpPr/>
          <p:nvPr/>
        </p:nvSpPr>
        <p:spPr>
          <a:xfrm>
            <a:off x="4191000" y="4572000"/>
            <a:ext cx="1219200" cy="76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37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Shape 538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Value=1</a:t>
            </a:r>
          </a:p>
        </p:txBody>
      </p:sp>
      <p:sp>
        <p:nvSpPr>
          <p:cNvPr id="539" name="Shape 539"/>
          <p:cNvSpPr/>
          <p:nvPr/>
        </p:nvSpPr>
        <p:spPr>
          <a:xfrm>
            <a:off x="1981200" y="4800600"/>
            <a:ext cx="990600" cy="914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40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Shape 541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Value=0</a:t>
            </a:r>
          </a:p>
        </p:txBody>
      </p:sp>
      <p:pic>
        <p:nvPicPr>
          <p:cNvPr id="542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Shape 543"/>
          <p:cNvSpPr/>
          <p:nvPr/>
        </p:nvSpPr>
        <p:spPr>
          <a:xfrm>
            <a:off x="0" y="5257800"/>
            <a:ext cx="990600" cy="990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4" name="Shape 544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Value=2</a:t>
            </a:r>
          </a:p>
        </p:txBody>
      </p:sp>
      <p:grpSp>
        <p:nvGrpSpPr>
          <p:cNvPr id="547" name="Group 547"/>
          <p:cNvGrpSpPr/>
          <p:nvPr/>
        </p:nvGrpSpPr>
        <p:grpSpPr>
          <a:xfrm>
            <a:off x="2971800" y="4343400"/>
            <a:ext cx="3962400" cy="381000"/>
            <a:chOff x="0" y="0"/>
            <a:chExt cx="3962400" cy="381000"/>
          </a:xfrm>
        </p:grpSpPr>
        <p:sp>
          <p:nvSpPr>
            <p:cNvPr id="545" name="Shape 545"/>
            <p:cNvSpPr/>
            <p:nvPr/>
          </p:nvSpPr>
          <p:spPr>
            <a:xfrm>
              <a:off x="0" y="0"/>
              <a:ext cx="3962400" cy="38100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>
              <a:off x="0" y="11430"/>
              <a:ext cx="396240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Critical : 2 Cars permitted at a time</a:t>
              </a:r>
            </a:p>
          </p:txBody>
        </p:sp>
      </p:grpSp>
      <p:grpSp>
        <p:nvGrpSpPr>
          <p:cNvPr id="550" name="Group 550"/>
          <p:cNvGrpSpPr/>
          <p:nvPr/>
        </p:nvGrpSpPr>
        <p:grpSpPr>
          <a:xfrm>
            <a:off x="7010400" y="4343400"/>
            <a:ext cx="1905000" cy="381000"/>
            <a:chOff x="0" y="0"/>
            <a:chExt cx="1905000" cy="381000"/>
          </a:xfrm>
        </p:grpSpPr>
        <p:sp>
          <p:nvSpPr>
            <p:cNvPr id="548" name="Shape 548"/>
            <p:cNvSpPr/>
            <p:nvPr/>
          </p:nvSpPr>
          <p:spPr>
            <a:xfrm>
              <a:off x="0" y="0"/>
              <a:ext cx="1905000" cy="38100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>
              <a:off x="0" y="11430"/>
              <a:ext cx="190500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Non Critical</a:t>
              </a:r>
            </a:p>
          </p:txBody>
        </p:sp>
      </p:grpSp>
      <p:grpSp>
        <p:nvGrpSpPr>
          <p:cNvPr id="553" name="Group 553"/>
          <p:cNvGrpSpPr/>
          <p:nvPr/>
        </p:nvGrpSpPr>
        <p:grpSpPr>
          <a:xfrm>
            <a:off x="990600" y="4343400"/>
            <a:ext cx="1905000" cy="381000"/>
            <a:chOff x="0" y="0"/>
            <a:chExt cx="1905000" cy="381000"/>
          </a:xfrm>
        </p:grpSpPr>
        <p:sp>
          <p:nvSpPr>
            <p:cNvPr id="551" name="Shape 551"/>
            <p:cNvSpPr/>
            <p:nvPr/>
          </p:nvSpPr>
          <p:spPr>
            <a:xfrm>
              <a:off x="0" y="0"/>
              <a:ext cx="1905000" cy="38100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Shape 552"/>
            <p:cNvSpPr/>
            <p:nvPr/>
          </p:nvSpPr>
          <p:spPr>
            <a:xfrm>
              <a:off x="0" y="11430"/>
              <a:ext cx="190500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Non critical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ntr" nodeType="after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0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8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79510 0.004390 0.159200 0.009020 0.204170 0.000000 C 0.249130 -0.009020 0.234720 -0.045560 0.269960 -0.054580 C 0.305030 -0.063600 0.360070 -0.059210 0.415100 -0.054580" origin="layout" pathEditMode="relative">
                                      <p:cBhvr>
                                        <p:cTn id="54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ntr" nodeType="afterEffect" presetSubtype="0" presetID="1" grpId="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66500 0.001160 0.132990 0.002540 0.177950 0.003700 C 0.222920 0.004860 0.246700 -0.003010 0.269790 0.007400 C 0.292880 0.017810 0.292540 0.056200 0.316320 0.065680 C 0.340110 0.075160 0.376220 0.069610 0.412340 0.064060" origin="layout" pathEditMode="relative">
                                      <p:cBhvr>
                                        <p:cTn id="61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Class="entr" nodeType="afterEffect" presetSubtype="0" presetID="1" grpId="1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0000 0.000000 0.019183 0.000230 0.047956 0.000578 C 0.076730 0.000925 0.115095 0.001390 0.153460 0.001860" origin="layout" pathEditMode="relative">
                                      <p:cBhvr>
                                        <p:cTn id="68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70830 -0.004390 0.141660 -0.008560 0.179510 -0.001850 C 0.217360 0.004860 0.209550 0.031450 0.227430 0.040010 C 0.245310 0.048570 0.237670 0.048340 0.287320 0.049260 C 0.336980 0.050190 0.476040 0.046250 0.525690 0.045560" origin="layout" pathEditMode="relative">
                                      <p:cBhvr>
                                        <p:cTn id="72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Class="entr" nodeType="afterEffect" presetSubtype="0" presetID="1" grpId="1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1360 0.004860 0.042710 0.009940 0.063020 0.000000 C 0.083340 -0.009940 0.088540 -0.050190 0.121880 -0.060130 C 0.155210 -0.070070 0.209030 -0.065220 0.263020 -0.060130" origin="layout" pathEditMode="relative">
                                      <p:cBhvr>
                                        <p:cTn id="81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Class="entr" nodeType="afterEffect" presetSubtype="0" presetID="1" grpId="1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path" nodeType="clickEffect" presetSubtype="0" presetID="-1" grpId="2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0000 0.000000 0.019183 0.000230 0.047956 0.000578 C 0.076730 0.000925 0.115095 0.001390 0.153460 0.001860" origin="layout" pathEditMode="relative">
                                      <p:cBhvr>
                                        <p:cTn id="94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0" grpId="11"/>
      <p:bldP build="whole" bldLvl="1" animBg="1" rev="0" advAuto="0" spid="535" grpId="5"/>
      <p:bldP build="whole" bldLvl="1" animBg="1" rev="0" advAuto="0" spid="538" grpId="15"/>
      <p:bldP build="whole" bldLvl="1" animBg="1" rev="0" advAuto="0" spid="536" grpId="14"/>
      <p:bldP build="whole" bldLvl="1" animBg="1" rev="0" advAuto="0" spid="519" grpId="9"/>
      <p:bldP build="p" bldLvl="5" animBg="1" rev="0" advAuto="0" spid="523" grpId="1"/>
      <p:bldP build="whole" bldLvl="1" animBg="1" rev="0" advAuto="0" spid="544" grpId="6"/>
      <p:bldP build="whole" bldLvl="1" animBg="1" rev="0" advAuto="0" spid="539" grpId="17"/>
      <p:bldP build="whole" bldLvl="1" animBg="1" rev="0" advAuto="0" spid="517" grpId="18"/>
      <p:bldP build="whole" bldLvl="1" animBg="1" rev="0" advAuto="0" spid="547" grpId="3"/>
      <p:bldP build="whole" bldLvl="1" animBg="1" rev="0" advAuto="0" spid="541" grpId="19"/>
      <p:bldP build="whole" bldLvl="1" animBg="1" rev="0" advAuto="0" spid="550" grpId="4"/>
      <p:bldP build="whole" bldLvl="1" animBg="1" rev="0" advAuto="0" spid="553" grpId="2"/>
      <p:bldP build="whole" bldLvl="1" animBg="1" rev="0" advAuto="0" spid="518" grpId="7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pPr/>
            <a:r>
              <a:t>Synchronization</a:t>
            </a:r>
          </a:p>
        </p:txBody>
      </p:sp>
      <p:sp>
        <p:nvSpPr>
          <p:cNvPr id="556" name="Shape 556"/>
          <p:cNvSpPr/>
          <p:nvPr>
            <p:ph type="body" idx="1"/>
          </p:nvPr>
        </p:nvSpPr>
        <p:spPr>
          <a:xfrm>
            <a:off x="228600" y="914400"/>
            <a:ext cx="8686800" cy="5211763"/>
          </a:xfrm>
          <a:prstGeom prst="rect">
            <a:avLst/>
          </a:prstGeom>
        </p:spPr>
        <p:txBody>
          <a:bodyPr/>
          <a:lstStyle/>
          <a:p>
            <a:pPr/>
            <a:r>
              <a:t>How to resolve dependency among processes</a:t>
            </a:r>
          </a:p>
          <a:p>
            <a:pPr/>
            <a:r>
              <a:t>Binary semaphore </a:t>
            </a:r>
            <a:r>
              <a:rPr>
                <a:solidFill>
                  <a:srgbClr val="FF0000"/>
                </a:solidFill>
              </a:rPr>
              <a:t>initialized to 0</a:t>
            </a:r>
            <a:endParaRPr>
              <a:solidFill>
                <a:srgbClr val="FF0000"/>
              </a:solidFill>
            </a:endParaRPr>
          </a:p>
          <a:p>
            <a:pPr/>
            <a:r>
              <a:t>consider 2 concurrently running processes: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P1 with a statement S1 and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P2 with a statement S2.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Suppose we require that S2 be executed only after S1 has completed. </a:t>
            </a:r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		P1 					P2</a:t>
            </a:r>
          </a:p>
        </p:txBody>
      </p:sp>
      <p:sp>
        <p:nvSpPr>
          <p:cNvPr id="557" name="Shape 557"/>
          <p:cNvSpPr/>
          <p:nvPr/>
        </p:nvSpPr>
        <p:spPr>
          <a:xfrm>
            <a:off x="1455313" y="5048517"/>
            <a:ext cx="1854557" cy="9296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S1;</a:t>
            </a:r>
          </a:p>
          <a:p>
            <a:pPr>
              <a:defRPr sz="2800"/>
            </a:pPr>
            <a:r>
              <a:t>up(synch);</a:t>
            </a:r>
          </a:p>
        </p:txBody>
      </p:sp>
      <p:sp>
        <p:nvSpPr>
          <p:cNvPr id="558" name="Shape 558"/>
          <p:cNvSpPr/>
          <p:nvPr/>
        </p:nvSpPr>
        <p:spPr>
          <a:xfrm>
            <a:off x="5913011" y="5048517"/>
            <a:ext cx="2228046" cy="13360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down(synch);</a:t>
            </a:r>
            <a:endParaRPr b="1"/>
          </a:p>
          <a:p>
            <a:pPr>
              <a:defRPr sz="2800"/>
            </a:pPr>
            <a:r>
              <a:t>S2;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Semaphores: “Be Careful”</a:t>
            </a:r>
          </a:p>
        </p:txBody>
      </p:sp>
      <p:sp>
        <p:nvSpPr>
          <p:cNvPr id="561" name="Shape 561"/>
          <p:cNvSpPr/>
          <p:nvPr>
            <p:ph type="body" idx="1"/>
          </p:nvPr>
        </p:nvSpPr>
        <p:spPr>
          <a:xfrm>
            <a:off x="469900" y="1047481"/>
            <a:ext cx="8128000" cy="4991103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600"/>
              </a:spcBef>
              <a:defRPr sz="2772"/>
            </a:pPr>
            <a:r>
              <a:t>Suppose the following is done in </a:t>
            </a:r>
            <a:r>
              <a:rPr>
                <a:solidFill>
                  <a:srgbClr val="FF0000"/>
                </a:solidFill>
              </a:rPr>
              <a:t>Producer’s</a:t>
            </a:r>
            <a:r>
              <a:t> code</a:t>
            </a:r>
          </a:p>
          <a:p>
            <a:pPr marL="339470" indent="-339470" defTabSz="905255">
              <a:buSzTx/>
              <a:buNone/>
              <a:defRPr sz="2772"/>
            </a:pPr>
          </a:p>
          <a:p>
            <a:pPr marL="339470" indent="-339470" defTabSz="905255">
              <a:buSzTx/>
              <a:buNone/>
              <a:defRPr sz="2772"/>
            </a:pPr>
          </a:p>
          <a:p>
            <a:pPr marL="339470" indent="-339470" defTabSz="905255">
              <a:defRPr sz="2772"/>
            </a:pPr>
          </a:p>
          <a:p>
            <a:pPr marL="339470" indent="-339470" defTabSz="905255">
              <a:spcBef>
                <a:spcPts val="600"/>
              </a:spcBef>
              <a:defRPr sz="2772"/>
            </a:pPr>
            <a:r>
              <a:t>If buffer </a:t>
            </a:r>
            <a:r>
              <a:rPr>
                <a:solidFill>
                  <a:srgbClr val="FF0000"/>
                </a:solidFill>
              </a:rPr>
              <a:t>full</a:t>
            </a:r>
            <a:r>
              <a:t> P would block due to down(&amp;empty) with mutex = 0.</a:t>
            </a:r>
          </a:p>
          <a:p>
            <a:pPr marL="339470" indent="-339470" defTabSz="905255">
              <a:spcBef>
                <a:spcPts val="600"/>
              </a:spcBef>
              <a:defRPr sz="2772"/>
            </a:pPr>
            <a:r>
              <a:t>So now if C tries to access the buffer, it would block too due to its down(&amp;mutex).</a:t>
            </a:r>
          </a:p>
          <a:p>
            <a:pPr marL="339470" indent="-339470" defTabSz="905255">
              <a:spcBef>
                <a:spcPts val="600"/>
              </a:spcBef>
              <a:defRPr sz="2772"/>
            </a:pPr>
            <a:r>
              <a:t>Both processes would stay blocked </a:t>
            </a:r>
            <a:r>
              <a:rPr>
                <a:solidFill>
                  <a:srgbClr val="FF0000"/>
                </a:solidFill>
              </a:rPr>
              <a:t>forever</a:t>
            </a:r>
            <a:r>
              <a:t>: </a:t>
            </a:r>
            <a:r>
              <a:rPr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62" name="Shape 562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3" name="Shape 563"/>
          <p:cNvSpPr/>
          <p:nvPr/>
        </p:nvSpPr>
        <p:spPr>
          <a:xfrm>
            <a:off x="1169987" y="1803400"/>
            <a:ext cx="1624706" cy="1158054"/>
          </a:xfrm>
          <a:prstGeom prst="rect">
            <a:avLst/>
          </a:prstGeom>
          <a:ln>
            <a:solidFill>
              <a:srgbClr val="0000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…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down(&amp;empty)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down(&amp;mutex)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…</a:t>
            </a:r>
          </a:p>
        </p:txBody>
      </p:sp>
      <p:sp>
        <p:nvSpPr>
          <p:cNvPr id="564" name="Shape 564"/>
          <p:cNvSpPr/>
          <p:nvPr/>
        </p:nvSpPr>
        <p:spPr>
          <a:xfrm>
            <a:off x="4600575" y="1831975"/>
            <a:ext cx="1624705" cy="1158054"/>
          </a:xfrm>
          <a:prstGeom prst="rect">
            <a:avLst/>
          </a:prstGeom>
          <a:ln>
            <a:solidFill>
              <a:srgbClr val="0000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…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down(&amp;mutex)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down(&amp;empty)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…</a:t>
            </a:r>
          </a:p>
        </p:txBody>
      </p:sp>
      <p:sp>
        <p:nvSpPr>
          <p:cNvPr id="565" name="Shape 565"/>
          <p:cNvSpPr/>
          <p:nvPr/>
        </p:nvSpPr>
        <p:spPr>
          <a:xfrm>
            <a:off x="3160713" y="21717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6" name="Shape 566"/>
          <p:cNvSpPr/>
          <p:nvPr/>
        </p:nvSpPr>
        <p:spPr>
          <a:xfrm>
            <a:off x="6383337" y="1725613"/>
            <a:ext cx="173039" cy="148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7" name="Shape 567"/>
          <p:cNvSpPr/>
          <p:nvPr/>
        </p:nvSpPr>
        <p:spPr>
          <a:xfrm>
            <a:off x="7188200" y="1712913"/>
            <a:ext cx="1557338" cy="1107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Just the order is reversed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IPC issues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500"/>
              </a:spcBef>
              <a:buFontTx/>
              <a:buAutoNum type="arabicPeriod" startAt="1"/>
              <a:defRPr sz="2400"/>
            </a:pPr>
            <a:r>
              <a:t>How one process </a:t>
            </a:r>
            <a:r>
              <a:rPr>
                <a:solidFill>
                  <a:srgbClr val="FF0000"/>
                </a:solidFill>
              </a:rPr>
              <a:t>passes</a:t>
            </a:r>
            <a:r>
              <a:t> information to another ? 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FontTx/>
              <a:buAutoNum type="arabicPeriod" startAt="1"/>
              <a:defRPr sz="2400"/>
            </a:pPr>
            <a:r>
              <a:t>How to make sure that two or more processes do not get into each other’s way when engaging in </a:t>
            </a:r>
            <a:r>
              <a:rPr>
                <a:solidFill>
                  <a:srgbClr val="FF0000"/>
                </a:solidFill>
              </a:rPr>
              <a:t>critical</a:t>
            </a:r>
            <a:r>
              <a:t> activities?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FontTx/>
              <a:buAutoNum type="arabicPeriod" startAt="1"/>
              <a:defRPr sz="2400"/>
            </a:pPr>
            <a:r>
              <a:t>How to do proper </a:t>
            </a:r>
            <a:r>
              <a:rPr>
                <a:solidFill>
                  <a:srgbClr val="FF0000"/>
                </a:solidFill>
              </a:rPr>
              <a:t>sequencing</a:t>
            </a:r>
            <a:r>
              <a:t> when </a:t>
            </a:r>
            <a:r>
              <a:rPr>
                <a:solidFill>
                  <a:srgbClr val="FF0000"/>
                </a:solidFill>
              </a:rPr>
              <a:t>dependencies</a:t>
            </a:r>
            <a:r>
              <a:t> are present?</a:t>
            </a:r>
          </a:p>
          <a:p>
            <a:pPr marL="381000" indent="-381000">
              <a:lnSpc>
                <a:spcPct val="90000"/>
              </a:lnSpc>
              <a:spcBef>
                <a:spcPts val="500"/>
              </a:spcBef>
              <a:defRPr sz="2400"/>
            </a:pPr>
            <a:r>
              <a:t>Ans 1: easy for threads, for processes different approaches (e.g., message passing, shared memory)</a:t>
            </a:r>
          </a:p>
          <a:p>
            <a:pPr marL="381000" indent="-381000">
              <a:lnSpc>
                <a:spcPct val="90000"/>
              </a:lnSpc>
              <a:spcBef>
                <a:spcPts val="500"/>
              </a:spcBef>
              <a:defRPr sz="2400"/>
            </a:pPr>
            <a:r>
              <a:t>Ans 2 and Ans 3: same problems and same solutions apply  for threads and processes</a:t>
            </a:r>
          </a:p>
          <a:p>
            <a:pPr lvl="1" marL="800100" indent="-342900">
              <a:lnSpc>
                <a:spcPct val="90000"/>
              </a:lnSpc>
              <a:spcBef>
                <a:spcPts val="400"/>
              </a:spcBef>
              <a:defRPr sz="2000">
                <a:solidFill>
                  <a:srgbClr val="FF0066"/>
                </a:solidFill>
              </a:defRPr>
            </a:pPr>
            <a:r>
              <a:t>Mutual exclusion &amp; Synchronization</a:t>
            </a:r>
          </a:p>
        </p:txBody>
      </p:sp>
      <p:sp>
        <p:nvSpPr>
          <p:cNvPr id="234" name="Shape 234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235" name="Shape 235"/>
          <p:cNvSpPr/>
          <p:nvPr>
            <p:ph type="sldNum" sz="quarter" idx="4294967295"/>
          </p:nvPr>
        </p:nvSpPr>
        <p:spPr>
          <a:xfrm>
            <a:off x="1944702" y="6351222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Monitors </a:t>
            </a:r>
          </a:p>
        </p:txBody>
      </p:sp>
      <p:sp>
        <p:nvSpPr>
          <p:cNvPr id="570" name="Shape 570"/>
          <p:cNvSpPr/>
          <p:nvPr>
            <p:ph type="body" sz="half" idx="1"/>
          </p:nvPr>
        </p:nvSpPr>
        <p:spPr>
          <a:xfrm>
            <a:off x="469899" y="1523999"/>
            <a:ext cx="4562478" cy="4991103"/>
          </a:xfrm>
          <a:prstGeom prst="rect">
            <a:avLst/>
          </a:prstGeom>
        </p:spPr>
        <p:txBody>
          <a:bodyPr/>
          <a:lstStyle/>
          <a:p>
            <a:pPr/>
            <a:r>
              <a:t>A higher level synchronization primitive</a:t>
            </a:r>
          </a:p>
          <a:p>
            <a:pPr/>
            <a:r>
              <a:t>A </a:t>
            </a:r>
            <a:r>
              <a:rPr>
                <a:solidFill>
                  <a:srgbClr val="FF0000"/>
                </a:solidFill>
              </a:rPr>
              <a:t>collection</a:t>
            </a:r>
            <a:r>
              <a:t> of procedures, variables and data structures grouped in a special kind of module or package.</a:t>
            </a:r>
          </a:p>
        </p:txBody>
      </p:sp>
      <p:sp>
        <p:nvSpPr>
          <p:cNvPr id="571" name="Shape 571"/>
          <p:cNvSpPr/>
          <p:nvPr>
            <p:ph type="sldNum" sz="quarter" idx="4294967295"/>
          </p:nvPr>
        </p:nvSpPr>
        <p:spPr>
          <a:xfrm>
            <a:off x="8862060" y="5922294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72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1287" y="1089025"/>
            <a:ext cx="3187701" cy="4765675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Shape 573"/>
          <p:cNvSpPr/>
          <p:nvPr/>
        </p:nvSpPr>
        <p:spPr>
          <a:xfrm>
            <a:off x="5654675" y="5818187"/>
            <a:ext cx="2846389" cy="8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Example of a monitor</a:t>
            </a:r>
            <a:endParaRPr sz="3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Monitors</a:t>
            </a:r>
          </a:p>
        </p:txBody>
      </p:sp>
      <p:sp>
        <p:nvSpPr>
          <p:cNvPr id="576" name="Shape 57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600"/>
            </a:pPr>
            <a:r>
              <a:t>Only one process can be active in a monitor at any instant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600"/>
            </a:pPr>
            <a:r>
              <a:t>Monitors are programming language construct, so the </a:t>
            </a:r>
            <a:r>
              <a:rPr>
                <a:solidFill>
                  <a:srgbClr val="FF0000"/>
                </a:solidFill>
              </a:rPr>
              <a:t>compiler</a:t>
            </a:r>
            <a:r>
              <a:t> knows they are special and can handle calls to monitor procedures differently from other calls.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600"/>
            </a:pPr>
            <a:r>
              <a:t>Because the compiler, not the programmer, is arranging the mutual exclusion, it is </a:t>
            </a:r>
            <a:r>
              <a:rPr b="1">
                <a:solidFill>
                  <a:srgbClr val="00B050"/>
                </a:solidFill>
              </a:rPr>
              <a:t>safer</a:t>
            </a:r>
            <a:endParaRPr b="1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 sz="2600"/>
            </a:pPr>
            <a:r>
              <a:t>We also need a way to block and wakeup: Wait and Signal (done on a </a:t>
            </a:r>
            <a:r>
              <a:rPr>
                <a:solidFill>
                  <a:srgbClr val="FF0000"/>
                </a:solidFill>
              </a:rPr>
              <a:t>condition variables</a:t>
            </a:r>
            <a:r>
              <a:t>) </a:t>
            </a:r>
          </a:p>
        </p:txBody>
      </p:sp>
      <p:sp>
        <p:nvSpPr>
          <p:cNvPr id="577" name="Shape 577"/>
          <p:cNvSpPr/>
          <p:nvPr>
            <p:ph type="sldNum" sz="quarter" idx="4294967295"/>
          </p:nvPr>
        </p:nvSpPr>
        <p:spPr>
          <a:xfrm>
            <a:off x="8862060" y="5922294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Monitors</a:t>
            </a:r>
          </a:p>
        </p:txBody>
      </p:sp>
      <p:sp>
        <p:nvSpPr>
          <p:cNvPr id="580" name="Shape 580"/>
          <p:cNvSpPr/>
          <p:nvPr>
            <p:ph type="body" idx="1"/>
          </p:nvPr>
        </p:nvSpPr>
        <p:spPr>
          <a:xfrm>
            <a:off x="469900" y="1081825"/>
            <a:ext cx="8128000" cy="5776176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i="1" sz="2574"/>
            </a:pPr>
            <a:r>
              <a:t>wait</a:t>
            </a:r>
            <a:r>
              <a:rPr i="0"/>
              <a:t> is called on some </a:t>
            </a:r>
            <a:r>
              <a:rPr i="0">
                <a:solidFill>
                  <a:srgbClr val="FF0000"/>
                </a:solidFill>
              </a:rPr>
              <a:t>condition variables</a:t>
            </a:r>
            <a:r>
              <a:rPr i="0"/>
              <a:t>:</a:t>
            </a:r>
            <a:endParaRPr i="0"/>
          </a:p>
          <a:p>
            <a:pPr lvl="1" marL="735520" indent="-282892" defTabSz="905255">
              <a:lnSpc>
                <a:spcPct val="90000"/>
              </a:lnSpc>
              <a:spcBef>
                <a:spcPts val="500"/>
              </a:spcBef>
              <a:defRPr sz="2178"/>
            </a:pPr>
            <a:r>
              <a:t>Calling process is </a:t>
            </a:r>
            <a:r>
              <a:rPr>
                <a:solidFill>
                  <a:srgbClr val="FF0000"/>
                </a:solidFill>
              </a:rPr>
              <a:t>blocked</a:t>
            </a:r>
          </a:p>
          <a:p>
            <a:pPr lvl="1" marL="735520" indent="-282892" defTabSz="905255">
              <a:lnSpc>
                <a:spcPct val="90000"/>
              </a:lnSpc>
              <a:spcBef>
                <a:spcPts val="500"/>
              </a:spcBef>
              <a:defRPr sz="2178"/>
            </a:pPr>
            <a:r>
              <a:t>another process that had been previously prohibited from entering the monitor is </a:t>
            </a:r>
            <a:r>
              <a:rPr>
                <a:solidFill>
                  <a:srgbClr val="00B050"/>
                </a:solidFill>
              </a:rPr>
              <a:t>allowed</a:t>
            </a:r>
            <a:r>
              <a:t> to enter now.</a:t>
            </a:r>
            <a:endParaRPr sz="2772"/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i="1" sz="2574"/>
            </a:pPr>
            <a:r>
              <a:t>signal </a:t>
            </a:r>
            <a:r>
              <a:rPr i="0"/>
              <a:t>is called on some condition variable:</a:t>
            </a:r>
            <a:endParaRPr i="0"/>
          </a:p>
          <a:p>
            <a:pPr lvl="1" marL="735520" indent="-282892" defTabSz="905255">
              <a:lnSpc>
                <a:spcPct val="90000"/>
              </a:lnSpc>
              <a:spcBef>
                <a:spcPts val="500"/>
              </a:spcBef>
              <a:defRPr sz="2178"/>
            </a:pPr>
            <a:r>
              <a:t>A process waiting on </a:t>
            </a:r>
            <a:r>
              <a:rPr i="1"/>
              <a:t>that CV </a:t>
            </a:r>
            <a:r>
              <a:t>is given the chance to get up.</a:t>
            </a:r>
            <a:endParaRPr sz="2772"/>
          </a:p>
          <a:p>
            <a:pPr lvl="1" marL="735520" indent="-282892" defTabSz="905255">
              <a:lnSpc>
                <a:spcPct val="90000"/>
              </a:lnSpc>
              <a:spcBef>
                <a:spcPts val="500"/>
              </a:spcBef>
              <a:defRPr sz="2178"/>
            </a:pPr>
            <a:r>
              <a:t>Who should run? Caller or awakened one?</a:t>
            </a:r>
            <a:endParaRPr sz="2772"/>
          </a:p>
          <a:p>
            <a:pPr lvl="1" marL="282892" indent="169735" defTabSz="905255">
              <a:lnSpc>
                <a:spcPct val="90000"/>
              </a:lnSpc>
              <a:spcBef>
                <a:spcPts val="500"/>
              </a:spcBef>
              <a:buSzTx/>
              <a:buNone/>
              <a:defRPr b="1" sz="2178"/>
            </a:pPr>
            <a:r>
              <a:t>Alternative#1:</a:t>
            </a:r>
            <a:r>
              <a:rPr b="0"/>
              <a:t> Let newly awakened process to run suspending the caller.</a:t>
            </a:r>
            <a:endParaRPr sz="2772"/>
          </a:p>
          <a:p>
            <a:pPr lvl="1" marL="282892" indent="169735" defTabSz="905255">
              <a:lnSpc>
                <a:spcPct val="90000"/>
              </a:lnSpc>
              <a:spcBef>
                <a:spcPts val="500"/>
              </a:spcBef>
              <a:buSzTx/>
              <a:buNone/>
              <a:defRPr b="1" sz="2178"/>
            </a:pPr>
            <a:r>
              <a:t>Alternative#2:</a:t>
            </a:r>
            <a:r>
              <a:rPr b="0"/>
              <a:t> Process doing a signal must exit the monitor immediately i.e. signal statement may appear only as the final statement in a monitor procedure.</a:t>
            </a:r>
            <a:endParaRPr sz="2772"/>
          </a:p>
          <a:p>
            <a:pPr lvl="1" marL="282892" indent="169735" defTabSz="905255">
              <a:lnSpc>
                <a:spcPct val="90000"/>
              </a:lnSpc>
              <a:spcBef>
                <a:spcPts val="500"/>
              </a:spcBef>
              <a:buSzTx/>
              <a:buNone/>
              <a:defRPr b="1" sz="2178"/>
            </a:pPr>
            <a:r>
              <a:t>Alternative#3:</a:t>
            </a:r>
            <a:r>
              <a:rPr b="0"/>
              <a:t> Let the caller run and when it exits the monitor then the waiting process is allowed to start.</a:t>
            </a:r>
            <a:endParaRPr sz="2772"/>
          </a:p>
          <a:p>
            <a:pPr lvl="1" marL="282892" indent="169735" defTabSz="905255">
              <a:lnSpc>
                <a:spcPct val="90000"/>
              </a:lnSpc>
              <a:spcBef>
                <a:spcPts val="500"/>
              </a:spcBef>
              <a:buSzTx/>
              <a:buNone/>
              <a:defRPr b="1" sz="2178"/>
            </a:pPr>
            <a:r>
              <a:t>Note: If more than one processes are waiting on </a:t>
            </a:r>
            <a:r>
              <a:rPr i="1"/>
              <a:t>full</a:t>
            </a:r>
            <a:r>
              <a:t>, one of them is scheduled.</a:t>
            </a:r>
          </a:p>
        </p:txBody>
      </p:sp>
      <p:sp>
        <p:nvSpPr>
          <p:cNvPr id="581" name="Shape 581"/>
          <p:cNvSpPr/>
          <p:nvPr>
            <p:ph type="sldNum" sz="quarter" idx="4294967295"/>
          </p:nvPr>
        </p:nvSpPr>
        <p:spPr>
          <a:xfrm>
            <a:off x="8862060" y="5922294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pPr/>
            <a:r>
              <a:t>Outline of producer-consumer using Monitors</a:t>
            </a:r>
          </a:p>
        </p:txBody>
      </p:sp>
      <p:sp>
        <p:nvSpPr>
          <p:cNvPr id="584" name="Shape 584"/>
          <p:cNvSpPr/>
          <p:nvPr>
            <p:ph type="body" sz="quarter" idx="1"/>
          </p:nvPr>
        </p:nvSpPr>
        <p:spPr>
          <a:xfrm>
            <a:off x="469900" y="5499277"/>
            <a:ext cx="8128000" cy="122349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Outline of producer-consumer problem with monitors</a:t>
            </a:r>
            <a:endParaRPr sz="20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only one monitor procedure active at one time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buffer has </a:t>
            </a:r>
            <a:r>
              <a:rPr i="1"/>
              <a:t>N</a:t>
            </a:r>
            <a:r>
              <a:t> slots</a:t>
            </a:r>
          </a:p>
        </p:txBody>
      </p:sp>
      <p:sp>
        <p:nvSpPr>
          <p:cNvPr id="585" name="Shape 585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86" name="image17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395"/>
          <a:stretch>
            <a:fillRect/>
          </a:stretch>
        </p:blipFill>
        <p:spPr>
          <a:xfrm>
            <a:off x="343171" y="1155451"/>
            <a:ext cx="3269640" cy="4177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image17.png"/>
          <p:cNvPicPr>
            <a:picLocks noChangeAspect="1"/>
          </p:cNvPicPr>
          <p:nvPr/>
        </p:nvPicPr>
        <p:blipFill>
          <a:blip r:embed="rId2">
            <a:extLst/>
          </a:blip>
          <a:srcRect l="0" t="56637" r="0" b="0"/>
          <a:stretch>
            <a:fillRect/>
          </a:stretch>
        </p:blipFill>
        <p:spPr>
          <a:xfrm>
            <a:off x="4174004" y="1200825"/>
            <a:ext cx="3706201" cy="3693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Producer-consumer solution in Java</a:t>
            </a:r>
          </a:p>
        </p:txBody>
      </p:sp>
      <p:sp>
        <p:nvSpPr>
          <p:cNvPr id="590" name="Shape 590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91" name="Screen Shot 2021-11-30 at 6.46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017" y="1074746"/>
            <a:ext cx="6151427" cy="5479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4" name="Shape 594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95" name="Screen Shot 2021-11-30 at 6.46.3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268" y="1186708"/>
            <a:ext cx="7813323" cy="5383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type="title"/>
          </p:nvPr>
        </p:nvSpPr>
        <p:spPr>
          <a:xfrm>
            <a:off x="469900" y="206063"/>
            <a:ext cx="8128000" cy="1030310"/>
          </a:xfrm>
          <a:prstGeom prst="rect">
            <a:avLst/>
          </a:prstGeom>
        </p:spPr>
        <p:txBody>
          <a:bodyPr/>
          <a:lstStyle/>
          <a:p>
            <a:pPr defTabSz="758951">
              <a:defRPr sz="3237"/>
            </a:pPr>
            <a:r>
              <a:t>Problems with monitors and semaphores</a:t>
            </a:r>
            <a:br/>
          </a:p>
        </p:txBody>
      </p:sp>
      <p:sp>
        <p:nvSpPr>
          <p:cNvPr id="598" name="Shape 59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600"/>
              </a:spcBef>
              <a:defRPr b="1" sz="2500"/>
            </a:pPr>
            <a:r>
              <a:t>Semaphores are too low level</a:t>
            </a:r>
          </a:p>
          <a:p>
            <a:pPr lvl="1" marL="742950" indent="-285750">
              <a:spcBef>
                <a:spcPts val="600"/>
              </a:spcBef>
              <a:defRPr b="1" sz="2500"/>
            </a:pPr>
            <a:r>
              <a:t>Monitors are not usable except in a few programming languages</a:t>
            </a:r>
          </a:p>
          <a:p>
            <a:pPr lvl="1" marL="742950" indent="-285750">
              <a:spcBef>
                <a:spcPts val="600"/>
              </a:spcBef>
              <a:defRPr b="1" sz="2500"/>
            </a:pPr>
            <a:r>
              <a:t>Designed to work in an environment having access to a </a:t>
            </a:r>
            <a:r>
              <a:rPr>
                <a:solidFill>
                  <a:srgbClr val="FF0000"/>
                </a:solidFill>
              </a:rPr>
              <a:t>common</a:t>
            </a:r>
            <a:r>
              <a:t> memory</a:t>
            </a:r>
          </a:p>
          <a:p>
            <a:pPr lvl="1" marL="742950" indent="-285750">
              <a:spcBef>
                <a:spcPts val="600"/>
              </a:spcBef>
              <a:defRPr b="1" sz="2500"/>
            </a:pPr>
            <a:r>
              <a:t>Doesn’t allow information exchange among machines</a:t>
            </a:r>
          </a:p>
          <a:p>
            <a:pPr lvl="1" marL="742950" indent="-285750">
              <a:spcBef>
                <a:spcPts val="600"/>
              </a:spcBef>
              <a:defRPr b="1" sz="2500"/>
            </a:pPr>
            <a:r>
              <a:t>None of them would work in a distributed systems (why?) consisted of multiple CPUs, each with its </a:t>
            </a:r>
            <a:r>
              <a:rPr>
                <a:solidFill>
                  <a:srgbClr val="FF0000"/>
                </a:solidFill>
              </a:rPr>
              <a:t>own</a:t>
            </a:r>
            <a:r>
              <a:t> private memory connected by a LAN.</a:t>
            </a:r>
          </a:p>
        </p:txBody>
      </p:sp>
      <p:sp>
        <p:nvSpPr>
          <p:cNvPr id="599" name="Shape 599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Message Passing</a:t>
            </a:r>
          </a:p>
        </p:txBody>
      </p:sp>
      <p:sp>
        <p:nvSpPr>
          <p:cNvPr id="602" name="Shape 6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solution to the problem of semaphores and monitors w.r.t distributed systems</a:t>
            </a:r>
          </a:p>
          <a:p>
            <a:pPr>
              <a:lnSpc>
                <a:spcPct val="90000"/>
              </a:lnSpc>
            </a:pPr>
            <a:r>
              <a:t>A method of IPC that uses two primitives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send and receive: system calls.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send(destination, &amp;message)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receive(source, &amp;message)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If no message is available: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The receiver can </a:t>
            </a:r>
            <a:r>
              <a:rPr>
                <a:solidFill>
                  <a:srgbClr val="FF0000"/>
                </a:solidFill>
              </a:rPr>
              <a:t>block</a:t>
            </a:r>
            <a:r>
              <a:t> until one arrives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Return immediately with an error code</a:t>
            </a:r>
          </a:p>
        </p:txBody>
      </p:sp>
      <p:sp>
        <p:nvSpPr>
          <p:cNvPr id="603" name="Shape 603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Message Passing</a:t>
            </a:r>
          </a:p>
        </p:txBody>
      </p:sp>
      <p:sp>
        <p:nvSpPr>
          <p:cNvPr id="606" name="Shape 60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Challenges (Study of Computer Networks)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Messages can be lost by the network.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Acknowledgement and retransmission issue.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Process naming.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Authentication.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Performance issue.</a:t>
            </a:r>
          </a:p>
        </p:txBody>
      </p:sp>
      <p:sp>
        <p:nvSpPr>
          <p:cNvPr id="607" name="Shape 607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type="title"/>
          </p:nvPr>
        </p:nvSpPr>
        <p:spPr>
          <a:xfrm>
            <a:off x="344488" y="0"/>
            <a:ext cx="8670926" cy="45503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Producer Consumer with Message Passing</a:t>
            </a:r>
          </a:p>
        </p:txBody>
      </p:sp>
      <p:sp>
        <p:nvSpPr>
          <p:cNvPr id="610" name="Shape 610"/>
          <p:cNvSpPr/>
          <p:nvPr>
            <p:ph type="body" sz="quarter" idx="1"/>
          </p:nvPr>
        </p:nvSpPr>
        <p:spPr>
          <a:xfrm>
            <a:off x="0" y="6496050"/>
            <a:ext cx="8686800" cy="400050"/>
          </a:xfrm>
          <a:prstGeom prst="rect">
            <a:avLst/>
          </a:prstGeom>
        </p:spPr>
        <p:txBody>
          <a:bodyPr/>
          <a:lstStyle>
            <a:lvl1pPr marL="274320" indent="-274320" algn="ctr" defTabSz="731520">
              <a:lnSpc>
                <a:spcPct val="72000"/>
              </a:lnSpc>
              <a:spcBef>
                <a:spcPts val="500"/>
              </a:spcBef>
              <a:buSzTx/>
              <a:buNone/>
              <a:defRPr sz="2160"/>
            </a:lvl1pPr>
          </a:lstStyle>
          <a:p>
            <a:pPr/>
            <a:r>
              <a:t>The producer-consumer problem with N messages</a:t>
            </a:r>
          </a:p>
        </p:txBody>
      </p:sp>
      <p:sp>
        <p:nvSpPr>
          <p:cNvPr id="611" name="Shape 611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12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3387" y="384107"/>
            <a:ext cx="6771607" cy="6181446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Shape 613"/>
          <p:cNvSpPr/>
          <p:nvPr/>
        </p:nvSpPr>
        <p:spPr>
          <a:xfrm>
            <a:off x="-4786" y="2000026"/>
            <a:ext cx="2052262" cy="2821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Assumptions:</a:t>
            </a:r>
            <a:endParaRPr sz="3200">
              <a:solidFill>
                <a:schemeClr val="accent2"/>
              </a:solidFill>
            </a:endParaRPr>
          </a:p>
          <a:p>
            <a:pPr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 messages are of same size</a:t>
            </a:r>
            <a:endParaRPr sz="3200">
              <a:solidFill>
                <a:schemeClr val="accent2"/>
              </a:solidFill>
            </a:endParaRPr>
          </a:p>
          <a:p>
            <a:pPr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Messages sent but not yet received are automatically buffered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57912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Spooling Example: Correct</a:t>
            </a:r>
          </a:p>
        </p:txBody>
      </p:sp>
      <p:sp>
        <p:nvSpPr>
          <p:cNvPr id="239" name="Shape 239"/>
          <p:cNvSpPr/>
          <p:nvPr/>
        </p:nvSpPr>
        <p:spPr>
          <a:xfrm>
            <a:off x="45720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240" name="Shape 240"/>
          <p:cNvSpPr/>
          <p:nvPr>
            <p:ph type="sldNum" sz="quarter" idx="4294967295"/>
          </p:nvPr>
        </p:nvSpPr>
        <p:spPr>
          <a:xfrm>
            <a:off x="5373702" y="6351222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1" name="Shape 241"/>
          <p:cNvSpPr/>
          <p:nvPr/>
        </p:nvSpPr>
        <p:spPr>
          <a:xfrm flipH="1">
            <a:off x="2590799" y="1676400"/>
            <a:ext cx="1" cy="42672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 flipH="1">
            <a:off x="6096000" y="1676400"/>
            <a:ext cx="1" cy="42672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Shape 243"/>
          <p:cNvSpPr/>
          <p:nvPr/>
        </p:nvSpPr>
        <p:spPr>
          <a:xfrm flipH="1">
            <a:off x="3809999" y="2286000"/>
            <a:ext cx="1" cy="3733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Shape 244"/>
          <p:cNvSpPr/>
          <p:nvPr/>
        </p:nvSpPr>
        <p:spPr>
          <a:xfrm flipH="1">
            <a:off x="4952999" y="2209800"/>
            <a:ext cx="1" cy="3810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>
            <a:off x="3641725" y="1560512"/>
            <a:ext cx="173034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Shared memory</a:t>
            </a:r>
          </a:p>
        </p:txBody>
      </p:sp>
      <p:grpSp>
        <p:nvGrpSpPr>
          <p:cNvPr id="248" name="Group 248"/>
          <p:cNvGrpSpPr/>
          <p:nvPr/>
        </p:nvGrpSpPr>
        <p:grpSpPr>
          <a:xfrm>
            <a:off x="3810000" y="2971800"/>
            <a:ext cx="1143000" cy="381000"/>
            <a:chOff x="0" y="0"/>
            <a:chExt cx="1143000" cy="381000"/>
          </a:xfrm>
        </p:grpSpPr>
        <p:sp>
          <p:nvSpPr>
            <p:cNvPr id="246" name="Shape 246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35143" y="15169"/>
              <a:ext cx="4727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3810000" y="3352800"/>
            <a:ext cx="1143000" cy="381000"/>
            <a:chOff x="0" y="0"/>
            <a:chExt cx="1143000" cy="381000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89087" y="15169"/>
              <a:ext cx="7648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Prog.c</a:t>
              </a:r>
            </a:p>
          </p:txBody>
        </p:sp>
      </p:grpSp>
      <p:grpSp>
        <p:nvGrpSpPr>
          <p:cNvPr id="254" name="Group 254"/>
          <p:cNvGrpSpPr/>
          <p:nvPr/>
        </p:nvGrpSpPr>
        <p:grpSpPr>
          <a:xfrm>
            <a:off x="3810000" y="3733800"/>
            <a:ext cx="1143000" cy="381000"/>
            <a:chOff x="0" y="0"/>
            <a:chExt cx="1143000" cy="38100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82669" y="15169"/>
              <a:ext cx="77766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Prog.n</a:t>
              </a:r>
            </a:p>
          </p:txBody>
        </p:sp>
      </p:grpSp>
      <p:sp>
        <p:nvSpPr>
          <p:cNvPr id="255" name="Shape 255"/>
          <p:cNvSpPr/>
          <p:nvPr/>
        </p:nvSpPr>
        <p:spPr>
          <a:xfrm>
            <a:off x="3581400" y="2971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6" name="Shape 256"/>
          <p:cNvSpPr/>
          <p:nvPr/>
        </p:nvSpPr>
        <p:spPr>
          <a:xfrm>
            <a:off x="3581400" y="3429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7" name="Shape 257"/>
          <p:cNvSpPr/>
          <p:nvPr/>
        </p:nvSpPr>
        <p:spPr>
          <a:xfrm>
            <a:off x="3581400" y="3810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8" name="Shape 258"/>
          <p:cNvSpPr/>
          <p:nvPr/>
        </p:nvSpPr>
        <p:spPr>
          <a:xfrm>
            <a:off x="3581400" y="4114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59" name="Shape 259"/>
          <p:cNvSpPr/>
          <p:nvPr/>
        </p:nvSpPr>
        <p:spPr>
          <a:xfrm>
            <a:off x="3810000" y="4114800"/>
            <a:ext cx="11430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62" name="Group 262"/>
          <p:cNvGrpSpPr/>
          <p:nvPr/>
        </p:nvGrpSpPr>
        <p:grpSpPr>
          <a:xfrm>
            <a:off x="3810000" y="4495800"/>
            <a:ext cx="1143000" cy="381000"/>
            <a:chOff x="0" y="0"/>
            <a:chExt cx="1143000" cy="381000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86042" y="15169"/>
              <a:ext cx="37091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F2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4038600" y="5410200"/>
            <a:ext cx="51054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64" name="Shape 264"/>
          <p:cNvSpPr/>
          <p:nvPr/>
        </p:nvSpPr>
        <p:spPr>
          <a:xfrm>
            <a:off x="4114800" y="2362200"/>
            <a:ext cx="51054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05" name="Shape 305"/>
          <p:cNvSpPr/>
          <p:nvPr/>
        </p:nvSpPr>
        <p:spPr>
          <a:xfrm>
            <a:off x="4811077" y="2696873"/>
            <a:ext cx="594361" cy="270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68" name="Group 268"/>
          <p:cNvGrpSpPr/>
          <p:nvPr/>
        </p:nvGrpSpPr>
        <p:grpSpPr>
          <a:xfrm>
            <a:off x="5410200" y="2415469"/>
            <a:ext cx="457200" cy="350662"/>
            <a:chOff x="0" y="0"/>
            <a:chExt cx="457200" cy="350661"/>
          </a:xfrm>
        </p:grpSpPr>
        <p:sp>
          <p:nvSpPr>
            <p:cNvPr id="266" name="Shape 266"/>
            <p:cNvSpPr/>
            <p:nvPr/>
          </p:nvSpPr>
          <p:spPr>
            <a:xfrm>
              <a:off x="0" y="22930"/>
              <a:ext cx="457200" cy="3048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7637" y="0"/>
              <a:ext cx="4219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out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5410200" y="3939469"/>
            <a:ext cx="457200" cy="350662"/>
            <a:chOff x="0" y="0"/>
            <a:chExt cx="457200" cy="350661"/>
          </a:xfrm>
        </p:grpSpPr>
        <p:sp>
          <p:nvSpPr>
            <p:cNvPr id="269" name="Shape 269"/>
            <p:cNvSpPr/>
            <p:nvPr/>
          </p:nvSpPr>
          <p:spPr>
            <a:xfrm>
              <a:off x="0" y="22930"/>
              <a:ext cx="457200" cy="3048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87567" y="0"/>
              <a:ext cx="2820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</a:t>
              </a:r>
            </a:p>
          </p:txBody>
        </p:sp>
      </p:grpSp>
      <p:sp>
        <p:nvSpPr>
          <p:cNvPr id="272" name="Shape 272"/>
          <p:cNvSpPr/>
          <p:nvPr/>
        </p:nvSpPr>
        <p:spPr>
          <a:xfrm flipH="1">
            <a:off x="4952999" y="4114800"/>
            <a:ext cx="457202" cy="1905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Shape 273"/>
          <p:cNvSpPr/>
          <p:nvPr/>
        </p:nvSpPr>
        <p:spPr>
          <a:xfrm>
            <a:off x="822325" y="1636713"/>
            <a:ext cx="1120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 1</a:t>
            </a:r>
          </a:p>
        </p:txBody>
      </p:sp>
      <p:sp>
        <p:nvSpPr>
          <p:cNvPr id="274" name="Shape 274"/>
          <p:cNvSpPr/>
          <p:nvPr/>
        </p:nvSpPr>
        <p:spPr>
          <a:xfrm>
            <a:off x="6858000" y="1676400"/>
            <a:ext cx="1120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 2</a:t>
            </a:r>
          </a:p>
        </p:txBody>
      </p:sp>
      <p:sp>
        <p:nvSpPr>
          <p:cNvPr id="275" name="Shape 275"/>
          <p:cNvSpPr/>
          <p:nvPr/>
        </p:nvSpPr>
        <p:spPr>
          <a:xfrm>
            <a:off x="838200" y="2743200"/>
            <a:ext cx="155923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next_free = in;</a:t>
            </a:r>
          </a:p>
        </p:txBody>
      </p:sp>
      <p:sp>
        <p:nvSpPr>
          <p:cNvPr id="276" name="Shape 276"/>
          <p:cNvSpPr/>
          <p:nvPr/>
        </p:nvSpPr>
        <p:spPr>
          <a:xfrm>
            <a:off x="6629400" y="4343400"/>
            <a:ext cx="149572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next_free = in</a:t>
            </a:r>
          </a:p>
        </p:txBody>
      </p:sp>
      <p:sp>
        <p:nvSpPr>
          <p:cNvPr id="277" name="Shape 277"/>
          <p:cNvSpPr/>
          <p:nvPr/>
        </p:nvSpPr>
        <p:spPr>
          <a:xfrm>
            <a:off x="746125" y="1941513"/>
            <a:ext cx="142573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 next_free;</a:t>
            </a:r>
          </a:p>
        </p:txBody>
      </p:sp>
      <p:sp>
        <p:nvSpPr>
          <p:cNvPr id="278" name="Shape 278"/>
          <p:cNvSpPr/>
          <p:nvPr/>
        </p:nvSpPr>
        <p:spPr>
          <a:xfrm>
            <a:off x="838200" y="3276600"/>
            <a:ext cx="159071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Stores F1 into </a:t>
            </a:r>
            <a:br/>
            <a:r>
              <a:t>next_free;</a:t>
            </a:r>
          </a:p>
        </p:txBody>
      </p:sp>
      <p:sp>
        <p:nvSpPr>
          <p:cNvPr id="279" name="Shape 279"/>
          <p:cNvSpPr/>
          <p:nvPr/>
        </p:nvSpPr>
        <p:spPr>
          <a:xfrm>
            <a:off x="6629400" y="4800600"/>
            <a:ext cx="159071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Stores F2 into </a:t>
            </a:r>
            <a:br/>
            <a:r>
              <a:t>next_free;</a:t>
            </a:r>
          </a:p>
        </p:txBody>
      </p:sp>
      <p:sp>
        <p:nvSpPr>
          <p:cNvPr id="280" name="Shape 280"/>
          <p:cNvSpPr/>
          <p:nvPr/>
        </p:nvSpPr>
        <p:spPr>
          <a:xfrm>
            <a:off x="6553200" y="2057400"/>
            <a:ext cx="142573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 next_free;</a:t>
            </a:r>
          </a:p>
        </p:txBody>
      </p:sp>
      <p:grpSp>
        <p:nvGrpSpPr>
          <p:cNvPr id="283" name="Group 283"/>
          <p:cNvGrpSpPr/>
          <p:nvPr/>
        </p:nvGrpSpPr>
        <p:grpSpPr>
          <a:xfrm>
            <a:off x="609600" y="2758369"/>
            <a:ext cx="304800" cy="350662"/>
            <a:chOff x="0" y="0"/>
            <a:chExt cx="304800" cy="350661"/>
          </a:xfrm>
        </p:grpSpPr>
        <p:sp>
          <p:nvSpPr>
            <p:cNvPr id="281" name="Shape 281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609600" y="3367969"/>
            <a:ext cx="304800" cy="350662"/>
            <a:chOff x="0" y="0"/>
            <a:chExt cx="304800" cy="350661"/>
          </a:xfrm>
        </p:grpSpPr>
        <p:sp>
          <p:nvSpPr>
            <p:cNvPr id="284" name="Shape 284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89" name="Group 289"/>
          <p:cNvGrpSpPr/>
          <p:nvPr/>
        </p:nvGrpSpPr>
        <p:grpSpPr>
          <a:xfrm>
            <a:off x="6324600" y="4358569"/>
            <a:ext cx="304800" cy="350662"/>
            <a:chOff x="0" y="0"/>
            <a:chExt cx="304800" cy="350661"/>
          </a:xfrm>
        </p:grpSpPr>
        <p:sp>
          <p:nvSpPr>
            <p:cNvPr id="287" name="Shape 287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90" name="Shape 290"/>
          <p:cNvSpPr/>
          <p:nvPr/>
        </p:nvSpPr>
        <p:spPr>
          <a:xfrm>
            <a:off x="6629400" y="5486400"/>
            <a:ext cx="16293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in=next_free+1</a:t>
            </a:r>
          </a:p>
        </p:txBody>
      </p:sp>
      <p:sp>
        <p:nvSpPr>
          <p:cNvPr id="291" name="Shape 291"/>
          <p:cNvSpPr/>
          <p:nvPr/>
        </p:nvSpPr>
        <p:spPr>
          <a:xfrm>
            <a:off x="4175125" y="4075112"/>
            <a:ext cx="3709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F1</a:t>
            </a:r>
          </a:p>
        </p:txBody>
      </p:sp>
      <p:sp>
        <p:nvSpPr>
          <p:cNvPr id="292" name="Shape 292"/>
          <p:cNvSpPr/>
          <p:nvPr/>
        </p:nvSpPr>
        <p:spPr>
          <a:xfrm>
            <a:off x="838200" y="3886200"/>
            <a:ext cx="16293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in=next_free+1</a:t>
            </a:r>
          </a:p>
        </p:txBody>
      </p:sp>
      <p:grpSp>
        <p:nvGrpSpPr>
          <p:cNvPr id="295" name="Group 295"/>
          <p:cNvGrpSpPr/>
          <p:nvPr/>
        </p:nvGrpSpPr>
        <p:grpSpPr>
          <a:xfrm>
            <a:off x="609600" y="3901369"/>
            <a:ext cx="304800" cy="350662"/>
            <a:chOff x="0" y="0"/>
            <a:chExt cx="304800" cy="350661"/>
          </a:xfrm>
        </p:grpSpPr>
        <p:sp>
          <p:nvSpPr>
            <p:cNvPr id="293" name="Shape 293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96" name="Shape 296"/>
          <p:cNvSpPr/>
          <p:nvPr/>
        </p:nvSpPr>
        <p:spPr>
          <a:xfrm flipH="1">
            <a:off x="4953000" y="4114799"/>
            <a:ext cx="457201" cy="571502"/>
          </a:xfrm>
          <a:prstGeom prst="line">
            <a:avLst/>
          </a:prstGeom>
          <a:ln>
            <a:solidFill>
              <a:srgbClr val="FF00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9" name="Group 299"/>
          <p:cNvGrpSpPr/>
          <p:nvPr/>
        </p:nvGrpSpPr>
        <p:grpSpPr>
          <a:xfrm>
            <a:off x="6324600" y="4815769"/>
            <a:ext cx="304800" cy="350662"/>
            <a:chOff x="0" y="0"/>
            <a:chExt cx="304800" cy="350661"/>
          </a:xfrm>
        </p:grpSpPr>
        <p:sp>
          <p:nvSpPr>
            <p:cNvPr id="297" name="Shape 297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6324600" y="5501569"/>
            <a:ext cx="304800" cy="350662"/>
            <a:chOff x="0" y="0"/>
            <a:chExt cx="304800" cy="350661"/>
          </a:xfrm>
        </p:grpSpPr>
        <p:sp>
          <p:nvSpPr>
            <p:cNvPr id="300" name="Shape 300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03" name="Shape 303"/>
          <p:cNvSpPr/>
          <p:nvPr/>
        </p:nvSpPr>
        <p:spPr>
          <a:xfrm flipH="1">
            <a:off x="4952999" y="4114799"/>
            <a:ext cx="457201" cy="952502"/>
          </a:xfrm>
          <a:prstGeom prst="line">
            <a:avLst/>
          </a:prstGeom>
          <a:ln>
            <a:solidFill>
              <a:srgbClr val="FF00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>
            <a:off x="3810000" y="4876800"/>
            <a:ext cx="11430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1"/>
      <p:bldP build="whole" bldLvl="1" animBg="1" rev="0" advAuto="0" spid="272" grpId="5"/>
      <p:bldP build="whole" bldLvl="1" animBg="1" rev="0" advAuto="0" spid="291" grpId="3"/>
      <p:bldP build="whole" bldLvl="1" animBg="1" rev="0" advAuto="0" spid="303" grpId="12"/>
      <p:bldP build="whole" bldLvl="1" animBg="1" rev="0" advAuto="0" spid="262" grpId="9"/>
      <p:bldP build="whole" bldLvl="1" animBg="1" rev="0" advAuto="0" spid="299" grpId="8"/>
      <p:bldP build="whole" bldLvl="1" animBg="1" rev="0" advAuto="0" spid="296" grpId="6"/>
      <p:bldP build="whole" bldLvl="1" animBg="1" rev="0" advAuto="0" spid="286" grpId="2"/>
      <p:bldP build="whole" bldLvl="1" animBg="1" rev="0" advAuto="0" spid="302" grpId="10"/>
      <p:bldP build="whole" bldLvl="1" animBg="1" rev="0" advAuto="0" spid="289" grpId="7"/>
      <p:bldP build="whole" bldLvl="1" animBg="1" rev="0" advAuto="0" spid="296" grpId="11"/>
      <p:bldP build="whole" bldLvl="1" animBg="1" rev="0" advAuto="0" spid="295" grpId="4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Dining Philosophers</a:t>
            </a:r>
          </a:p>
          <a:p>
            <a:pPr>
              <a:defRPr sz="1900">
                <a:solidFill>
                  <a:srgbClr val="FF2600"/>
                </a:solidFill>
              </a:defRPr>
            </a:pPr>
            <a:r>
              <a:t>An example problem for process synchronization</a:t>
            </a:r>
          </a:p>
        </p:txBody>
      </p:sp>
      <p:sp>
        <p:nvSpPr>
          <p:cNvPr id="616" name="Shape 616"/>
          <p:cNvSpPr/>
          <p:nvPr>
            <p:ph type="body" sz="half" idx="1"/>
          </p:nvPr>
        </p:nvSpPr>
        <p:spPr>
          <a:xfrm>
            <a:off x="887668" y="1819624"/>
            <a:ext cx="4837845" cy="4697085"/>
          </a:xfrm>
          <a:prstGeom prst="rect">
            <a:avLst/>
          </a:prstGeom>
        </p:spPr>
        <p:txBody>
          <a:bodyPr/>
          <a:lstStyle/>
          <a:p>
            <a:pPr marL="298322" indent="-298322" defTabSz="795527">
              <a:lnSpc>
                <a:spcPct val="81000"/>
              </a:lnSpc>
              <a:spcBef>
                <a:spcPts val="600"/>
              </a:spcBef>
              <a:defRPr sz="2784"/>
            </a:pPr>
            <a:r>
              <a:t>Philosophers spend their lives </a:t>
            </a:r>
            <a:r>
              <a:rPr>
                <a:solidFill>
                  <a:srgbClr val="FF0000"/>
                </a:solidFill>
              </a:rPr>
              <a:t>thinking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eating</a:t>
            </a:r>
            <a:endParaRPr>
              <a:solidFill>
                <a:srgbClr val="FF0000"/>
              </a:solidFill>
            </a:endParaRPr>
          </a:p>
          <a:p>
            <a:pPr marL="298322" indent="-298322" defTabSz="795527">
              <a:lnSpc>
                <a:spcPct val="81000"/>
              </a:lnSpc>
              <a:spcBef>
                <a:spcPts val="600"/>
              </a:spcBef>
              <a:defRPr sz="2784"/>
            </a:pPr>
            <a:r>
              <a:t>Don’t interact with their neighbors</a:t>
            </a:r>
          </a:p>
          <a:p>
            <a:pPr marL="298322" indent="-298322" defTabSz="795527">
              <a:lnSpc>
                <a:spcPct val="81000"/>
              </a:lnSpc>
              <a:spcBef>
                <a:spcPts val="600"/>
              </a:spcBef>
              <a:defRPr sz="2784"/>
            </a:pPr>
            <a:r>
              <a:t>When get hungry try to pick up 2 chopsticks (one at a time in either order) to eat </a:t>
            </a:r>
          </a:p>
          <a:p>
            <a:pPr marL="298322" indent="-298322" defTabSz="795527">
              <a:lnSpc>
                <a:spcPct val="81000"/>
              </a:lnSpc>
              <a:spcBef>
                <a:spcPts val="600"/>
              </a:spcBef>
              <a:defRPr sz="2784"/>
            </a:pPr>
            <a:r>
              <a:t>Need both to eat, then release both when done</a:t>
            </a:r>
          </a:p>
          <a:p>
            <a:pPr marL="298322" indent="-298322" defTabSz="795527">
              <a:lnSpc>
                <a:spcPct val="81000"/>
              </a:lnSpc>
              <a:spcBef>
                <a:spcPts val="600"/>
              </a:spcBef>
              <a:defRPr sz="2784"/>
            </a:pPr>
            <a:r>
              <a:t>How to program the scenario avoiding all concurrency problems?</a:t>
            </a:r>
          </a:p>
        </p:txBody>
      </p:sp>
      <p:sp>
        <p:nvSpPr>
          <p:cNvPr id="617" name="Shape 617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20" name="Group 620"/>
          <p:cNvGrpSpPr/>
          <p:nvPr/>
        </p:nvGrpSpPr>
        <p:grpSpPr>
          <a:xfrm>
            <a:off x="5660580" y="1536699"/>
            <a:ext cx="3425826" cy="3390901"/>
            <a:chOff x="0" y="0"/>
            <a:chExt cx="3425825" cy="3390900"/>
          </a:xfrm>
        </p:grpSpPr>
        <p:pic>
          <p:nvPicPr>
            <p:cNvPr id="618" name="image20.jpg" descr="C:\B\b4\JPG\foo\2-3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8262"/>
              <a:ext cx="3425825" cy="3240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9" name="Shape 619"/>
            <p:cNvSpPr/>
            <p:nvPr/>
          </p:nvSpPr>
          <p:spPr>
            <a:xfrm>
              <a:off x="9525" y="-1"/>
              <a:ext cx="3378200" cy="33909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Dining Philosophers: A Solution</a:t>
            </a:r>
          </a:p>
        </p:txBody>
      </p:sp>
      <p:sp>
        <p:nvSpPr>
          <p:cNvPr id="623" name="Shape 623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24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25" y="1289050"/>
            <a:ext cx="8764589" cy="3935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3549"/>
            </a:lvl1pPr>
          </a:lstStyle>
          <a:p>
            <a:pPr/>
            <a:r>
              <a:t>Dining Philosophers: Problems with Previous Solution</a:t>
            </a:r>
          </a:p>
        </p:txBody>
      </p:sp>
      <p:sp>
        <p:nvSpPr>
          <p:cNvPr id="627" name="Shape 627"/>
          <p:cNvSpPr/>
          <p:nvPr>
            <p:ph type="body" sz="half" idx="1"/>
          </p:nvPr>
        </p:nvSpPr>
        <p:spPr>
          <a:xfrm>
            <a:off x="469899" y="1523999"/>
            <a:ext cx="4539984" cy="4991103"/>
          </a:xfrm>
          <a:prstGeom prst="rect">
            <a:avLst/>
          </a:prstGeom>
        </p:spPr>
        <p:txBody>
          <a:bodyPr/>
          <a:lstStyle/>
          <a:p>
            <a:pPr/>
            <a:r>
              <a:t>Deadlock may happen</a:t>
            </a:r>
          </a:p>
          <a:p>
            <a:pPr/>
            <a:r>
              <a:t>Does this solution prevents any such thing from happening ?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Everyone takes the left</a:t>
            </a:r>
            <a:br/>
            <a:r>
              <a:t>fork simultaneously</a:t>
            </a:r>
          </a:p>
        </p:txBody>
      </p:sp>
      <p:pic>
        <p:nvPicPr>
          <p:cNvPr id="628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3512" y="1803400"/>
            <a:ext cx="3657601" cy="3433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8" grpId="2"/>
      <p:bldP build="p" bldLvl="1" animBg="1" rev="0" advAuto="0" spid="62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3549"/>
            </a:lvl1pPr>
          </a:lstStyle>
          <a:p>
            <a:pPr/>
            <a:r>
              <a:t>Dining Philosophers: Problems with Previous Solution</a:t>
            </a:r>
          </a:p>
        </p:txBody>
      </p:sp>
      <p:sp>
        <p:nvSpPr>
          <p:cNvPr id="631" name="Shape 63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buSzTx/>
              <a:buNone/>
              <a:defRPr sz="2500"/>
            </a:pPr>
            <a:r>
              <a:t>Tentative Solution: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After taking left fork, check whether right fork is available.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If not, then return left one, </a:t>
            </a:r>
            <a:r>
              <a:rPr>
                <a:solidFill>
                  <a:srgbClr val="FF0000"/>
                </a:solidFill>
              </a:rPr>
              <a:t>wait for some time </a:t>
            </a:r>
            <a:r>
              <a:t>and repeat again.</a:t>
            </a:r>
            <a:endParaRPr sz="2900"/>
          </a:p>
          <a:p>
            <a:pPr>
              <a:lnSpc>
                <a:spcPct val="81000"/>
              </a:lnSpc>
              <a:spcBef>
                <a:spcPts val="600"/>
              </a:spcBef>
              <a:buSzTx/>
              <a:buNone/>
              <a:defRPr sz="2500"/>
            </a:pPr>
            <a:r>
              <a:t>Problem: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All of them start and do the algorithm synchronously and simultaneously: 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>
                <a:solidFill>
                  <a:srgbClr val="FF0000"/>
                </a:solidFill>
              </a:defRPr>
            </a:pPr>
            <a:r>
              <a:t>STARVATION</a:t>
            </a:r>
            <a:r>
              <a:rPr>
                <a:solidFill>
                  <a:srgbClr val="000000"/>
                </a:solidFill>
              </a:rPr>
              <a:t> (A situation in which all the programs run indefinitely but fail to make any progress)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Solution: </a:t>
            </a:r>
            <a:r>
              <a:rPr>
                <a:solidFill>
                  <a:srgbClr val="FF0000"/>
                </a:solidFill>
              </a:rPr>
              <a:t>Random</a:t>
            </a:r>
            <a:r>
              <a:t> wait; but what if the most unlikely of </a:t>
            </a:r>
            <a:r>
              <a:rPr>
                <a:solidFill>
                  <a:srgbClr val="FF0000"/>
                </a:solidFill>
              </a:rPr>
              <a:t>same</a:t>
            </a:r>
            <a:r>
              <a:t> random number happens?</a:t>
            </a:r>
          </a:p>
        </p:txBody>
      </p:sp>
      <p:sp>
        <p:nvSpPr>
          <p:cNvPr id="632" name="Shape 632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type="title"/>
          </p:nvPr>
        </p:nvSpPr>
        <p:spPr>
          <a:xfrm>
            <a:off x="688126" y="-6765"/>
            <a:ext cx="8128001" cy="1015823"/>
          </a:xfrm>
          <a:prstGeom prst="rect">
            <a:avLst/>
          </a:prstGeom>
        </p:spPr>
        <p:txBody>
          <a:bodyPr/>
          <a:lstStyle/>
          <a:p>
            <a:pPr/>
            <a:r>
              <a:t>Another Attempt, Successful!</a:t>
            </a:r>
          </a:p>
        </p:txBody>
      </p:sp>
      <p:sp>
        <p:nvSpPr>
          <p:cNvPr id="635" name="Shape 635"/>
          <p:cNvSpPr/>
          <p:nvPr>
            <p:ph type="body" sz="half" idx="1"/>
          </p:nvPr>
        </p:nvSpPr>
        <p:spPr>
          <a:xfrm>
            <a:off x="4056843" y="1009057"/>
            <a:ext cx="4541056" cy="4567496"/>
          </a:xfrm>
          <a:prstGeom prst="rect">
            <a:avLst/>
          </a:prstGeom>
        </p:spPr>
        <p:txBody>
          <a:bodyPr/>
          <a:lstStyle/>
          <a:p>
            <a:pPr/>
            <a:r>
              <a:t>Theoretically solution is OK- no deadlock, no starvation.</a:t>
            </a:r>
          </a:p>
          <a:p>
            <a:pPr/>
            <a:r>
              <a:t>Practically with a performance bug: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Only </a:t>
            </a:r>
            <a:r>
              <a:rPr>
                <a:solidFill>
                  <a:srgbClr val="FF0000"/>
                </a:solidFill>
              </a:rPr>
              <a:t>one</a:t>
            </a:r>
            <a:r>
              <a:t> philosopher can be eating at any instant: absence of parallelism</a:t>
            </a:r>
          </a:p>
        </p:txBody>
      </p:sp>
      <p:sp>
        <p:nvSpPr>
          <p:cNvPr id="636" name="Shape 63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7" name="Shape 637"/>
          <p:cNvSpPr/>
          <p:nvPr/>
        </p:nvSpPr>
        <p:spPr>
          <a:xfrm>
            <a:off x="951135" y="1012572"/>
            <a:ext cx="3466319" cy="583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void philosopher(int i)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	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while (true)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{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think();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</a:t>
            </a:r>
            <a:r>
              <a:rPr b="1">
                <a:solidFill>
                  <a:srgbClr val="FF0000"/>
                </a:solidFill>
              </a:rPr>
              <a:t>down(&amp;mutex);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take_fork(i);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take_fork((i+1)%N);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eat();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put_fork(i);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put_fork((i+1)%N);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</a:t>
            </a:r>
            <a:r>
              <a:rPr b="1">
                <a:solidFill>
                  <a:srgbClr val="FF0000"/>
                </a:solidFill>
              </a:rPr>
              <a:t>up(&amp;mutex);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}	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  <a:endParaRPr sz="3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5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type="title"/>
          </p:nvPr>
        </p:nvSpPr>
        <p:spPr>
          <a:xfrm>
            <a:off x="249238" y="-1"/>
            <a:ext cx="8685212" cy="75132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Final Solution part 1</a:t>
            </a:r>
          </a:p>
        </p:txBody>
      </p:sp>
      <p:sp>
        <p:nvSpPr>
          <p:cNvPr id="640" name="Shape 640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41" name="image23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4594"/>
          <a:stretch>
            <a:fillRect/>
          </a:stretch>
        </p:blipFill>
        <p:spPr>
          <a:xfrm>
            <a:off x="25757" y="717353"/>
            <a:ext cx="9117623" cy="577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type="title"/>
          </p:nvPr>
        </p:nvSpPr>
        <p:spPr>
          <a:xfrm>
            <a:off x="590550" y="0"/>
            <a:ext cx="7772400" cy="605307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Final Solution Part 2</a:t>
            </a:r>
          </a:p>
        </p:txBody>
      </p:sp>
      <p:sp>
        <p:nvSpPr>
          <p:cNvPr id="644" name="Shape 644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45" name="image23.png"/>
          <p:cNvPicPr>
            <a:picLocks noChangeAspect="1"/>
          </p:cNvPicPr>
          <p:nvPr/>
        </p:nvPicPr>
        <p:blipFill>
          <a:blip r:embed="rId2">
            <a:extLst/>
          </a:blip>
          <a:srcRect l="0" t="44960" r="0" b="0"/>
          <a:stretch>
            <a:fillRect/>
          </a:stretch>
        </p:blipFill>
        <p:spPr>
          <a:xfrm>
            <a:off x="590550" y="542306"/>
            <a:ext cx="8070175" cy="6193345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Shape 646"/>
          <p:cNvSpPr/>
          <p:nvPr/>
        </p:nvSpPr>
        <p:spPr>
          <a:xfrm>
            <a:off x="862885" y="1056068"/>
            <a:ext cx="2073499" cy="1068947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50800" dist="38100" dir="189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7" name="Shape 647"/>
          <p:cNvSpPr/>
          <p:nvPr/>
        </p:nvSpPr>
        <p:spPr>
          <a:xfrm>
            <a:off x="862885" y="3256208"/>
            <a:ext cx="2073499" cy="1277154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50800" dist="38100" dir="189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50" name="Group 650"/>
          <p:cNvGrpSpPr/>
          <p:nvPr/>
        </p:nvGrpSpPr>
        <p:grpSpPr>
          <a:xfrm>
            <a:off x="70529" y="2240924"/>
            <a:ext cx="1410542" cy="3915183"/>
            <a:chOff x="0" y="0"/>
            <a:chExt cx="1410541" cy="3915181"/>
          </a:xfrm>
        </p:grpSpPr>
        <p:sp>
          <p:nvSpPr>
            <p:cNvPr id="648" name="Shape 648"/>
            <p:cNvSpPr/>
            <p:nvPr/>
          </p:nvSpPr>
          <p:spPr>
            <a:xfrm rot="16200000">
              <a:off x="-1455632" y="1486890"/>
              <a:ext cx="3915183" cy="94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88900" cap="flat">
              <a:solidFill>
                <a:schemeClr val="accent4"/>
              </a:solidFill>
              <a:prstDash val="solid"/>
              <a:round/>
              <a:tailEnd type="stealth" w="med" len="med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9" name="Shape 649"/>
            <p:cNvSpPr/>
            <p:nvPr/>
          </p:nvSpPr>
          <p:spPr>
            <a:xfrm flipH="1">
              <a:off x="0" y="3915181"/>
              <a:ext cx="1410542" cy="1"/>
            </a:xfrm>
            <a:prstGeom prst="line">
              <a:avLst/>
            </a:prstGeom>
            <a:noFill/>
            <a:ln w="88900" cap="flat">
              <a:solidFill>
                <a:schemeClr val="accent4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0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The Readers and Writers Problem</a:t>
            </a:r>
          </a:p>
        </p:txBody>
      </p:sp>
      <p:sp>
        <p:nvSpPr>
          <p:cNvPr id="653" name="Shape 653"/>
          <p:cNvSpPr/>
          <p:nvPr>
            <p:ph type="body" idx="1"/>
          </p:nvPr>
        </p:nvSpPr>
        <p:spPr>
          <a:xfrm>
            <a:off x="469900" y="1523999"/>
            <a:ext cx="8128000" cy="499110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Dining Philosopher Problem: Models processes that are competing for </a:t>
            </a:r>
            <a:r>
              <a:rPr>
                <a:solidFill>
                  <a:srgbClr val="FF0000"/>
                </a:solidFill>
              </a:rPr>
              <a:t>exclusive</a:t>
            </a:r>
            <a:r>
              <a:t> access to a limited resource</a:t>
            </a:r>
          </a:p>
          <a:p>
            <a:pPr>
              <a:spcBef>
                <a:spcPts val="600"/>
              </a:spcBef>
              <a:defRPr sz="2800"/>
            </a:pPr>
            <a:r>
              <a:t>Readers Writers Problem: Models access to a database</a:t>
            </a: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Example: An airline reservation system- many competing process wishing to read and write-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Multiple readers simultaneously- acceptable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Multiple writers simultaneously- not acceptable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Reading, while write is writing- not acceptable</a:t>
            </a:r>
          </a:p>
        </p:txBody>
      </p:sp>
      <p:sp>
        <p:nvSpPr>
          <p:cNvPr id="654" name="Shape 654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The Readers and Writers Problem</a:t>
            </a:r>
          </a:p>
        </p:txBody>
      </p:sp>
      <p:sp>
        <p:nvSpPr>
          <p:cNvPr id="657" name="Shape 657"/>
          <p:cNvSpPr/>
          <p:nvPr>
            <p:ph type="body" idx="1"/>
          </p:nvPr>
        </p:nvSpPr>
        <p:spPr>
          <a:xfrm>
            <a:off x="469900" y="1523999"/>
            <a:ext cx="8128000" cy="4991103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First </a:t>
            </a:r>
            <a:r>
              <a:rPr i="0"/>
              <a:t>variation – no reader kept </a:t>
            </a:r>
            <a:r>
              <a:rPr i="0">
                <a:solidFill>
                  <a:srgbClr val="C00000"/>
                </a:solidFill>
              </a:rPr>
              <a:t>waiting</a:t>
            </a:r>
            <a:r>
              <a:rPr i="0"/>
              <a:t> unless writer has permission to use shared object</a:t>
            </a:r>
            <a:endParaRPr i="0"/>
          </a:p>
          <a:p>
            <a:pPr>
              <a:defRPr i="1"/>
            </a:pPr>
            <a:r>
              <a:t>Second </a:t>
            </a:r>
            <a:r>
              <a:rPr i="0"/>
              <a:t>variation – once writer is </a:t>
            </a:r>
            <a:r>
              <a:rPr i="0">
                <a:solidFill>
                  <a:srgbClr val="C00000"/>
                </a:solidFill>
              </a:rPr>
              <a:t>ready</a:t>
            </a:r>
            <a:r>
              <a:rPr i="0"/>
              <a:t>, it </a:t>
            </a:r>
            <a:r>
              <a:rPr i="0">
                <a:solidFill>
                  <a:srgbClr val="1C31CA"/>
                </a:solidFill>
              </a:rPr>
              <a:t>performs</a:t>
            </a:r>
            <a:r>
              <a:rPr i="0"/>
              <a:t> write ASAP</a:t>
            </a:r>
          </a:p>
        </p:txBody>
      </p:sp>
      <p:sp>
        <p:nvSpPr>
          <p:cNvPr id="658" name="Shape 658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1" name="Shape 661"/>
          <p:cNvSpPr/>
          <p:nvPr>
            <p:ph type="body" idx="1"/>
          </p:nvPr>
        </p:nvSpPr>
        <p:spPr>
          <a:xfrm>
            <a:off x="469900" y="1523999"/>
            <a:ext cx="8128000" cy="499110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lvl1pPr>
          </a:lstStyle>
          <a:p>
            <a:pPr/>
            <a:r>
              <a:t>A solution to the readers and writers problem</a:t>
            </a:r>
          </a:p>
        </p:txBody>
      </p:sp>
      <p:sp>
        <p:nvSpPr>
          <p:cNvPr id="662" name="Shape 662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63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0"/>
            <a:ext cx="7870825" cy="6538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57912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Spooling Example: Races</a:t>
            </a:r>
          </a:p>
        </p:txBody>
      </p:sp>
      <p:sp>
        <p:nvSpPr>
          <p:cNvPr id="309" name="Shape 309"/>
          <p:cNvSpPr/>
          <p:nvPr/>
        </p:nvSpPr>
        <p:spPr>
          <a:xfrm>
            <a:off x="45720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310" name="Shape 310"/>
          <p:cNvSpPr/>
          <p:nvPr>
            <p:ph type="sldNum" sz="quarter" idx="4294967295"/>
          </p:nvPr>
        </p:nvSpPr>
        <p:spPr>
          <a:xfrm>
            <a:off x="5373702" y="6351222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1" name="Shape 311"/>
          <p:cNvSpPr/>
          <p:nvPr/>
        </p:nvSpPr>
        <p:spPr>
          <a:xfrm flipH="1">
            <a:off x="2590799" y="1676400"/>
            <a:ext cx="1" cy="42672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Shape 312"/>
          <p:cNvSpPr/>
          <p:nvPr/>
        </p:nvSpPr>
        <p:spPr>
          <a:xfrm flipH="1">
            <a:off x="6096000" y="1676400"/>
            <a:ext cx="1" cy="42672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Shape 313"/>
          <p:cNvSpPr/>
          <p:nvPr/>
        </p:nvSpPr>
        <p:spPr>
          <a:xfrm flipH="1">
            <a:off x="3809999" y="2286000"/>
            <a:ext cx="1" cy="3733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Shape 314"/>
          <p:cNvSpPr/>
          <p:nvPr/>
        </p:nvSpPr>
        <p:spPr>
          <a:xfrm flipH="1">
            <a:off x="4952999" y="2209800"/>
            <a:ext cx="1" cy="3810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Shape 315"/>
          <p:cNvSpPr/>
          <p:nvPr/>
        </p:nvSpPr>
        <p:spPr>
          <a:xfrm>
            <a:off x="3641725" y="1560512"/>
            <a:ext cx="173034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Shared memory</a:t>
            </a:r>
          </a:p>
        </p:txBody>
      </p:sp>
      <p:grpSp>
        <p:nvGrpSpPr>
          <p:cNvPr id="318" name="Group 318"/>
          <p:cNvGrpSpPr/>
          <p:nvPr/>
        </p:nvGrpSpPr>
        <p:grpSpPr>
          <a:xfrm>
            <a:off x="3810000" y="2971800"/>
            <a:ext cx="1143000" cy="381000"/>
            <a:chOff x="0" y="0"/>
            <a:chExt cx="1143000" cy="381000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35143" y="15169"/>
              <a:ext cx="4727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3810000" y="3352800"/>
            <a:ext cx="1143000" cy="381000"/>
            <a:chOff x="0" y="0"/>
            <a:chExt cx="1143000" cy="381000"/>
          </a:xfrm>
        </p:grpSpPr>
        <p:sp>
          <p:nvSpPr>
            <p:cNvPr id="319" name="Shape 319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89087" y="15169"/>
              <a:ext cx="7648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Prog.c</a:t>
              </a: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3810000" y="3733800"/>
            <a:ext cx="1143000" cy="381000"/>
            <a:chOff x="0" y="0"/>
            <a:chExt cx="1143000" cy="381000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82669" y="15169"/>
              <a:ext cx="77766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Prog.n</a:t>
              </a:r>
            </a:p>
          </p:txBody>
        </p:sp>
      </p:grpSp>
      <p:sp>
        <p:nvSpPr>
          <p:cNvPr id="325" name="Shape 325"/>
          <p:cNvSpPr/>
          <p:nvPr/>
        </p:nvSpPr>
        <p:spPr>
          <a:xfrm>
            <a:off x="3581400" y="2971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6" name="Shape 326"/>
          <p:cNvSpPr/>
          <p:nvPr/>
        </p:nvSpPr>
        <p:spPr>
          <a:xfrm>
            <a:off x="3581400" y="3429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7" name="Shape 327"/>
          <p:cNvSpPr/>
          <p:nvPr/>
        </p:nvSpPr>
        <p:spPr>
          <a:xfrm>
            <a:off x="3581400" y="3810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8" name="Shape 328"/>
          <p:cNvSpPr/>
          <p:nvPr/>
        </p:nvSpPr>
        <p:spPr>
          <a:xfrm>
            <a:off x="3581400" y="4114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29" name="Shape 329"/>
          <p:cNvSpPr/>
          <p:nvPr/>
        </p:nvSpPr>
        <p:spPr>
          <a:xfrm>
            <a:off x="3810000" y="4114800"/>
            <a:ext cx="11430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3810000" y="4495800"/>
            <a:ext cx="11430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4038600" y="5410200"/>
            <a:ext cx="51054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32" name="Shape 332"/>
          <p:cNvSpPr/>
          <p:nvPr/>
        </p:nvSpPr>
        <p:spPr>
          <a:xfrm>
            <a:off x="4114800" y="2362200"/>
            <a:ext cx="51054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75" name="Shape 375"/>
          <p:cNvSpPr/>
          <p:nvPr/>
        </p:nvSpPr>
        <p:spPr>
          <a:xfrm>
            <a:off x="4811077" y="2696873"/>
            <a:ext cx="594361" cy="270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36" name="Group 336"/>
          <p:cNvGrpSpPr/>
          <p:nvPr/>
        </p:nvGrpSpPr>
        <p:grpSpPr>
          <a:xfrm>
            <a:off x="5410200" y="2415469"/>
            <a:ext cx="457200" cy="350662"/>
            <a:chOff x="0" y="0"/>
            <a:chExt cx="457200" cy="350661"/>
          </a:xfrm>
        </p:grpSpPr>
        <p:sp>
          <p:nvSpPr>
            <p:cNvPr id="334" name="Shape 334"/>
            <p:cNvSpPr/>
            <p:nvPr/>
          </p:nvSpPr>
          <p:spPr>
            <a:xfrm>
              <a:off x="0" y="22930"/>
              <a:ext cx="457200" cy="3048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7637" y="0"/>
              <a:ext cx="4219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out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5410200" y="3939469"/>
            <a:ext cx="457200" cy="350662"/>
            <a:chOff x="0" y="0"/>
            <a:chExt cx="457200" cy="350661"/>
          </a:xfrm>
        </p:grpSpPr>
        <p:sp>
          <p:nvSpPr>
            <p:cNvPr id="337" name="Shape 337"/>
            <p:cNvSpPr/>
            <p:nvPr/>
          </p:nvSpPr>
          <p:spPr>
            <a:xfrm>
              <a:off x="0" y="22930"/>
              <a:ext cx="457200" cy="3048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87567" y="0"/>
              <a:ext cx="2820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</a:t>
              </a:r>
            </a:p>
          </p:txBody>
        </p:sp>
      </p:grpSp>
      <p:sp>
        <p:nvSpPr>
          <p:cNvPr id="340" name="Shape 340"/>
          <p:cNvSpPr/>
          <p:nvPr/>
        </p:nvSpPr>
        <p:spPr>
          <a:xfrm flipH="1">
            <a:off x="4952999" y="4114800"/>
            <a:ext cx="457202" cy="1905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Shape 341"/>
          <p:cNvSpPr/>
          <p:nvPr/>
        </p:nvSpPr>
        <p:spPr>
          <a:xfrm>
            <a:off x="822325" y="1636713"/>
            <a:ext cx="1120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 1</a:t>
            </a:r>
          </a:p>
        </p:txBody>
      </p:sp>
      <p:sp>
        <p:nvSpPr>
          <p:cNvPr id="342" name="Shape 342"/>
          <p:cNvSpPr/>
          <p:nvPr/>
        </p:nvSpPr>
        <p:spPr>
          <a:xfrm>
            <a:off x="6858000" y="1676400"/>
            <a:ext cx="1120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 2</a:t>
            </a:r>
          </a:p>
        </p:txBody>
      </p:sp>
      <p:sp>
        <p:nvSpPr>
          <p:cNvPr id="343" name="Shape 343"/>
          <p:cNvSpPr/>
          <p:nvPr/>
        </p:nvSpPr>
        <p:spPr>
          <a:xfrm>
            <a:off x="838200" y="2743200"/>
            <a:ext cx="155923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next_free = in;</a:t>
            </a:r>
          </a:p>
        </p:txBody>
      </p:sp>
      <p:sp>
        <p:nvSpPr>
          <p:cNvPr id="344" name="Shape 344"/>
          <p:cNvSpPr/>
          <p:nvPr/>
        </p:nvSpPr>
        <p:spPr>
          <a:xfrm>
            <a:off x="6629400" y="3352800"/>
            <a:ext cx="1559233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next_free = in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/* value: 7 */</a:t>
            </a:r>
          </a:p>
        </p:txBody>
      </p:sp>
      <p:sp>
        <p:nvSpPr>
          <p:cNvPr id="345" name="Shape 345"/>
          <p:cNvSpPr/>
          <p:nvPr/>
        </p:nvSpPr>
        <p:spPr>
          <a:xfrm>
            <a:off x="746125" y="1941513"/>
            <a:ext cx="142573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 next_free;</a:t>
            </a:r>
          </a:p>
        </p:txBody>
      </p:sp>
      <p:sp>
        <p:nvSpPr>
          <p:cNvPr id="346" name="Shape 346"/>
          <p:cNvSpPr/>
          <p:nvPr/>
        </p:nvSpPr>
        <p:spPr>
          <a:xfrm>
            <a:off x="838200" y="3657600"/>
            <a:ext cx="159071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Stores F1 into </a:t>
            </a:r>
            <a:br/>
            <a:r>
              <a:t>next_free;</a:t>
            </a:r>
          </a:p>
        </p:txBody>
      </p:sp>
      <p:sp>
        <p:nvSpPr>
          <p:cNvPr id="347" name="Shape 347"/>
          <p:cNvSpPr/>
          <p:nvPr/>
        </p:nvSpPr>
        <p:spPr>
          <a:xfrm>
            <a:off x="6629400" y="4800600"/>
            <a:ext cx="159071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Stores F2 into </a:t>
            </a:r>
            <a:br/>
            <a:r>
              <a:t>next_free;</a:t>
            </a:r>
          </a:p>
        </p:txBody>
      </p:sp>
      <p:sp>
        <p:nvSpPr>
          <p:cNvPr id="348" name="Shape 348"/>
          <p:cNvSpPr/>
          <p:nvPr/>
        </p:nvSpPr>
        <p:spPr>
          <a:xfrm>
            <a:off x="6553200" y="2057400"/>
            <a:ext cx="142573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 next_free;</a:t>
            </a:r>
          </a:p>
        </p:txBody>
      </p:sp>
      <p:grpSp>
        <p:nvGrpSpPr>
          <p:cNvPr id="351" name="Group 351"/>
          <p:cNvGrpSpPr/>
          <p:nvPr/>
        </p:nvGrpSpPr>
        <p:grpSpPr>
          <a:xfrm>
            <a:off x="609600" y="2758369"/>
            <a:ext cx="304800" cy="350662"/>
            <a:chOff x="0" y="0"/>
            <a:chExt cx="304800" cy="350661"/>
          </a:xfrm>
        </p:grpSpPr>
        <p:sp>
          <p:nvSpPr>
            <p:cNvPr id="349" name="Shape 349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54" name="Group 354"/>
          <p:cNvGrpSpPr/>
          <p:nvPr/>
        </p:nvGrpSpPr>
        <p:grpSpPr>
          <a:xfrm>
            <a:off x="609600" y="3748969"/>
            <a:ext cx="304800" cy="350662"/>
            <a:chOff x="0" y="0"/>
            <a:chExt cx="304800" cy="350661"/>
          </a:xfrm>
        </p:grpSpPr>
        <p:sp>
          <p:nvSpPr>
            <p:cNvPr id="352" name="Shape 352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6248400" y="3367969"/>
            <a:ext cx="304800" cy="350662"/>
            <a:chOff x="0" y="0"/>
            <a:chExt cx="304800" cy="350661"/>
          </a:xfrm>
        </p:grpSpPr>
        <p:sp>
          <p:nvSpPr>
            <p:cNvPr id="355" name="Shape 355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58" name="Shape 358"/>
          <p:cNvSpPr/>
          <p:nvPr/>
        </p:nvSpPr>
        <p:spPr>
          <a:xfrm>
            <a:off x="6629400" y="5486400"/>
            <a:ext cx="16293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in=next_free+1</a:t>
            </a:r>
          </a:p>
        </p:txBody>
      </p:sp>
      <p:sp>
        <p:nvSpPr>
          <p:cNvPr id="359" name="Shape 359"/>
          <p:cNvSpPr/>
          <p:nvPr/>
        </p:nvSpPr>
        <p:spPr>
          <a:xfrm>
            <a:off x="4175125" y="4075112"/>
            <a:ext cx="3709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F1</a:t>
            </a:r>
          </a:p>
        </p:txBody>
      </p:sp>
      <p:sp>
        <p:nvSpPr>
          <p:cNvPr id="360" name="Shape 360"/>
          <p:cNvSpPr/>
          <p:nvPr/>
        </p:nvSpPr>
        <p:spPr>
          <a:xfrm>
            <a:off x="838200" y="4267200"/>
            <a:ext cx="16293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in=next_free+1</a:t>
            </a:r>
          </a:p>
        </p:txBody>
      </p:sp>
      <p:grpSp>
        <p:nvGrpSpPr>
          <p:cNvPr id="363" name="Group 363"/>
          <p:cNvGrpSpPr/>
          <p:nvPr/>
        </p:nvGrpSpPr>
        <p:grpSpPr>
          <a:xfrm>
            <a:off x="609600" y="4282369"/>
            <a:ext cx="304800" cy="350662"/>
            <a:chOff x="0" y="0"/>
            <a:chExt cx="304800" cy="350661"/>
          </a:xfrm>
        </p:grpSpPr>
        <p:sp>
          <p:nvSpPr>
            <p:cNvPr id="361" name="Shape 361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64" name="Shape 364"/>
          <p:cNvSpPr/>
          <p:nvPr/>
        </p:nvSpPr>
        <p:spPr>
          <a:xfrm flipH="1">
            <a:off x="4953000" y="4114799"/>
            <a:ext cx="457201" cy="571502"/>
          </a:xfrm>
          <a:prstGeom prst="line">
            <a:avLst/>
          </a:prstGeom>
          <a:ln>
            <a:solidFill>
              <a:srgbClr val="FF00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67" name="Group 367"/>
          <p:cNvGrpSpPr/>
          <p:nvPr/>
        </p:nvGrpSpPr>
        <p:grpSpPr>
          <a:xfrm>
            <a:off x="6324600" y="4815769"/>
            <a:ext cx="304800" cy="350662"/>
            <a:chOff x="0" y="0"/>
            <a:chExt cx="304800" cy="350661"/>
          </a:xfrm>
        </p:grpSpPr>
        <p:sp>
          <p:nvSpPr>
            <p:cNvPr id="365" name="Shape 365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70" name="Group 370"/>
          <p:cNvGrpSpPr/>
          <p:nvPr/>
        </p:nvGrpSpPr>
        <p:grpSpPr>
          <a:xfrm>
            <a:off x="6324600" y="5501569"/>
            <a:ext cx="304800" cy="350662"/>
            <a:chOff x="0" y="0"/>
            <a:chExt cx="304800" cy="350661"/>
          </a:xfrm>
        </p:grpSpPr>
        <p:sp>
          <p:nvSpPr>
            <p:cNvPr id="368" name="Shape 368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71" name="Shape 371"/>
          <p:cNvSpPr/>
          <p:nvPr/>
        </p:nvSpPr>
        <p:spPr>
          <a:xfrm>
            <a:off x="3810000" y="4876800"/>
            <a:ext cx="11430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74" name="Group 374"/>
          <p:cNvGrpSpPr/>
          <p:nvPr/>
        </p:nvGrpSpPr>
        <p:grpSpPr>
          <a:xfrm>
            <a:off x="3810000" y="4114800"/>
            <a:ext cx="1143000" cy="381000"/>
            <a:chOff x="0" y="0"/>
            <a:chExt cx="1143000" cy="381000"/>
          </a:xfrm>
        </p:grpSpPr>
        <p:sp>
          <p:nvSpPr>
            <p:cNvPr id="372" name="Shape 372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86042" y="15169"/>
              <a:ext cx="37091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1" grpId="1"/>
      <p:bldP build="whole" bldLvl="1" animBg="1" rev="0" advAuto="0" spid="340" grpId="6"/>
      <p:bldP build="whole" bldLvl="1" animBg="1" rev="0" advAuto="0" spid="359" grpId="4"/>
      <p:bldP build="whole" bldLvl="1" animBg="1" rev="0" advAuto="0" spid="354" grpId="3"/>
      <p:bldP build="whole" bldLvl="1" animBg="1" rev="0" advAuto="0" spid="370" grpId="12"/>
      <p:bldP build="whole" bldLvl="1" animBg="1" rev="0" advAuto="0" spid="363" grpId="5"/>
      <p:bldP build="whole" bldLvl="1" animBg="1" rev="0" advAuto="0" spid="367" grpId="8"/>
      <p:bldP build="whole" bldLvl="1" animBg="1" rev="0" advAuto="0" spid="329" grpId="10"/>
      <p:bldP build="whole" bldLvl="1" animBg="1" rev="0" advAuto="0" spid="364" grpId="7"/>
      <p:bldP build="whole" bldLvl="1" animBg="1" rev="0" advAuto="0" spid="359" grpId="11"/>
      <p:bldP build="whole" bldLvl="1" animBg="1" rev="0" advAuto="0" spid="357" grpId="2"/>
      <p:bldP build="whole" bldLvl="1" animBg="1" rev="0" advAuto="0" spid="374" grpId="9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 regarding the solution</a:t>
            </a:r>
          </a:p>
        </p:txBody>
      </p:sp>
      <p:sp>
        <p:nvSpPr>
          <p:cNvPr id="666" name="Shape 666"/>
          <p:cNvSpPr/>
          <p:nvPr>
            <p:ph type="body" idx="1"/>
          </p:nvPr>
        </p:nvSpPr>
        <p:spPr>
          <a:xfrm>
            <a:off x="469900" y="1523999"/>
            <a:ext cx="8128000" cy="4991103"/>
          </a:xfrm>
          <a:prstGeom prst="rect">
            <a:avLst/>
          </a:prstGeom>
        </p:spPr>
        <p:txBody>
          <a:bodyPr/>
          <a:lstStyle/>
          <a:p>
            <a:pPr/>
            <a:r>
              <a:t>Inherent priority to the readers</a:t>
            </a:r>
          </a:p>
          <a:p>
            <a:pPr/>
            <a:r>
              <a:t>Say a new reader arrives every 2 seconds and each reader takes 5 seconds to do its work. What will happen to a writer?</a:t>
            </a:r>
          </a:p>
          <a:p>
            <a:pPr>
              <a:buSzTx/>
              <a:buNone/>
            </a:pPr>
            <a:r>
              <a:t>Issue regarding second variation</a:t>
            </a:r>
          </a:p>
          <a:p>
            <a:pPr/>
            <a:r>
              <a:t>Writer don’t have to wait for readers that came along after it </a:t>
            </a:r>
          </a:p>
          <a:p>
            <a:pPr/>
            <a:r>
              <a:t>Less concurrency, lower performance</a:t>
            </a:r>
          </a:p>
        </p:txBody>
      </p:sp>
      <p:sp>
        <p:nvSpPr>
          <p:cNvPr id="667" name="Shape 667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your sincerity</a:t>
            </a:r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78" name="Shape 3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Coding?</a:t>
            </a:r>
          </a:p>
        </p:txBody>
      </p:sp>
      <p:sp>
        <p:nvSpPr>
          <p:cNvPr id="379" name="Shape 3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In previous code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for(;;){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   int next_free = in;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   slot[next_free] = file;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   in = next_free+1;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}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What if we use one line of code?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for(;;){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   slot[in++] = file 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}</a:t>
            </a:r>
          </a:p>
        </p:txBody>
      </p:sp>
      <p:sp>
        <p:nvSpPr>
          <p:cNvPr id="380" name="Shape 380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381" name="Shape 381"/>
          <p:cNvSpPr/>
          <p:nvPr>
            <p:ph type="sldNum" sz="quarter" idx="4294967295"/>
          </p:nvPr>
        </p:nvSpPr>
        <p:spPr>
          <a:xfrm>
            <a:off x="1944702" y="6351222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84" name="Shape 3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Can process Be switched?</a:t>
            </a:r>
          </a:p>
        </p:txBody>
      </p:sp>
      <p:sp>
        <p:nvSpPr>
          <p:cNvPr id="385" name="Shape 3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After each </a:t>
            </a:r>
            <a:r>
              <a:rPr>
                <a:solidFill>
                  <a:srgbClr val="FF0000"/>
                </a:solidFill>
              </a:rPr>
              <a:t>machine</a:t>
            </a:r>
            <a:r>
              <a:t> instruction!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in++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is a C/C++ statement, translated into </a:t>
            </a:r>
            <a:r>
              <a: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three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machine instructions: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lvl="1" marL="742950" indent="-285750">
              <a:spcBef>
                <a:spcPts val="600"/>
              </a:spcBef>
              <a:defRPr sz="2800"/>
            </a:pPr>
            <a:r>
              <a:t>load mem, R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inc R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store R, mem</a:t>
            </a:r>
          </a:p>
          <a:p>
            <a:pPr/>
            <a:r>
              <a:t>Interrupt (and hence process swichting) can happen in between.</a:t>
            </a:r>
          </a:p>
        </p:txBody>
      </p:sp>
      <p:sp>
        <p:nvSpPr>
          <p:cNvPr id="386" name="Shape 386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387" name="Shape 387"/>
          <p:cNvSpPr/>
          <p:nvPr>
            <p:ph type="sldNum" sz="quarter" idx="4294967295"/>
          </p:nvPr>
        </p:nvSpPr>
        <p:spPr>
          <a:xfrm>
            <a:off x="1944702" y="6351222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Race condition</a:t>
            </a:r>
          </a:p>
        </p:txBody>
      </p:sp>
      <p:sp>
        <p:nvSpPr>
          <p:cNvPr id="390" name="Shape 39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Two or more processes are reading or writing some </a:t>
            </a:r>
            <a:r>
              <a:rPr>
                <a:solidFill>
                  <a:srgbClr val="FF0000"/>
                </a:solidFill>
              </a:rPr>
              <a:t>shared</a:t>
            </a:r>
            <a:r>
              <a:t> data and the final result depends on who runs precisely when</a:t>
            </a:r>
          </a:p>
          <a:p>
            <a:pPr/>
            <a:r>
              <a:t>Very hard to Debug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