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embeddedFontLst>
    <p:embeddedFont>
      <p:font typeface="QRQQLT+ArialMT"/>
      <p:regular r:id="rId24"/>
    </p:embeddedFont>
    <p:embeddedFont>
      <p:font typeface="MFWDNU+TimesNewRomanPS-BoldMT"/>
      <p:regular r:id="rId25"/>
    </p:embeddedFont>
    <p:embeddedFont>
      <p:font typeface="LNRGMV+Wingdings-Regular"/>
      <p:regular r:id="rId26"/>
    </p:embeddedFont>
    <p:embeddedFont>
      <p:font typeface="SWGVAK+Arial-BoldMT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font" Target="fonts/font1.fntdata" /><Relationship Id="rId25" Type="http://schemas.openxmlformats.org/officeDocument/2006/relationships/font" Target="fonts/font2.fntdata" /><Relationship Id="rId26" Type="http://schemas.openxmlformats.org/officeDocument/2006/relationships/font" Target="fonts/font3.fntdata" /><Relationship Id="rId27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5248" y="2335191"/>
            <a:ext cx="146380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Tool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:</a:t>
            </a:r>
            <a:r>
              <a:rPr dirty="0" sz="2000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NIDS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5250" y="2987684"/>
            <a:ext cx="2676543" cy="17042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74"/>
              </a:lnSpc>
              <a:spcBef>
                <a:spcPts val="0"/>
              </a:spcBef>
              <a:spcAft>
                <a:spcPts val="0"/>
              </a:spcAft>
            </a:pPr>
            <a:r>
              <a:rPr dirty="0" sz="4900">
                <a:solidFill>
                  <a:srgbClr val="000000"/>
                </a:solidFill>
                <a:latin typeface="QRQQLT+ArialMT"/>
                <a:cs typeface="QRQQLT+ArialMT"/>
              </a:rPr>
              <a:t>SNORT3</a:t>
            </a:r>
          </a:p>
          <a:p>
            <a:pPr marL="0" marR="0">
              <a:lnSpc>
                <a:spcPts val="2436"/>
              </a:lnSpc>
              <a:spcBef>
                <a:spcPts val="5208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Prepared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By-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5250" y="4947942"/>
            <a:ext cx="3736545" cy="649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1905048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-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Md.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Al-Amin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Sany</a:t>
            </a:r>
          </a:p>
          <a:p>
            <a:pPr marL="0" marR="0">
              <a:lnSpc>
                <a:spcPts val="237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1905052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-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Bijoy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Ahmed</a:t>
            </a:r>
            <a:r>
              <a:rPr dirty="0" sz="2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MFWDNU+TimesNewRomanPS-BoldMT"/>
                <a:cs typeface="MFWDNU+TimesNewRomanPS-BoldMT"/>
              </a:rPr>
              <a:t>Saiem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8632" y="58386"/>
            <a:ext cx="1676020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Snort3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Custom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Rules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01540" y="784960"/>
            <a:ext cx="267937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Snort3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Rules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Description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90179" y="1228681"/>
            <a:ext cx="5951527" cy="825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Local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Rules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Set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up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in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Configuration</a:t>
            </a:r>
          </a:p>
          <a:p>
            <a:pPr marL="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File(snort.lua)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22068" y="223462"/>
            <a:ext cx="242537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Snort3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Manual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Trigger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57561" y="697721"/>
            <a:ext cx="881157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A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ping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command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executed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from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Kali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Linux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test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connectivity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our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Ubuntu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2.0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3231" y="1214561"/>
            <a:ext cx="3058237" cy="1702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40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initiate</a:t>
            </a:r>
            <a:r>
              <a:rPr dirty="0" sz="40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an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FTP</a:t>
            </a:r>
            <a:r>
              <a:rPr dirty="0" sz="4000" spc="1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(File</a:t>
            </a:r>
          </a:p>
          <a:p>
            <a:pPr marL="0" marR="0">
              <a:lnSpc>
                <a:spcPts val="4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Transfer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231" y="2860480"/>
            <a:ext cx="2185144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Protocol)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231" y="3409120"/>
            <a:ext cx="3341701" cy="2251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connection</a:t>
            </a:r>
            <a:r>
              <a:rPr dirty="0" sz="40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Ubuntu</a:t>
            </a:r>
            <a:r>
              <a:rPr dirty="0" sz="40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3.0</a:t>
            </a:r>
            <a:r>
              <a:rPr dirty="0" sz="40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on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port</a:t>
            </a:r>
            <a:r>
              <a:rPr dirty="0" sz="4000" spc="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21</a:t>
            </a:r>
            <a:r>
              <a:rPr dirty="0" sz="40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from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Kali</a:t>
            </a:r>
            <a:r>
              <a:rPr dirty="0" sz="40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Linux.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3231" y="1214561"/>
            <a:ext cx="3595193" cy="11542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40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establish</a:t>
            </a:r>
            <a:r>
              <a:rPr dirty="0" sz="40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an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SSH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231" y="2311841"/>
            <a:ext cx="3172537" cy="3348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connection</a:t>
            </a:r>
            <a:r>
              <a:rPr dirty="0" sz="40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Metasploit2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with</a:t>
            </a:r>
            <a:r>
              <a:rPr dirty="0" sz="40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specific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configuration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options</a:t>
            </a:r>
            <a:r>
              <a:rPr dirty="0" sz="40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from</a:t>
            </a:r>
          </a:p>
          <a:p>
            <a:pPr marL="0" marR="0">
              <a:lnSpc>
                <a:spcPts val="43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Kali</a:t>
            </a:r>
            <a:r>
              <a:rPr dirty="0" sz="40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QRQQLT+ArialMT"/>
                <a:cs typeface="QRQQLT+ArialMT"/>
              </a:rPr>
              <a:t>Linux.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37869" y="784182"/>
            <a:ext cx="5203607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Logging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In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Json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Structure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92638" y="784182"/>
            <a:ext cx="5089408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Logging</a:t>
            </a:r>
            <a:r>
              <a:rPr dirty="0" sz="3200" spc="-11" b="1">
                <a:solidFill>
                  <a:srgbClr val="ffffff"/>
                </a:solidFill>
                <a:latin typeface="SWGVAK+Arial-BoldMT"/>
                <a:cs typeface="SWGVAK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in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CSV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WGVAK+Arial-BoldMT"/>
                <a:cs typeface="SWGVAK+Arial-BoldMT"/>
              </a:rPr>
              <a:t>Structure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09316"/>
            <a:ext cx="5180388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QRQQLT+ArialMT"/>
                <a:cs typeface="QRQQLT+ArialMT"/>
              </a:rPr>
              <a:t>Introduction</a:t>
            </a:r>
            <a:r>
              <a:rPr dirty="0" sz="44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4400" spc="1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QRQQLT+ArialMT"/>
                <a:cs typeface="QRQQLT+ArialMT"/>
              </a:rPr>
              <a:t>Snort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57178"/>
            <a:ext cx="9909605" cy="439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LNRGMV+Wingdings-Regular"/>
                <a:cs typeface="LNRGMV+Wingdings-Regular"/>
              </a:rPr>
              <a:t>Ø</a:t>
            </a:r>
            <a:r>
              <a:rPr dirty="0" sz="285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</a:t>
            </a:r>
            <a:r>
              <a:rPr dirty="0" sz="2800" spc="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versatile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IDS/IPS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that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offers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real-time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analysis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of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network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6840" y="2244677"/>
            <a:ext cx="969172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traffic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2800" spc="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detect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and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respond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2800" spc="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potentially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malicious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activities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2752274"/>
            <a:ext cx="9971889" cy="12069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LNRGMV+Wingdings-Regular"/>
                <a:cs typeface="LNRGMV+Wingdings-Regular"/>
              </a:rPr>
              <a:t>Ø</a:t>
            </a:r>
            <a:r>
              <a:rPr dirty="0" sz="285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It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operates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on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rule-based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system,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where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users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can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define</a:t>
            </a:r>
          </a:p>
          <a:p>
            <a:pPr marL="45720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custom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rules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or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employ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pre-existing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rule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sets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2800" spc="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identify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and</a:t>
            </a:r>
          </a:p>
          <a:p>
            <a:pPr marL="45720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mitigate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threats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4031419"/>
            <a:ext cx="10425579" cy="1590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LNRGMV+Wingdings-Regular"/>
                <a:cs typeface="LNRGMV+Wingdings-Regular"/>
              </a:rPr>
              <a:t>Ø</a:t>
            </a:r>
            <a:r>
              <a:rPr dirty="0" sz="285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Snort’s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rule-based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approach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allows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it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monitor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network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traffic</a:t>
            </a:r>
          </a:p>
          <a:p>
            <a:pPr marL="45720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at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both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the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network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and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application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layers,</a:t>
            </a:r>
            <a:r>
              <a:rPr dirty="0" sz="2800" spc="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thereby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offering</a:t>
            </a:r>
          </a:p>
          <a:p>
            <a:pPr marL="45720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comprehensive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protection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against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wide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range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of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network-</a:t>
            </a:r>
          </a:p>
          <a:p>
            <a:pPr marL="45720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based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attacks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and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QRQQLT+ArialMT"/>
                <a:cs typeface="QRQQLT+ArialMT"/>
              </a:rPr>
              <a:t>vulnerabilities.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0999" y="898562"/>
            <a:ext cx="3389143" cy="10705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00000"/>
                </a:solidFill>
                <a:latin typeface="QRQQLT+ArialMT"/>
                <a:cs typeface="QRQQLT+ArialMT"/>
              </a:rPr>
              <a:t>Virtual</a:t>
            </a:r>
            <a:r>
              <a:rPr dirty="0" sz="37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00000"/>
                </a:solidFill>
                <a:latin typeface="QRQQLT+ArialMT"/>
                <a:cs typeface="QRQQLT+ArialMT"/>
              </a:rPr>
              <a:t>Machine</a:t>
            </a:r>
          </a:p>
          <a:p>
            <a:pPr marL="0" marR="0">
              <a:lnSpc>
                <a:spcPts val="3996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00000"/>
                </a:solidFill>
                <a:latin typeface="QRQQLT+ArialMT"/>
                <a:cs typeface="QRQQLT+ArialMT"/>
              </a:rPr>
              <a:t>Setup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158" y="3232475"/>
            <a:ext cx="4317448" cy="18516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Snort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is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used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detect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and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prevent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various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attacks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based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on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predefined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rules.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The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operations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of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snort</a:t>
            </a:r>
            <a:r>
              <a:rPr dirty="0" sz="2000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are:</a:t>
            </a:r>
          </a:p>
          <a:p>
            <a:pPr marL="114300" marR="0">
              <a:lnSpc>
                <a:spcPts val="229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Packet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Sniffing</a:t>
            </a:r>
          </a:p>
          <a:p>
            <a:pPr marL="114300" marR="0">
              <a:lnSpc>
                <a:spcPts val="229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Network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Intrusion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Detection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and</a:t>
            </a:r>
          </a:p>
          <a:p>
            <a:pPr marL="34290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Prevention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458" y="5106994"/>
            <a:ext cx="2131098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Packet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Logging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5333" y="361529"/>
            <a:ext cx="11961324" cy="11164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Snort3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rules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operate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similarly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to</a:t>
            </a:r>
            <a:r>
              <a:rPr dirty="0" sz="18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conventional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firewall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rules.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They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are</a:t>
            </a:r>
            <a:r>
              <a:rPr dirty="0" sz="1800" spc="4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designed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to</a:t>
            </a:r>
            <a:r>
              <a:rPr dirty="0" sz="18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analyze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network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activity,</a:t>
            </a:r>
            <a:r>
              <a:rPr dirty="0" sz="1800" spc="4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looking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fo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specific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patterns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or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signatures.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When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</a:t>
            </a:r>
            <a:r>
              <a:rPr dirty="0" sz="1800" spc="4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match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is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found,</a:t>
            </a:r>
            <a:r>
              <a:rPr dirty="0" sz="1800" spc="4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Snort3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can</a:t>
            </a:r>
            <a:r>
              <a:rPr dirty="0" sz="1800" spc="4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take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action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by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either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generating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an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alert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or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droppi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packet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if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configured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an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Intrusion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Prevention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System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(IPS).</a:t>
            </a:r>
            <a:r>
              <a:rPr dirty="0" sz="1800" spc="4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This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proactive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approach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helps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in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enhancing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network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se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by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identifying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and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responding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to</a:t>
            </a:r>
            <a:r>
              <a:rPr dirty="0" sz="18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potential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threats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in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real-time.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For</a:t>
            </a:r>
            <a:r>
              <a:rPr dirty="0" sz="1800" spc="6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verifying</a:t>
            </a:r>
            <a:r>
              <a:rPr dirty="0" sz="18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this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</a:t>
            </a:r>
            <a:r>
              <a:rPr dirty="0" sz="1800" spc="4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home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network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is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created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below.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5101" y="4131511"/>
            <a:ext cx="4499821" cy="601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A</a:t>
            </a:r>
            <a:r>
              <a:rPr dirty="0" sz="2000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Home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Network(Name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:</a:t>
            </a:r>
            <a:r>
              <a:rPr dirty="0" sz="2000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snortyNet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,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IP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:</a:t>
            </a:r>
            <a:r>
              <a:rPr dirty="0" sz="2000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192.168.48.0/24)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is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Created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2158" y="4032575"/>
            <a:ext cx="4218978" cy="601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Virtual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Machines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are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connected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the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Home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Network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4939" y="83602"/>
            <a:ext cx="1030997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The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IP</a:t>
            </a:r>
            <a:r>
              <a:rPr dirty="0" sz="1800" spc="4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addresses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of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all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Virtual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Machines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must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be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within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the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same</a:t>
            </a:r>
            <a:r>
              <a:rPr dirty="0" sz="1800" spc="47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subnet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to</a:t>
            </a:r>
            <a:r>
              <a:rPr dirty="0" sz="18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connect</a:t>
            </a:r>
            <a:r>
              <a:rPr dirty="0" sz="1800" spc="46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with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each</a:t>
            </a:r>
            <a:r>
              <a:rPr dirty="0" sz="1800" spc="4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QRQQLT+ArialMT"/>
                <a:cs typeface="QRQQLT+ArialMT"/>
              </a:rPr>
              <a:t>other.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1422" y="439509"/>
            <a:ext cx="2714795" cy="260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000000"/>
                </a:solidFill>
                <a:latin typeface="QRQQLT+ArialMT"/>
                <a:cs typeface="QRQQLT+ArialMT"/>
              </a:rPr>
              <a:t>IP</a:t>
            </a:r>
            <a:r>
              <a:rPr dirty="0" sz="1550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  <a:latin typeface="QRQQLT+ArialMT"/>
                <a:cs typeface="QRQQLT+ArialMT"/>
              </a:rPr>
              <a:t>addresses</a:t>
            </a:r>
            <a:r>
              <a:rPr dirty="0" sz="155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  <a:latin typeface="QRQQLT+ArialMT"/>
                <a:cs typeface="QRQQLT+ArialMT"/>
              </a:rPr>
              <a:t>of</a:t>
            </a:r>
            <a:r>
              <a:rPr dirty="0" sz="155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  <a:latin typeface="QRQQLT+ArialMT"/>
                <a:cs typeface="QRQQLT+ArialMT"/>
              </a:rPr>
              <a:t>the</a:t>
            </a:r>
            <a:r>
              <a:rPr dirty="0" sz="155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  <a:latin typeface="QRQQLT+ArialMT"/>
                <a:cs typeface="QRQQLT+ArialMT"/>
              </a:rPr>
              <a:t>four</a:t>
            </a:r>
            <a:r>
              <a:rPr dirty="0" sz="1550" spc="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000000"/>
                </a:solidFill>
                <a:latin typeface="QRQQLT+ArialMT"/>
                <a:cs typeface="QRQQLT+ArialMT"/>
              </a:rPr>
              <a:t>VMs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2918" y="733798"/>
            <a:ext cx="1228576" cy="3922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7175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Ubuntu2.0</a:t>
            </a:r>
          </a:p>
          <a:p>
            <a:pPr marL="0" marR="0">
              <a:lnSpc>
                <a:spcPts val="1340"/>
              </a:lnSpc>
              <a:spcBef>
                <a:spcPts val="15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IP:192.168.48.4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2038" y="762622"/>
            <a:ext cx="1228576" cy="3922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288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Ubuntu</a:t>
            </a:r>
            <a:r>
              <a:rPr dirty="0" sz="12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3.0</a:t>
            </a:r>
          </a:p>
          <a:p>
            <a:pPr marL="0" marR="0">
              <a:lnSpc>
                <a:spcPts val="1340"/>
              </a:lnSpc>
              <a:spcBef>
                <a:spcPts val="15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IP:192.168.48.5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72869" y="3475242"/>
            <a:ext cx="1228576" cy="39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7718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Kali</a:t>
            </a:r>
            <a:r>
              <a:rPr dirty="0" sz="12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Linux</a:t>
            </a:r>
          </a:p>
          <a:p>
            <a:pPr marL="0" marR="0">
              <a:lnSpc>
                <a:spcPts val="1340"/>
              </a:lnSpc>
              <a:spcBef>
                <a:spcPts val="15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IP:192.168.48.6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24611" y="3484946"/>
            <a:ext cx="1228576" cy="391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Metasploitable2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RQQLT+ArialMT"/>
                <a:cs typeface="QRQQLT+ArialMT"/>
              </a:rPr>
              <a:t>IP:192.168.48.7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72691" y="1202303"/>
            <a:ext cx="2527826" cy="290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QRQQLT+ArialMT"/>
                <a:cs typeface="QRQQLT+ArialMT"/>
              </a:rPr>
              <a:t>Snort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Version</a:t>
            </a:r>
            <a:r>
              <a:rPr dirty="0" sz="18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:</a:t>
            </a:r>
            <a:r>
              <a:rPr dirty="0" sz="18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3.1.78.0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6506" y="2995671"/>
            <a:ext cx="4089616" cy="793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18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Threading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shared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memory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allow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us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scale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Snort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3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our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network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and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create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a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much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faster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start-up.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6506" y="3812535"/>
            <a:ext cx="4088664" cy="793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18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This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allows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multiple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packet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processing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free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up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more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memory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for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more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packet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processing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QRQQLT+ArialMT"/>
                <a:cs typeface="QRQQLT+ArialMT"/>
              </a:rPr>
              <a:t>power.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2158" y="3994475"/>
            <a:ext cx="3541559" cy="679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Snort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3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Configaration</a:t>
            </a:r>
          </a:p>
          <a:p>
            <a:pPr marL="0" marR="0">
              <a:lnSpc>
                <a:spcPts val="2290"/>
              </a:lnSpc>
              <a:spcBef>
                <a:spcPts val="469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Home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NET:192.168.48.0/24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2158" y="4169735"/>
            <a:ext cx="3202685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QRQQLT+ArialMT"/>
                <a:cs typeface="QRQQLT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Snort3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Community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QRQQLT+ArialMT"/>
                <a:cs typeface="QRQQLT+ArialMT"/>
              </a:rPr>
              <a:t>Rules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2024-03-09T10:51:26-06:00</dcterms:modified>
</cp:coreProperties>
</file>