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34"/>
  </p:notesMasterIdLst>
  <p:sldIdLst>
    <p:sldId id="258" r:id="rId2"/>
    <p:sldId id="350" r:id="rId3"/>
    <p:sldId id="261" r:id="rId4"/>
    <p:sldId id="366" r:id="rId5"/>
    <p:sldId id="394" r:id="rId6"/>
    <p:sldId id="393" r:id="rId7"/>
    <p:sldId id="262" r:id="rId8"/>
    <p:sldId id="396" r:id="rId9"/>
    <p:sldId id="395" r:id="rId10"/>
    <p:sldId id="380" r:id="rId11"/>
    <p:sldId id="392" r:id="rId12"/>
    <p:sldId id="364" r:id="rId13"/>
    <p:sldId id="399" r:id="rId14"/>
    <p:sldId id="381" r:id="rId15"/>
    <p:sldId id="382" r:id="rId16"/>
    <p:sldId id="260" r:id="rId17"/>
    <p:sldId id="400" r:id="rId18"/>
    <p:sldId id="384" r:id="rId19"/>
    <p:sldId id="385" r:id="rId20"/>
    <p:sldId id="386" r:id="rId21"/>
    <p:sldId id="389" r:id="rId22"/>
    <p:sldId id="387" r:id="rId23"/>
    <p:sldId id="388" r:id="rId24"/>
    <p:sldId id="371" r:id="rId25"/>
    <p:sldId id="390" r:id="rId26"/>
    <p:sldId id="372" r:id="rId27"/>
    <p:sldId id="391" r:id="rId28"/>
    <p:sldId id="403" r:id="rId29"/>
    <p:sldId id="401" r:id="rId30"/>
    <p:sldId id="268" r:id="rId31"/>
    <p:sldId id="376" r:id="rId32"/>
    <p:sldId id="27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8C7C"/>
    <a:srgbClr val="B3E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706" autoAdjust="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outlineViewPr>
    <p:cViewPr>
      <p:scale>
        <a:sx n="33" d="100"/>
        <a:sy n="33" d="100"/>
      </p:scale>
      <p:origin x="0" y="-36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E0E1-4CDB-48D2-B374-F8DB064026DC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18187-8F77-408A-85A3-C92BC10845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49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818187-8F77-408A-85A3-C92BC108458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06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68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9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9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/>
              <a:t>Small footprint automatic speech recognition free keyword spotting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2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00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7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06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2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2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71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022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5067A1F2-93DC-4651-BB65-228A7A25854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4BA7-DBC9-5EC0-B813-7CA6626A3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877" y="1245254"/>
            <a:ext cx="10058400" cy="896112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rif"/>
                <a:ea typeface="Microsoft Sans Serif" panose="020B0604020202020204" pitchFamily="34" charset="0"/>
                <a:cs typeface="Microsoft Sans Serif" panose="020B0604020202020204" pitchFamily="34" charset="0"/>
              </a:rPr>
              <a:t>small</a:t>
            </a:r>
            <a:r>
              <a:rPr lang="en-US" sz="4000" dirty="0">
                <a:latin typeface="Serif"/>
                <a:cs typeface="Helvetica" panose="020B0604020202020204" pitchFamily="34" charset="0"/>
              </a:rPr>
              <a:t> footprint automatic speech recognition free keyword spotting</a:t>
            </a:r>
            <a:endParaRPr lang="en-IN" sz="4000" dirty="0">
              <a:latin typeface="Serif"/>
              <a:cs typeface="Helvetica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D2C24B-4CE9-87A5-47E7-BEC6EB31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282" y="4814845"/>
            <a:ext cx="5899485" cy="1567700"/>
          </a:xfrm>
        </p:spPr>
        <p:txBody>
          <a:bodyPr>
            <a:no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Aptos Display" panose="020B0004020202020204" pitchFamily="34" charset="0"/>
                <a:ea typeface="Microsoft Sans Serif" panose="020B0604020202020204" pitchFamily="34" charset="0"/>
                <a:cs typeface="Microsoft Uighur" panose="02000000000000000000" pitchFamily="2" charset="-78"/>
              </a:rPr>
              <a:t>Presented by: Bijoyashree Das (23SP06004)</a:t>
            </a:r>
          </a:p>
          <a:p>
            <a:r>
              <a:rPr lang="en-IN" sz="2000" b="1" dirty="0">
                <a:solidFill>
                  <a:schemeClr val="tx1"/>
                </a:solidFill>
                <a:latin typeface="Aptos Display" panose="020B0004020202020204" pitchFamily="34" charset="0"/>
                <a:ea typeface="Microsoft Sans Serif" panose="020B0604020202020204" pitchFamily="34" charset="0"/>
                <a:cs typeface="Microsoft Uighur" panose="02000000000000000000" pitchFamily="2" charset="-78"/>
              </a:rPr>
              <a:t>Under the guidance of: Dr Himanshu Pramod </a:t>
            </a:r>
            <a:r>
              <a:rPr lang="en-IN" sz="2000" b="1" dirty="0" err="1">
                <a:solidFill>
                  <a:schemeClr val="tx1"/>
                </a:solidFill>
                <a:latin typeface="Aptos Display" panose="020B0004020202020204" pitchFamily="34" charset="0"/>
                <a:ea typeface="Microsoft Sans Serif" panose="020B0604020202020204" pitchFamily="34" charset="0"/>
                <a:cs typeface="Microsoft Uighur" panose="02000000000000000000" pitchFamily="2" charset="-78"/>
              </a:rPr>
              <a:t>Padole</a:t>
            </a:r>
            <a:endParaRPr lang="en-IN" sz="2000" b="1" dirty="0">
              <a:solidFill>
                <a:schemeClr val="tx1"/>
              </a:solidFill>
              <a:latin typeface="Aptos Display" panose="020B0004020202020204" pitchFamily="34" charset="0"/>
              <a:ea typeface="Microsoft Sans Serif" panose="020B0604020202020204" pitchFamily="34" charset="0"/>
              <a:cs typeface="Microsoft Uighur" panose="02000000000000000000" pitchFamily="2" charset="-78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Aptos Display" panose="020B0004020202020204" pitchFamily="34" charset="0"/>
                <a:ea typeface="Microsoft Sans Serif" panose="020B0604020202020204" pitchFamily="34" charset="0"/>
                <a:cs typeface="Microsoft Uighur" panose="02000000000000000000" pitchFamily="2" charset="-78"/>
              </a:rPr>
              <a:t>School of Electrical &amp; Computer Sciences</a:t>
            </a:r>
          </a:p>
          <a:p>
            <a:r>
              <a:rPr lang="en-US" sz="2000" b="1" dirty="0">
                <a:solidFill>
                  <a:schemeClr val="tx1"/>
                </a:solidFill>
                <a:latin typeface="Aptos Display" panose="020B0004020202020204" pitchFamily="34" charset="0"/>
                <a:ea typeface="Microsoft Sans Serif" panose="020B0604020202020204" pitchFamily="34" charset="0"/>
                <a:cs typeface="Microsoft Uighur" panose="02000000000000000000" pitchFamily="2" charset="-78"/>
              </a:rPr>
              <a:t>Indian Institute of Technology Bhubaneswar</a:t>
            </a:r>
            <a:endParaRPr lang="en-IN" sz="2000" b="1" dirty="0">
              <a:solidFill>
                <a:schemeClr val="tx1"/>
              </a:solidFill>
              <a:latin typeface="Aptos Display" panose="020B0004020202020204" pitchFamily="34" charset="0"/>
              <a:ea typeface="Microsoft Sans Serif" panose="020B0604020202020204" pitchFamily="34" charset="0"/>
              <a:cs typeface="Microsoft Uighur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E27B6-F29F-2DC8-123D-71DA583EB05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461" y="2398296"/>
            <a:ext cx="2070600" cy="1917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E90A7E-F8E7-DDB1-9210-BACF200C2912}"/>
              </a:ext>
            </a:extLst>
          </p:cNvPr>
          <p:cNvSpPr txBox="1"/>
          <p:nvPr/>
        </p:nvSpPr>
        <p:spPr>
          <a:xfrm>
            <a:off x="8702842" y="5598695"/>
            <a:ext cx="206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Date: 5</a:t>
            </a:r>
            <a:r>
              <a:rPr lang="en-IN" baseline="30000" dirty="0"/>
              <a:t>th</a:t>
            </a:r>
            <a:r>
              <a:rPr lang="en-IN" dirty="0"/>
              <a:t> May, 2025</a:t>
            </a:r>
          </a:p>
        </p:txBody>
      </p:sp>
    </p:spTree>
    <p:extLst>
      <p:ext uri="{BB962C8B-B14F-4D97-AF65-F5344CB8AC3E}">
        <p14:creationId xmlns:p14="http://schemas.microsoft.com/office/powerpoint/2010/main" val="54741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6CC74-97E4-0DA2-1689-1900BC7D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 done till now</a:t>
            </a:r>
            <a:endParaRPr lang="en-IN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17734B-7224-82CA-5ACC-55860D1F3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12518" r="3259" b="14039"/>
          <a:stretch/>
        </p:blipFill>
        <p:spPr>
          <a:xfrm>
            <a:off x="467225" y="2448935"/>
            <a:ext cx="7850520" cy="110973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B8AAA-3174-3DB3-B392-6323B62C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C47F22-AFD3-8553-1DF0-14520152174E}"/>
              </a:ext>
            </a:extLst>
          </p:cNvPr>
          <p:cNvSpPr txBox="1"/>
          <p:nvPr/>
        </p:nvSpPr>
        <p:spPr>
          <a:xfrm>
            <a:off x="1182847" y="3684892"/>
            <a:ext cx="67220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5: </a:t>
            </a: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Block diagram of the proposed MTSC-based KWS model (without parameter reduction)</a:t>
            </a:r>
            <a:endParaRPr lang="en-IN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C5E7F-AD52-96EB-8B85-0EBB0A1CF672}"/>
              </a:ext>
            </a:extLst>
          </p:cNvPr>
          <p:cNvSpPr txBox="1"/>
          <p:nvPr/>
        </p:nvSpPr>
        <p:spPr>
          <a:xfrm>
            <a:off x="577893" y="1853350"/>
            <a:ext cx="9719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(c) Multivariate time series classification (MTSC) based KWS model (without parameter reduction)</a:t>
            </a:r>
            <a:endParaRPr lang="en-IN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C6FBD3-EE9F-DFCD-9A39-AF9332A80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31724"/>
              </p:ext>
            </p:extLst>
          </p:nvPr>
        </p:nvGraphicFramePr>
        <p:xfrm>
          <a:off x="8366337" y="2511914"/>
          <a:ext cx="3579480" cy="297458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60511">
                  <a:extLst>
                    <a:ext uri="{9D8B030D-6E8A-4147-A177-3AD203B41FA5}">
                      <a16:colId xmlns:a16="http://schemas.microsoft.com/office/drawing/2014/main" val="4097392535"/>
                    </a:ext>
                  </a:extLst>
                </a:gridCol>
                <a:gridCol w="1618969">
                  <a:extLst>
                    <a:ext uri="{9D8B030D-6E8A-4147-A177-3AD203B41FA5}">
                      <a16:colId xmlns:a16="http://schemas.microsoft.com/office/drawing/2014/main" val="659060606"/>
                    </a:ext>
                  </a:extLst>
                </a:gridCol>
              </a:tblGrid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MTSC Algorithm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  <a:hlinkClick r:id="rId4" action="ppaction://hlinksldjump"/>
                        </a:rPr>
                        <a:t>[11]</a:t>
                      </a:r>
                      <a:endParaRPr lang="en-IN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Accuracy (%)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757031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89.7996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907920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93.6270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1391039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HYDRA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87.1998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3950760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MR-HYDRA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87.3803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0593671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QUANT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77.1258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4705789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Dr-CIF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81.0000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192516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FreshPRINCE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76.3352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6634272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Catch22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72.5762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8067617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TSF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76.1328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30018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RISE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28.0014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7069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7C730F6-8C52-ADFF-DBF2-4A2FC8DF3A3E}"/>
              </a:ext>
            </a:extLst>
          </p:cNvPr>
          <p:cNvSpPr txBox="1"/>
          <p:nvPr/>
        </p:nvSpPr>
        <p:spPr>
          <a:xfrm>
            <a:off x="553451" y="4057233"/>
            <a:ext cx="767806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SzPct val="147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C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ombines strengths of acoustic features like MFCC with time series-specific feature extractors.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7000"/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The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univariate audio time series data is transformed into a 2-D MFCC matrix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obtained from windowed audio (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window size of 25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ms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and hop size of 10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ms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).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7000"/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Resulting 13×99 dimensional MFCC matrix is modelled as a 13-dimensional time series of length 99, representing the temporal evolution of 13-MFCC coefficients.</a:t>
            </a:r>
            <a:endParaRPr lang="en-IN" sz="1600" i="1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7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Used different multivariate time series feature extractors to get the feature space representations that serve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as the inputs to different classifiers.</a:t>
            </a: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E47508-1313-CB30-8569-2B7ABC0413F7}"/>
              </a:ext>
            </a:extLst>
          </p:cNvPr>
          <p:cNvSpPr txBox="1"/>
          <p:nvPr/>
        </p:nvSpPr>
        <p:spPr>
          <a:xfrm>
            <a:off x="8577501" y="5541491"/>
            <a:ext cx="315715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5: Classification performance of MTSC-based KWS </a:t>
            </a:r>
            <a:r>
              <a:rPr lang="en-US" sz="1100" b="1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model using different </a:t>
            </a:r>
          </a:p>
          <a:p>
            <a:pPr algn="ctr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time series feature extractors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2712E15-AF2D-45FB-9E32-E2655293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80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D764-4EF3-10EE-A514-8550396A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Proposition for 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5239-C65B-1EE7-8B7C-D191203B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40612"/>
            <a:ext cx="9720071" cy="2927674"/>
          </a:xfrm>
          <a:solidFill>
            <a:schemeClr val="bg2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Extract the windowed-MFCC features from the audio to exploit its acoustic features.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Incorporate the time series classification-based keyword spotting model that exploits the inherent time evolving nature of the audio data.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Multivariate extension of the model with optimized specifications to achieve better accuracy.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Reduce the model parameters for maintaining small footprint.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Wingdings" panose="05000000000000000000" pitchFamily="2" charset="2"/>
              <a:buChar char="Ø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Combine the strengths of different time series feature extractors using feature fusion approach.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8397BA-4959-AF75-3F54-DE0C6CA08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9F4A-D29D-D3A6-8107-17E9D0FF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05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3C439-7ECB-43A5-36E5-9944870F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Datasets used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518D9-43B8-DE42-573D-C1AF26E8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81E204-0D47-651F-F77A-A4B556606BD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386" y="1849655"/>
            <a:ext cx="4816643" cy="38533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4C2777-684F-CB0C-B9CC-A25721378E45}"/>
              </a:ext>
            </a:extLst>
          </p:cNvPr>
          <p:cNvSpPr txBox="1"/>
          <p:nvPr/>
        </p:nvSpPr>
        <p:spPr>
          <a:xfrm>
            <a:off x="888733" y="1849655"/>
            <a:ext cx="5207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400" b="1" dirty="0">
                <a:latin typeface="Helvetica" panose="020B0604020202020204"/>
                <a:cs typeface="Helvetica" panose="020B0604020202020204"/>
              </a:rPr>
              <a:t>Google Speech Command (GSC) V1 and V2 </a:t>
            </a:r>
            <a:r>
              <a:rPr lang="en-IN" sz="1400" b="1" dirty="0">
                <a:latin typeface="Helvetica" panose="020B0604020202020204"/>
                <a:cs typeface="Helvetica" panose="020B0604020202020204"/>
                <a:hlinkClick r:id="rId3" action="ppaction://hlinksldjump"/>
              </a:rPr>
              <a:t>[12]</a:t>
            </a:r>
            <a:endParaRPr lang="en-IN" sz="1400" b="1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IN" sz="1400" dirty="0">
                <a:latin typeface="Helvetica" panose="020B0604020202020204"/>
                <a:cs typeface="Helvetica" panose="020B0604020202020204"/>
              </a:rPr>
              <a:t>The dataset consist of 1-second audio snippets sampled at 16kHz.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/>
                <a:cs typeface="Helvetica" panose="020B0604020202020204"/>
              </a:rPr>
              <a:t>The V2 contains 105,000 samples of 35 distinct words, whereas the V1 contains 65,000 samples of 30 different words</a:t>
            </a:r>
            <a:endParaRPr lang="en-IN" sz="1400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IN" sz="1400" dirty="0">
                <a:latin typeface="Helvetica" panose="020B0604020202020204"/>
                <a:cs typeface="Helvetica" panose="020B0604020202020204"/>
              </a:rPr>
              <a:t>The classification model in this study utilized ten command words: “up”, “down”, “left”, “right”, “yes”, “no”, “on”, “off”, “go”, and “stop” as the target keywords.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2000"/>
              <a:buFont typeface="Arial" panose="020B0604020202020204" pitchFamily="34" charset="0"/>
              <a:buChar char="•"/>
            </a:pPr>
            <a:r>
              <a:rPr lang="en-IN" sz="1400" dirty="0">
                <a:latin typeface="Helvetica" panose="020B0604020202020204"/>
                <a:cs typeface="Helvetica" panose="020B0604020202020204"/>
              </a:rPr>
              <a:t>In addition two classes, viz., “silence”, and “unknown”.</a:t>
            </a:r>
          </a:p>
          <a:p>
            <a:pPr algn="just"/>
            <a:endParaRPr lang="en-IN" sz="1400" dirty="0">
              <a:latin typeface="Helvetica" panose="020B0604020202020204"/>
              <a:cs typeface="Helvetica" panose="020B0604020202020204"/>
            </a:endParaRPr>
          </a:p>
          <a:p>
            <a:pPr algn="just"/>
            <a:endParaRPr lang="en-IN" sz="1400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400" b="1" dirty="0">
                <a:latin typeface="Helvetica" panose="020B0604020202020204"/>
                <a:cs typeface="Helvetica" panose="020B0604020202020204"/>
              </a:rPr>
              <a:t>Free Spoken Digit (FSD) Dataset </a:t>
            </a:r>
            <a:r>
              <a:rPr lang="en-IN" sz="1400" b="1" dirty="0">
                <a:latin typeface="Helvetica" panose="020B0604020202020204"/>
                <a:cs typeface="Helvetica" panose="020B0604020202020204"/>
                <a:hlinkClick r:id="rId3" action="ppaction://hlinksldjump"/>
              </a:rPr>
              <a:t>[13]</a:t>
            </a:r>
            <a:endParaRPr lang="en-IN" sz="1400" b="1" dirty="0"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IN" sz="1400" dirty="0">
                <a:latin typeface="Helvetica" panose="020B0604020202020204"/>
                <a:cs typeface="Helvetica" panose="020B0604020202020204"/>
              </a:rPr>
              <a:t>3,000 audio </a:t>
            </a:r>
            <a:r>
              <a:rPr lang="en-US" sz="1400" dirty="0">
                <a:latin typeface="Helvetica" panose="020B0604020202020204"/>
                <a:cs typeface="Helvetica" panose="020B0604020202020204"/>
              </a:rPr>
              <a:t>samples of spoken digits from 0 to 9, recorded at a sampling rate of 8kHz.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/>
                <a:cs typeface="Helvetica" panose="020B0604020202020204"/>
              </a:rPr>
              <a:t>Each snippet is 1-second long.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25000"/>
              <a:buFont typeface="Arial" panose="020B0604020202020204" pitchFamily="34" charset="0"/>
              <a:buChar char="•"/>
            </a:pPr>
            <a:r>
              <a:rPr lang="en-US" sz="1400" dirty="0">
                <a:latin typeface="Helvetica" panose="020B0604020202020204"/>
                <a:cs typeface="Helvetica" panose="020B0604020202020204"/>
              </a:rPr>
              <a:t>Additionally, “unknown” and “silence” classes have been added similar to that of the GSC.</a:t>
            </a:r>
            <a:endParaRPr lang="en-IN" sz="14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BDC114-DE63-F75E-B4AE-39B86957D940}"/>
              </a:ext>
            </a:extLst>
          </p:cNvPr>
          <p:cNvSpPr txBox="1"/>
          <p:nvPr/>
        </p:nvSpPr>
        <p:spPr>
          <a:xfrm>
            <a:off x="7379369" y="5815265"/>
            <a:ext cx="36335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6: Sample audio input files from GSC V1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6F4B9-C97A-4A2A-0DA4-6A70E870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88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87936-3AA8-E4D5-4B45-4D38EE89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64" y="583848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Time series classifiers (TSC)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B09BE-ADA4-924F-142A-02C0645AC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9264" y="1748371"/>
            <a:ext cx="2134622" cy="677609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Helvetica" panose="020B0604020202020204"/>
                <a:cs typeface="Helvetica" panose="020B0604020202020204"/>
              </a:rPr>
              <a:t>ROCKET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Helvetica" panose="020B0604020202020204"/>
                <a:cs typeface="Helvetica" panose="020B0604020202020204"/>
                <a:hlinkClick r:id="rId2" action="ppaction://hlinksldjump"/>
              </a:rPr>
              <a:t>[14]</a:t>
            </a:r>
            <a:endParaRPr lang="en-IN" dirty="0">
              <a:solidFill>
                <a:schemeClr val="accent5">
                  <a:lumMod val="50000"/>
                </a:schemeClr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91C29-6B6A-4517-E550-387BA3407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7834" y="2439922"/>
            <a:ext cx="4754880" cy="3341572"/>
          </a:xfrm>
        </p:spPr>
        <p:txBody>
          <a:bodyPr>
            <a:normAutofit/>
          </a:bodyPr>
          <a:lstStyle/>
          <a:p>
            <a:pPr algn="just"/>
            <a:r>
              <a:rPr lang="en-US" sz="1600" dirty="0">
                <a:latin typeface="Helvetica" panose="020B0604020202020204"/>
                <a:cs typeface="Helvetica" panose="020B0604020202020204"/>
              </a:rPr>
              <a:t>The maximum value and the proportion of positive values (PPV) are the two pooling techniques used to extract features. The feature vector for a set of 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‘</a:t>
            </a:r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k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’ kernels has ‘</a:t>
            </a:r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2k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’ features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.</a:t>
            </a:r>
          </a:p>
          <a:p>
            <a:pPr algn="just"/>
            <a:endParaRPr lang="en-IN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6E8EB-78A3-030D-6108-61A0300A6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46378" y="1678260"/>
            <a:ext cx="1726358" cy="7616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5">
                    <a:lumMod val="50000"/>
                  </a:schemeClr>
                </a:solidFill>
                <a:latin typeface="Helvetica" panose="020B0604020202020204"/>
                <a:cs typeface="Helvetica" panose="020B0604020202020204"/>
              </a:rPr>
              <a:t>RDST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Helvetica" panose="020B0604020202020204"/>
                <a:cs typeface="Helvetica" panose="020B0604020202020204"/>
                <a:hlinkClick r:id="rId2" action="ppaction://hlinksldjump"/>
              </a:rPr>
              <a:t>[15]</a:t>
            </a:r>
            <a:endParaRPr lang="en-IN" b="1" i="1" dirty="0">
              <a:solidFill>
                <a:schemeClr val="accent5">
                  <a:lumMod val="50000"/>
                </a:schemeClr>
              </a:solidFill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26D6D-284D-8519-6438-82C079E37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9287" y="2425981"/>
            <a:ext cx="4754880" cy="334157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 extracted features include minimal distance discovered for that </a:t>
            </a:r>
            <a:r>
              <a:rPr lang="en-US" sz="1600" dirty="0" err="1">
                <a:latin typeface="Helvetica" panose="020B0604020202020204"/>
                <a:cs typeface="Helvetica" panose="020B0604020202020204"/>
              </a:rPr>
              <a:t>shapelet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its location and a threshold-based indicator of the </a:t>
            </a:r>
            <a:r>
              <a:rPr lang="en-US" sz="1600" dirty="0" err="1">
                <a:latin typeface="Helvetica" panose="020B0604020202020204"/>
                <a:cs typeface="Helvetica" panose="020B0604020202020204"/>
              </a:rPr>
              <a:t>shapelet’s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frequency of occurrences. The feature vector for a set of 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‘</a:t>
            </a:r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k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’ </a:t>
            </a:r>
            <a:r>
              <a:rPr lang="en-US" sz="1600" b="1" dirty="0" err="1">
                <a:latin typeface="Helvetica" panose="020B0604020202020204"/>
                <a:cs typeface="Helvetica" panose="020B0604020202020204"/>
              </a:rPr>
              <a:t>shapelets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 has ‘</a:t>
            </a:r>
            <a:r>
              <a:rPr lang="en-US" sz="1600" b="1" i="1" dirty="0">
                <a:latin typeface="Helvetica" panose="020B0604020202020204"/>
                <a:cs typeface="Helvetica" panose="020B0604020202020204"/>
              </a:rPr>
              <a:t>3k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’ features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.</a:t>
            </a:r>
          </a:p>
          <a:p>
            <a:pPr marL="0" indent="0" algn="just">
              <a:buNone/>
            </a:pP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/>
            <a:endParaRPr lang="en-IN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755D4A5-427F-08A5-D13E-09E43EF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99684" y="6470704"/>
            <a:ext cx="3244706" cy="274320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507BC2-C703-35A6-9EA6-4FDCBFC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13</a:t>
            </a:fld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DA122D-CB2D-EE43-1CF9-26F62B5EF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r="5808" b="3488"/>
          <a:stretch/>
        </p:blipFill>
        <p:spPr>
          <a:xfrm>
            <a:off x="473242" y="3846269"/>
            <a:ext cx="5220744" cy="1935225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B204A95-C8B3-98D2-8C34-693938B264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9" r="4246" b="559"/>
          <a:stretch/>
        </p:blipFill>
        <p:spPr>
          <a:xfrm>
            <a:off x="6190829" y="3737631"/>
            <a:ext cx="5333227" cy="18450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4870C7-0C54-44FF-B71B-C8B00A7A6C2C}"/>
              </a:ext>
            </a:extLst>
          </p:cNvPr>
          <p:cNvSpPr txBox="1"/>
          <p:nvPr/>
        </p:nvSpPr>
        <p:spPr>
          <a:xfrm>
            <a:off x="1697661" y="5993207"/>
            <a:ext cx="33213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Figure 7:  Processing pipeline of ROCKET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[11]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4892DA-F7ED-D0C5-D698-B9CC2C4B6A0D}"/>
              </a:ext>
            </a:extLst>
          </p:cNvPr>
          <p:cNvSpPr txBox="1"/>
          <p:nvPr/>
        </p:nvSpPr>
        <p:spPr>
          <a:xfrm>
            <a:off x="7422992" y="5663676"/>
            <a:ext cx="33213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8</a:t>
            </a:r>
            <a:r>
              <a:rPr lang="en-US" sz="1100" b="1" dirty="0">
                <a:latin typeface="Helvetica" panose="020B0604020202020204"/>
                <a:cs typeface="Helvetica" panose="020B0604020202020204"/>
              </a:rPr>
              <a:t>: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 Finding the minimum among the distances between a </a:t>
            </a:r>
            <a:r>
              <a:rPr lang="en-US" sz="1100" b="1" i="0" u="none" strike="noStrike" baseline="0" dirty="0" err="1">
                <a:latin typeface="Helvetica" panose="020B0604020202020204"/>
                <a:cs typeface="Helvetica" panose="020B0604020202020204"/>
              </a:rPr>
              <a:t>shapelet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100" b="0" i="0" u="none" strike="noStrike" baseline="0" dirty="0">
                <a:latin typeface="Helvetica" panose="020B0604020202020204"/>
                <a:cs typeface="Helvetica" panose="020B0604020202020204"/>
              </a:rPr>
              <a:t>S 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and all finite length subsequences of the time series </a:t>
            </a:r>
            <a:r>
              <a:rPr lang="en-US" sz="1100" b="0" i="0" u="none" strike="noStrike" baseline="0" dirty="0">
                <a:latin typeface="Helvetica" panose="020B0604020202020204"/>
                <a:cs typeface="Helvetica" panose="020B0604020202020204"/>
              </a:rPr>
              <a:t>A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[11]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0012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197E-1F7E-9507-9205-2485423A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Improving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F4AC2-F959-066E-AF45-52EDDB224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707" y="1824397"/>
            <a:ext cx="9720071" cy="402336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D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eciding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 optimal number of kernels and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shapelets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affects the time series feature extraction and hence the detection performance.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To verify this, experimentation was performed by varying their default values.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3555E-663B-DEA9-6E9D-38C83A3F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2742" y="6484461"/>
            <a:ext cx="5901458" cy="274320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16E261-4B01-5FF8-256F-A7DF8336E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758726"/>
              </p:ext>
            </p:extLst>
          </p:nvPr>
        </p:nvGraphicFramePr>
        <p:xfrm>
          <a:off x="1175986" y="2879970"/>
          <a:ext cx="9180000" cy="316799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1318146">
                  <a:extLst>
                    <a:ext uri="{9D8B030D-6E8A-4147-A177-3AD203B41FA5}">
                      <a16:colId xmlns:a16="http://schemas.microsoft.com/office/drawing/2014/main" val="4126287247"/>
                    </a:ext>
                  </a:extLst>
                </a:gridCol>
                <a:gridCol w="1741854">
                  <a:extLst>
                    <a:ext uri="{9D8B030D-6E8A-4147-A177-3AD203B41FA5}">
                      <a16:colId xmlns:a16="http://schemas.microsoft.com/office/drawing/2014/main" val="3350492906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2521928077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1478830133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3577266652"/>
                    </a:ext>
                  </a:extLst>
                </a:gridCol>
                <a:gridCol w="1530000">
                  <a:extLst>
                    <a:ext uri="{9D8B030D-6E8A-4147-A177-3AD203B41FA5}">
                      <a16:colId xmlns:a16="http://schemas.microsoft.com/office/drawing/2014/main" val="2080718265"/>
                    </a:ext>
                  </a:extLst>
                </a:gridCol>
              </a:tblGrid>
              <a:tr h="31815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KWS model based on MTSC algorithm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Kernels/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Shapelets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Performance Metrics for GSC V1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84720"/>
                  </a:ext>
                </a:extLst>
              </a:tr>
              <a:tr h="3866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Accuracy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Precision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Recall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F1-Score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9768696"/>
                  </a:ext>
                </a:extLst>
              </a:tr>
              <a:tr h="241684">
                <a:tc rowSpan="6"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  <a:endParaRPr lang="en-IN" sz="1200" b="0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89.7996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89.8721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89.9091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89.8648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5639552"/>
                  </a:ext>
                </a:extLst>
              </a:tr>
              <a:tr h="287987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93.4645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93.5073 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93.5174 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93.4890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00122425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94.3852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94.4188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94.4175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94.3952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1338747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94.7102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94.7543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94.7368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94.7200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0101236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100K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94.9629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94.9781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95.0160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94.9776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05496796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120K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95.0171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95.0503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95.0648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95.0277</a:t>
                      </a:r>
                      <a:endParaRPr lang="en-IN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71615171"/>
                  </a:ext>
                </a:extLst>
              </a:tr>
              <a:tr h="241684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  <a:endParaRPr lang="en-IN" sz="1200" b="0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93.6270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93.7773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93.6418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93.6600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827176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30K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94.8366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94.9713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94.8888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94.9088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8889897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50K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95.1435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95.2802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95.1829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95.2094</a:t>
                      </a:r>
                      <a:endParaRPr lang="en-IN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27806588"/>
                  </a:ext>
                </a:extLst>
              </a:tr>
              <a:tr h="24168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70K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95.0171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95.1595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95.0688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95.0942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3186776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2D86-D469-C048-7D7A-2DE32495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3778" y="6484461"/>
            <a:ext cx="973666" cy="274320"/>
          </a:xfrm>
        </p:spPr>
        <p:txBody>
          <a:bodyPr/>
          <a:lstStyle/>
          <a:p>
            <a:fld id="{5067A1F2-93DC-4651-BB65-228A7A258549}" type="slidenum">
              <a:rPr lang="en-IN" smtClean="0"/>
              <a:t>14</a:t>
            </a:fld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93CC82-7C6A-2564-CA00-02E2E0B119A5}"/>
              </a:ext>
            </a:extLst>
          </p:cNvPr>
          <p:cNvSpPr txBox="1"/>
          <p:nvPr/>
        </p:nvSpPr>
        <p:spPr>
          <a:xfrm>
            <a:off x="1605223" y="6141979"/>
            <a:ext cx="79994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6:Classification performance of ROCKET and RDST-based MTSC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KWS models for varying input parameters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4807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F67-8856-D58F-64A4-18F7E3BC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80" y="665888"/>
            <a:ext cx="10622440" cy="153944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Challenges with increased kernels/</a:t>
            </a:r>
            <a:r>
              <a:rPr lang="en-IN" sz="3600" dirty="0" err="1">
                <a:latin typeface="Helvetica" panose="020B0604020202020204"/>
                <a:cs typeface="Helvetica" panose="020B0604020202020204"/>
              </a:rPr>
              <a:t>shapelets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F41E-2ADC-A8AB-719C-7184783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ROCKET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with increased 120K kernels, and RDST with increased 50K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shapelets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performed the best with the accuracies of </a:t>
            </a: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95.02%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and </a:t>
            </a: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95.14%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, respectively.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A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lthough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 increased number of kernels and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shapelets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improves the classification accuracy, it also increases the resulting number of features to:</a:t>
            </a:r>
          </a:p>
          <a:p>
            <a:pPr marL="0" indent="0" algn="ctr">
              <a:buClr>
                <a:schemeClr val="accent5">
                  <a:lumMod val="75000"/>
                </a:schemeClr>
              </a:buClr>
              <a:buSzPct val="143000"/>
              <a:buNone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2×120K = 240K for ROCKET and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3×50K = 150K for RDST.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These feature vectors, when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provided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to the optimal 12-class ridge classifier, results in an increased number of trainable parameters. Specifically,</a:t>
            </a:r>
            <a:endParaRPr lang="en-IN" sz="16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 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For ROCKET:</a:t>
            </a:r>
          </a:p>
          <a:p>
            <a:pPr marL="0" indent="0" algn="just">
              <a:buClr>
                <a:schemeClr val="accent5">
                  <a:lumMod val="75000"/>
                </a:schemeClr>
              </a:buClr>
              <a:buNone/>
            </a:pP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	Total trainable parameters = 12 × 240K + 12 = 2880012 = </a:t>
            </a:r>
            <a:r>
              <a:rPr lang="en-IN" sz="1600" b="1" i="0" u="none" strike="noStrike" baseline="0" dirty="0">
                <a:latin typeface="Helvetica" panose="020B0604020202020204"/>
                <a:cs typeface="Helvetica" panose="020B0604020202020204"/>
              </a:rPr>
              <a:t>2.88M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 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For RDST:</a:t>
            </a:r>
          </a:p>
          <a:p>
            <a:pPr marL="0" indent="0" algn="just">
              <a:buNone/>
            </a:pP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	Total trainable parameters = 12 × 150K + 12 = 1800012 = </a:t>
            </a:r>
            <a:r>
              <a:rPr lang="en-IN" sz="1600" b="1" i="0" u="none" strike="noStrike" baseline="0" dirty="0">
                <a:latin typeface="Helvetica" panose="020B0604020202020204"/>
                <a:cs typeface="Helvetica" panose="020B0604020202020204"/>
              </a:rPr>
              <a:t>1.80M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A39126-3587-B421-C97E-CDC12D26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4E8C4-3051-E1DD-D43B-1E17A557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99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6D-D93C-41FE-1726-D2B09121E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Modified MTSC based KWS model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BD56-0BE4-C6F8-D6D4-CD64C98D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86892"/>
            <a:ext cx="10058400" cy="4023360"/>
          </a:xfrm>
        </p:spPr>
        <p:txBody>
          <a:bodyPr>
            <a:norm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huge number of trainable parameters increases the model’s complexity.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R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estricts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the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applicability to resource-constrained systems like edge devices.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o circumvent this, the number of model parameters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i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s brought down using dimensionality reduction.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Specifically, principal component analysis (PCA),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i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s applied to the original feature vector before feeding it to the classifier.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00329-4CE1-DB31-606E-24F1D576E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E8641-EF57-F7A0-B8CD-BD0642C13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6" y="3889528"/>
            <a:ext cx="9264316" cy="17047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0DC7-07D4-8159-3865-C8AA78BA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349EA2-1847-B9A6-35F4-46D1227AD828}"/>
              </a:ext>
            </a:extLst>
          </p:cNvPr>
          <p:cNvSpPr txBox="1"/>
          <p:nvPr/>
        </p:nvSpPr>
        <p:spPr>
          <a:xfrm>
            <a:off x="2687052" y="5677599"/>
            <a:ext cx="70906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9: Block diagram of the modified proposed MTSC-based KWS model with PCA reduction 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61309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4ABF6-3069-62E3-9F1B-F6730BEF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Modified MTSC based KWS model</a:t>
            </a:r>
            <a:endParaRPr lang="en-IN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1E63-C05F-AE18-0CED-C70D34C42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270" y="1990075"/>
            <a:ext cx="4754880" cy="3341572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For the MTSC ROCKET-based KWS model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   F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eatures reduced from 240K to 20K</a:t>
            </a: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  Classifier parameters from 2.88M to 240K     leading to 12 times reduction</a:t>
            </a:r>
          </a:p>
          <a:p>
            <a:endParaRPr lang="en-IN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D6895-328E-2B4B-CF0C-7536CAB17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6178" y="1990075"/>
            <a:ext cx="4754880" cy="3341572"/>
          </a:xfrm>
        </p:spPr>
        <p:txBody>
          <a:bodyPr>
            <a:norm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For the MTSC RDST-based KWS model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  F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eatures reduced from 150K to 5K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 Classifier parameters from 1.80M to 60K leading         to 30 times reduction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  <a:p>
            <a:endParaRPr lang="en-IN" sz="16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6573B4-DE3B-E243-902C-45D226876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22527" y="6481129"/>
            <a:ext cx="5901458" cy="274320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54B6EA1-F9D1-7B08-5BDD-64018B05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3985" y="6465086"/>
            <a:ext cx="973666" cy="274320"/>
          </a:xfrm>
        </p:spPr>
        <p:txBody>
          <a:bodyPr/>
          <a:lstStyle/>
          <a:p>
            <a:fld id="{5067A1F2-93DC-4651-BB65-228A7A258549}" type="slidenum">
              <a:rPr lang="en-IN" smtClean="0"/>
              <a:t>17</a:t>
            </a:fld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5E790E-0778-BEEA-8526-75D9D2696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7786"/>
              </p:ext>
            </p:extLst>
          </p:nvPr>
        </p:nvGraphicFramePr>
        <p:xfrm>
          <a:off x="800100" y="3660861"/>
          <a:ext cx="10591800" cy="2611923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{FABFCF23-3B69-468F-B69F-88F6DE6A72F2}</a:tableStyleId>
              </a:tblPr>
              <a:tblGrid>
                <a:gridCol w="1349322">
                  <a:extLst>
                    <a:ext uri="{9D8B030D-6E8A-4147-A177-3AD203B41FA5}">
                      <a16:colId xmlns:a16="http://schemas.microsoft.com/office/drawing/2014/main" val="4126287247"/>
                    </a:ext>
                  </a:extLst>
                </a:gridCol>
                <a:gridCol w="1154333">
                  <a:extLst>
                    <a:ext uri="{9D8B030D-6E8A-4147-A177-3AD203B41FA5}">
                      <a16:colId xmlns:a16="http://schemas.microsoft.com/office/drawing/2014/main" val="3350492906"/>
                    </a:ext>
                  </a:extLst>
                </a:gridCol>
                <a:gridCol w="3080825">
                  <a:extLst>
                    <a:ext uri="{9D8B030D-6E8A-4147-A177-3AD203B41FA5}">
                      <a16:colId xmlns:a16="http://schemas.microsoft.com/office/drawing/2014/main" val="3517567477"/>
                    </a:ext>
                  </a:extLst>
                </a:gridCol>
                <a:gridCol w="1115336">
                  <a:extLst>
                    <a:ext uri="{9D8B030D-6E8A-4147-A177-3AD203B41FA5}">
                      <a16:colId xmlns:a16="http://schemas.microsoft.com/office/drawing/2014/main" val="2521928077"/>
                    </a:ext>
                  </a:extLst>
                </a:gridCol>
                <a:gridCol w="1333724">
                  <a:extLst>
                    <a:ext uri="{9D8B030D-6E8A-4147-A177-3AD203B41FA5}">
                      <a16:colId xmlns:a16="http://schemas.microsoft.com/office/drawing/2014/main" val="1478830133"/>
                    </a:ext>
                  </a:extLst>
                </a:gridCol>
                <a:gridCol w="1466316">
                  <a:extLst>
                    <a:ext uri="{9D8B030D-6E8A-4147-A177-3AD203B41FA5}">
                      <a16:colId xmlns:a16="http://schemas.microsoft.com/office/drawing/2014/main" val="3577266652"/>
                    </a:ext>
                  </a:extLst>
                </a:gridCol>
                <a:gridCol w="1091944">
                  <a:extLst>
                    <a:ext uri="{9D8B030D-6E8A-4147-A177-3AD203B41FA5}">
                      <a16:colId xmlns:a16="http://schemas.microsoft.com/office/drawing/2014/main" val="2080718265"/>
                    </a:ext>
                  </a:extLst>
                </a:gridCol>
              </a:tblGrid>
              <a:tr h="346715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KWS model based on MTSC algorithm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PCA components/ Feature size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Trainable parameters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Performance Metrics for GSC V1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84720"/>
                  </a:ext>
                </a:extLst>
              </a:tr>
              <a:tr h="4214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Accuracy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Precision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Recall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F1-Score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479768696"/>
                  </a:ext>
                </a:extLst>
              </a:tr>
              <a:tr h="390376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20K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(20K × 12) + 12 = 240012 = 240K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94.8185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94.8519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94.8635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94.8213</a:t>
                      </a:r>
                      <a:endParaRPr lang="en-IN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085639552"/>
                  </a:ext>
                </a:extLst>
              </a:tr>
              <a:tr h="356151">
                <a:tc vMerge="1">
                  <a:txBody>
                    <a:bodyPr/>
                    <a:lstStyle/>
                    <a:p>
                      <a:pPr algn="ctr" fontAlgn="b"/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(10K × 12) + 12 = 120012 = 120K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94.7463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94.8098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94.7726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94.7707</a:t>
                      </a:r>
                      <a:endParaRPr lang="en-IN" sz="1200" b="0" i="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0122425"/>
                  </a:ext>
                </a:extLst>
              </a:tr>
              <a:tr h="26711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(5K × 12) + 12 = 60012 = 60K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94.6199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94.6877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94.6555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94.6206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21338747"/>
                  </a:ext>
                </a:extLst>
              </a:tr>
              <a:tr h="267114">
                <a:tc rowSpan="3"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(20K × 12) + 12 = 240012 = 240K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93.1034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93.3064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93.1309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93.1705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125827176"/>
                  </a:ext>
                </a:extLst>
              </a:tr>
              <a:tr h="26711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(10K × 12) + 12 = 120012 = 120K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93.3200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93.5130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93.3310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93.3603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58889897"/>
                  </a:ext>
                </a:extLst>
              </a:tr>
              <a:tr h="267114">
                <a:tc vMerge="1"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(5K × 12) + 12 = 60012 = 60K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93.3562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93.5421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93.3516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93.3602</a:t>
                      </a:r>
                      <a:endParaRPr lang="en-IN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278065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6C9B15D-0BBA-4136-1C66-BA86027CFE15}"/>
              </a:ext>
            </a:extLst>
          </p:cNvPr>
          <p:cNvSpPr txBox="1"/>
          <p:nvPr/>
        </p:nvSpPr>
        <p:spPr>
          <a:xfrm>
            <a:off x="1720070" y="6356679"/>
            <a:ext cx="6793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7: Classification performance of MTSC-based KWS models with different PCA components.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7082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D8C0-81B6-2D5C-A832-C60F7350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18" y="41698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Integrated ROCKET+RDST based MTSC KWS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5C734B-9032-AD2A-9BE8-58DA5E40A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" t="6982" r="2622" b="2841"/>
          <a:stretch/>
        </p:blipFill>
        <p:spPr>
          <a:xfrm>
            <a:off x="1684419" y="3754054"/>
            <a:ext cx="8791547" cy="257461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872A5-AF27-DA2A-0367-33CD4F35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6EC18-D6E8-1A3F-8AFC-D1C24F3D0D92}"/>
              </a:ext>
            </a:extLst>
          </p:cNvPr>
          <p:cNvSpPr txBox="1"/>
          <p:nvPr/>
        </p:nvSpPr>
        <p:spPr>
          <a:xfrm>
            <a:off x="953896" y="1916598"/>
            <a:ext cx="10370271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he individual keyword detection capabilities of the proposed MTSC KWS models are promising.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To combine the strengths of both, an integrated MTSC-based KWS model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is proposed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employing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feature fusion.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 concatenated feature fuses the ROCKET’s kernel-based information with the RDST’s </a:t>
            </a:r>
            <a:r>
              <a:rPr lang="en-US" sz="1600" b="0" i="0" u="none" strike="noStrike" baseline="0" dirty="0" err="1">
                <a:latin typeface="Helvetica" panose="020B0604020202020204"/>
                <a:cs typeface="Helvetica" panose="020B0604020202020204"/>
              </a:rPr>
              <a:t>shapelet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-based information to train different classifiers.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B6EA2F-85FB-7FA4-9B97-BCBBECA5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18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D8A05F-E093-7CB6-85EB-91134790E741}"/>
              </a:ext>
            </a:extLst>
          </p:cNvPr>
          <p:cNvSpPr txBox="1"/>
          <p:nvPr/>
        </p:nvSpPr>
        <p:spPr>
          <a:xfrm>
            <a:off x="3032193" y="627278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10: Block diagram of the proposed integrated MTSC-based KWS model.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02648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F5B36-E89C-9766-B499-82918B57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18" y="458357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Integrated ROCKET+RDST based MTSC KWS model</a:t>
            </a:r>
            <a:endParaRPr lang="en-IN" sz="3600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D75FFEBF-2135-FDFC-1860-4956539ED4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46805"/>
            <a:ext cx="3597442" cy="31098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F372B-71AB-7F95-6461-4240451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98339C-56EB-B275-A6E5-BE0D218D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174290"/>
              </p:ext>
            </p:extLst>
          </p:nvPr>
        </p:nvGraphicFramePr>
        <p:xfrm>
          <a:off x="585538" y="1911580"/>
          <a:ext cx="11137231" cy="146304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{BDBED569-4797-4DF1-A0F4-6AAB3CD982D8}</a:tableStyleId>
              </a:tblPr>
              <a:tblGrid>
                <a:gridCol w="1199264">
                  <a:extLst>
                    <a:ext uri="{9D8B030D-6E8A-4147-A177-3AD203B41FA5}">
                      <a16:colId xmlns:a16="http://schemas.microsoft.com/office/drawing/2014/main" val="3550934223"/>
                    </a:ext>
                  </a:extLst>
                </a:gridCol>
                <a:gridCol w="1199264">
                  <a:extLst>
                    <a:ext uri="{9D8B030D-6E8A-4147-A177-3AD203B41FA5}">
                      <a16:colId xmlns:a16="http://schemas.microsoft.com/office/drawing/2014/main" val="3350492906"/>
                    </a:ext>
                  </a:extLst>
                </a:gridCol>
                <a:gridCol w="3354587">
                  <a:extLst>
                    <a:ext uri="{9D8B030D-6E8A-4147-A177-3AD203B41FA5}">
                      <a16:colId xmlns:a16="http://schemas.microsoft.com/office/drawing/2014/main" val="3517567477"/>
                    </a:ext>
                  </a:extLst>
                </a:gridCol>
                <a:gridCol w="1199264">
                  <a:extLst>
                    <a:ext uri="{9D8B030D-6E8A-4147-A177-3AD203B41FA5}">
                      <a16:colId xmlns:a16="http://schemas.microsoft.com/office/drawing/2014/main" val="2521928077"/>
                    </a:ext>
                  </a:extLst>
                </a:gridCol>
                <a:gridCol w="1434085">
                  <a:extLst>
                    <a:ext uri="{9D8B030D-6E8A-4147-A177-3AD203B41FA5}">
                      <a16:colId xmlns:a16="http://schemas.microsoft.com/office/drawing/2014/main" val="1478830133"/>
                    </a:ext>
                  </a:extLst>
                </a:gridCol>
                <a:gridCol w="1576655">
                  <a:extLst>
                    <a:ext uri="{9D8B030D-6E8A-4147-A177-3AD203B41FA5}">
                      <a16:colId xmlns:a16="http://schemas.microsoft.com/office/drawing/2014/main" val="3577266652"/>
                    </a:ext>
                  </a:extLst>
                </a:gridCol>
                <a:gridCol w="1174112">
                  <a:extLst>
                    <a:ext uri="{9D8B030D-6E8A-4147-A177-3AD203B41FA5}">
                      <a16:colId xmlns:a16="http://schemas.microsoft.com/office/drawing/2014/main" val="2080718265"/>
                    </a:ext>
                  </a:extLst>
                </a:gridCol>
              </a:tblGrid>
              <a:tr h="1289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KWS model based on MTSC algorithm</a:t>
                      </a:r>
                    </a:p>
                    <a:p>
                      <a:pPr algn="ctr" fontAlgn="b"/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PCA components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Trainable parameters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Performance Metrics for GSC V1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284720"/>
                  </a:ext>
                </a:extLst>
              </a:tr>
              <a:tr h="17390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Accuracy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Precision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Recall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F1-Score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79768696"/>
                  </a:ext>
                </a:extLst>
              </a:tr>
              <a:tr h="257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</a:p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20K</a:t>
                      </a:r>
                    </a:p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(20K + 5K) × 12 + 12 = 300012 = 300K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94.9449</a:t>
                      </a:r>
                      <a:endParaRPr lang="en-IN" sz="1200" b="1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94.9643 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94.9935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94.9558</a:t>
                      </a:r>
                      <a:endParaRPr lang="en-IN" sz="1200" b="1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85639552"/>
                  </a:ext>
                </a:extLst>
              </a:tr>
              <a:tr h="2579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</a:p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5K</a:t>
                      </a:r>
                    </a:p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n-NO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(5K + 5K) × 12 + 12 = 120012 = 120K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94.4755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94.5719 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94.5008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94.5068</a:t>
                      </a:r>
                      <a:endParaRPr lang="en-IN" sz="1200" b="0" i="0" u="none" strike="noStrike" kern="1200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58271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BDC9DEC-815A-57AF-A7B3-3E7D65573433}"/>
              </a:ext>
            </a:extLst>
          </p:cNvPr>
          <p:cNvSpPr txBox="1"/>
          <p:nvPr/>
        </p:nvSpPr>
        <p:spPr>
          <a:xfrm>
            <a:off x="4479758" y="4146800"/>
            <a:ext cx="702822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 integrated KWS model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performed the best surpassing the non-integrated model’s performances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with ~95% accuracy on GSC V1.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2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This essentially validated our idea of fusing different time series features to benefit from their complementary information.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1538FC-7C71-8387-A630-9BF448F9A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19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43216-E65A-39F1-73FF-38F26FC74EA3}"/>
              </a:ext>
            </a:extLst>
          </p:cNvPr>
          <p:cNvSpPr txBox="1"/>
          <p:nvPr/>
        </p:nvSpPr>
        <p:spPr>
          <a:xfrm>
            <a:off x="4479758" y="3483781"/>
            <a:ext cx="72430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8: Classification performance of integrated MTSC-based KWS model with different PCA components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48D5F-4E17-8E16-6D52-9C24E3626F91}"/>
              </a:ext>
            </a:extLst>
          </p:cNvPr>
          <p:cNvSpPr txBox="1"/>
          <p:nvPr/>
        </p:nvSpPr>
        <p:spPr>
          <a:xfrm>
            <a:off x="102268" y="6498422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Figure 11</a:t>
            </a:r>
            <a:r>
              <a:rPr lang="en-IN" sz="1100" b="1" dirty="0">
                <a:latin typeface="Helvetica" panose="020B0604020202020204"/>
                <a:cs typeface="Helvetica" panose="020B0604020202020204"/>
              </a:rPr>
              <a:t>: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 Confusion matrix for integrated MTSC-based KWS model.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2039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E01EC7-5AF9-7AA8-1AB1-AA897D570CDE}"/>
              </a:ext>
            </a:extLst>
          </p:cNvPr>
          <p:cNvSpPr txBox="1"/>
          <p:nvPr/>
        </p:nvSpPr>
        <p:spPr>
          <a:xfrm>
            <a:off x="1123840" y="2122537"/>
            <a:ext cx="6096000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Problem statement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Work done so far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Proposition of current work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Proposed methodology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Experimental setup and results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Ablation studies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Helvetica" panose="020B0604020202020204"/>
                <a:cs typeface="Helvetica" panose="020B0604020202020204"/>
              </a:rPr>
              <a:t>Conclusion and future work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latin typeface="Helvetica" panose="020B0604020202020204"/>
                <a:cs typeface="Helvetica" panose="020B0604020202020204"/>
              </a:rPr>
              <a:t>References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E54D7-8755-0CBE-1523-A00343E916EC}"/>
              </a:ext>
            </a:extLst>
          </p:cNvPr>
          <p:cNvSpPr txBox="1"/>
          <p:nvPr/>
        </p:nvSpPr>
        <p:spPr>
          <a:xfrm>
            <a:off x="1219200" y="1066799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Helvetica" panose="020B0604020202020204"/>
                <a:cs typeface="Helvetica" panose="020B0604020202020204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AC7A7-B253-B750-544F-1B42C8A89371}"/>
              </a:ext>
            </a:extLst>
          </p:cNvPr>
          <p:cNvSpPr txBox="1"/>
          <p:nvPr/>
        </p:nvSpPr>
        <p:spPr>
          <a:xfrm>
            <a:off x="11252201" y="649287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C2192B3-9565-FCF1-6115-800658F2E1B7}"/>
              </a:ext>
            </a:extLst>
          </p:cNvPr>
          <p:cNvSpPr txBox="1">
            <a:spLocks/>
          </p:cNvSpPr>
          <p:nvPr/>
        </p:nvSpPr>
        <p:spPr>
          <a:xfrm>
            <a:off x="3457313" y="6492875"/>
            <a:ext cx="5144994" cy="294700"/>
          </a:xfrm>
          <a:prstGeom prst="rect">
            <a:avLst/>
          </a:prstGeom>
        </p:spPr>
        <p:txBody>
          <a:bodyPr vert="horz" lIns="91440" tIns="45720" rIns="0" bIns="45720" rtlCol="0">
            <a:normAutofit fontScale="4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1"/>
              </a:buClr>
              <a:buFont typeface="Calibri" pitchFamily="34" charset="0"/>
              <a:buChar char="◦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SMALL FOOTPRINT AUTOMATIC SPEECH RECOGNITION (ASR)-FREE KEYWORD SPOTTING IN SPEECH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44A23B-7CC0-9D8D-E191-676A6BCAF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4203" y="6127750"/>
            <a:ext cx="4114800" cy="365125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A89FF-891B-5C48-4CDD-3F5413D76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C6B4-864F-808C-C230-A641F086D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Performance on GSC V2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F4C4731-6CC1-F5A7-AA8C-F1272BBE2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722" y="2084832"/>
            <a:ext cx="6034150" cy="362049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FE29D4-C599-364E-28A3-9A48A246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E5F31-DE2C-28F3-47F5-2F176FD1C190}"/>
              </a:ext>
            </a:extLst>
          </p:cNvPr>
          <p:cNvSpPr txBox="1"/>
          <p:nvPr/>
        </p:nvSpPr>
        <p:spPr>
          <a:xfrm>
            <a:off x="662895" y="2282752"/>
            <a:ext cx="4227094" cy="3001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4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o attest to the generalizability of the models, their performance was examined on GSC V2.</a:t>
            </a:r>
            <a:endParaRPr lang="en-US" sz="1600" dirty="0">
              <a:solidFill>
                <a:srgbClr val="000000"/>
              </a:solidFill>
              <a:latin typeface="Helvetica" panose="020B0604020202020204"/>
              <a:cs typeface="Helvetica" panose="020B0604020202020204"/>
            </a:endParaRP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4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The integrated MTSC-based KWS model on this dataset </a:t>
            </a:r>
            <a:r>
              <a:rPr lang="en-US" sz="160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achieved an accuracy of 94.34%.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4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This validated its applicability in practical </a:t>
            </a:r>
            <a:r>
              <a:rPr lang="en-IN" sz="1600" b="0" i="0" u="none" strike="noStrike" baseline="0" dirty="0">
                <a:solidFill>
                  <a:srgbClr val="000000"/>
                </a:solidFill>
                <a:latin typeface="Helvetica" panose="020B0604020202020204"/>
                <a:cs typeface="Helvetica" panose="020B0604020202020204"/>
              </a:rPr>
              <a:t>scenarios.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5814A3-15C0-5EF7-6A8E-A7CFEA33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24675-7BC6-77A1-C8A0-FC0FA739A608}"/>
              </a:ext>
            </a:extLst>
          </p:cNvPr>
          <p:cNvSpPr txBox="1"/>
          <p:nvPr/>
        </p:nvSpPr>
        <p:spPr>
          <a:xfrm>
            <a:off x="5279010" y="5746590"/>
            <a:ext cx="61040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12: Classification performance of the proposed KWS models on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GSC V2 dataset.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918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63D4-A81C-F24E-6967-0FE40200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Performance on FSD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03867-9BF8-CC3C-16A6-A56A57831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56279" y="6481641"/>
            <a:ext cx="5901458" cy="274320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4E78B-14A1-1127-F8D1-5A4F8FFBF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84846"/>
              </p:ext>
            </p:extLst>
          </p:nvPr>
        </p:nvGraphicFramePr>
        <p:xfrm>
          <a:off x="585528" y="1876926"/>
          <a:ext cx="10908631" cy="976988"/>
        </p:xfrm>
        <a:graphic>
          <a:graphicData uri="http://schemas.openxmlformats.org/drawingml/2006/table">
            <a:tbl>
              <a:tblPr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{FABFCF23-3B69-468F-B69F-88F6DE6A72F2}</a:tableStyleId>
              </a:tblPr>
              <a:tblGrid>
                <a:gridCol w="3344779">
                  <a:extLst>
                    <a:ext uri="{9D8B030D-6E8A-4147-A177-3AD203B41FA5}">
                      <a16:colId xmlns:a16="http://schemas.microsoft.com/office/drawing/2014/main" val="4126287247"/>
                    </a:ext>
                  </a:extLst>
                </a:gridCol>
                <a:gridCol w="2101515">
                  <a:extLst>
                    <a:ext uri="{9D8B030D-6E8A-4147-A177-3AD203B41FA5}">
                      <a16:colId xmlns:a16="http://schemas.microsoft.com/office/drawing/2014/main" val="888944032"/>
                    </a:ext>
                  </a:extLst>
                </a:gridCol>
                <a:gridCol w="1716506">
                  <a:extLst>
                    <a:ext uri="{9D8B030D-6E8A-4147-A177-3AD203B41FA5}">
                      <a16:colId xmlns:a16="http://schemas.microsoft.com/office/drawing/2014/main" val="3350492906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3517567477"/>
                    </a:ext>
                  </a:extLst>
                </a:gridCol>
                <a:gridCol w="1387642">
                  <a:extLst>
                    <a:ext uri="{9D8B030D-6E8A-4147-A177-3AD203B41FA5}">
                      <a16:colId xmlns:a16="http://schemas.microsoft.com/office/drawing/2014/main" val="2521928077"/>
                    </a:ext>
                  </a:extLst>
                </a:gridCol>
              </a:tblGrid>
              <a:tr h="4054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KWS model based on MTSC algorithm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Kernels/ </a:t>
                      </a:r>
                      <a:r>
                        <a:rPr lang="en-US" sz="1200" b="1" u="none" strike="noStrike" dirty="0" err="1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Shapelets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PCA components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Trainable parameters</a:t>
                      </a:r>
                      <a:endParaRPr lang="en-US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Accuracy</a:t>
                      </a:r>
                      <a:endParaRPr lang="en-IN" sz="1200" b="1" i="1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1284720"/>
                  </a:ext>
                </a:extLst>
              </a:tr>
              <a:tr h="161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24K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98.06</a:t>
                      </a:r>
                      <a:endParaRPr lang="en-IN" sz="1200" b="1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8347463"/>
                  </a:ext>
                </a:extLst>
              </a:tr>
              <a:tr h="161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50K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24K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98.25</a:t>
                      </a:r>
                      <a:endParaRPr lang="en-IN" sz="1200" b="1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57224043"/>
                  </a:ext>
                </a:extLst>
              </a:tr>
              <a:tr h="16161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ROCKET+RDST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25K+25K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24K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98.77</a:t>
                      </a:r>
                      <a:endParaRPr lang="en-IN" sz="1200" b="1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839749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7746FF8-C42C-D54A-7DB2-F600B18FD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779" y="3299175"/>
            <a:ext cx="5285882" cy="317152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3226A9-D3B4-1187-2250-B9CF5F9B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7737" y="6470704"/>
            <a:ext cx="973666" cy="274320"/>
          </a:xfrm>
        </p:spPr>
        <p:txBody>
          <a:bodyPr/>
          <a:lstStyle/>
          <a:p>
            <a:fld id="{5067A1F2-93DC-4651-BB65-228A7A258549}" type="slidenum">
              <a:rPr lang="en-IN" smtClean="0"/>
              <a:t>21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411B3-424C-836B-6A61-CC7CB2B3288D}"/>
              </a:ext>
            </a:extLst>
          </p:cNvPr>
          <p:cNvSpPr txBox="1"/>
          <p:nvPr/>
        </p:nvSpPr>
        <p:spPr>
          <a:xfrm>
            <a:off x="2671002" y="641360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13: Classification performance of the proposed KWS models on </a:t>
            </a:r>
            <a:r>
              <a:rPr lang="en-IN" sz="1100" b="1" dirty="0">
                <a:latin typeface="Helvetica" panose="020B0604020202020204"/>
                <a:cs typeface="Helvetica" panose="020B0604020202020204"/>
              </a:rPr>
              <a:t>FSD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6B560-169F-561B-BC9A-E50579862650}"/>
              </a:ext>
            </a:extLst>
          </p:cNvPr>
          <p:cNvSpPr txBox="1"/>
          <p:nvPr/>
        </p:nvSpPr>
        <p:spPr>
          <a:xfrm>
            <a:off x="2133600" y="3058628"/>
            <a:ext cx="8077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9: Accuracies obtained for integrated MTSC-based KWS model with different PCA components on FSD dataset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17923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0367-E59A-46A6-7C40-9526FF0E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5" y="419463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Performance comparison with existing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36B8B-A8A1-7D06-3CA6-AB5D9DD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6701" y="6470704"/>
            <a:ext cx="5901458" cy="274320"/>
          </a:xfrm>
        </p:spPr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graphicFrame>
        <p:nvGraphicFramePr>
          <p:cNvPr id="7" name="Table 10">
            <a:extLst>
              <a:ext uri="{FF2B5EF4-FFF2-40B4-BE49-F238E27FC236}">
                <a16:creationId xmlns:a16="http://schemas.microsoft.com/office/drawing/2014/main" id="{C4A2108A-B88F-BD05-05BD-218D68B26A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75880"/>
              </p:ext>
            </p:extLst>
          </p:nvPr>
        </p:nvGraphicFramePr>
        <p:xfrm>
          <a:off x="4818693" y="1925434"/>
          <a:ext cx="6948000" cy="383284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733942">
                  <a:extLst>
                    <a:ext uri="{9D8B030D-6E8A-4147-A177-3AD203B41FA5}">
                      <a16:colId xmlns:a16="http://schemas.microsoft.com/office/drawing/2014/main" val="3066388131"/>
                    </a:ext>
                  </a:extLst>
                </a:gridCol>
                <a:gridCol w="5022902">
                  <a:extLst>
                    <a:ext uri="{9D8B030D-6E8A-4147-A177-3AD203B41FA5}">
                      <a16:colId xmlns:a16="http://schemas.microsoft.com/office/drawing/2014/main" val="3448344683"/>
                    </a:ext>
                  </a:extLst>
                </a:gridCol>
                <a:gridCol w="1191156">
                  <a:extLst>
                    <a:ext uri="{9D8B030D-6E8A-4147-A177-3AD203B41FA5}">
                      <a16:colId xmlns:a16="http://schemas.microsoft.com/office/drawing/2014/main" val="217594576"/>
                    </a:ext>
                  </a:extLst>
                </a:gridCol>
              </a:tblGrid>
              <a:tr h="398852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Sl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 no.</a:t>
                      </a:r>
                      <a:endParaRPr lang="en-US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Models</a:t>
                      </a:r>
                      <a:endParaRPr lang="en-US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Accuracy (%)</a:t>
                      </a:r>
                      <a:endParaRPr lang="en-US" sz="12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7906268"/>
                  </a:ext>
                </a:extLst>
              </a:tr>
              <a:tr h="309857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Helvetica" panose="020B0604020202020204"/>
                          <a:cs typeface="Helvetica" panose="020B0604020202020204"/>
                        </a:rPr>
                        <a:t>Enhanced DNN with Frame Stacking and Pooling</a:t>
                      </a:r>
                      <a:r>
                        <a:rPr lang="en-US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 [3]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91.20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1469555"/>
                  </a:ext>
                </a:extLst>
              </a:tr>
              <a:tr h="310980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latin typeface="Helvetica" panose="020B0604020202020204"/>
                          <a:cs typeface="Helvetica" panose="020B0604020202020204"/>
                        </a:rPr>
                        <a:t>Metric Learning on </a:t>
                      </a:r>
                      <a:r>
                        <a:rPr lang="en-US" sz="1200" dirty="0" err="1">
                          <a:latin typeface="Helvetica" panose="020B0604020202020204"/>
                          <a:cs typeface="Helvetica" panose="020B0604020202020204"/>
                        </a:rPr>
                        <a:t>ResNet</a:t>
                      </a:r>
                      <a:r>
                        <a:rPr lang="en-US" sz="1200" dirty="0">
                          <a:latin typeface="Helvetica" panose="020B0604020202020204"/>
                          <a:cs typeface="Helvetica" panose="020B0604020202020204"/>
                        </a:rPr>
                        <a:t>-Based Baseline </a:t>
                      </a:r>
                      <a:r>
                        <a:rPr lang="en-US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[4]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83.82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96284513"/>
                  </a:ext>
                </a:extLst>
              </a:tr>
              <a:tr h="284638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KWT-3 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[5]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97.49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28008143"/>
                  </a:ext>
                </a:extLst>
              </a:tr>
              <a:tr h="279669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Few-Shot Learning-Based KWS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 [7]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56788438"/>
                  </a:ext>
                </a:extLst>
              </a:tr>
              <a:tr h="264014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Vision Transformer-Based KWS 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[8]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01342425"/>
                  </a:ext>
                </a:extLst>
              </a:tr>
              <a:tr h="242158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Swin-Transformer 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[9]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87.49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84948643"/>
                  </a:ext>
                </a:extLst>
              </a:tr>
              <a:tr h="316594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TCN + Swin-Transformer 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[9]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98.01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4685147"/>
                  </a:ext>
                </a:extLst>
              </a:tr>
              <a:tr h="326105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dirty="0" err="1">
                          <a:latin typeface="Helvetica" panose="020B0604020202020204"/>
                          <a:cs typeface="Helvetica" panose="020B0604020202020204"/>
                        </a:rPr>
                        <a:t>DenseNet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 Structure 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[10]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92.80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8816921"/>
                  </a:ext>
                </a:extLst>
              </a:tr>
              <a:tr h="359082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MTSC ROCKET+PCA based KWS model(Ours)</a:t>
                      </a: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94.82</a:t>
                      </a:r>
                      <a:endParaRPr lang="en-US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00534213"/>
                  </a:ext>
                </a:extLst>
              </a:tr>
              <a:tr h="342048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IN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MTSC RDST+PCA based KWS model (Ours)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93.36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3820999"/>
                  </a:ext>
                </a:extLst>
              </a:tr>
              <a:tr h="398852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11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Integrated MTSC ROCKET+RDST+PCA based KWS model(Ours)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94.95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847881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1F50636-5CD5-106B-623D-B5B7C63C8AE3}"/>
              </a:ext>
            </a:extLst>
          </p:cNvPr>
          <p:cNvSpPr txBox="1"/>
          <p:nvPr/>
        </p:nvSpPr>
        <p:spPr>
          <a:xfrm>
            <a:off x="553643" y="1808021"/>
            <a:ext cx="3849915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Further, we compare the proposed model’s performance with that of the existing state-of-the-art KWS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methods.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 proposed integrated MTSC-based KWS model outperforms most of the existing KWS methods (except for the two transformer-based models: 3 and 7).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2F4B2-DC13-BD12-99F5-978183EC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8159" y="6477059"/>
            <a:ext cx="973666" cy="274320"/>
          </a:xfrm>
        </p:spPr>
        <p:txBody>
          <a:bodyPr/>
          <a:lstStyle/>
          <a:p>
            <a:fld id="{5067A1F2-93DC-4651-BB65-228A7A258549}" type="slidenum">
              <a:rPr lang="en-IN" smtClean="0"/>
              <a:t>22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88A9F-A05A-E21A-6350-11116A37116B}"/>
              </a:ext>
            </a:extLst>
          </p:cNvPr>
          <p:cNvSpPr txBox="1"/>
          <p:nvPr/>
        </p:nvSpPr>
        <p:spPr>
          <a:xfrm>
            <a:off x="6096000" y="584667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10: Classification performance of different KWS methods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369092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BE2B-13D2-8972-F2B7-8FF0B946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62" y="387122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Helvetica" panose="020B0604020202020204"/>
                <a:cs typeface="Helvetica" panose="020B0604020202020204"/>
              </a:rPr>
              <a:t>Performance comparison</a:t>
            </a:r>
            <a:br>
              <a:rPr lang="en-IN" sz="3600" dirty="0">
                <a:solidFill>
                  <a:schemeClr val="tx1"/>
                </a:solidFill>
                <a:latin typeface="Helvetica" panose="020B0604020202020204"/>
                <a:cs typeface="Helvetica" panose="020B0604020202020204"/>
              </a:rPr>
            </a:br>
            <a:r>
              <a:rPr lang="en-IN" sz="3600" dirty="0">
                <a:solidFill>
                  <a:schemeClr val="tx1"/>
                </a:solidFill>
                <a:latin typeface="Helvetica" panose="020B0604020202020204"/>
                <a:cs typeface="Helvetica" panose="020B0604020202020204"/>
              </a:rPr>
              <a:t> (MODEL parameters)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23B8E4-5135-1B91-66CE-32A33744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7E7A8A-E7B8-8BB1-F5BF-3006B6AB2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367541"/>
              </p:ext>
            </p:extLst>
          </p:nvPr>
        </p:nvGraphicFramePr>
        <p:xfrm>
          <a:off x="764202" y="2167299"/>
          <a:ext cx="4524489" cy="25226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{85BE263C-DBD7-4A20-BB59-AAB30ACAA65A}</a:tableStyleId>
              </a:tblPr>
              <a:tblGrid>
                <a:gridCol w="3210399">
                  <a:extLst>
                    <a:ext uri="{9D8B030D-6E8A-4147-A177-3AD203B41FA5}">
                      <a16:colId xmlns:a16="http://schemas.microsoft.com/office/drawing/2014/main" val="1103530815"/>
                    </a:ext>
                  </a:extLst>
                </a:gridCol>
                <a:gridCol w="1314090">
                  <a:extLst>
                    <a:ext uri="{9D8B030D-6E8A-4147-A177-3AD203B41FA5}">
                      <a16:colId xmlns:a16="http://schemas.microsoft.com/office/drawing/2014/main" val="1388339395"/>
                    </a:ext>
                  </a:extLst>
                </a:gridCol>
              </a:tblGrid>
              <a:tr h="285639">
                <a:tc>
                  <a:txBody>
                    <a:bodyPr/>
                    <a:lstStyle/>
                    <a:p>
                      <a:pPr algn="ctr"/>
                      <a:r>
                        <a:rPr lang="en-IN" sz="1600" i="1" dirty="0">
                          <a:latin typeface="Helvetica" panose="020B0604020202020204"/>
                          <a:cs typeface="Helvetica" panose="020B0604020202020204"/>
                        </a:rPr>
                        <a:t>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i="1" dirty="0">
                          <a:latin typeface="Helvetica" panose="020B0604020202020204"/>
                          <a:cs typeface="Helvetica" panose="020B0604020202020204"/>
                        </a:rPr>
                        <a:t>Parameters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1970828"/>
                  </a:ext>
                </a:extLst>
              </a:tr>
              <a:tr h="29888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KWT-3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5.36M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69641500"/>
                  </a:ext>
                </a:extLst>
              </a:tr>
              <a:tr h="33643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Swin-Transformer-based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3.07M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24365354"/>
                  </a:ext>
                </a:extLst>
              </a:tr>
              <a:tr h="35538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Helvetica" panose="020B0604020202020204"/>
                          <a:cs typeface="Helvetica" panose="020B0604020202020204"/>
                        </a:rPr>
                        <a:t>TCN+Swin-Transformer-based</a:t>
                      </a:r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 model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4.94M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49324155"/>
                  </a:ext>
                </a:extLst>
              </a:tr>
              <a:tr h="428459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MTSC ROCKET+PCA based KWS model</a:t>
                      </a:r>
                      <a:endParaRPr lang="en-US" sz="1200" b="0" i="0" u="none" strike="noStrike" kern="1200" baseline="0" dirty="0">
                        <a:solidFill>
                          <a:schemeClr val="dk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240K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1977812"/>
                  </a:ext>
                </a:extLst>
              </a:tr>
              <a:tr h="389353">
                <a:tc>
                  <a:txBody>
                    <a:bodyPr/>
                    <a:lstStyle/>
                    <a:p>
                      <a:pPr lvl="0" algn="ctr"/>
                      <a:r>
                        <a:rPr lang="en-IN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MTSC RDST+PCA based KWS model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60K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74906710"/>
                  </a:ext>
                </a:extLst>
              </a:tr>
              <a:tr h="428459">
                <a:tc>
                  <a:txBody>
                    <a:bodyPr/>
                    <a:lstStyle/>
                    <a:p>
                      <a:pPr lvl="0" algn="ctr"/>
                      <a:r>
                        <a:rPr lang="en-US" sz="1200" b="0" u="none" strike="noStrike" kern="1200" baseline="0" dirty="0">
                          <a:solidFill>
                            <a:schemeClr val="dk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 Integrated MTSC ROCKET+RDST+PCA based KWS model 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300K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37063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808AB-C8BE-AE75-3719-F459111F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B7E3B-8CFB-8DA3-4173-17F04EF5A893}"/>
              </a:ext>
            </a:extLst>
          </p:cNvPr>
          <p:cNvSpPr txBox="1"/>
          <p:nvPr/>
        </p:nvSpPr>
        <p:spPr>
          <a:xfrm>
            <a:off x="5513462" y="6136274"/>
            <a:ext cx="88669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14: Comparison of trainable parameters vs achieved accuracies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for different KWS methods.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541F8-8EAD-EB07-7BB9-4ADD1F7D7A0C}"/>
              </a:ext>
            </a:extLst>
          </p:cNvPr>
          <p:cNvSpPr txBox="1"/>
          <p:nvPr/>
        </p:nvSpPr>
        <p:spPr>
          <a:xfrm>
            <a:off x="1048251" y="4772492"/>
            <a:ext cx="725341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11: Trainable parameters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different KWS methods.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F18B08-4EE4-03D2-D23B-A5E0A0863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689" y="2167299"/>
            <a:ext cx="6264690" cy="389615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8E576-2ED9-F956-E892-AA228A5D3515}"/>
              </a:ext>
            </a:extLst>
          </p:cNvPr>
          <p:cNvSpPr txBox="1"/>
          <p:nvPr/>
        </p:nvSpPr>
        <p:spPr>
          <a:xfrm>
            <a:off x="651816" y="5324806"/>
            <a:ext cx="4749260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Reduction in model parameters: 10-15 times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Reduction in accuracy: ~3%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53023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2E90-903D-D291-64EC-1330685D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18" y="570313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ABLATION STUDIES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634B389-03EC-25B4-F893-3137A7795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864" y="2310576"/>
            <a:ext cx="6096000" cy="36224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8D73C-54CC-EE73-6229-11D4AC3D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2C50B-631C-0499-91A8-4981260431E4}"/>
              </a:ext>
            </a:extLst>
          </p:cNvPr>
          <p:cNvSpPr txBox="1"/>
          <p:nvPr/>
        </p:nvSpPr>
        <p:spPr>
          <a:xfrm>
            <a:off x="1953126" y="6051888"/>
            <a:ext cx="82857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15: Line graph showing effect of varying window size and hop size combinations to achieve optimum accuracy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7048B-0F43-3D47-4CDC-82031C43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5F359-4B3F-8F9C-7866-EA4D0DA7BBB2}"/>
              </a:ext>
            </a:extLst>
          </p:cNvPr>
          <p:cNvSpPr txBox="1"/>
          <p:nvPr/>
        </p:nvSpPr>
        <p:spPr>
          <a:xfrm>
            <a:off x="914399" y="17433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Optimal window length and hop size selection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21327294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DB02-F141-4F57-816C-6289F227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ABLATION STUDIES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C9156A-9675-34C1-3517-45B2187C2C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4586" y="2281599"/>
            <a:ext cx="7319155" cy="36595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B374-71FA-604B-49C2-9F934B41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FDBDA-AE06-0E70-35CC-047D2770E4A6}"/>
              </a:ext>
            </a:extLst>
          </p:cNvPr>
          <p:cNvSpPr txBox="1"/>
          <p:nvPr/>
        </p:nvSpPr>
        <p:spPr>
          <a:xfrm>
            <a:off x="2790614" y="6141979"/>
            <a:ext cx="80467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dirty="0">
                <a:latin typeface="Helvetica" panose="020B0604020202020204"/>
                <a:cs typeface="Helvetica" panose="020B0604020202020204"/>
              </a:rPr>
              <a:t>Figure 16: 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Classification performance of MTSC-based KWS model using different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acoustic features.</a:t>
            </a:r>
            <a:endParaRPr lang="en-IN" sz="1100" b="1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727AE5-32BB-EC49-8070-4D270654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25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D88CF-58F1-33F3-7CB7-C9A24114A6F7}"/>
              </a:ext>
            </a:extLst>
          </p:cNvPr>
          <p:cNvSpPr txBox="1"/>
          <p:nvPr/>
        </p:nvSpPr>
        <p:spPr>
          <a:xfrm>
            <a:off x="954505" y="1845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strike="noStrike" baseline="0" dirty="0">
                <a:latin typeface="Helvetica" panose="020B0604020202020204"/>
                <a:cs typeface="Helvetica" panose="020B0604020202020204"/>
              </a:rPr>
              <a:t>Acoustic feature selection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416978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D8D2-FEC0-9F1B-9C20-3DE9FD47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ABLATION STUDIES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795A7-C723-B360-9105-E574F27824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837366"/>
                <a:ext cx="5838980" cy="2929951"/>
              </a:xfrm>
            </p:spPr>
            <p:txBody>
              <a:bodyPr>
                <a:noAutofit/>
              </a:bodyPr>
              <a:lstStyle/>
              <a:p>
                <a:pPr algn="just">
                  <a:buClr>
                    <a:schemeClr val="accent5">
                      <a:lumMod val="75000"/>
                    </a:schemeClr>
                  </a:buClr>
                  <a:buSzPct val="147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total number of timepoints for our signal is T = 16000 samples (corresponding to 1 second of audio at a sample rate of 16 kHz)</a:t>
                </a:r>
              </a:p>
              <a:p>
                <a:pPr algn="just">
                  <a:buClr>
                    <a:schemeClr val="accent5">
                      <a:lumMod val="75000"/>
                    </a:schemeClr>
                  </a:buClr>
                  <a:buSzPct val="147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window size is 25ms, or 400 samples, and the hop size is 10ms, or 160 samples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Clr>
                    <a:schemeClr val="accent5">
                      <a:lumMod val="75000"/>
                    </a:schemeClr>
                  </a:buClr>
                  <a:buSzPct val="147000"/>
                  <a:buFont typeface="Arial" panose="020B0604020202020204" pitchFamily="34" charset="0"/>
                  <a:buChar char="•"/>
                </a:pPr>
                <a:r>
                  <a:rPr lang="en-IN" sz="1600" i="1" kern="1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Number of time frames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𝑊𝑖𝑛𝑑𝑜𝑤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𝐻𝑜𝑝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𝑠𝑖𝑧𝑒</m:t>
                        </m:r>
                      </m:den>
                    </m:f>
                  </m:oMath>
                </a14:m>
                <a:r>
                  <a:rPr lang="en-IN" sz="1600" i="1" kern="1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+ 1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16000−400</m:t>
                        </m:r>
                      </m:num>
                      <m:den>
                        <m:r>
                          <a:rPr lang="en-IN" sz="16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160</m:t>
                        </m:r>
                      </m:den>
                    </m:f>
                    <m:r>
                      <a:rPr lang="en-IN" sz="16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IN" sz="1600" i="1" kern="100" dirty="0">
                    <a:effectLst/>
                    <a:latin typeface="Helvetica" panose="020B0604020202020204" pitchFamily="34" charset="0"/>
                    <a:ea typeface="Times New Roman" panose="02020603050405020304" pitchFamily="18" charset="0"/>
                    <a:cs typeface="Helvetica" panose="020B0604020202020204" pitchFamily="34" charset="0"/>
                  </a:rPr>
                  <a:t> = 99</a:t>
                </a:r>
                <a:endParaRPr lang="en-IN" sz="1600" i="1" kern="100" dirty="0">
                  <a:effectLst/>
                  <a:latin typeface="Helvetica" panose="020B0604020202020204" pitchFamily="34" charset="0"/>
                  <a:ea typeface="Calibri" panose="020F0502020204030204" pitchFamily="34" charset="0"/>
                  <a:cs typeface="Helvetica" panose="020B0604020202020204" pitchFamily="34" charset="0"/>
                </a:endParaRPr>
              </a:p>
              <a:p>
                <a:pPr algn="just">
                  <a:buClr>
                    <a:schemeClr val="accent5">
                      <a:lumMod val="75000"/>
                    </a:schemeClr>
                  </a:buClr>
                  <a:buSzPct val="147000"/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Thus, the MFCC feature vector has the dimensions: </a:t>
                </a:r>
                <a:r>
                  <a:rPr lang="en-US" sz="16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(13, 99)</a:t>
                </a:r>
              </a:p>
              <a:p>
                <a:pPr algn="just">
                  <a:buClr>
                    <a:schemeClr val="accent5">
                      <a:lumMod val="75000"/>
                    </a:schemeClr>
                  </a:buClr>
                  <a:buSzPct val="147000"/>
                  <a:buFont typeface="Arial" panose="020B0604020202020204" pitchFamily="34" charset="0"/>
                  <a:buChar char="•"/>
                </a:pPr>
                <a:r>
                  <a:rPr lang="en-IN" sz="16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After MFCC is applied to the original audio input, the resulting matrix will be of the form </a:t>
                </a:r>
              </a:p>
              <a:p>
                <a:pPr marL="0" indent="0" algn="ctr">
                  <a:buNone/>
                </a:pPr>
                <a:r>
                  <a:rPr lang="en-IN" sz="1600" i="1" kern="1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(</a:t>
                </a:r>
                <a:r>
                  <a:rPr lang="en-IN" sz="1600" i="1" kern="1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n</a:t>
                </a:r>
                <a:r>
                  <a:rPr lang="en-IN" sz="1600" i="1" kern="100" baseline="-250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cases</a:t>
                </a:r>
                <a:r>
                  <a:rPr lang="en-IN" sz="1600" i="1" kern="1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,n</a:t>
                </a:r>
                <a:r>
                  <a:rPr lang="en-IN" sz="1600" i="1" kern="100" baseline="-250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channels</a:t>
                </a:r>
                <a:r>
                  <a:rPr lang="en-IN" sz="1600" i="1" kern="1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,n</a:t>
                </a:r>
                <a:r>
                  <a:rPr lang="en-IN" sz="1600" i="1" kern="100" baseline="-25000" dirty="0" err="1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timepoints</a:t>
                </a:r>
                <a:r>
                  <a:rPr lang="en-IN" sz="1600" i="1" kern="100" dirty="0">
                    <a:effectLst/>
                    <a:latin typeface="Helvetica" panose="020B0604020202020204" pitchFamily="34" charset="0"/>
                    <a:ea typeface="Calibri" panose="020F0502020204030204" pitchFamily="34" charset="0"/>
                    <a:cs typeface="Helvetica" panose="020B0604020202020204" pitchFamily="34" charset="0"/>
                  </a:rPr>
                  <a:t>) = </a:t>
                </a:r>
                <a:r>
                  <a:rPr lang="en-IN" sz="1600" i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(27692, 13, 99)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IN" sz="1600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795A7-C723-B360-9105-E574F27824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837366"/>
                <a:ext cx="5838980" cy="2929951"/>
              </a:xfrm>
              <a:blipFill>
                <a:blip r:embed="rId2"/>
                <a:stretch>
                  <a:fillRect l="-2088" t="-4574" r="-1357" b="-201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351D7-A46F-0227-68B7-4F14D477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078555-27E5-9DE2-409C-3BC522C6C6A2}"/>
              </a:ext>
            </a:extLst>
          </p:cNvPr>
          <p:cNvSpPr txBox="1"/>
          <p:nvPr/>
        </p:nvSpPr>
        <p:spPr>
          <a:xfrm>
            <a:off x="1024128" y="2376252"/>
            <a:ext cx="8802129" cy="31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indent="-91440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46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 pitchFamily="34" charset="0"/>
                <a:cs typeface="Helvetica" panose="020B0604020202020204" pitchFamily="34" charset="0"/>
              </a:rPr>
              <a:t>MFCC feature vector dimension = [MFCC coefficients, Number of time frames]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38989-6BFC-32B4-A9A4-D2E0F0740832}"/>
              </a:ext>
            </a:extLst>
          </p:cNvPr>
          <p:cNvSpPr txBox="1"/>
          <p:nvPr/>
        </p:nvSpPr>
        <p:spPr>
          <a:xfrm>
            <a:off x="7574441" y="5214435"/>
            <a:ext cx="359343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17: MFCC visualization for an audio sample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0E768-0CE3-7F36-8E58-679B6C5C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4641F-C899-C54E-9424-38094ED5A2E6}"/>
              </a:ext>
            </a:extLst>
          </p:cNvPr>
          <p:cNvSpPr txBox="1"/>
          <p:nvPr/>
        </p:nvSpPr>
        <p:spPr>
          <a:xfrm>
            <a:off x="1024128" y="1770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dirty="0">
                <a:latin typeface="Helvetica" panose="020B0604020202020204" pitchFamily="34" charset="0"/>
                <a:cs typeface="Helvetica" panose="020B0604020202020204" pitchFamily="34" charset="0"/>
              </a:rPr>
              <a:t>Feature vector dimension calculation</a:t>
            </a:r>
            <a:endParaRPr lang="en-IN" b="1" i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F5D05B-623D-F9C9-5B33-DD31B7EF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68" y="2837366"/>
            <a:ext cx="4779832" cy="21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33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465A-F440-3ED2-A8D2-BEC10E9F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ABLATION STUDIES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62C612-DC09-F4F7-9171-76CB4C6BEB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221" y="1961486"/>
            <a:ext cx="5602705" cy="411337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20C60-5506-A1B1-5AF2-214046A1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8FE9A3-A5BE-4DB8-3771-2D9F181CF400}"/>
              </a:ext>
            </a:extLst>
          </p:cNvPr>
          <p:cNvSpPr txBox="1"/>
          <p:nvPr/>
        </p:nvSpPr>
        <p:spPr>
          <a:xfrm>
            <a:off x="1804737" y="6141979"/>
            <a:ext cx="88712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Figure 18: Classification accuracy comparison of ROCKET and RDST-based MTSC KWS</a:t>
            </a:r>
            <a:r>
              <a:rPr lang="en-US" sz="1100" b="1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models using different classifier.</a:t>
            </a:r>
            <a:endParaRPr lang="en-IN" sz="1100" b="1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727A0-8C55-FC54-9CDB-7A6AD4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CAC54-178F-839D-5165-0AF9497A21A8}"/>
              </a:ext>
            </a:extLst>
          </p:cNvPr>
          <p:cNvSpPr txBox="1"/>
          <p:nvPr/>
        </p:nvSpPr>
        <p:spPr>
          <a:xfrm>
            <a:off x="1024128" y="18382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sng" strike="noStrike" baseline="0" dirty="0">
                <a:latin typeface="Helvetica" panose="020B0604020202020204"/>
                <a:cs typeface="Helvetica" panose="020B0604020202020204"/>
              </a:rPr>
              <a:t>Optimal classifier selection</a:t>
            </a:r>
            <a:endParaRPr lang="en-IN" b="1" i="1" u="sng" dirty="0"/>
          </a:p>
        </p:txBody>
      </p:sp>
    </p:spTree>
    <p:extLst>
      <p:ext uri="{BB962C8B-B14F-4D97-AF65-F5344CB8AC3E}">
        <p14:creationId xmlns:p14="http://schemas.microsoft.com/office/powerpoint/2010/main" val="389920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1B14-EE9D-2A2A-2F23-989DC51D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" panose="020B0604020202020204"/>
                <a:cs typeface="Helvetica" panose="020B0604020202020204"/>
              </a:rPr>
              <a:t>CONCLUSION</a:t>
            </a:r>
            <a:endParaRPr lang="en-IN" sz="3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F2B83-7DCB-C60B-E8CF-52720F69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KWS problem is uniquely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formulated as a univariate/multivariate time series classification task.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Univariate TSC based model exploits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unsupervised time series specific feature extractors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considering only temporal evolution of speech.</a:t>
            </a:r>
            <a:endParaRPr lang="en-US" sz="16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Multivariate TSC based model uniquely exploits acoustic features along with the temporal characteristics.</a:t>
            </a:r>
            <a:endParaRPr lang="en-US" sz="16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 integrated MTSC-based model obtained by feature fusion achieves an impressive accuracy of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~95% on the GSC V1 and 98.77% on FSD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with only 300K parameters.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In contrast to state-of-the-art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deep learning-based models, this achieves </a:t>
            </a:r>
            <a:r>
              <a:rPr lang="en-IN" sz="1600" dirty="0">
                <a:latin typeface="Helvetica" panose="020B0604020202020204"/>
                <a:cs typeface="Helvetica" panose="020B0604020202020204"/>
              </a:rPr>
              <a:t>10-15 times reduction in model parameters maintaining a comparable performance.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This small-footprint, language-agnostic, ASR-free keyword spotting model can be thus deployed in low-resource environments like edge devices with limited computation power and memory.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E56E4-CCCD-C6F3-CFDB-B7728483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9C2E4-3C59-7BFA-4B7D-391015A1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5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D52C-F684-FFBA-4033-44386C69A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86384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FUTURE WORK</a:t>
            </a:r>
            <a:br>
              <a:rPr lang="en-IN" sz="3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22BA8-C41D-5226-5EC7-C3BE0019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The current models have utilized only MFCC and spectrograms for acoustic feature extraction.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H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ence, other time-frequency representations, optimal for the present application, can also be explored.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Further, the current models employed only PCA for reducing the feature dimensions. </a:t>
            </a: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Other sophisticated compression techniques like encoders can also be exploited, although this may increase the overall model complexity, which will need further optimizations.</a:t>
            </a:r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3D7A9-C80B-7B00-B08C-76D24F9A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B3FC9-D721-15DD-D8C0-8913E082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0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9FE-7C4A-BECA-CD5E-CAC0F714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9" y="658210"/>
            <a:ext cx="10470040" cy="139300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keyword spotting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195A-AB39-2A2D-7B19-5E08B9F3C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133" y="2104223"/>
            <a:ext cx="10313820" cy="3275317"/>
          </a:xfrm>
        </p:spPr>
        <p:txBody>
          <a:bodyPr>
            <a:normAutofit/>
          </a:bodyPr>
          <a:lstStyle/>
          <a:p>
            <a:pPr algn="l"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The goal of </a:t>
            </a:r>
            <a:r>
              <a:rPr lang="en-US" sz="1600" b="1" i="0" u="none" strike="noStrike" baseline="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keyword spotting (KWS) </a:t>
            </a:r>
            <a:r>
              <a:rPr lang="en-US" sz="1600" b="0" i="0" u="none" strike="noStrike" baseline="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is for the model to find particular terms in a voice stream, which can be used to trigger the predefined downstream </a:t>
            </a:r>
            <a:r>
              <a:rPr lang="en-IN" sz="1600" b="0" i="0" u="none" strike="noStrike" baseline="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task.</a:t>
            </a:r>
            <a:endParaRPr lang="en-US" sz="1600" b="0" i="0" u="none" strike="noStrike" baseline="0" dirty="0">
              <a:latin typeface="Helvetica" panose="020B0604020202020204"/>
              <a:ea typeface="Calibri" panose="020F0502020204030204" pitchFamily="34" charset="0"/>
              <a:cs typeface="Helvetica" panose="020B0604020202020204"/>
            </a:endParaRPr>
          </a:p>
          <a:p>
            <a:pPr algn="l"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It is a part of modern voice-activated device modules that detect specific trigger words to function.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5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ea typeface="Calibri" panose="020F0502020204030204" pitchFamily="34" charset="0"/>
                <a:cs typeface="Helvetica" panose="020B0604020202020204"/>
              </a:rPr>
              <a:t> Common use cases include voice-activated assistants in smart home devices, in-car voice assistants, robotics, wearable devices, gaming, defense applications, voice-enabled interactive voice response (IVR), etc.</a:t>
            </a:r>
            <a:endParaRPr lang="en-US" sz="1600" b="0" i="0" u="none" strike="noStrike" baseline="0" dirty="0">
              <a:latin typeface="Helvetica" panose="020B0604020202020204"/>
              <a:ea typeface="Calibri" panose="020F0502020204030204" pitchFamily="34" charset="0"/>
              <a:cs typeface="Helvetica" panose="020B0604020202020204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CDCD4-0A4D-8157-111D-6DC2E71E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FA5A58-F2DB-E0E2-AEBD-B269833E6139}"/>
              </a:ext>
            </a:extLst>
          </p:cNvPr>
          <p:cNvSpPr txBox="1"/>
          <p:nvPr/>
        </p:nvSpPr>
        <p:spPr>
          <a:xfrm>
            <a:off x="4067962" y="5754295"/>
            <a:ext cx="3725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>
                <a:latin typeface="Helvetica" panose="020B0604020202020204" pitchFamily="34" charset="0"/>
                <a:cs typeface="Helvetica" panose="020B0604020202020204" pitchFamily="34" charset="0"/>
              </a:rPr>
              <a:t>Figure 1: Standard keyword spotting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E037B-3EFE-645C-3A02-4716B7AAFC3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701" y="3927293"/>
            <a:ext cx="6594389" cy="179390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00AA6-B817-9DBD-6642-5746C1AF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8280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1EEDF-CF77-6E1F-C0F1-374305A1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F328F-CDFB-FBEC-3B6E-71110DA55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147" y="1845734"/>
            <a:ext cx="10385748" cy="4370582"/>
          </a:xfrm>
        </p:spPr>
        <p:txBody>
          <a:bodyPr>
            <a:no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A. H. Michaely, X. Zhang, G. Simko, C. Parada, and P. Aleksic,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"Keyword spotting for Google Assistant using contextual speech recognition” in Proc. IEEE Automatic Speech Recognition and Understanding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Workshop (ASRU), Okinawa, Japan, 2017, pp. 272–278, doi:10.1109/ASRU.2017.8268946.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 I. Lopez-Espejo, Z.-H. Tan, J. H. L. Hansen, and J. Jensen, "Deep spoken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keyword spotting: An overview," IEEE Access, vol. 10, pp. 4169–4199, </a:t>
            </a:r>
            <a:r>
              <a:rPr lang="it-IT" sz="1200" b="0" i="0" u="none" strike="noStrike" baseline="0" dirty="0">
                <a:latin typeface="Helvetica" panose="020B0604020202020204"/>
                <a:cs typeface="Helvetica" panose="020B0604020202020204"/>
              </a:rPr>
              <a:t>2022, doi: 10.1109/ACCESS.2021.3139508.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O. Rybakov, et al., "Streaming keyword spotting on mobile devices,"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arXiv</a:t>
            </a:r>
            <a:r>
              <a:rPr lang="en-IN" sz="12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preprint, arXiv:2005.06720, 2020.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J. Huh, M. Lee, H. Heo, S. Mun, and J. S. Chung, "Metric learning for keyword spotting," in Proc. 2021 IEEE Spoken Language Technology Workshop (SLT), Shenzhen, China, 2021, pp. 133–140,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: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10.1109/SLT48900.2021.9383571.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A. Berg, M. O’Connor, and M. Cruz, "Keyword Transformer: A self attention</a:t>
            </a:r>
            <a:r>
              <a:rPr lang="en-US" sz="12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model for keyword spotting," in Proc.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Interspeech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, 2021, pp.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4249–4253,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: 10.21437/Interspeech.2021-1286.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E. van der Westhuizen, H. Kamper, R. Menon, J. Quinn, and T.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Niesler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"Feature learning for efficient ASR-free keyword spotting in low-resource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languages,"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Comput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. Speech Lang., vol. 71, p. 101275, 2022.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A. Parnami and M. Lee, "Few-shot keyword spotting with prototypical networks</a:t>
            </a:r>
            <a:r>
              <a:rPr lang="en-US" sz="1200" dirty="0">
                <a:latin typeface="Helvetica" panose="020B0604020202020204"/>
                <a:cs typeface="Helvetica" panose="020B0604020202020204"/>
              </a:rPr>
              <a:t>”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in Proc. 7th Int. Conf. Machine Learning Technologies (ICMLT),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ACM, 2022,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: 10.1145/3529399.3529443.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A. Bittar, P. Dixon, M.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Samragh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, K. Nishu, and D. Naik, "Improving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vision-inspired keyword spotting using dynamic module skipping in streaming conformer encoder," in Proc. IEEE Int. Conf. Acoustics, Speech, and Signal Processing (ICASSP), Seoul, South Korea, 2024, pp. 10386–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10390,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: 10.1109/ICASSP48485.2024.10447485.</a:t>
            </a: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C. Sun, B. Chen, F. Chen, Y. Leng, and Q. Guo, "Speech keyword spotting method based on Swin-Transformer model," Int. J.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Comput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.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Intell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. Syst.,</a:t>
            </a:r>
            <a:r>
              <a:rPr lang="nl-NL" sz="1200" b="0" i="0" u="none" strike="noStrike" baseline="0" dirty="0">
                <a:latin typeface="Helvetica" panose="020B0604020202020204"/>
                <a:cs typeface="Helvetica" panose="020B0604020202020204"/>
              </a:rPr>
              <a:t>vol. 17, 2024, doi: 10.1007/s44196-024-00448-1.</a:t>
            </a:r>
            <a:endParaRPr lang="it-IT" sz="12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/>
            </a:pPr>
            <a:endParaRPr lang="en-US" sz="12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93BD0-3705-A770-98BA-183453FF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F8B7E-BD39-8125-F15E-76036C47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377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796-A02F-9767-4D38-E35E07BA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References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601F-4F21-B0ED-880C-F84CF459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X. Du, M. Zhu, M. Chai, and X. Shi, "End to end model for keyword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spotting with trainable window function and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DenseNet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," in Proc. IEEE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23rd Int. Conf. Digital Signal Processing (DSP), Shanghai, China, 2018, pp. 1–4,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: 10.1109/ICDSP.2018.8631574.</a:t>
            </a:r>
            <a:endParaRPr lang="en-US" sz="12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marL="228600" indent="-228600" algn="l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M. Middlehurst, P. Schafer, and A. Bagnall, "Bake off redux: A review and experimental evaluation of recent time series classification algorithms, "Data Mining and Knowledge Discovery, vol. 38, pp. 1958–2031, 2024,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: 10.1007/s10618-024-01022-1.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 </a:t>
            </a:r>
          </a:p>
          <a:p>
            <a:pPr marL="228600" indent="-228600" algn="l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P. Warden, “Speech commands: A dataset for limited-vocabulary speech recognition,”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arXiv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 preprint, arXiv:1804.03209, 2018.</a:t>
            </a:r>
          </a:p>
          <a:p>
            <a:pPr marL="228600" indent="-228600" algn="l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Jackson, Z. (2016). “Free Spoken Digit Dataset,” GitHub repository. 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https://github.com/Jakobovski/free-spoken-digit-dataset</a:t>
            </a:r>
            <a:endParaRPr lang="en-US" sz="12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marL="228600" indent="-228600" algn="l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A. Dempster, F. Petitjean, and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G.Webb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, "ROCKET: Exceptionally fast and accurate time series classification using random convolutional kernels,“ Data Mining and Knowledge Discovery, vol. 34, pp. 1454–1495, 2020,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doi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: 10.1007/s10618-020-00720-y.</a:t>
            </a:r>
          </a:p>
          <a:p>
            <a:pPr marL="228600" indent="-228600" algn="l">
              <a:buClr>
                <a:schemeClr val="accent5">
                  <a:lumMod val="50000"/>
                </a:schemeClr>
              </a:buClr>
              <a:buFont typeface="+mj-lt"/>
              <a:buAutoNum type="arabicParenR" startAt="10"/>
            </a:pP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A. Guillaume, C. Vrain, and W.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Elloumi</a:t>
            </a:r>
            <a:r>
              <a:rPr lang="en-IN" sz="1200" b="0" i="0" u="none" strike="noStrike" baseline="0" dirty="0">
                <a:latin typeface="Helvetica" panose="020B0604020202020204"/>
                <a:cs typeface="Helvetica" panose="020B0604020202020204"/>
              </a:rPr>
              <a:t>, "Random dilated </a:t>
            </a:r>
            <a:r>
              <a:rPr lang="en-IN" sz="1200" b="0" i="0" u="none" strike="noStrike" baseline="0" dirty="0" err="1">
                <a:latin typeface="Helvetica" panose="020B0604020202020204"/>
                <a:cs typeface="Helvetica" panose="020B0604020202020204"/>
              </a:rPr>
              <a:t>shapelet</a:t>
            </a:r>
            <a:r>
              <a:rPr lang="en-IN" sz="12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transform: A new approach for time series </a:t>
            </a:r>
            <a:r>
              <a:rPr lang="en-US" sz="1200" b="0" i="0" u="none" strike="noStrike" baseline="0" dirty="0" err="1">
                <a:latin typeface="Helvetica" panose="020B0604020202020204"/>
                <a:cs typeface="Helvetica" panose="020B0604020202020204"/>
              </a:rPr>
              <a:t>shapelets</a:t>
            </a:r>
            <a:r>
              <a:rPr lang="en-US" sz="1200" b="0" i="0" u="none" strike="noStrike" baseline="0" dirty="0">
                <a:latin typeface="Helvetica" panose="020B0604020202020204"/>
                <a:cs typeface="Helvetica" panose="020B0604020202020204"/>
              </a:rPr>
              <a:t>," in Proc. Int. Conf. Pattern Recognition and Artificial Intelligence (ICPRAI), 2022</a:t>
            </a:r>
            <a:endParaRPr lang="en-IN" sz="12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08A40-8DD2-36A6-DEC1-E82C6AFEC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2969F-2865-3467-42B6-683E436F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521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D57CEB-7418-6E1A-5908-BC3F9493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807FAE-AB19-22A6-0BFB-4D133991057C}"/>
              </a:ext>
            </a:extLst>
          </p:cNvPr>
          <p:cNvSpPr txBox="1"/>
          <p:nvPr/>
        </p:nvSpPr>
        <p:spPr>
          <a:xfrm>
            <a:off x="4334933" y="2607733"/>
            <a:ext cx="38799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Helvetica" panose="020B0604020202020204" pitchFamily="34" charset="0"/>
                <a:cs typeface="Helvetica" panose="020B0604020202020204" pitchFamily="34" charset="0"/>
              </a:rPr>
              <a:t>THANK YOU !!!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24992-611A-2EBC-D959-CEE18465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1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32234-84F0-661E-DE24-46E429F14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884" y="599679"/>
            <a:ext cx="10181283" cy="153944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keyword spotting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A097B-B810-C4E7-4716-C548084E1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13284"/>
            <a:ext cx="9720071" cy="4023360"/>
          </a:xfrm>
        </p:spPr>
        <p:txBody>
          <a:bodyPr>
            <a:noAutofit/>
          </a:bodyPr>
          <a:lstStyle/>
          <a:p>
            <a:pPr marL="0" indent="0" algn="just">
              <a:buClr>
                <a:schemeClr val="accent5">
                  <a:lumMod val="75000"/>
                </a:schemeClr>
              </a:buClr>
              <a:buSzPct val="140000"/>
              <a:buNone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M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ost of the KWS systems follow two basic approaches: automatic speech recognition (ASR)-based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[1]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[2]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, and automatic speech recognition (ASR)-free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[3]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[4]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[5]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[6]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[7]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[8]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, </a:t>
            </a:r>
            <a:r>
              <a:rPr lang="en-US" sz="1600" dirty="0">
                <a:latin typeface="Helvetica" panose="020B0604020202020204"/>
                <a:cs typeface="Helvetica" panose="020B0604020202020204"/>
                <a:hlinkClick r:id="rId2" action="ppaction://hlinksldjump"/>
              </a:rPr>
              <a:t>[9]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.</a:t>
            </a:r>
            <a:endParaRPr lang="en-US" sz="1600" b="0" i="0" u="none" strike="noStrike" baseline="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v"/>
            </a:pPr>
            <a:r>
              <a:rPr lang="en-US" sz="1600" b="1" dirty="0">
                <a:latin typeface="Helvetica" panose="020B0604020202020204"/>
                <a:cs typeface="Helvetica" panose="020B0604020202020204"/>
              </a:rPr>
              <a:t>ASR-based Approach:	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Translate the audio into text and then detect the keyword.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Often employ huge advanced neural network architectures requiring substantial computational resources, training on large language datasets, and cloud-based infrastructure.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Inherently language-specific and perform poorly on the low-resource languages.</a:t>
            </a:r>
          </a:p>
          <a:p>
            <a:pPr marL="0" indent="0" algn="just">
              <a:buClr>
                <a:schemeClr val="accent5">
                  <a:lumMod val="75000"/>
                </a:schemeClr>
              </a:buClr>
              <a:buSzPct val="140000"/>
              <a:buNone/>
            </a:pP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v"/>
            </a:pP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ASR-free </a:t>
            </a:r>
            <a:r>
              <a:rPr lang="en-US" sz="1600" b="1" dirty="0">
                <a:latin typeface="Helvetica" panose="020B0604020202020204"/>
                <a:cs typeface="Helvetica" panose="020B0604020202020204"/>
              </a:rPr>
              <a:t>A</a:t>
            </a:r>
            <a:r>
              <a:rPr lang="en-US" sz="1600" b="1" i="0" u="none" strike="noStrike" baseline="0" dirty="0">
                <a:latin typeface="Helvetica" panose="020B0604020202020204"/>
                <a:cs typeface="Helvetica" panose="020B0604020202020204"/>
              </a:rPr>
              <a:t>pproach: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D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etect a keyword from the audio input solely using the audio characteristics, reducing the computational burden and memory requirements.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40000"/>
              <a:buFont typeface="Wingdings" panose="05000000000000000000" pitchFamily="2" charset="2"/>
              <a:buChar char="ü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Attractive choice for lightweight, language-independent systems to function on stand-alone, low-resource devices.</a:t>
            </a:r>
            <a:endParaRPr lang="en-US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84AC9A-B146-A574-6FFD-95D0B358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E97B-2DEF-5219-948B-0BCBE8AC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58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450E-B93C-C88B-C8F2-11180D54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Literature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46E6B-3CB5-232F-DEE2-0D4200DC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3D13FB-4877-BE83-86A1-5F293DFB4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53155"/>
              </p:ext>
            </p:extLst>
          </p:nvPr>
        </p:nvGraphicFramePr>
        <p:xfrm>
          <a:off x="958516" y="2012642"/>
          <a:ext cx="10274968" cy="4171593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175853">
                  <a:extLst>
                    <a:ext uri="{9D8B030D-6E8A-4147-A177-3AD203B41FA5}">
                      <a16:colId xmlns:a16="http://schemas.microsoft.com/office/drawing/2014/main" val="573130192"/>
                    </a:ext>
                  </a:extLst>
                </a:gridCol>
                <a:gridCol w="8099115">
                  <a:extLst>
                    <a:ext uri="{9D8B030D-6E8A-4147-A177-3AD203B41FA5}">
                      <a16:colId xmlns:a16="http://schemas.microsoft.com/office/drawing/2014/main" val="4044977776"/>
                    </a:ext>
                  </a:extLst>
                </a:gridCol>
              </a:tblGrid>
              <a:tr h="3796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ASR-free approaches used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385351"/>
                  </a:ext>
                </a:extLst>
              </a:tr>
              <a:tr h="653441">
                <a:tc>
                  <a:txBody>
                    <a:bodyPr/>
                    <a:lstStyle/>
                    <a:p>
                      <a:pPr algn="just"/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Rybakov et al. (2020) 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[3] 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DNN model employing fully-connected layers with </a:t>
                      </a:r>
                      <a:r>
                        <a:rPr lang="en-US" sz="1200" i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ReLU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activation, a frame stacking mechanism, and a pooling layer, achieving 91.2% accuracy.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5316070"/>
                  </a:ext>
                </a:extLst>
              </a:tr>
              <a:tr h="466744">
                <a:tc>
                  <a:txBody>
                    <a:bodyPr/>
                    <a:lstStyle/>
                    <a:p>
                      <a:pPr algn="just"/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Huh </a:t>
                      </a:r>
                      <a:r>
                        <a:rPr lang="en-IN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Jaesung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et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al. (2021)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[4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]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Metric learning upon a 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ResNet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-based baseline architecture to achieve an accuracy of 83.82%.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83032"/>
                  </a:ext>
                </a:extLst>
              </a:tr>
              <a:tr h="280046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Berg et al., (2021)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[5]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Transformer based model KWT-3  with accuracy of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97.49%.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96119"/>
                  </a:ext>
                </a:extLst>
              </a:tr>
              <a:tr h="653441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Ewald et al. (2022)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[6]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Trains a CNN using dynamic time warping scores, yielding an AUC of 83.28% for features extracted 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using a correspondence auto-encoder.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055000"/>
                  </a:ext>
                </a:extLst>
              </a:tr>
              <a:tr h="466744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Parnami et al. (2022)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[7]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Fewshot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learning-based KWS exploiting a 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ResNet</a:t>
                      </a:r>
                      <a:r>
                        <a:rPr lang="en-US" sz="1200" i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architecture and reported 94% accuracy.</a:t>
                      </a:r>
                      <a:endParaRPr lang="en-IN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742868"/>
                  </a:ext>
                </a:extLst>
              </a:tr>
              <a:tr h="653441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A. Bittar (2024)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[8] 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Replaced the BC-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ResNet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encoder in the vision-inspired KWS framework with an I3D gated conformer for streaming audio, </a:t>
                      </a:r>
                      <a:r>
                        <a:rPr lang="en-IN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with 94.8%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886759"/>
                  </a:ext>
                </a:extLst>
              </a:tr>
              <a:tr h="618052">
                <a:tc>
                  <a:txBody>
                    <a:bodyPr/>
                    <a:lstStyle/>
                    <a:p>
                      <a:pPr algn="just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Sun et al. (2024)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  <a:hlinkClick r:id="rId2" action="ppaction://hlinksldjump"/>
                        </a:rPr>
                        <a:t>[9]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Swin transformer-based architecture with an accuracy of 87.49%, and </a:t>
                      </a:r>
                      <a:r>
                        <a:rPr lang="en-US" sz="12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TCN+Swin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transformer yielded accuracy of 98.07%.</a:t>
                      </a:r>
                      <a:endParaRPr lang="en-IN" sz="1200" i="0" dirty="0"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26008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A63533-6D14-8A6E-C515-DA3F0FFD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4AE1-E496-1AA6-0532-5997067298A2}"/>
              </a:ext>
            </a:extLst>
          </p:cNvPr>
          <p:cNvSpPr txBox="1"/>
          <p:nvPr/>
        </p:nvSpPr>
        <p:spPr>
          <a:xfrm>
            <a:off x="4114800" y="627278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1:Existing state-of-the-art KWS models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4113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F708-32C0-0A9C-E2E6-9074450D2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E48DD-61DD-320E-E459-FB0B87AA3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243" y="2342148"/>
            <a:ext cx="10269514" cy="1917032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SzPct val="127000"/>
              <a:buFont typeface="Wingdings" panose="05000000000000000000" pitchFamily="2" charset="2"/>
              <a:buChar char="§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R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ecent ASR-free deep learning-based KWS models have demonstrated state-of-the-art performance with classification accuracies up to 98%.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27000"/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However, they rely heavily on large architectures such as transformers, LSTMs, and attention modules. </a:t>
            </a:r>
          </a:p>
          <a:p>
            <a:pPr algn="just">
              <a:buClr>
                <a:schemeClr val="accent5">
                  <a:lumMod val="75000"/>
                </a:schemeClr>
              </a:buClr>
              <a:buSzPct val="127000"/>
              <a:buFont typeface="Wingdings" panose="05000000000000000000" pitchFamily="2" charset="2"/>
              <a:buChar char="§"/>
            </a:pP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This increases the training time, run time, memory, and computational resources.</a:t>
            </a:r>
            <a:endParaRPr lang="en-US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SzPct val="127000"/>
              <a:buFont typeface="Wingdings" panose="05000000000000000000" pitchFamily="2" charset="2"/>
              <a:buChar char="§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Makes it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 challenging to deploy for a real-time application in low-resource environments like edge devices with limited memory and computational </a:t>
            </a: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power.</a:t>
            </a:r>
          </a:p>
          <a:p>
            <a:pPr marL="0" indent="0" algn="just">
              <a:buClr>
                <a:schemeClr val="accent5">
                  <a:lumMod val="75000"/>
                </a:schemeClr>
              </a:buClr>
              <a:buSzPct val="127000"/>
              <a:buNone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769D2-3523-6002-FCAB-2242925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8BF5F2-02A9-87D2-4BA1-3A925C729347}"/>
              </a:ext>
            </a:extLst>
          </p:cNvPr>
          <p:cNvSpPr txBox="1"/>
          <p:nvPr/>
        </p:nvSpPr>
        <p:spPr>
          <a:xfrm>
            <a:off x="1499936" y="4441612"/>
            <a:ext cx="8623915" cy="923330"/>
          </a:xfrm>
          <a:prstGeom prst="rect">
            <a:avLst/>
          </a:prstGeom>
          <a:ln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just">
              <a:buClr>
                <a:schemeClr val="accent5">
                  <a:lumMod val="75000"/>
                </a:schemeClr>
              </a:buClr>
              <a:buSzPct val="127000"/>
              <a:buNone/>
            </a:pPr>
            <a:r>
              <a:rPr lang="en-US" sz="18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anose="020B0604020202020204"/>
                <a:cs typeface="Helvetica" panose="020B0604020202020204"/>
              </a:rPr>
              <a:t>Hence, we aim to design an efficient ASR-free KWS model that is language-independent, lightweight with low computational complexity and minimal training parameters, that would be feasible for deployment in small-footprint edge devices.</a:t>
            </a:r>
            <a:endParaRPr lang="en-IN" sz="1800" i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7C07BB-3E04-AC51-EE5F-2616C34F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1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1973-A687-3A57-C763-81CF4606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 done till now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560E22-95C2-FA5B-58D1-C8B757CE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" t="8604" r="1417" b="5810"/>
          <a:stretch/>
        </p:blipFill>
        <p:spPr>
          <a:xfrm>
            <a:off x="1753041" y="2102139"/>
            <a:ext cx="9084293" cy="205182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6AD6F-73A6-4FD4-A040-7CFFC02AF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Small footprint automatic speech recognition free keyword spotting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084D8-0F27-A566-F6C4-3E29633B6828}"/>
              </a:ext>
            </a:extLst>
          </p:cNvPr>
          <p:cNvSpPr txBox="1"/>
          <p:nvPr/>
        </p:nvSpPr>
        <p:spPr>
          <a:xfrm>
            <a:off x="3818306" y="4230912"/>
            <a:ext cx="48120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2: Representation of the basic MFCC-CNN KWS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6513" y="1733802"/>
            <a:ext cx="5740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(a) </a:t>
            </a:r>
            <a:r>
              <a:rPr lang="en-GB" sz="1600" b="1" u="sng" dirty="0">
                <a:latin typeface="Helvetica" panose="020B0604020202020204" pitchFamily="34" charset="0"/>
                <a:cs typeface="Helvetica" panose="020B0604020202020204" pitchFamily="34" charset="0"/>
              </a:rPr>
              <a:t>MFCC-CNN-based KWS model</a:t>
            </a:r>
            <a:endParaRPr lang="en-IN" sz="1600" b="1" u="sng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BF028-28C2-80A2-3ECC-A84CB7C3C65E}"/>
              </a:ext>
            </a:extLst>
          </p:cNvPr>
          <p:cNvSpPr txBox="1"/>
          <p:nvPr/>
        </p:nvSpPr>
        <p:spPr>
          <a:xfrm>
            <a:off x="678424" y="4569467"/>
            <a:ext cx="10835152" cy="1893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 raw audio files were divided into overlapping time frames (window size 25 </a:t>
            </a:r>
            <a:r>
              <a:rPr lang="en-US" sz="1600" dirty="0" err="1">
                <a:latin typeface="Helvetica" panose="020B0604020202020204"/>
                <a:cs typeface="Helvetica" panose="020B0604020202020204"/>
              </a:rPr>
              <a:t>ms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 and hop size 10 </a:t>
            </a:r>
            <a:r>
              <a:rPr lang="en-US" sz="1600" dirty="0" err="1">
                <a:latin typeface="Helvetica" panose="020B0604020202020204"/>
                <a:cs typeface="Helvetica" panose="020B0604020202020204"/>
              </a:rPr>
              <a:t>ms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).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MFCC representation is generated from the windowed audio, to serve as a feature.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Results in a 2-D matrix of dimension 13 × 99, with 13 MFCC coefficients and 99 time-frames.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A CNN well-suited for handling the 2D nature of the resulting MFCC matrix, is employed for classification.</a:t>
            </a:r>
          </a:p>
          <a:p>
            <a:pPr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3000"/>
            </a:pP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439F076-9938-7988-3BB5-4A861236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866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373-E33E-F5BC-1ADC-66186899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 done till now</a:t>
            </a:r>
            <a:endParaRPr lang="en-IN" sz="36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B87CE30-97DC-B2B6-77D4-58B0C407F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245"/>
              </p:ext>
            </p:extLst>
          </p:nvPr>
        </p:nvGraphicFramePr>
        <p:xfrm>
          <a:off x="1024128" y="1814512"/>
          <a:ext cx="5346371" cy="21945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tableStyleId>{5A111915-BE36-4E01-A7E5-04B1672EAD32}</a:tableStyleId>
              </a:tblPr>
              <a:tblGrid>
                <a:gridCol w="1093207">
                  <a:extLst>
                    <a:ext uri="{9D8B030D-6E8A-4147-A177-3AD203B41FA5}">
                      <a16:colId xmlns:a16="http://schemas.microsoft.com/office/drawing/2014/main" val="670501046"/>
                    </a:ext>
                  </a:extLst>
                </a:gridCol>
                <a:gridCol w="2820425">
                  <a:extLst>
                    <a:ext uri="{9D8B030D-6E8A-4147-A177-3AD203B41FA5}">
                      <a16:colId xmlns:a16="http://schemas.microsoft.com/office/drawing/2014/main" val="1806892846"/>
                    </a:ext>
                  </a:extLst>
                </a:gridCol>
                <a:gridCol w="1432739">
                  <a:extLst>
                    <a:ext uri="{9D8B030D-6E8A-4147-A177-3AD203B41FA5}">
                      <a16:colId xmlns:a16="http://schemas.microsoft.com/office/drawing/2014/main" val="3749939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Layer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Configuration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Output Shape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1025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Input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(1, 13, 99)</a:t>
                      </a:r>
                      <a:endParaRPr lang="en-IN" sz="1200" b="0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6147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ConV2D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Filters: 64, Kernel: 3×3, </a:t>
                      </a:r>
                      <a:r>
                        <a:rPr lang="en-IN" sz="1200" b="0" u="none" strike="noStrike" kern="1200" baseline="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ReLU</a:t>
                      </a: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(64, 11, 97)</a:t>
                      </a:r>
                      <a:endParaRPr lang="en-IN" sz="1200" b="0" i="0" u="none" strike="noStrike" kern="1200" baseline="0" dirty="0">
                        <a:solidFill>
                          <a:schemeClr val="tx1"/>
                        </a:solidFill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10064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MaxPool2D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Pool size: 2×2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(64, 5, 48)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77348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Dropout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Rate: 0.25 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(64, 5, 48)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98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ConV2D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Filters: 128, Kernel: 3×3, </a:t>
                      </a:r>
                      <a:r>
                        <a:rPr lang="en-IN" sz="1200" b="0" u="none" strike="noStrike" kern="1200" baseline="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ReLU</a:t>
                      </a: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(128, 3, 46)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6071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MaxPool2D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Pool size: 2×2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(128, 1, 23)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3435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Dropout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Rate: 0.25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(128, 1, 23)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8370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Flatten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-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(2944)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8265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Dense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u="none" strike="noStrike" kern="1200" baseline="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Units</a:t>
                      </a:r>
                      <a:r>
                        <a:rPr lang="fr-F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: 128, </a:t>
                      </a:r>
                      <a:r>
                        <a:rPr lang="fr-FR" sz="1200" b="0" u="none" strike="noStrike" kern="1200" baseline="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ReLU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(128)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3105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Dropout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Rate: 0.5 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(128)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50941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Dense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Units: num_classes=12, Softmax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0" u="none" strike="noStrike" kern="1200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(num_classes=12)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029988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C231-77E4-170F-54BF-0811F163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97335-7166-09B6-5123-8C0FE4B960BE}"/>
              </a:ext>
            </a:extLst>
          </p:cNvPr>
          <p:cNvSpPr txBox="1"/>
          <p:nvPr/>
        </p:nvSpPr>
        <p:spPr>
          <a:xfrm>
            <a:off x="1276938" y="4050368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2: Architecture details of the basic MFCC-CNN-based KWS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model.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4607CF1-8D34-55E9-29D8-A15054589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197052"/>
              </p:ext>
            </p:extLst>
          </p:nvPr>
        </p:nvGraphicFramePr>
        <p:xfrm>
          <a:off x="7103263" y="1833456"/>
          <a:ext cx="4337745" cy="149871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{F2DE63D5-997A-4646-A377-4702673A728D}</a:tableStyleId>
              </a:tblPr>
              <a:tblGrid>
                <a:gridCol w="867549">
                  <a:extLst>
                    <a:ext uri="{9D8B030D-6E8A-4147-A177-3AD203B41FA5}">
                      <a16:colId xmlns:a16="http://schemas.microsoft.com/office/drawing/2014/main" val="2044191673"/>
                    </a:ext>
                  </a:extLst>
                </a:gridCol>
                <a:gridCol w="867549">
                  <a:extLst>
                    <a:ext uri="{9D8B030D-6E8A-4147-A177-3AD203B41FA5}">
                      <a16:colId xmlns:a16="http://schemas.microsoft.com/office/drawing/2014/main" val="249127261"/>
                    </a:ext>
                  </a:extLst>
                </a:gridCol>
                <a:gridCol w="867549">
                  <a:extLst>
                    <a:ext uri="{9D8B030D-6E8A-4147-A177-3AD203B41FA5}">
                      <a16:colId xmlns:a16="http://schemas.microsoft.com/office/drawing/2014/main" val="3972130437"/>
                    </a:ext>
                  </a:extLst>
                </a:gridCol>
                <a:gridCol w="867549">
                  <a:extLst>
                    <a:ext uri="{9D8B030D-6E8A-4147-A177-3AD203B41FA5}">
                      <a16:colId xmlns:a16="http://schemas.microsoft.com/office/drawing/2014/main" val="2682105170"/>
                    </a:ext>
                  </a:extLst>
                </a:gridCol>
                <a:gridCol w="867549">
                  <a:extLst>
                    <a:ext uri="{9D8B030D-6E8A-4147-A177-3AD203B41FA5}">
                      <a16:colId xmlns:a16="http://schemas.microsoft.com/office/drawing/2014/main" val="3756677143"/>
                    </a:ext>
                  </a:extLst>
                </a:gridCol>
              </a:tblGrid>
              <a:tr h="329874"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strike="noStrike" baseline="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Epochs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Precision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Recall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F1-score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2131855"/>
                  </a:ext>
                </a:extLst>
              </a:tr>
              <a:tr h="2922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85.925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85.971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85.923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85.904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57290347"/>
                  </a:ext>
                </a:extLst>
              </a:tr>
              <a:tr h="2922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100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91.335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91.316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91.269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68256471"/>
                  </a:ext>
                </a:extLst>
              </a:tr>
              <a:tr h="292211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Helvetica" panose="020B0604020202020204"/>
                          <a:cs typeface="Helvetica" panose="020B0604020202020204"/>
                        </a:rPr>
                        <a:t>150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Helvetica" panose="020B0604020202020204"/>
                          <a:cs typeface="Helvetica" panose="020B0604020202020204"/>
                        </a:rPr>
                        <a:t>91.695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Helvetica" panose="020B0604020202020204"/>
                          <a:cs typeface="Helvetica" panose="020B0604020202020204"/>
                        </a:rPr>
                        <a:t>91.807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Helvetica" panose="020B0604020202020204"/>
                          <a:cs typeface="Helvetica" panose="020B0604020202020204"/>
                        </a:rPr>
                        <a:t>91.695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latin typeface="Helvetica" panose="020B0604020202020204"/>
                          <a:cs typeface="Helvetica" panose="020B0604020202020204"/>
                        </a:rPr>
                        <a:t>91.692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05168066"/>
                  </a:ext>
                </a:extLst>
              </a:tr>
              <a:tr h="29221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200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91.568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94.442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Helvetica" panose="020B0604020202020204"/>
                          <a:cs typeface="Helvetica" panose="020B0604020202020204"/>
                        </a:rPr>
                        <a:t>91.437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53267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C62545E-4927-DED4-60A2-5DFC4C3E6BF5}"/>
              </a:ext>
            </a:extLst>
          </p:cNvPr>
          <p:cNvSpPr txBox="1"/>
          <p:nvPr/>
        </p:nvSpPr>
        <p:spPr>
          <a:xfrm>
            <a:off x="6959266" y="3428953"/>
            <a:ext cx="756986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3: Classification performance over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varying number of epochs.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725DF5-1663-2A67-1666-9954A8020E49}"/>
              </a:ext>
            </a:extLst>
          </p:cNvPr>
          <p:cNvSpPr txBox="1"/>
          <p:nvPr/>
        </p:nvSpPr>
        <p:spPr>
          <a:xfrm>
            <a:off x="464406" y="4367461"/>
            <a:ext cx="6763830" cy="2287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0000"/>
              <a:buFont typeface="Arial" panose="020B0604020202020204" pitchFamily="34" charset="0"/>
              <a:buChar char="•"/>
            </a:pPr>
            <a:r>
              <a:rPr lang="en-IN" sz="1600" dirty="0">
                <a:latin typeface="Helvetica" panose="020B0604020202020204"/>
                <a:cs typeface="Helvetica" panose="020B0604020202020204"/>
              </a:rPr>
              <a:t>Although this basic KWS 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model performed reasonably well, it considers the MFCC matrix as a 2-D image.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Neglects the temporal evolution of the MFCC coefficients in the inherently time-evolving audio data. </a:t>
            </a:r>
          </a:p>
          <a:p>
            <a:pPr marL="285750" indent="-285750" algn="just">
              <a:lnSpc>
                <a:spcPct val="150000"/>
              </a:lnSpc>
              <a:buClr>
                <a:schemeClr val="accent5">
                  <a:lumMod val="75000"/>
                </a:schemeClr>
              </a:buClr>
              <a:buSzPct val="140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Therefore, a time series classification-based KWS model is proposed that exploits the intrinsic time series nature of the audio data.</a:t>
            </a:r>
            <a:endParaRPr lang="en-IN" sz="16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1098595-3845-8147-A5DC-557970DC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10980-354B-C3DE-4DC0-D5D90D803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220" y="3787342"/>
            <a:ext cx="3928652" cy="244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8FA8F0-88E3-9978-61B9-958FB56FE54F}"/>
              </a:ext>
            </a:extLst>
          </p:cNvPr>
          <p:cNvSpPr txBox="1"/>
          <p:nvPr/>
        </p:nvSpPr>
        <p:spPr>
          <a:xfrm>
            <a:off x="7625751" y="6141979"/>
            <a:ext cx="39940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100" b="1" dirty="0">
                <a:latin typeface="Helvetica" panose="020B0604020202020204"/>
                <a:cs typeface="Helvetica" panose="020B0604020202020204"/>
              </a:rPr>
              <a:t>Figure 3: </a:t>
            </a:r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Training loss over different </a:t>
            </a:r>
            <a:r>
              <a:rPr lang="en-IN" sz="1100" b="1" i="0" u="none" strike="noStrike" baseline="0" dirty="0">
                <a:latin typeface="Helvetica" panose="020B0604020202020204"/>
                <a:cs typeface="Helvetica" panose="020B0604020202020204"/>
              </a:rPr>
              <a:t>epoch values.</a:t>
            </a:r>
            <a:endParaRPr lang="en-IN" sz="1100" b="1" dirty="0">
              <a:latin typeface="Helvetica" panose="020B0604020202020204"/>
              <a:cs typeface="Helvetica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62380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D69A7-53A1-77FA-A78A-5C1E9D24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Helvetica" panose="020B0604020202020204"/>
                <a:cs typeface="Helvetica" panose="020B0604020202020204"/>
              </a:rPr>
              <a:t>WORK DONE TILL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DDBA9-1ADA-8A58-9AB8-C088C9089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Small footprint automatic speech recognition free keyword spotting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5B1DF5-F816-8AFA-EFF8-103421946DA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4" y="2448672"/>
            <a:ext cx="6934829" cy="11833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288CC2-1DF7-613D-F71C-09261BFA4F40}"/>
              </a:ext>
            </a:extLst>
          </p:cNvPr>
          <p:cNvSpPr txBox="1"/>
          <p:nvPr/>
        </p:nvSpPr>
        <p:spPr>
          <a:xfrm>
            <a:off x="2037347" y="3683291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Figure 4: </a:t>
            </a:r>
            <a:r>
              <a:rPr lang="en-US" sz="1100" b="1" dirty="0">
                <a:latin typeface="Helvetica" panose="020B0604020202020204" pitchFamily="34" charset="0"/>
                <a:cs typeface="Helvetica" panose="020B0604020202020204" pitchFamily="34" charset="0"/>
              </a:rPr>
              <a:t>Block diagram of the proposed UTSC-based KWS model.</a:t>
            </a:r>
            <a:endParaRPr lang="en-IN" sz="11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724" y="1807755"/>
            <a:ext cx="6598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latin typeface="Helvetica" panose="020B0604020202020204" pitchFamily="34" charset="0"/>
                <a:cs typeface="Helvetica" panose="020B0604020202020204" pitchFamily="34" charset="0"/>
              </a:rPr>
              <a:t>(b) Univariate time series classification (UTSC)-based KWS model</a:t>
            </a:r>
            <a:endParaRPr lang="en-IN" sz="1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39B8E-D171-8595-5B71-89934BED90CC}"/>
              </a:ext>
            </a:extLst>
          </p:cNvPr>
          <p:cNvSpPr txBox="1"/>
          <p:nvPr/>
        </p:nvSpPr>
        <p:spPr>
          <a:xfrm>
            <a:off x="600153" y="4286205"/>
            <a:ext cx="716796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IN" sz="1600" b="0" i="0" u="none" strike="noStrike" baseline="0" dirty="0">
                <a:latin typeface="Helvetica" panose="020B0604020202020204"/>
                <a:cs typeface="Helvetica" panose="020B0604020202020204"/>
              </a:rPr>
              <a:t>For the </a:t>
            </a:r>
            <a:r>
              <a:rPr lang="en-US" sz="1600" b="0" i="0" u="none" strike="noStrike" baseline="0" dirty="0">
                <a:latin typeface="Helvetica" panose="020B0604020202020204"/>
                <a:cs typeface="Helvetica" panose="020B0604020202020204"/>
              </a:rPr>
              <a:t>first time, we bring the time series classifiers into use for KWS</a:t>
            </a:r>
            <a:r>
              <a:rPr lang="en-US" sz="1600" dirty="0">
                <a:latin typeface="Helvetica" panose="020B0604020202020204"/>
                <a:cs typeface="Helvetica" panose="020B0604020202020204"/>
              </a:rPr>
              <a:t>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KWS is formulated as a time series classification with audio as an input and keywords as the target classes.</a:t>
            </a:r>
            <a:endParaRPr lang="en-IN" sz="1600" kern="100" dirty="0">
              <a:effectLst/>
              <a:latin typeface="Helvetica" panose="020B0604020202020204"/>
              <a:ea typeface="Calibri" panose="020F0502020204030204" pitchFamily="34" charset="0"/>
              <a:cs typeface="Helvetica" panose="020B0604020202020204"/>
            </a:endParaRP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Different time series-specific feature extractors are used for time series feature extraction.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US" sz="1600" dirty="0">
                <a:latin typeface="Helvetica" panose="020B0604020202020204"/>
                <a:cs typeface="Helvetica" panose="020B0604020202020204"/>
              </a:rPr>
              <a:t>Extracted features are used to train classifiers for keyword detection.</a:t>
            </a:r>
          </a:p>
          <a:p>
            <a:pPr marL="285750" indent="-285750" algn="just">
              <a:buClr>
                <a:schemeClr val="accent5">
                  <a:lumMod val="75000"/>
                </a:schemeClr>
              </a:buClr>
              <a:buSzPct val="143000"/>
              <a:buFont typeface="Arial" panose="020B0604020202020204" pitchFamily="34" charset="0"/>
              <a:buChar char="•"/>
            </a:pPr>
            <a:r>
              <a:rPr lang="en-IN" dirty="0">
                <a:latin typeface="NimbusRomNo9L-Regu"/>
              </a:rPr>
              <a:t>However, the</a:t>
            </a:r>
            <a:r>
              <a:rPr lang="en-IN" sz="1800" b="0" i="0" u="none" strike="noStrike" baseline="0" dirty="0">
                <a:latin typeface="NimbusRomNo9L-Regu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model can not explicitly exploit the </a:t>
            </a:r>
            <a:r>
              <a:rPr lang="en-IN" sz="1800" b="0" i="0" u="none" strike="noStrike" baseline="0" dirty="0">
                <a:latin typeface="NimbusRomNo9L-Regu"/>
              </a:rPr>
              <a:t>acoustic features like MFCC.</a:t>
            </a:r>
            <a:endParaRPr lang="en-US" sz="1600" b="0" i="0" u="none" strike="noStrike" baseline="0" dirty="0">
              <a:solidFill>
                <a:srgbClr val="000000"/>
              </a:solidFill>
              <a:latin typeface="Helvetica" panose="020B0604020202020204"/>
              <a:cs typeface="Helvetica" panose="020B060402020202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E8D0200-DCF1-31AD-CB65-ACE38069C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894700"/>
              </p:ext>
            </p:extLst>
          </p:nvPr>
        </p:nvGraphicFramePr>
        <p:xfrm>
          <a:off x="8069179" y="2326802"/>
          <a:ext cx="3522668" cy="2974587"/>
        </p:xfrm>
        <a:graphic>
          <a:graphicData uri="http://schemas.openxmlformats.org/drawingml/2006/table">
            <a:tbl>
              <a:tblPr firstRow="1" bandRow="1">
                <a:effectLst/>
                <a:tableStyleId>{5FD0F851-EC5A-4D38-B0AD-8093EC10F338}</a:tableStyleId>
              </a:tblPr>
              <a:tblGrid>
                <a:gridCol w="1761334">
                  <a:extLst>
                    <a:ext uri="{9D8B030D-6E8A-4147-A177-3AD203B41FA5}">
                      <a16:colId xmlns:a16="http://schemas.microsoft.com/office/drawing/2014/main" val="4097392535"/>
                    </a:ext>
                  </a:extLst>
                </a:gridCol>
                <a:gridCol w="1761334">
                  <a:extLst>
                    <a:ext uri="{9D8B030D-6E8A-4147-A177-3AD203B41FA5}">
                      <a16:colId xmlns:a16="http://schemas.microsoft.com/office/drawing/2014/main" val="659060606"/>
                    </a:ext>
                  </a:extLst>
                </a:gridCol>
              </a:tblGrid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UTSC Algorithm 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  <a:hlinkClick r:id="rId3" action="ppaction://hlinksldjump"/>
                        </a:rPr>
                        <a:t>[11]</a:t>
                      </a:r>
                      <a:endParaRPr lang="en-IN" sz="1400" b="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Helvetica" panose="020B0604020202020204"/>
                          <a:cs typeface="Helvetica" panose="020B0604020202020204"/>
                        </a:rPr>
                        <a:t>Accuracy (%)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7757031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ROCKET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77.8844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80907920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RDST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77.6674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41391039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HYDRA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71.469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73950760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MR-HYDRA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72.7456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10593671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QUANT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66.2574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44705789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Dr-CIF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64.8974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17192516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FreshPRINCE</a:t>
                      </a:r>
                      <a:endParaRPr lang="en-IN" sz="1200" dirty="0">
                        <a:solidFill>
                          <a:schemeClr val="tx1"/>
                        </a:solidFill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68.1346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36634272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Catch22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48.1494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28067617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TSF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44.1776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5030018"/>
                  </a:ext>
                </a:extLst>
              </a:tr>
              <a:tr h="27041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RISE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49.4331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7069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47911C-6107-7387-B812-8189D2081BC3}"/>
              </a:ext>
            </a:extLst>
          </p:cNvPr>
          <p:cNvSpPr txBox="1"/>
          <p:nvPr/>
        </p:nvSpPr>
        <p:spPr>
          <a:xfrm>
            <a:off x="8069179" y="5486534"/>
            <a:ext cx="389042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i="0" u="none" strike="noStrike" baseline="0" dirty="0">
                <a:latin typeface="Helvetica" panose="020B0604020202020204"/>
                <a:cs typeface="Helvetica" panose="020B0604020202020204"/>
              </a:rPr>
              <a:t>Table 4: Classification performance of UTSC-based KWS model using different time series feature extractors.</a:t>
            </a:r>
            <a:endParaRPr lang="en-IN" sz="1100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7FCB0E-5886-4EBF-D80D-E390F5A2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7A1F2-93DC-4651-BB65-228A7A25854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13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4973</TotalTime>
  <Words>4183</Words>
  <Application>Microsoft Office PowerPoint</Application>
  <PresentationFormat>Widescreen</PresentationFormat>
  <Paragraphs>589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Aptos Display</vt:lpstr>
      <vt:lpstr>Arial</vt:lpstr>
      <vt:lpstr>Calibri</vt:lpstr>
      <vt:lpstr>Cambria Math</vt:lpstr>
      <vt:lpstr>Helvetica</vt:lpstr>
      <vt:lpstr>NimbusRomNo9L-Regu</vt:lpstr>
      <vt:lpstr>Serif</vt:lpstr>
      <vt:lpstr>Tw Cen MT</vt:lpstr>
      <vt:lpstr>Tw Cen MT Condensed</vt:lpstr>
      <vt:lpstr>Wingdings</vt:lpstr>
      <vt:lpstr>Wingdings 3</vt:lpstr>
      <vt:lpstr>Integral</vt:lpstr>
      <vt:lpstr>small footprint automatic speech recognition free keyword spotting</vt:lpstr>
      <vt:lpstr>PowerPoint Presentation</vt:lpstr>
      <vt:lpstr>Introduction to keyword spotting</vt:lpstr>
      <vt:lpstr>Introduction to keyword spotting</vt:lpstr>
      <vt:lpstr>Literature review</vt:lpstr>
      <vt:lpstr>Problem statement</vt:lpstr>
      <vt:lpstr>Work done till now</vt:lpstr>
      <vt:lpstr>Work done till now</vt:lpstr>
      <vt:lpstr>WORK DONE TILL NOW</vt:lpstr>
      <vt:lpstr>Work done till now</vt:lpstr>
      <vt:lpstr>Proposition for current work</vt:lpstr>
      <vt:lpstr>Datasets used</vt:lpstr>
      <vt:lpstr>Time series classifiers (TSC)</vt:lpstr>
      <vt:lpstr>Improving feature extraction</vt:lpstr>
      <vt:lpstr>Challenges with increased kernels/shapelets</vt:lpstr>
      <vt:lpstr>Modified MTSC based KWS model</vt:lpstr>
      <vt:lpstr>Modified MTSC based KWS model</vt:lpstr>
      <vt:lpstr>Integrated ROCKET+RDST based MTSC KWS model</vt:lpstr>
      <vt:lpstr>Integrated ROCKET+RDST based MTSC KWS model</vt:lpstr>
      <vt:lpstr>Performance on GSC V2</vt:lpstr>
      <vt:lpstr>Performance on FSD</vt:lpstr>
      <vt:lpstr>Performance comparison with existing methods</vt:lpstr>
      <vt:lpstr>Performance comparison  (MODEL parameters)</vt:lpstr>
      <vt:lpstr>ABLATION STUDIES</vt:lpstr>
      <vt:lpstr>ABLATION STUDIES</vt:lpstr>
      <vt:lpstr>ABLATION STUDIES</vt:lpstr>
      <vt:lpstr>ABLATION STUDIES</vt:lpstr>
      <vt:lpstr>CONCLUSION</vt:lpstr>
      <vt:lpstr>FUTURE WORK 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footprint automatic speech recognition (ASR)-free keyword spotting</dc:title>
  <dc:creator>Bijoyashree Das</dc:creator>
  <cp:lastModifiedBy>Bijoyashree Das</cp:lastModifiedBy>
  <cp:revision>569</cp:revision>
  <dcterms:created xsi:type="dcterms:W3CDTF">2024-11-14T06:41:07Z</dcterms:created>
  <dcterms:modified xsi:type="dcterms:W3CDTF">2025-05-04T15:07:01Z</dcterms:modified>
</cp:coreProperties>
</file>