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9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9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3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5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22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46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3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90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57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889C464B-BC56-43CF-924B-E8B6D01D04A7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0A2A4749-56AB-4408-8DBA-6E41E04718E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8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atasets/jacktol/atc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F9EC-F61F-7171-0641-2D29F969F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563"/>
            <a:ext cx="4819953" cy="1403894"/>
          </a:xfrm>
        </p:spPr>
        <p:txBody>
          <a:bodyPr/>
          <a:lstStyle/>
          <a:p>
            <a:r>
              <a:rPr lang="en-US" dirty="0"/>
              <a:t>KEYWORD SPOTTING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039BC-B86F-E2F6-7F81-23F7F8D39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028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911B-64EA-4D8C-E464-BC19A23D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2: Fine-Tuning with </a:t>
            </a:r>
            <a:r>
              <a:rPr lang="en-IN" sz="3500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8E31F-1E4F-0CE2-1E5B-0568B0AE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311400"/>
            <a:ext cx="4928130" cy="3961384"/>
          </a:xfrm>
        </p:spPr>
        <p:txBody>
          <a:bodyPr>
            <a:normAutofit/>
          </a:bodyPr>
          <a:lstStyle/>
          <a:p>
            <a:r>
              <a:rPr lang="en-US" sz="18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Results:</a:t>
            </a:r>
          </a:p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WER before finetuning: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WER on Train Set: 68.92%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WER on Test Set: 71.67%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9DC4BD7-43C7-2331-DCD0-D5380243A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08912"/>
              </p:ext>
            </p:extLst>
          </p:nvPr>
        </p:nvGraphicFramePr>
        <p:xfrm>
          <a:off x="1167870" y="4516691"/>
          <a:ext cx="4928130" cy="876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42710">
                  <a:extLst>
                    <a:ext uri="{9D8B030D-6E8A-4147-A177-3AD203B41FA5}">
                      <a16:colId xmlns:a16="http://schemas.microsoft.com/office/drawing/2014/main" val="1404835385"/>
                    </a:ext>
                  </a:extLst>
                </a:gridCol>
                <a:gridCol w="1642710">
                  <a:extLst>
                    <a:ext uri="{9D8B030D-6E8A-4147-A177-3AD203B41FA5}">
                      <a16:colId xmlns:a16="http://schemas.microsoft.com/office/drawing/2014/main" val="1467612504"/>
                    </a:ext>
                  </a:extLst>
                </a:gridCol>
                <a:gridCol w="1642710">
                  <a:extLst>
                    <a:ext uri="{9D8B030D-6E8A-4147-A177-3AD203B41FA5}">
                      <a16:colId xmlns:a16="http://schemas.microsoft.com/office/drawing/2014/main" val="344008946"/>
                    </a:ext>
                  </a:extLst>
                </a:gridCol>
              </a:tblGrid>
              <a:tr h="4382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Step</a:t>
                      </a:r>
                      <a:endParaRPr lang="en-IN" sz="1500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Training Loss</a:t>
                      </a:r>
                      <a:endParaRPr lang="en-IN" sz="1500" kern="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Validation Loss</a:t>
                      </a:r>
                      <a:endParaRPr lang="en-IN" sz="1500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95733005"/>
                  </a:ext>
                </a:extLst>
              </a:tr>
              <a:tr h="43828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100</a:t>
                      </a:r>
                      <a:endParaRPr lang="en-IN" sz="1500" kern="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0.460100</a:t>
                      </a:r>
                      <a:endParaRPr lang="en-IN" sz="1500" kern="10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500" kern="100" dirty="0">
                          <a:effectLst/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0.316768</a:t>
                      </a:r>
                      <a:endParaRPr lang="en-IN" sz="1500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Helvetica" panose="020B0604020202020204" pitchFamily="34" charset="0"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84606652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DA1931-3329-86E1-37AC-3F26032D8E7E}"/>
              </a:ext>
            </a:extLst>
          </p:cNvPr>
          <p:cNvSpPr txBox="1"/>
          <p:nvPr/>
        </p:nvSpPr>
        <p:spPr>
          <a:xfrm>
            <a:off x="6510867" y="2713335"/>
            <a:ext cx="60960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WER after finetuning:</a:t>
            </a: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 WER: 43.76%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 WER: 47.22%</a:t>
            </a:r>
          </a:p>
        </p:txBody>
      </p:sp>
    </p:spTree>
    <p:extLst>
      <p:ext uri="{BB962C8B-B14F-4D97-AF65-F5344CB8AC3E}">
        <p14:creationId xmlns:p14="http://schemas.microsoft.com/office/powerpoint/2010/main" val="386853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3082-7136-1687-5633-7B9BE5B2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2: Fine-Tuning with </a:t>
            </a:r>
            <a:r>
              <a:rPr lang="en-IN" sz="3500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DB4A-9E48-CF1C-0008-5D85FB229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  <a:endParaRPr lang="en-IN" sz="18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Xu, Lingling, et al. "Parameter-efficient fine-tuning methods for pretrained language models: A critical review and assessment." </a:t>
            </a:r>
            <a:r>
              <a:rPr lang="en-IN" sz="16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arXiv</a:t>
            </a:r>
            <a:r>
              <a:rPr lang="en-IN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 preprint arXiv:2312.12148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 (2023).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Hu, Edward J., et al. "Lora: Low-rank adaptation of large language models." </a:t>
            </a:r>
            <a:r>
              <a:rPr lang="en-IN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ICLR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 1.2 (2022): 3.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Radford, Alec, et al. "Robust speech recognition via large-scale weak supervision." </a:t>
            </a:r>
            <a:r>
              <a:rPr lang="en-IN" sz="1600" i="1" dirty="0">
                <a:latin typeface="Helvetica" panose="020B0604020202020204" pitchFamily="34" charset="0"/>
                <a:cs typeface="Helvetica" panose="020B0604020202020204" pitchFamily="34" charset="0"/>
              </a:rPr>
              <a:t>International conference on machine learning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. PMLR, 2023.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0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EAD-16D6-1E6C-6400-3A3F01B5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927" y="906949"/>
            <a:ext cx="10380472" cy="1379051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3: Whisper Baseline (Transcription → Translation → KWS)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03EC-FB0B-485F-D844-E2181A77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In this approach, we use the pre-trained Whisper model directly, without any task-specific fine-tuning.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model is first used to transcribe audio input in its native language.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If the audio is in a non-English language (e.g., Hindi), we translate the transcription into English.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Keyword spotting is then performed on the resulting English text using fuzzy string similarity and phonetic encoding..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This pipeline showcases ability to handle multilingual transcription and translation in a plug-and-play fashion, making it especially useful for rapid prototyping or low-resource scenarios.</a:t>
            </a:r>
          </a:p>
        </p:txBody>
      </p:sp>
    </p:spTree>
    <p:extLst>
      <p:ext uri="{BB962C8B-B14F-4D97-AF65-F5344CB8AC3E}">
        <p14:creationId xmlns:p14="http://schemas.microsoft.com/office/powerpoint/2010/main" val="154431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F472-5E98-DDC7-7B61-EC3DA41AD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62" y="686815"/>
            <a:ext cx="10278872" cy="1531451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3: Whisper Baseline (Transcription → Translation → KWS)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BD02-0081-C17F-AD0C-CF795E2D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Whisper Model Setup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Model Used: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openai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/whisper-large-v3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The Whisper model is loaded with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WhisperProcessor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and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WhisperForConditionalGeneration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Configured for Hindi transcription using forced decoder IDs.</a:t>
            </a:r>
          </a:p>
          <a:p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Transcription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Audio is loaded and checked for correct sampling rate (16 kHz). Whisper transcribes the Hindi speech into text in Devanagari script.</a:t>
            </a:r>
          </a:p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Transliteration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A custom transliteration step uses the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indicate.transliterate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library to convert Devanagari words into Latin script (English phonetic equivalents). Only Devanagari words are transliterated.</a:t>
            </a:r>
          </a:p>
        </p:txBody>
      </p:sp>
    </p:spTree>
    <p:extLst>
      <p:ext uri="{BB962C8B-B14F-4D97-AF65-F5344CB8AC3E}">
        <p14:creationId xmlns:p14="http://schemas.microsoft.com/office/powerpoint/2010/main" val="54633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772A-FE83-26EE-6CD1-99C81ECE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10431272" cy="1700784"/>
          </a:xfrm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Approach 3: Whisper Baseline (Transcription → Translation → KWS)</a:t>
            </a:r>
            <a:b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494E-69DA-CF72-FB59-940FBFB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Hybrid Keyword Matching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A predefined keyword set includes English operational terms such as: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{"report", "calling", "over", "guide", "army", "commandant", "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wilko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", "point", "checking", "vehicle", "namaste"}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Matching is done via: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Fuzzy String Similarity (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RapidFuzz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): Matches if score ≥ 85%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Phonetic Encoding (Double Metaphone): Matches if phonetic representations match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Dataset used: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Sample audio files provided by DRDO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26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ED34-B619-BDE4-6BC2-70533F7F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5"/>
            <a:ext cx="10321205" cy="1556851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3: Whisper Baseline (Transcription → Translation → KWS)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ADCE-342E-4BC6-5A2C-F0CCDF4FB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Result: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Sample file: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🎧 File: clip001.wav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📝 Hindi: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कॉलिंग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प्वाइंट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पर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गाड़ी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रिपोर्ट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कर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रही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है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🔤 Latin: calling point par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gaadi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report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kar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rahi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hai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🔎 Keywords found (≥85% similarity or phonetic match): calling ~ calling (100%, string), point ~ point (100%, string), report ~ report (100%, string)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2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3A3C-2E44-9699-947A-5A47E686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Approaches used</a:t>
            </a:r>
            <a:endParaRPr lang="en-IN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3162B-95BF-962F-7D47-637FAAF10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Full Fine-Tuning of Whisper-Small on ATC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Fine-Tuning with </a:t>
            </a:r>
            <a:r>
              <a:rPr lang="en-IN" sz="160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 for Hindi Dataset (Parameter-Efficient Training)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Whisper Baseline (Transcription → Translation → Keyword Spotting)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7415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D6EE-692E-E1C4-96E6-77E52DBA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BASELINE MODEL</a:t>
            </a:r>
            <a:endParaRPr lang="en-IN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7F13F-4727-4682-9A39-18DE80B0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Whisper is a powerful general-purpose speech recognition model developed by OpenAI and released in 2022.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Whisper was trained on a large and diverse set of multilingual and multitask data collected from the web.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Whisper supports speech-to-text tasks in nearly 100 languages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Performs speech translation into English, making it one of the most versatile open-source ASR models.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Whisper was trained using 680,000 hours of supervised audio-transcription pairs.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Of this, approximately 117,000 hours are in English, while the remaining 563,000 hours consist of audio in other languages paired with their English translations. </a:t>
            </a:r>
          </a:p>
        </p:txBody>
      </p:sp>
    </p:spTree>
    <p:extLst>
      <p:ext uri="{BB962C8B-B14F-4D97-AF65-F5344CB8AC3E}">
        <p14:creationId xmlns:p14="http://schemas.microsoft.com/office/powerpoint/2010/main" val="40441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A9BB-9CCA-AEEF-096D-FDFB51E0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" panose="020B0604020202020204" pitchFamily="34" charset="0"/>
                <a:cs typeface="Helvetica" panose="020B0604020202020204" pitchFamily="34" charset="0"/>
              </a:rPr>
              <a:t>BASELINE MODEL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220F-3FA5-C872-E310-88603FDD8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0" y="1844252"/>
            <a:ext cx="6288723" cy="4285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783AC-286A-679E-F2DA-F9B6EA98C149}"/>
              </a:ext>
            </a:extLst>
          </p:cNvPr>
          <p:cNvSpPr txBox="1"/>
          <p:nvPr/>
        </p:nvSpPr>
        <p:spPr>
          <a:xfrm>
            <a:off x="685800" y="6272784"/>
            <a:ext cx="6096000" cy="275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Figure 1: Overview of the Whisper model architecture</a:t>
            </a:r>
            <a:endParaRPr lang="en-IN" sz="12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3ED9A9-16A1-6AD5-54BF-905ECA503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18"/>
          <a:stretch/>
        </p:blipFill>
        <p:spPr bwMode="auto">
          <a:xfrm>
            <a:off x="7242639" y="2974701"/>
            <a:ext cx="4185351" cy="1597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58A005-55BA-A4E0-C3EF-0FEC81A1EAC0}"/>
              </a:ext>
            </a:extLst>
          </p:cNvPr>
          <p:cNvSpPr txBox="1"/>
          <p:nvPr/>
        </p:nvSpPr>
        <p:spPr>
          <a:xfrm>
            <a:off x="6287314" y="4577129"/>
            <a:ext cx="6096000" cy="275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Table 1: Whisper model sizes</a:t>
            </a:r>
            <a:endParaRPr lang="en-IN" sz="12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78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92C2-5ABD-D916-F3C1-C57868E2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1: Fine-Tuning Whisper for ATCO Speech Recognition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F4C-A1CB-1741-98B0-8500251B6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In this approach, we fine-tune all parameters of the Whisper-small model using a domain-specific speech dataset composed of air traffic control (ATC) communications.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goal is to specialize the model for transcription tasks in high-noise environments with aviation-specific terminology and speaker variability.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The training process involves preprocessing the audio to a 16 kHz sample rate, converting it into log-Mel spectrogram features, and updating the full model weights through supervised learning on transcribed ATC conversations.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This allows the model to learn domain-adapted acoustic and linguistic patterns, improving both transcription accuracy and downstream keyword spotting performance.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This approach can be similarly expanded to other domain specific datasets catering to military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9817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3A9B5-A7CA-1846-57CB-7C370E2A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1: Fine-Tuning Whisper for ATCO Speech Recognition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34D0-1B01-BA75-482C-CCA7D9AA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Dataset: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Name: ATCO Speech Corpus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Format: Parquet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Link: </a:t>
            </a:r>
            <a:r>
              <a:rPr lang="en-IN" sz="1600" u="sng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jacktol</a:t>
            </a:r>
            <a:r>
              <a:rPr lang="en-IN" sz="1600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/</a:t>
            </a:r>
            <a:r>
              <a:rPr lang="en-IN" sz="1600" u="sng" dirty="0" err="1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atc</a:t>
            </a:r>
            <a:r>
              <a:rPr lang="en-IN" sz="1600" u="sng" dirty="0">
                <a:latin typeface="Helvetica" panose="020B0604020202020204" pitchFamily="34" charset="0"/>
                <a:cs typeface="Helvetica" panose="020B0604020202020204" pitchFamily="34" charset="0"/>
                <a:hlinkClick r:id="rId2"/>
              </a:rPr>
              <a:t>-dataset · Datasets at Hugging Face</a:t>
            </a:r>
            <a:endParaRPr lang="en-IN" sz="1600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IN" sz="16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Train details: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Base Model: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openai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/whisper-small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Optimizer: 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AdamW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 with learning rate 1e-5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Epochs: 5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Batch Size: 8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Loss: CTC loss (inherent in Whisper)</a:t>
            </a:r>
            <a:b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- Metric: Word Error Rate (WER)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17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D65A-5C87-CA97-D944-13D035C9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1: Fine-Tuning Whisper for ATCO Speech Recognition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B287-A96B-E901-33C8-5AFF31FC4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Before Fine-Tuning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Average WER on 200 Validation Samples: 1.2165</a:t>
            </a:r>
          </a:p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During Fine-Tuning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WER reduced steadily across 5 epochs.</a:t>
            </a:r>
          </a:p>
          <a:p>
            <a:r>
              <a:rPr lang="en-IN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After Fine-Tuning</a:t>
            </a:r>
          </a:p>
          <a:p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Final Average WER on 200 Validation Samples: 0.2837</a:t>
            </a:r>
          </a:p>
          <a:p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5336F-9B2D-AF82-DADA-B513600E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33" y="2286000"/>
            <a:ext cx="5346700" cy="3877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9D503-521E-41CD-B65D-FBFAB079CD96}"/>
              </a:ext>
            </a:extLst>
          </p:cNvPr>
          <p:cNvSpPr txBox="1"/>
          <p:nvPr/>
        </p:nvSpPr>
        <p:spPr>
          <a:xfrm>
            <a:off x="5884163" y="6270435"/>
            <a:ext cx="6096000" cy="275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200" b="1" kern="1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Figure 2: WER vs Epochs</a:t>
            </a:r>
            <a:endParaRPr lang="en-IN" sz="1200" kern="100" dirty="0">
              <a:effectLst/>
              <a:latin typeface="Helvetica" panose="020B0604020202020204" pitchFamily="34" charset="0"/>
              <a:ea typeface="Calibri" panose="020F050202020403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5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6398-F93F-D63C-5623-63A317E44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652949"/>
            <a:ext cx="9720072" cy="1499616"/>
          </a:xfrm>
        </p:spPr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2: Fine-Tuning with </a:t>
            </a:r>
            <a:r>
              <a:rPr lang="en-IN" sz="3500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1E270-61C9-02F4-7C4B-49762F30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430" y="2294465"/>
            <a:ext cx="7129272" cy="4182533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To address resource constraints and support low-resource languages, we adopt a parameter-efficient tuning technique using Low-Rank Adaptation (</a:t>
            </a:r>
            <a:r>
              <a:rPr lang="en-I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In this method, we freeze the majority of Whisper’s weights and introduce a small number of trainable rank-decomposition matrices into selected attention layers (e.g., query and value projections).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Only these additional parameters—amounting to roughly 1% of the full model—are updated during training on a Hindi-language dataset.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This significantly reduces memory usage and training time while allowing the model to adapt effectively to the linguistic characteristics of Hindi.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The resulting model remains lightweight yet capable of accurate transcription and keyword detection in Hindi speech.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0B6FD-4FAF-689A-43AB-5EC44EF5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369" y="2152565"/>
            <a:ext cx="3179204" cy="2809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8980C-BFD8-5D60-8EFC-296A34C62388}"/>
              </a:ext>
            </a:extLst>
          </p:cNvPr>
          <p:cNvSpPr txBox="1"/>
          <p:nvPr/>
        </p:nvSpPr>
        <p:spPr>
          <a:xfrm>
            <a:off x="7920702" y="5053167"/>
            <a:ext cx="399643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b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Figure 3: Low-Rank Adaptation (</a:t>
            </a:r>
            <a:r>
              <a:rPr lang="en-IN" sz="1100" b="1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LoRA</a:t>
            </a:r>
            <a:r>
              <a:rPr lang="en-IN" sz="1100" b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) of Pretrained Weights via Randomized Parameter Injection </a:t>
            </a:r>
            <a:endParaRPr lang="en-IN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5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B8D76-560A-49C0-79BD-EDFCC19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  <a:t>Approach 2: Fine-Tuning with </a:t>
            </a:r>
            <a:r>
              <a:rPr lang="en-IN" sz="3500" dirty="0" err="1">
                <a:latin typeface="Helvetica" panose="020B0604020202020204" pitchFamily="34" charset="0"/>
                <a:cs typeface="Helvetica" panose="020B0604020202020204" pitchFamily="34" charset="0"/>
              </a:rPr>
              <a:t>LoRA</a:t>
            </a:r>
            <a:br>
              <a:rPr lang="en-IN" sz="3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C9A9-9E49-DD6B-C111-9961A783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Experimental setup: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Dataset: </a:t>
            </a: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Common voice 21 (Hindi dataset)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 set: 9.38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 set: 4.73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 samples: 7563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Test samples: 3337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 steps: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 pitchFamily="34" charset="0"/>
                <a:cs typeface="Helvetica" panose="020B0604020202020204" pitchFamily="34" charset="0"/>
              </a:rPr>
              <a:t>Trainable params: 15,728,640 || all params: 1,559,033,600 || trainable%: 1.0089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64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77</TotalTime>
  <Words>1142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Helvetica</vt:lpstr>
      <vt:lpstr>Tw Cen MT</vt:lpstr>
      <vt:lpstr>Tw Cen MT Condensed</vt:lpstr>
      <vt:lpstr>Wingdings 3</vt:lpstr>
      <vt:lpstr>Integral</vt:lpstr>
      <vt:lpstr>KEYWORD SPOTTING</vt:lpstr>
      <vt:lpstr>Approaches used</vt:lpstr>
      <vt:lpstr>BASELINE MODEL</vt:lpstr>
      <vt:lpstr>BASELINE MODEL</vt:lpstr>
      <vt:lpstr>Approach 1: Fine-Tuning Whisper for ATCO Speech Recognition </vt:lpstr>
      <vt:lpstr>Approach 1: Fine-Tuning Whisper for ATCO Speech Recognition </vt:lpstr>
      <vt:lpstr>Approach 1: Fine-Tuning Whisper for ATCO Speech Recognition </vt:lpstr>
      <vt:lpstr>Approach 2: Fine-Tuning with LoRA </vt:lpstr>
      <vt:lpstr>Approach 2: Fine-Tuning with LoRA </vt:lpstr>
      <vt:lpstr>Approach 2: Fine-Tuning with LoRA </vt:lpstr>
      <vt:lpstr>Approach 2: Fine-Tuning with LoRA </vt:lpstr>
      <vt:lpstr>Approach 3: Whisper Baseline (Transcription → Translation → KWS) </vt:lpstr>
      <vt:lpstr>Approach 3: Whisper Baseline (Transcription → Translation → KWS) </vt:lpstr>
      <vt:lpstr>Approach 3: Whisper Baseline (Transcription → Translation → KWS) </vt:lpstr>
      <vt:lpstr>Approach 3: Whisper Baseline (Transcription → Translation → KWS)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Bijoyashree Das</dc:creator>
  <cp:lastModifiedBy>Bijoyashree Das</cp:lastModifiedBy>
  <cp:revision>10</cp:revision>
  <dcterms:created xsi:type="dcterms:W3CDTF">2025-06-18T18:27:25Z</dcterms:created>
  <dcterms:modified xsi:type="dcterms:W3CDTF">2025-06-18T19:44:34Z</dcterms:modified>
</cp:coreProperties>
</file>