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Comfortaa"/>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Comfortaa-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Comforta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596b288f2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596b288f2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596b288f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596b288f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596b288f2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596b288f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596b288f2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596b288f2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333332"/>
              </a:buClr>
              <a:buSzPts val="1400"/>
              <a:buFont typeface="Times New Roman"/>
              <a:buAutoNum type="arabicPeriod"/>
            </a:pPr>
            <a:r>
              <a:rPr lang="en" sz="1400">
                <a:solidFill>
                  <a:srgbClr val="333332"/>
                </a:solidFill>
                <a:latin typeface="Times New Roman"/>
                <a:ea typeface="Times New Roman"/>
                <a:cs typeface="Times New Roman"/>
                <a:sym typeface="Times New Roman"/>
              </a:rPr>
              <a:t>Allowing applications built with different languages and on different operating systems to integrate with each other</a:t>
            </a:r>
            <a:endParaRPr sz="1400">
              <a:solidFill>
                <a:srgbClr val="333332"/>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333332"/>
              </a:buClr>
              <a:buSzPts val="1400"/>
              <a:buFont typeface="Times New Roman"/>
              <a:buAutoNum type="arabicPeriod"/>
            </a:pPr>
            <a:r>
              <a:rPr lang="en" sz="1400">
                <a:solidFill>
                  <a:srgbClr val="333332"/>
                </a:solidFill>
                <a:latin typeface="Times New Roman"/>
                <a:ea typeface="Times New Roman"/>
                <a:cs typeface="Times New Roman"/>
                <a:sym typeface="Times New Roman"/>
              </a:rPr>
              <a:t>Location transparency - client applications don’t need to know where the service applications are located</a:t>
            </a:r>
            <a:endParaRPr sz="1400">
              <a:solidFill>
                <a:srgbClr val="333332"/>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333332"/>
              </a:buClr>
              <a:buSzPts val="1400"/>
              <a:buFont typeface="Times New Roman"/>
              <a:buAutoNum type="arabicPeriod"/>
            </a:pPr>
            <a:r>
              <a:rPr lang="en" sz="1400">
                <a:solidFill>
                  <a:srgbClr val="333332"/>
                </a:solidFill>
                <a:latin typeface="Times New Roman"/>
                <a:ea typeface="Times New Roman"/>
                <a:cs typeface="Times New Roman"/>
                <a:sym typeface="Times New Roman"/>
              </a:rPr>
              <a:t>Reliable communication - the producers/consumers of messages don’t have to be available at the same time, or certain segments along the route of the message can go down and come back up without impacting the message getting to the service/consumer</a:t>
            </a:r>
            <a:endParaRPr sz="1400">
              <a:solidFill>
                <a:srgbClr val="333332"/>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333332"/>
              </a:buClr>
              <a:buSzPts val="1400"/>
              <a:buFont typeface="Times New Roman"/>
              <a:buAutoNum type="arabicPeriod"/>
            </a:pPr>
            <a:r>
              <a:rPr lang="en" sz="1400">
                <a:solidFill>
                  <a:srgbClr val="333332"/>
                </a:solidFill>
                <a:latin typeface="Times New Roman"/>
                <a:ea typeface="Times New Roman"/>
                <a:cs typeface="Times New Roman"/>
                <a:sym typeface="Times New Roman"/>
              </a:rPr>
              <a:t>Scaling - can scale horizontally by adding more services that can handle the messages if too many messages are arriving</a:t>
            </a:r>
            <a:endParaRPr sz="1400">
              <a:solidFill>
                <a:srgbClr val="333332"/>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333332"/>
              </a:buClr>
              <a:buSzPts val="1400"/>
              <a:buFont typeface="Times New Roman"/>
              <a:buAutoNum type="arabicPeriod"/>
            </a:pPr>
            <a:r>
              <a:rPr lang="en" sz="1400">
                <a:solidFill>
                  <a:srgbClr val="333332"/>
                </a:solidFill>
                <a:latin typeface="Times New Roman"/>
                <a:ea typeface="Times New Roman"/>
                <a:cs typeface="Times New Roman"/>
                <a:sym typeface="Times New Roman"/>
              </a:rPr>
              <a:t>Asynchronous communication - a client can fire a message and continue other processing instead of blocking until the service has sent a response; it can handle the response message only when the message is ready</a:t>
            </a:r>
            <a:endParaRPr sz="1400">
              <a:solidFill>
                <a:srgbClr val="333332"/>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333332"/>
              </a:buClr>
              <a:buSzPts val="1400"/>
              <a:buFont typeface="Times New Roman"/>
              <a:buAutoNum type="arabicPeriod"/>
            </a:pPr>
            <a:r>
              <a:rPr lang="en" sz="1400">
                <a:solidFill>
                  <a:srgbClr val="333332"/>
                </a:solidFill>
                <a:latin typeface="Times New Roman"/>
                <a:ea typeface="Times New Roman"/>
                <a:cs typeface="Times New Roman"/>
                <a:sym typeface="Times New Roman"/>
              </a:rPr>
              <a:t>Reduced coupling - the assumptions made by the clients and services are greatly reduced as a result of the previous 5 benefits. A service can change details about itself, including its location, protocol, and availability, without affecting or disrupting the client.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729d7ca8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729d7ca8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596b288f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596b288f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596b288f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596b288f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596b288f2_7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596b288f2_7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596b288f2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596b288f2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4596b288f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596b288f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914400" rtl="0" algn="l">
              <a:lnSpc>
                <a:spcPct val="115000"/>
              </a:lnSpc>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722969be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722969be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722969be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722969be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722969be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722969be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722969be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722969be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596b288f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596b288f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596b288f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596b288f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722969b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722969b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pages.cs.wisc.edu/~akella/CS744/F17/838-CloudPapers/Kafka.pdf" TargetMode="External"/><Relationship Id="rId4" Type="http://schemas.openxmlformats.org/officeDocument/2006/relationships/hyperlink" Target="http://dx.doi.org/10.1145/857076.857078" TargetMode="External"/><Relationship Id="rId11" Type="http://schemas.openxmlformats.org/officeDocument/2006/relationships/hyperlink" Target="https://www.solvusoft.com/en/files/missing-not-found-error/dll/windows/activemq-apache-org/apache-nms-for-activemq-class-library/page/1/" TargetMode="External"/><Relationship Id="rId10" Type="http://schemas.openxmlformats.org/officeDocument/2006/relationships/hyperlink" Target="http://blog.christianposta.com/activemq/what-is-activemq/" TargetMode="External"/><Relationship Id="rId12" Type="http://schemas.openxmlformats.org/officeDocument/2006/relationships/hyperlink" Target="https://remark.wordpress.com/articles/messaging-with-net-and-activemq/" TargetMode="External"/><Relationship Id="rId9" Type="http://schemas.openxmlformats.org/officeDocument/2006/relationships/hyperlink" Target="http://activemq.apache.org/" TargetMode="External"/><Relationship Id="rId5" Type="http://schemas.openxmlformats.org/officeDocument/2006/relationships/hyperlink" Target="https://aws.amazon.com/pub-sub-messaging/benefits/" TargetMode="External"/><Relationship Id="rId6" Type="http://schemas.openxmlformats.org/officeDocument/2006/relationships/hyperlink" Target="https://social.msdn.microsoft.com/Forums/en-US/3e8486d3-8fee-4477-945f-44d9576a8cb8/c-code-to-read-windows-event-viewer-system-log-in-real-time?forum=csharpgeneral" TargetMode="External"/><Relationship Id="rId7" Type="http://schemas.openxmlformats.org/officeDocument/2006/relationships/hyperlink" Target="http://activemq.apache.org/getting-started.html" TargetMode="External"/><Relationship Id="rId8" Type="http://schemas.openxmlformats.org/officeDocument/2006/relationships/hyperlink" Target="https://tech.lalitbhatt.net/2014/08/activemq-introduction.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0" y="226225"/>
            <a:ext cx="8520600" cy="1320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latin typeface="Comfortaa"/>
                <a:ea typeface="Comfortaa"/>
                <a:cs typeface="Comfortaa"/>
                <a:sym typeface="Comfortaa"/>
              </a:rPr>
              <a:t>Topic Based Classification</a:t>
            </a:r>
            <a:endParaRPr sz="3600">
              <a:latin typeface="Comfortaa"/>
              <a:ea typeface="Comfortaa"/>
              <a:cs typeface="Comfortaa"/>
              <a:sym typeface="Comfortaa"/>
            </a:endParaRPr>
          </a:p>
          <a:p>
            <a:pPr indent="0" lvl="0" marL="0" rtl="0" algn="ctr">
              <a:spcBef>
                <a:spcPts val="0"/>
              </a:spcBef>
              <a:spcAft>
                <a:spcPts val="0"/>
              </a:spcAft>
              <a:buNone/>
            </a:pPr>
            <a:r>
              <a:rPr lang="en" sz="3600">
                <a:latin typeface="Comfortaa"/>
                <a:ea typeface="Comfortaa"/>
                <a:cs typeface="Comfortaa"/>
                <a:sym typeface="Comfortaa"/>
              </a:rPr>
              <a:t>Publisher Subscriber System </a:t>
            </a:r>
            <a:endParaRPr sz="3600">
              <a:latin typeface="Comfortaa"/>
              <a:ea typeface="Comfortaa"/>
              <a:cs typeface="Comfortaa"/>
              <a:sym typeface="Comfortaa"/>
            </a:endParaRPr>
          </a:p>
        </p:txBody>
      </p:sp>
      <p:sp>
        <p:nvSpPr>
          <p:cNvPr id="55" name="Google Shape;55;p13"/>
          <p:cNvSpPr txBox="1"/>
          <p:nvPr>
            <p:ph idx="1" type="subTitle"/>
          </p:nvPr>
        </p:nvSpPr>
        <p:spPr>
          <a:xfrm>
            <a:off x="406950" y="37032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                                                    </a:t>
            </a:r>
            <a:r>
              <a:rPr lang="en" sz="1400">
                <a:solidFill>
                  <a:srgbClr val="000000"/>
                </a:solidFill>
              </a:rPr>
              <a:t>   </a:t>
            </a:r>
            <a:r>
              <a:rPr b="1" lang="en" sz="1400">
                <a:solidFill>
                  <a:srgbClr val="000000"/>
                </a:solidFill>
              </a:rPr>
              <a:t>By: Hanifa Hotelwala, Bijay </a:t>
            </a:r>
            <a:r>
              <a:rPr b="1" lang="en" sz="1400">
                <a:solidFill>
                  <a:srgbClr val="000000"/>
                </a:solidFill>
              </a:rPr>
              <a:t>Ranabhat</a:t>
            </a:r>
            <a:r>
              <a:rPr b="1" lang="en" sz="1400">
                <a:solidFill>
                  <a:srgbClr val="000000"/>
                </a:solidFill>
              </a:rPr>
              <a:t>, and Shahraiz Niazi</a:t>
            </a:r>
            <a:endParaRPr b="1" sz="1400">
              <a:solidFill>
                <a:srgbClr val="000000"/>
              </a:solidFill>
            </a:endParaRPr>
          </a:p>
        </p:txBody>
      </p:sp>
      <p:pic>
        <p:nvPicPr>
          <p:cNvPr id="56" name="Google Shape;56;p13"/>
          <p:cNvPicPr preferRelativeResize="0"/>
          <p:nvPr/>
        </p:nvPicPr>
        <p:blipFill>
          <a:blip r:embed="rId3">
            <a:alphaModFix/>
          </a:blip>
          <a:stretch>
            <a:fillRect/>
          </a:stretch>
        </p:blipFill>
        <p:spPr>
          <a:xfrm>
            <a:off x="1927625" y="1796687"/>
            <a:ext cx="5765671" cy="1701237"/>
          </a:xfrm>
          <a:prstGeom prst="rect">
            <a:avLst/>
          </a:prstGeom>
          <a:noFill/>
          <a:ln>
            <a:noFill/>
          </a:ln>
        </p:spPr>
      </p:pic>
      <p:cxnSp>
        <p:nvCxnSpPr>
          <p:cNvPr id="57" name="Google Shape;57;p13"/>
          <p:cNvCxnSpPr/>
          <p:nvPr/>
        </p:nvCxnSpPr>
        <p:spPr>
          <a:xfrm>
            <a:off x="1659250" y="1574475"/>
            <a:ext cx="5341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Code Implementation - Screencast</a:t>
            </a:r>
            <a:endParaRPr>
              <a:latin typeface="Comfortaa"/>
              <a:ea typeface="Comfortaa"/>
              <a:cs typeface="Comfortaa"/>
              <a:sym typeface="Comfortaa"/>
            </a:endParaRPr>
          </a:p>
        </p:txBody>
      </p:sp>
      <p:sp>
        <p:nvSpPr>
          <p:cNvPr id="129" name="Google Shape;12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0000"/>
                </a:solidFill>
              </a:rPr>
              <a:t>3-4</a:t>
            </a:r>
            <a:r>
              <a:rPr lang="en">
                <a:solidFill>
                  <a:srgbClr val="FF0000"/>
                </a:solidFill>
              </a:rPr>
              <a:t> minutes of quick overview of the code and the implemented model</a:t>
            </a:r>
            <a:endParaRPr>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latin typeface="Comfortaa"/>
                <a:ea typeface="Comfortaa"/>
                <a:cs typeface="Comfortaa"/>
                <a:sym typeface="Comfortaa"/>
              </a:rPr>
              <a:t>Apache</a:t>
            </a:r>
            <a:r>
              <a:rPr lang="en" sz="2250">
                <a:highlight>
                  <a:srgbClr val="FFFFFF"/>
                </a:highlight>
                <a:latin typeface="Comfortaa"/>
                <a:ea typeface="Comfortaa"/>
                <a:cs typeface="Comfortaa"/>
                <a:sym typeface="Comfortaa"/>
              </a:rPr>
              <a:t> </a:t>
            </a:r>
            <a:r>
              <a:rPr lang="en">
                <a:latin typeface="Comfortaa"/>
                <a:ea typeface="Comfortaa"/>
                <a:cs typeface="Comfortaa"/>
                <a:sym typeface="Comfortaa"/>
              </a:rPr>
              <a:t>ActiveMQ</a:t>
            </a:r>
            <a:endParaRPr>
              <a:latin typeface="Comfortaa"/>
              <a:ea typeface="Comfortaa"/>
              <a:cs typeface="Comfortaa"/>
              <a:sym typeface="Comfortaa"/>
            </a:endParaRPr>
          </a:p>
        </p:txBody>
      </p:sp>
      <p:sp>
        <p:nvSpPr>
          <p:cNvPr id="135" name="Google Shape;13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333332"/>
              </a:buClr>
              <a:buSzPts val="1800"/>
              <a:buChar char="●"/>
            </a:pPr>
            <a:r>
              <a:rPr lang="en">
                <a:solidFill>
                  <a:srgbClr val="333332"/>
                </a:solidFill>
                <a:highlight>
                  <a:srgbClr val="FFFFFF"/>
                </a:highlight>
              </a:rPr>
              <a:t>ActiveMQ is an open-source, messaging software which can serve as the backbone for an architecture of distributed applications built upon messaging</a:t>
            </a:r>
            <a:endParaRPr>
              <a:solidFill>
                <a:srgbClr val="333332"/>
              </a:solidFill>
              <a:highlight>
                <a:srgbClr val="FFFFFF"/>
              </a:highlight>
            </a:endParaRPr>
          </a:p>
          <a:p>
            <a:pPr indent="-342900" lvl="0" marL="457200" rtl="0" algn="l">
              <a:spcBef>
                <a:spcPts val="0"/>
              </a:spcBef>
              <a:spcAft>
                <a:spcPts val="0"/>
              </a:spcAft>
              <a:buClr>
                <a:srgbClr val="333332"/>
              </a:buClr>
              <a:buSzPts val="1800"/>
              <a:buChar char="●"/>
            </a:pPr>
            <a:r>
              <a:rPr lang="en">
                <a:solidFill>
                  <a:srgbClr val="242729"/>
                </a:solidFill>
                <a:highlight>
                  <a:srgbClr val="FFFFFF"/>
                </a:highlight>
              </a:rPr>
              <a:t>It is used to reliably communicate between two distributed processes</a:t>
            </a:r>
            <a:endParaRPr>
              <a:solidFill>
                <a:srgbClr val="242729"/>
              </a:solidFill>
              <a:highlight>
                <a:srgbClr val="FFFFFF"/>
              </a:highlight>
            </a:endParaRPr>
          </a:p>
          <a:p>
            <a:pPr indent="0" lvl="0" marL="0" rtl="0" algn="l">
              <a:spcBef>
                <a:spcPts val="1600"/>
              </a:spcBef>
              <a:spcAft>
                <a:spcPts val="0"/>
              </a:spcAft>
              <a:buNone/>
            </a:pPr>
            <a:r>
              <a:t/>
            </a:r>
            <a:endParaRPr>
              <a:solidFill>
                <a:srgbClr val="242729"/>
              </a:solidFill>
              <a:highlight>
                <a:srgbClr val="FFFFFF"/>
              </a:highlight>
            </a:endParaRPr>
          </a:p>
          <a:p>
            <a:pPr indent="0" lvl="0" marL="0" rtl="0" algn="l">
              <a:spcBef>
                <a:spcPts val="1600"/>
              </a:spcBef>
              <a:spcAft>
                <a:spcPts val="0"/>
              </a:spcAft>
              <a:buNone/>
            </a:pPr>
            <a:r>
              <a:t/>
            </a:r>
            <a:endParaRPr>
              <a:solidFill>
                <a:srgbClr val="242729"/>
              </a:solidFill>
              <a:highlight>
                <a:srgbClr val="FFFFFF"/>
              </a:highlight>
            </a:endParaRPr>
          </a:p>
          <a:p>
            <a:pPr indent="0" lvl="0" marL="0" rtl="0" algn="l">
              <a:spcBef>
                <a:spcPts val="1600"/>
              </a:spcBef>
              <a:spcAft>
                <a:spcPts val="1600"/>
              </a:spcAft>
              <a:buNone/>
            </a:pPr>
            <a:r>
              <a:t/>
            </a:r>
            <a:endParaRPr>
              <a:solidFill>
                <a:srgbClr val="242729"/>
              </a:solidFill>
              <a:highlight>
                <a:srgbClr val="FFFFFF"/>
              </a:highlight>
            </a:endParaRPr>
          </a:p>
        </p:txBody>
      </p:sp>
      <p:pic>
        <p:nvPicPr>
          <p:cNvPr id="136" name="Google Shape;136;p23"/>
          <p:cNvPicPr preferRelativeResize="0"/>
          <p:nvPr/>
        </p:nvPicPr>
        <p:blipFill rotWithShape="1">
          <a:blip r:embed="rId3">
            <a:alphaModFix/>
          </a:blip>
          <a:srcRect b="-12599" l="1290" r="-1289" t="12600"/>
          <a:stretch/>
        </p:blipFill>
        <p:spPr>
          <a:xfrm>
            <a:off x="1435900" y="2571750"/>
            <a:ext cx="5541176" cy="2397925"/>
          </a:xfrm>
          <a:prstGeom prst="rect">
            <a:avLst/>
          </a:prstGeom>
          <a:noFill/>
          <a:ln>
            <a:noFill/>
          </a:ln>
        </p:spPr>
      </p:pic>
      <p:sp>
        <p:nvSpPr>
          <p:cNvPr id="137" name="Google Shape;137;p23"/>
          <p:cNvSpPr txBox="1"/>
          <p:nvPr/>
        </p:nvSpPr>
        <p:spPr>
          <a:xfrm>
            <a:off x="1721675" y="4494325"/>
            <a:ext cx="9882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Logs</a:t>
            </a:r>
            <a:endParaRPr b="1"/>
          </a:p>
        </p:txBody>
      </p:sp>
      <p:sp>
        <p:nvSpPr>
          <p:cNvPr id="138" name="Google Shape;138;p23"/>
          <p:cNvSpPr txBox="1"/>
          <p:nvPr/>
        </p:nvSpPr>
        <p:spPr>
          <a:xfrm>
            <a:off x="3440700" y="4494325"/>
            <a:ext cx="11313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ActiveMQ</a:t>
            </a:r>
            <a:endParaRPr b="1"/>
          </a:p>
        </p:txBody>
      </p:sp>
      <p:sp>
        <p:nvSpPr>
          <p:cNvPr id="139" name="Google Shape;139;p23"/>
          <p:cNvSpPr txBox="1"/>
          <p:nvPr/>
        </p:nvSpPr>
        <p:spPr>
          <a:xfrm>
            <a:off x="5488775" y="4531525"/>
            <a:ext cx="1488300" cy="3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Apache Kafka</a:t>
            </a:r>
            <a:endParaRPr b="1"/>
          </a:p>
        </p:txBody>
      </p:sp>
      <p:cxnSp>
        <p:nvCxnSpPr>
          <p:cNvPr id="140" name="Google Shape;140;p23"/>
          <p:cNvCxnSpPr/>
          <p:nvPr/>
        </p:nvCxnSpPr>
        <p:spPr>
          <a:xfrm flipH="1" rot="10800000">
            <a:off x="2012150" y="3833725"/>
            <a:ext cx="12000" cy="660600"/>
          </a:xfrm>
          <a:prstGeom prst="straightConnector1">
            <a:avLst/>
          </a:prstGeom>
          <a:noFill/>
          <a:ln cap="flat" cmpd="sng" w="9525">
            <a:solidFill>
              <a:srgbClr val="FF0000"/>
            </a:solidFill>
            <a:prstDash val="solid"/>
            <a:round/>
            <a:headEnd len="med" w="med" type="none"/>
            <a:tailEnd len="med" w="med" type="triangle"/>
          </a:ln>
        </p:spPr>
      </p:cxnSp>
      <p:cxnSp>
        <p:nvCxnSpPr>
          <p:cNvPr id="141" name="Google Shape;141;p23"/>
          <p:cNvCxnSpPr>
            <a:stCxn id="138" idx="0"/>
          </p:cNvCxnSpPr>
          <p:nvPr/>
        </p:nvCxnSpPr>
        <p:spPr>
          <a:xfrm rot="10800000">
            <a:off x="4000350" y="3869425"/>
            <a:ext cx="6000" cy="6249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ActiveMQ</a:t>
            </a:r>
            <a:r>
              <a:rPr lang="en"/>
              <a:t> - use cases</a:t>
            </a:r>
            <a:endParaRPr/>
          </a:p>
        </p:txBody>
      </p:sp>
      <p:sp>
        <p:nvSpPr>
          <p:cNvPr id="147" name="Google Shape;14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solidFill>
                  <a:srgbClr val="222222"/>
                </a:solidFill>
                <a:highlight>
                  <a:srgbClr val="FFFFFF"/>
                </a:highlight>
              </a:rPr>
              <a:t>Supports a variety of Cross Language Clients and Protocols such as Java, C, C++, C#, Ruby, Perl, Python, PHP</a:t>
            </a:r>
            <a:endParaRPr>
              <a:solidFill>
                <a:srgbClr val="222222"/>
              </a:solidFill>
              <a:highlight>
                <a:srgbClr val="FFFFFF"/>
              </a:highlight>
            </a:endParaRPr>
          </a:p>
          <a:p>
            <a:pPr indent="-342900" lvl="0" marL="457200" rtl="0" algn="l">
              <a:spcBef>
                <a:spcPts val="0"/>
              </a:spcBef>
              <a:spcAft>
                <a:spcPts val="0"/>
              </a:spcAft>
              <a:buClr>
                <a:srgbClr val="222222"/>
              </a:buClr>
              <a:buSzPts val="1800"/>
              <a:buChar char="●"/>
            </a:pPr>
            <a:r>
              <a:rPr lang="en">
                <a:solidFill>
                  <a:srgbClr val="222222"/>
                </a:solidFill>
                <a:highlight>
                  <a:srgbClr val="FFFFFF"/>
                </a:highlight>
              </a:rPr>
              <a:t>Examples of some use cases</a:t>
            </a:r>
            <a:endParaRPr>
              <a:solidFill>
                <a:srgbClr val="222222"/>
              </a:solidFill>
              <a:highlight>
                <a:srgbClr val="FFFFFF"/>
              </a:highlight>
            </a:endParaRPr>
          </a:p>
          <a:p>
            <a:pPr indent="-342900" lvl="1" marL="914400" rtl="0" algn="l">
              <a:spcBef>
                <a:spcPts val="0"/>
              </a:spcBef>
              <a:spcAft>
                <a:spcPts val="0"/>
              </a:spcAft>
              <a:buClr>
                <a:srgbClr val="222222"/>
              </a:buClr>
              <a:buSzPts val="1800"/>
              <a:buChar char="○"/>
            </a:pPr>
            <a:r>
              <a:rPr lang="en" sz="1800">
                <a:solidFill>
                  <a:srgbClr val="222222"/>
                </a:solidFill>
                <a:highlight>
                  <a:srgbClr val="FFFFFF"/>
                </a:highlight>
              </a:rPr>
              <a:t>Transactional messaging</a:t>
            </a:r>
            <a:endParaRPr sz="1800">
              <a:solidFill>
                <a:srgbClr val="222222"/>
              </a:solidFill>
              <a:highlight>
                <a:srgbClr val="FFFFFF"/>
              </a:highlight>
            </a:endParaRPr>
          </a:p>
          <a:p>
            <a:pPr indent="-342900" lvl="1" marL="914400" rtl="0" algn="l">
              <a:spcBef>
                <a:spcPts val="0"/>
              </a:spcBef>
              <a:spcAft>
                <a:spcPts val="0"/>
              </a:spcAft>
              <a:buClr>
                <a:srgbClr val="222222"/>
              </a:buClr>
              <a:buSzPts val="1800"/>
              <a:buChar char="○"/>
            </a:pPr>
            <a:r>
              <a:rPr lang="en" sz="1800">
                <a:solidFill>
                  <a:srgbClr val="222222"/>
                </a:solidFill>
                <a:highlight>
                  <a:srgbClr val="FFFFFF"/>
                </a:highlight>
              </a:rPr>
              <a:t>High performance market data distribution</a:t>
            </a:r>
            <a:endParaRPr sz="1800">
              <a:solidFill>
                <a:srgbClr val="222222"/>
              </a:solidFill>
              <a:highlight>
                <a:srgbClr val="FFFFFF"/>
              </a:highlight>
            </a:endParaRPr>
          </a:p>
          <a:p>
            <a:pPr indent="-342900" lvl="1" marL="914400" rtl="0" algn="l">
              <a:spcBef>
                <a:spcPts val="0"/>
              </a:spcBef>
              <a:spcAft>
                <a:spcPts val="0"/>
              </a:spcAft>
              <a:buClr>
                <a:srgbClr val="222222"/>
              </a:buClr>
              <a:buSzPts val="1800"/>
              <a:buChar char="○"/>
            </a:pPr>
            <a:r>
              <a:rPr lang="en" sz="1800">
                <a:solidFill>
                  <a:srgbClr val="222222"/>
                </a:solidFill>
                <a:highlight>
                  <a:srgbClr val="FFFFFF"/>
                </a:highlight>
              </a:rPr>
              <a:t>Clustering and general purpose async messaging model</a:t>
            </a:r>
            <a:endParaRPr sz="1800">
              <a:solidFill>
                <a:srgbClr val="222222"/>
              </a:solidFill>
              <a:highlight>
                <a:srgbClr val="FFFFFF"/>
              </a:highlight>
            </a:endParaRPr>
          </a:p>
          <a:p>
            <a:pPr indent="-342900" lvl="1" marL="914400" rtl="0" algn="l">
              <a:spcBef>
                <a:spcPts val="0"/>
              </a:spcBef>
              <a:spcAft>
                <a:spcPts val="0"/>
              </a:spcAft>
              <a:buClr>
                <a:srgbClr val="222222"/>
              </a:buClr>
              <a:buSzPts val="1800"/>
              <a:buChar char="○"/>
            </a:pPr>
            <a:r>
              <a:rPr lang="en" sz="1800">
                <a:solidFill>
                  <a:srgbClr val="222222"/>
                </a:solidFill>
                <a:highlight>
                  <a:srgbClr val="FFFFFF"/>
                </a:highlight>
              </a:rPr>
              <a:t>Web Streaming of data</a:t>
            </a:r>
            <a:endParaRPr sz="1800">
              <a:solidFill>
                <a:srgbClr val="222222"/>
              </a:solidFill>
              <a:highlight>
                <a:srgbClr val="FFFFFF"/>
              </a:highlight>
            </a:endParaRPr>
          </a:p>
          <a:p>
            <a:pPr indent="-342900" lvl="1" marL="914400" rtl="0" algn="l">
              <a:spcBef>
                <a:spcPts val="0"/>
              </a:spcBef>
              <a:spcAft>
                <a:spcPts val="0"/>
              </a:spcAft>
              <a:buClr>
                <a:srgbClr val="222222"/>
              </a:buClr>
              <a:buSzPts val="1800"/>
              <a:buChar char="○"/>
            </a:pPr>
            <a:r>
              <a:rPr lang="en" sz="1800">
                <a:solidFill>
                  <a:srgbClr val="222222"/>
                </a:solidFill>
                <a:highlight>
                  <a:srgbClr val="FFFFFF"/>
                </a:highlight>
              </a:rPr>
              <a:t>RESTful API to messaging using HTTP</a:t>
            </a:r>
            <a:endParaRPr sz="1800">
              <a:solidFill>
                <a:srgbClr val="222222"/>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Apache ActiveMQ</a:t>
            </a:r>
            <a:r>
              <a:rPr lang="en"/>
              <a:t> - Why we use it?</a:t>
            </a:r>
            <a:endParaRPr/>
          </a:p>
        </p:txBody>
      </p:sp>
      <p:sp>
        <p:nvSpPr>
          <p:cNvPr id="153" name="Google Shape;15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333332"/>
              </a:buClr>
              <a:buSzPts val="1800"/>
              <a:buFont typeface="Times New Roman"/>
              <a:buChar char="●"/>
            </a:pPr>
            <a:r>
              <a:rPr lang="en">
                <a:solidFill>
                  <a:srgbClr val="333332"/>
                </a:solidFill>
                <a:latin typeface="Times New Roman"/>
                <a:ea typeface="Times New Roman"/>
                <a:cs typeface="Times New Roman"/>
                <a:sym typeface="Times New Roman"/>
              </a:rPr>
              <a:t>Allows applications built with different languages and on different operating systems to integrate with each other</a:t>
            </a:r>
            <a:endParaRPr>
              <a:solidFill>
                <a:srgbClr val="333332"/>
              </a:solidFill>
              <a:latin typeface="Times New Roman"/>
              <a:ea typeface="Times New Roman"/>
              <a:cs typeface="Times New Roman"/>
              <a:sym typeface="Times New Roman"/>
            </a:endParaRPr>
          </a:p>
          <a:p>
            <a:pPr indent="-342900" lvl="0" marL="457200" rtl="0" algn="l">
              <a:spcBef>
                <a:spcPts val="0"/>
              </a:spcBef>
              <a:spcAft>
                <a:spcPts val="0"/>
              </a:spcAft>
              <a:buClr>
                <a:srgbClr val="333332"/>
              </a:buClr>
              <a:buSzPts val="1800"/>
              <a:buFont typeface="Times New Roman"/>
              <a:buChar char="●"/>
            </a:pPr>
            <a:r>
              <a:rPr lang="en">
                <a:solidFill>
                  <a:srgbClr val="333332"/>
                </a:solidFill>
                <a:latin typeface="Times New Roman"/>
                <a:ea typeface="Times New Roman"/>
                <a:cs typeface="Times New Roman"/>
                <a:sym typeface="Times New Roman"/>
              </a:rPr>
              <a:t>Location transparency </a:t>
            </a:r>
            <a:endParaRPr>
              <a:solidFill>
                <a:srgbClr val="333332"/>
              </a:solidFill>
              <a:latin typeface="Times New Roman"/>
              <a:ea typeface="Times New Roman"/>
              <a:cs typeface="Times New Roman"/>
              <a:sym typeface="Times New Roman"/>
            </a:endParaRPr>
          </a:p>
          <a:p>
            <a:pPr indent="-342900" lvl="0" marL="457200" rtl="0" algn="l">
              <a:spcBef>
                <a:spcPts val="0"/>
              </a:spcBef>
              <a:spcAft>
                <a:spcPts val="0"/>
              </a:spcAft>
              <a:buClr>
                <a:srgbClr val="333332"/>
              </a:buClr>
              <a:buSzPts val="1800"/>
              <a:buFont typeface="Times New Roman"/>
              <a:buChar char="●"/>
            </a:pPr>
            <a:r>
              <a:rPr lang="en">
                <a:solidFill>
                  <a:srgbClr val="333332"/>
                </a:solidFill>
                <a:latin typeface="Times New Roman"/>
                <a:ea typeface="Times New Roman"/>
                <a:cs typeface="Times New Roman"/>
                <a:sym typeface="Times New Roman"/>
              </a:rPr>
              <a:t>Reliable communication </a:t>
            </a:r>
            <a:endParaRPr>
              <a:solidFill>
                <a:srgbClr val="333332"/>
              </a:solidFill>
              <a:latin typeface="Times New Roman"/>
              <a:ea typeface="Times New Roman"/>
              <a:cs typeface="Times New Roman"/>
              <a:sym typeface="Times New Roman"/>
            </a:endParaRPr>
          </a:p>
          <a:p>
            <a:pPr indent="-342900" lvl="0" marL="457200" rtl="0" algn="l">
              <a:spcBef>
                <a:spcPts val="0"/>
              </a:spcBef>
              <a:spcAft>
                <a:spcPts val="0"/>
              </a:spcAft>
              <a:buClr>
                <a:srgbClr val="333332"/>
              </a:buClr>
              <a:buSzPts val="1800"/>
              <a:buFont typeface="Times New Roman"/>
              <a:buChar char="●"/>
            </a:pPr>
            <a:r>
              <a:rPr lang="en">
                <a:solidFill>
                  <a:srgbClr val="333332"/>
                </a:solidFill>
                <a:latin typeface="Times New Roman"/>
                <a:ea typeface="Times New Roman"/>
                <a:cs typeface="Times New Roman"/>
                <a:sym typeface="Times New Roman"/>
              </a:rPr>
              <a:t>Scaling </a:t>
            </a:r>
            <a:endParaRPr>
              <a:solidFill>
                <a:srgbClr val="333332"/>
              </a:solidFill>
              <a:latin typeface="Times New Roman"/>
              <a:ea typeface="Times New Roman"/>
              <a:cs typeface="Times New Roman"/>
              <a:sym typeface="Times New Roman"/>
            </a:endParaRPr>
          </a:p>
          <a:p>
            <a:pPr indent="-342900" lvl="0" marL="457200" rtl="0" algn="l">
              <a:spcBef>
                <a:spcPts val="0"/>
              </a:spcBef>
              <a:spcAft>
                <a:spcPts val="0"/>
              </a:spcAft>
              <a:buClr>
                <a:srgbClr val="333332"/>
              </a:buClr>
              <a:buSzPts val="1800"/>
              <a:buFont typeface="Times New Roman"/>
              <a:buChar char="●"/>
            </a:pPr>
            <a:r>
              <a:rPr lang="en">
                <a:solidFill>
                  <a:srgbClr val="333332"/>
                </a:solidFill>
                <a:latin typeface="Times New Roman"/>
                <a:ea typeface="Times New Roman"/>
                <a:cs typeface="Times New Roman"/>
                <a:sym typeface="Times New Roman"/>
              </a:rPr>
              <a:t>Asynchronous communication </a:t>
            </a:r>
            <a:endParaRPr>
              <a:solidFill>
                <a:srgbClr val="333332"/>
              </a:solidFill>
              <a:latin typeface="Times New Roman"/>
              <a:ea typeface="Times New Roman"/>
              <a:cs typeface="Times New Roman"/>
              <a:sym typeface="Times New Roman"/>
            </a:endParaRPr>
          </a:p>
          <a:p>
            <a:pPr indent="-342900" lvl="0" marL="457200" rtl="0" algn="l">
              <a:spcBef>
                <a:spcPts val="0"/>
              </a:spcBef>
              <a:spcAft>
                <a:spcPts val="0"/>
              </a:spcAft>
              <a:buClr>
                <a:srgbClr val="333332"/>
              </a:buClr>
              <a:buSzPts val="1800"/>
              <a:buFont typeface="Times New Roman"/>
              <a:buChar char="●"/>
            </a:pPr>
            <a:r>
              <a:rPr lang="en">
                <a:solidFill>
                  <a:srgbClr val="333332"/>
                </a:solidFill>
                <a:latin typeface="Times New Roman"/>
                <a:ea typeface="Times New Roman"/>
                <a:cs typeface="Times New Roman"/>
                <a:sym typeface="Times New Roman"/>
              </a:rPr>
              <a:t>Reduced coupling</a:t>
            </a:r>
            <a:endParaRPr>
              <a:solidFill>
                <a:srgbClr val="333332"/>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rgbClr val="333332"/>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latin typeface="Comfortaa"/>
                <a:ea typeface="Comfortaa"/>
                <a:cs typeface="Comfortaa"/>
                <a:sym typeface="Comfortaa"/>
              </a:rPr>
              <a:t>Apache Kafka</a:t>
            </a:r>
            <a:endParaRPr/>
          </a:p>
        </p:txBody>
      </p:sp>
      <p:sp>
        <p:nvSpPr>
          <p:cNvPr id="159" name="Google Shape;15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Apache Kafka is a software where topics can be defined </a:t>
            </a:r>
            <a:endParaRPr/>
          </a:p>
          <a:p>
            <a:pPr indent="-317500" lvl="1" marL="914400" rtl="0" algn="l">
              <a:spcBef>
                <a:spcPts val="0"/>
              </a:spcBef>
              <a:spcAft>
                <a:spcPts val="0"/>
              </a:spcAft>
              <a:buSzPts val="1400"/>
              <a:buChar char="○"/>
            </a:pPr>
            <a:r>
              <a:rPr lang="en"/>
              <a:t>A topic is a category name to which messages are stored and published.</a:t>
            </a:r>
            <a:endParaRPr/>
          </a:p>
          <a:p>
            <a:pPr indent="-342900" lvl="0" marL="457200" rtl="0" algn="l">
              <a:spcBef>
                <a:spcPts val="0"/>
              </a:spcBef>
              <a:spcAft>
                <a:spcPts val="0"/>
              </a:spcAft>
              <a:buSzPts val="1800"/>
              <a:buChar char="●"/>
            </a:pPr>
            <a:r>
              <a:rPr lang="en"/>
              <a:t>Applications may connect to this system and transfer a message onto the topic.(Publishers)</a:t>
            </a:r>
            <a:endParaRPr/>
          </a:p>
          <a:p>
            <a:pPr indent="-342900" lvl="0" marL="457200" rtl="0" algn="l">
              <a:spcBef>
                <a:spcPts val="0"/>
              </a:spcBef>
              <a:spcAft>
                <a:spcPts val="0"/>
              </a:spcAft>
              <a:buSzPts val="1800"/>
              <a:buChar char="●"/>
            </a:pPr>
            <a:r>
              <a:rPr lang="en"/>
              <a:t>Examples of Messages:</a:t>
            </a:r>
            <a:endParaRPr/>
          </a:p>
          <a:p>
            <a:pPr indent="-317500" lvl="1" marL="914400" rtl="0" algn="l">
              <a:spcBef>
                <a:spcPts val="0"/>
              </a:spcBef>
              <a:spcAft>
                <a:spcPts val="0"/>
              </a:spcAft>
              <a:buSzPts val="1400"/>
              <a:buChar char="○"/>
            </a:pPr>
            <a:r>
              <a:rPr lang="en"/>
              <a:t>Information about an event that has happened on your website</a:t>
            </a:r>
            <a:endParaRPr/>
          </a:p>
          <a:p>
            <a:pPr indent="-317500" lvl="1" marL="914400" rtl="0" algn="l">
              <a:spcBef>
                <a:spcPts val="0"/>
              </a:spcBef>
              <a:spcAft>
                <a:spcPts val="0"/>
              </a:spcAft>
              <a:buSzPts val="1400"/>
              <a:buChar char="○"/>
            </a:pPr>
            <a:r>
              <a:rPr lang="en"/>
              <a:t>A simple text message that is supposed to trigger an event</a:t>
            </a:r>
            <a:endParaRPr/>
          </a:p>
          <a:p>
            <a:pPr indent="-342900" lvl="0" marL="457200" rtl="0" algn="l">
              <a:spcBef>
                <a:spcPts val="0"/>
              </a:spcBef>
              <a:spcAft>
                <a:spcPts val="0"/>
              </a:spcAft>
              <a:buSzPts val="1800"/>
              <a:buChar char="●"/>
            </a:pPr>
            <a:r>
              <a:rPr lang="en"/>
              <a:t>Another application may connect to the system and process messages from a topic.(Subscribers/Consumers)</a:t>
            </a:r>
            <a:endParaRPr/>
          </a:p>
          <a:p>
            <a:pPr indent="-342900" lvl="0" marL="457200" rtl="0" algn="l">
              <a:spcBef>
                <a:spcPts val="0"/>
              </a:spcBef>
              <a:spcAft>
                <a:spcPts val="0"/>
              </a:spcAft>
              <a:buSzPts val="1800"/>
              <a:buChar char="●"/>
            </a:pPr>
            <a:r>
              <a:rPr lang="en"/>
              <a:t>There is a TCP connection between the application and the Kafka Broker.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Apache Kafka</a:t>
            </a:r>
            <a:endParaRPr>
              <a:latin typeface="Comfortaa"/>
              <a:ea typeface="Comfortaa"/>
              <a:cs typeface="Comfortaa"/>
              <a:sym typeface="Comfortaa"/>
            </a:endParaRPr>
          </a:p>
        </p:txBody>
      </p:sp>
      <p:sp>
        <p:nvSpPr>
          <p:cNvPr id="165" name="Google Shape;165;p27"/>
          <p:cNvSpPr txBox="1"/>
          <p:nvPr>
            <p:ph idx="1" type="body"/>
          </p:nvPr>
        </p:nvSpPr>
        <p:spPr>
          <a:xfrm>
            <a:off x="414600" y="14096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D</a:t>
            </a:r>
            <a:r>
              <a:rPr lang="en">
                <a:solidFill>
                  <a:srgbClr val="000000"/>
                </a:solidFill>
              </a:rPr>
              <a:t>istributed messaging system with integrated message queuing system,</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Used for collecting and delivering high volumes of log data with minimal delay,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Just like a messaging system where you can access data at your own rate whenever,</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Kafka has higher throughput than conventional messaging systems</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8"/>
          <p:cNvSpPr txBox="1"/>
          <p:nvPr>
            <p:ph idx="1" type="body"/>
          </p:nvPr>
        </p:nvSpPr>
        <p:spPr>
          <a:xfrm>
            <a:off x="311700" y="1152475"/>
            <a:ext cx="8520600" cy="37800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 sz="1600">
                <a:solidFill>
                  <a:srgbClr val="000000"/>
                </a:solidFill>
              </a:rPr>
              <a:t>Uses a partitioning system for every topic (data within the partition is ordered).</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Provides integrated distributed support and can scale out by using consumer groups.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Multiple consumer groups can read from the same set of topics, and at different times.</a:t>
            </a:r>
            <a:endParaRPr sz="1600">
              <a:solidFill>
                <a:srgbClr val="000000"/>
              </a:solidFill>
            </a:endParaRPr>
          </a:p>
          <a:p>
            <a:pPr indent="0" lvl="0" marL="914400" rtl="0" algn="l">
              <a:spcBef>
                <a:spcPts val="1600"/>
              </a:spcBef>
              <a:spcAft>
                <a:spcPts val="0"/>
              </a:spcAft>
              <a:buNone/>
            </a:pPr>
            <a:r>
              <a:t/>
            </a:r>
            <a:endParaRPr sz="1600">
              <a:solidFill>
                <a:srgbClr val="000000"/>
              </a:solidFill>
            </a:endParaRPr>
          </a:p>
          <a:p>
            <a:pPr indent="0" lvl="0" marL="914400" rtl="0" algn="l">
              <a:spcBef>
                <a:spcPts val="1600"/>
              </a:spcBef>
              <a:spcAft>
                <a:spcPts val="0"/>
              </a:spcAft>
              <a:buNone/>
            </a:pPr>
            <a:br>
              <a:rPr lang="en" sz="1600">
                <a:solidFill>
                  <a:srgbClr val="000000"/>
                </a:solidFill>
              </a:rPr>
            </a:br>
            <a:endParaRPr sz="1600">
              <a:solidFill>
                <a:srgbClr val="000000"/>
              </a:solidFill>
            </a:endParaRPr>
          </a:p>
          <a:p>
            <a:pPr indent="0" lvl="0" marL="0" rtl="0" algn="l">
              <a:spcBef>
                <a:spcPts val="1600"/>
              </a:spcBef>
              <a:spcAft>
                <a:spcPts val="1600"/>
              </a:spcAft>
              <a:buNone/>
            </a:pPr>
            <a:r>
              <a:t/>
            </a:r>
            <a:endParaRPr sz="1600"/>
          </a:p>
        </p:txBody>
      </p:sp>
      <p:sp>
        <p:nvSpPr>
          <p:cNvPr id="171" name="Google Shape;171;p28"/>
          <p:cNvSpPr txBox="1"/>
          <p:nvPr>
            <p:ph type="title"/>
          </p:nvPr>
        </p:nvSpPr>
        <p:spPr>
          <a:xfrm>
            <a:off x="311700" y="3785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Apache Kafka</a:t>
            </a:r>
            <a:endParaRPr>
              <a:latin typeface="Comfortaa"/>
              <a:ea typeface="Comfortaa"/>
              <a:cs typeface="Comfortaa"/>
              <a:sym typeface="Comfortaa"/>
            </a:endParaRPr>
          </a:p>
        </p:txBody>
      </p:sp>
      <p:pic>
        <p:nvPicPr>
          <p:cNvPr id="172" name="Google Shape;172;p28"/>
          <p:cNvPicPr preferRelativeResize="0"/>
          <p:nvPr/>
        </p:nvPicPr>
        <p:blipFill>
          <a:blip r:embed="rId3">
            <a:alphaModFix/>
          </a:blip>
          <a:stretch>
            <a:fillRect/>
          </a:stretch>
        </p:blipFill>
        <p:spPr>
          <a:xfrm>
            <a:off x="686050" y="2237350"/>
            <a:ext cx="4026700" cy="2408250"/>
          </a:xfrm>
          <a:prstGeom prst="rect">
            <a:avLst/>
          </a:prstGeom>
          <a:noFill/>
          <a:ln>
            <a:noFill/>
          </a:ln>
        </p:spPr>
      </p:pic>
      <p:sp>
        <p:nvSpPr>
          <p:cNvPr id="173" name="Google Shape;173;p28"/>
          <p:cNvSpPr txBox="1"/>
          <p:nvPr/>
        </p:nvSpPr>
        <p:spPr>
          <a:xfrm>
            <a:off x="527125" y="2571750"/>
            <a:ext cx="3524100" cy="23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8"/>
          <p:cNvSpPr txBox="1"/>
          <p:nvPr/>
        </p:nvSpPr>
        <p:spPr>
          <a:xfrm>
            <a:off x="4712750" y="2419350"/>
            <a:ext cx="4238400" cy="26709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Used for processing huge volume of log data streams.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Kafka is very fast and guarantees zero downtime and zero data loss as it has a system of sending acknowledgements and creating replicas of a partition.</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Uses of Apache Kafka</a:t>
            </a:r>
            <a:endParaRPr>
              <a:latin typeface="Comfortaa"/>
              <a:ea typeface="Comfortaa"/>
              <a:cs typeface="Comfortaa"/>
              <a:sym typeface="Comfortaa"/>
            </a:endParaRPr>
          </a:p>
        </p:txBody>
      </p:sp>
      <p:sp>
        <p:nvSpPr>
          <p:cNvPr id="180" name="Google Shape;180;p29"/>
          <p:cNvSpPr txBox="1"/>
          <p:nvPr>
            <p:ph idx="1" type="body"/>
          </p:nvPr>
        </p:nvSpPr>
        <p:spPr>
          <a:xfrm>
            <a:off x="4035600" y="1090775"/>
            <a:ext cx="5058300" cy="3769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Messaging</a:t>
            </a:r>
            <a:endParaRPr/>
          </a:p>
          <a:p>
            <a:pPr indent="-317500" lvl="1" marL="914400" rtl="0" algn="l">
              <a:spcBef>
                <a:spcPts val="0"/>
              </a:spcBef>
              <a:spcAft>
                <a:spcPts val="0"/>
              </a:spcAft>
              <a:buSzPts val="1400"/>
              <a:buChar char="○"/>
            </a:pPr>
            <a:r>
              <a:rPr lang="en" sz="1400">
                <a:solidFill>
                  <a:schemeClr val="dk1"/>
                </a:solidFill>
              </a:rPr>
              <a:t>In comparison to most messaging systems Kafka has better throughput, built-in partitioning, ordering </a:t>
            </a:r>
            <a:r>
              <a:rPr lang="en">
                <a:solidFill>
                  <a:schemeClr val="dk1"/>
                </a:solidFill>
              </a:rPr>
              <a:t>within the partition,</a:t>
            </a:r>
            <a:r>
              <a:rPr lang="en" sz="1400">
                <a:solidFill>
                  <a:schemeClr val="dk1"/>
                </a:solidFill>
              </a:rPr>
              <a:t>replication, and fault-tolerance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Website Activity Tracking</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Kafka can track site activity (page views, searches, or other actions users may take) as a set of real time publish-subscribe feeds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Was originally designed by LinkedIn, used by platforms like LinkedIn, Netflix, etc.</a:t>
            </a:r>
            <a:endParaRPr>
              <a:solidFill>
                <a:schemeClr val="dk1"/>
              </a:solidFill>
            </a:endParaRPr>
          </a:p>
          <a:p>
            <a:pPr indent="0" lvl="0" marL="457200" rtl="0" algn="l">
              <a:spcBef>
                <a:spcPts val="1600"/>
              </a:spcBef>
              <a:spcAft>
                <a:spcPts val="1600"/>
              </a:spcAft>
              <a:buNone/>
            </a:pPr>
            <a:r>
              <a:t/>
            </a:r>
            <a:endParaRPr>
              <a:solidFill>
                <a:schemeClr val="dk1"/>
              </a:solidFill>
            </a:endParaRPr>
          </a:p>
        </p:txBody>
      </p:sp>
      <p:pic>
        <p:nvPicPr>
          <p:cNvPr id="181" name="Google Shape;181;p29"/>
          <p:cNvPicPr preferRelativeResize="0"/>
          <p:nvPr/>
        </p:nvPicPr>
        <p:blipFill>
          <a:blip r:embed="rId3">
            <a:alphaModFix/>
          </a:blip>
          <a:stretch>
            <a:fillRect/>
          </a:stretch>
        </p:blipFill>
        <p:spPr>
          <a:xfrm>
            <a:off x="41300" y="1198325"/>
            <a:ext cx="4155949" cy="3271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Sources</a:t>
            </a:r>
            <a:endParaRPr>
              <a:latin typeface="Comfortaa"/>
              <a:ea typeface="Comfortaa"/>
              <a:cs typeface="Comfortaa"/>
              <a:sym typeface="Comfortaa"/>
            </a:endParaRPr>
          </a:p>
        </p:txBody>
      </p:sp>
      <p:sp>
        <p:nvSpPr>
          <p:cNvPr id="187" name="Google Shape;187;p30"/>
          <p:cNvSpPr txBox="1"/>
          <p:nvPr>
            <p:ph idx="1" type="body"/>
          </p:nvPr>
        </p:nvSpPr>
        <p:spPr>
          <a:xfrm>
            <a:off x="311700" y="1017725"/>
            <a:ext cx="8520600" cy="4054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n" sz="1200">
                <a:solidFill>
                  <a:schemeClr val="dk1"/>
                </a:solidFill>
              </a:rPr>
              <a:t>Kreps, J., Narkhede, N., &amp; Rao, J. (2011). Kafka: a Distributed Messaging System for Log Processing. </a:t>
            </a:r>
            <a:r>
              <a:rPr i="1" lang="en" sz="1200">
                <a:solidFill>
                  <a:schemeClr val="dk1"/>
                </a:solidFill>
              </a:rPr>
              <a:t>ACM SIGMOD Workshop on Networking Meets Databases</a:t>
            </a:r>
            <a:r>
              <a:rPr lang="en" sz="1200">
                <a:solidFill>
                  <a:schemeClr val="dk1"/>
                </a:solidFill>
              </a:rPr>
              <a:t>, 6. Retrieved from </a:t>
            </a:r>
            <a:endParaRPr sz="1200">
              <a:solidFill>
                <a:schemeClr val="dk1"/>
              </a:solidFill>
            </a:endParaRPr>
          </a:p>
          <a:p>
            <a:pPr indent="0" lvl="0" marL="457200" rtl="0" algn="l">
              <a:spcBef>
                <a:spcPts val="0"/>
              </a:spcBef>
              <a:spcAft>
                <a:spcPts val="0"/>
              </a:spcAft>
              <a:buNone/>
            </a:pPr>
            <a:r>
              <a:rPr lang="en" sz="1200" u="sng">
                <a:solidFill>
                  <a:srgbClr val="1155CC"/>
                </a:solidFill>
                <a:hlinkClick r:id="rId3"/>
              </a:rPr>
              <a:t>http://pages.cs.wisc.edu/~akella/CS744/F17/838-CloudPapers/Kafka.pdf</a:t>
            </a:r>
            <a:endParaRPr sz="1200">
              <a:solidFill>
                <a:schemeClr val="dk1"/>
              </a:solidFill>
            </a:endParaRPr>
          </a:p>
          <a:p>
            <a:pPr indent="-304800" lvl="0" marL="457200" rtl="0" algn="l">
              <a:spcBef>
                <a:spcPts val="0"/>
              </a:spcBef>
              <a:spcAft>
                <a:spcPts val="0"/>
              </a:spcAft>
              <a:buSzPts val="1200"/>
              <a:buChar char="●"/>
            </a:pPr>
            <a:r>
              <a:rPr lang="en" sz="1200">
                <a:solidFill>
                  <a:schemeClr val="dk1"/>
                </a:solidFill>
                <a:highlight>
                  <a:srgbClr val="FFFFFF"/>
                </a:highlight>
              </a:rPr>
              <a:t>Patrick Th. Eugster, Pascal A. Felber, Rachid Guerraoui, and Anne-Marie Kermarrec. 2003. The many faces of publish/subscribe. ACM Comput. Surv.35, 2 (June 2003), 114-131. DOI=</a:t>
            </a:r>
            <a:r>
              <a:rPr lang="en" sz="1200" u="sng">
                <a:solidFill>
                  <a:srgbClr val="1155CC"/>
                </a:solidFill>
                <a:highlight>
                  <a:srgbClr val="FFFFFF"/>
                </a:highlight>
                <a:hlinkClick r:id="rId4"/>
              </a:rPr>
              <a:t>http://dx.doi.org/10.1145/857076.857078</a:t>
            </a:r>
            <a:r>
              <a:rPr lang="en" sz="1200">
                <a:solidFill>
                  <a:schemeClr val="dk1"/>
                </a:solidFill>
                <a:highlight>
                  <a:srgbClr val="FFFFFF"/>
                </a:highlight>
              </a:rPr>
              <a:t> </a:t>
            </a:r>
            <a:endParaRPr sz="1200">
              <a:solidFill>
                <a:schemeClr val="dk1"/>
              </a:solidFill>
              <a:highlight>
                <a:srgbClr val="FFFFFF"/>
              </a:highlight>
            </a:endParaRPr>
          </a:p>
          <a:p>
            <a:pPr indent="-304800" lvl="0" marL="457200" rtl="0" algn="l">
              <a:spcBef>
                <a:spcPts val="0"/>
              </a:spcBef>
              <a:spcAft>
                <a:spcPts val="0"/>
              </a:spcAft>
              <a:buSzPts val="1200"/>
              <a:buChar char="●"/>
            </a:pPr>
            <a:r>
              <a:rPr lang="en" sz="1200">
                <a:solidFill>
                  <a:schemeClr val="dk1"/>
                </a:solidFill>
                <a:highlight>
                  <a:srgbClr val="FFFFFF"/>
                </a:highlight>
              </a:rPr>
              <a:t>“Benefits of Pub/Sub Messaging” </a:t>
            </a:r>
            <a:r>
              <a:rPr lang="en" sz="1200" u="sng">
                <a:solidFill>
                  <a:srgbClr val="1155CC"/>
                </a:solidFill>
                <a:highlight>
                  <a:srgbClr val="FFFFFF"/>
                </a:highlight>
                <a:hlinkClick r:id="rId5"/>
              </a:rPr>
              <a:t>https://aws.amazon.com/pub-sub-messaging/benefits/</a:t>
            </a:r>
            <a:r>
              <a:rPr lang="en" sz="1200">
                <a:solidFill>
                  <a:schemeClr val="dk1"/>
                </a:solidFill>
                <a:highlight>
                  <a:srgbClr val="FFFFFF"/>
                </a:highlight>
              </a:rPr>
              <a:t> </a:t>
            </a:r>
            <a:endParaRPr sz="1200" u="sng">
              <a:solidFill>
                <a:schemeClr val="dk1"/>
              </a:solidFill>
            </a:endParaRPr>
          </a:p>
          <a:p>
            <a:pPr indent="0" lvl="0" marL="0" rtl="0" algn="l">
              <a:spcBef>
                <a:spcPts val="0"/>
              </a:spcBef>
              <a:spcAft>
                <a:spcPts val="0"/>
              </a:spcAft>
              <a:buClr>
                <a:schemeClr val="dk1"/>
              </a:buClr>
              <a:buSzPts val="1100"/>
              <a:buFont typeface="Arial"/>
              <a:buNone/>
            </a:pPr>
            <a:r>
              <a:rPr lang="en" sz="1200" u="sng">
                <a:solidFill>
                  <a:schemeClr val="dk1"/>
                </a:solidFill>
              </a:rPr>
              <a:t>Code Implementation Sources: </a:t>
            </a:r>
            <a:endParaRPr sz="12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Source code to obtain logs</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u="sng">
                <a:solidFill>
                  <a:srgbClr val="1155CC"/>
                </a:solidFill>
                <a:hlinkClick r:id="rId6"/>
              </a:rPr>
              <a:t>https://social.msdn.microsoft.com/Forums/en-US/3e8486d3-8fee-4477-945f-44d9576a8cb8/c-code-to-read-windows-event-viewer-system-log-in-real-time?forum=csharpgeneral</a:t>
            </a:r>
            <a:r>
              <a:rPr lang="en"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ActiveMQ</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u="sng">
                <a:solidFill>
                  <a:srgbClr val="1155CC"/>
                </a:solidFill>
                <a:hlinkClick r:id="rId7"/>
              </a:rPr>
              <a:t>http://activemq.apache.org/getting-started.html</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u="sng">
                <a:solidFill>
                  <a:srgbClr val="1155CC"/>
                </a:solidFill>
                <a:hlinkClick r:id="rId8"/>
              </a:rPr>
              <a:t>https://tech.lalitbhatt.net/2014/08/activemq-introduction.html</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u="sng">
                <a:solidFill>
                  <a:schemeClr val="hlink"/>
                </a:solidFill>
                <a:hlinkClick r:id="rId9"/>
              </a:rPr>
              <a:t>http://activemq.apache.org/</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u="sng">
                <a:solidFill>
                  <a:schemeClr val="hlink"/>
                </a:solidFill>
                <a:hlinkClick r:id="rId10"/>
              </a:rPr>
              <a:t>http://blog.christianposta.com/activemq/what-is-activemq/</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Dll file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u="sng">
                <a:solidFill>
                  <a:srgbClr val="1155CC"/>
                </a:solidFill>
                <a:hlinkClick r:id="rId11"/>
              </a:rPr>
              <a:t>https://www.solvusoft.com/en/files/missing-not-found-error/dll/windows/activemq-apache-org/apache-nms-for-activemq-classhttps://www.solvusoft.com/en/files/missing-not-found-error/dll/windows/activemq-apache-org/apache-nms-for-activemq-class-library/page/1/-library/page/1/</a:t>
            </a:r>
            <a:r>
              <a:rPr lang="en"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u="sng">
                <a:solidFill>
                  <a:srgbClr val="1155CC"/>
                </a:solidFill>
                <a:hlinkClick r:id="rId12"/>
              </a:rPr>
              <a:t>https://remark.wordpress.com/articles/messaging-with-net-and-activemq/</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45720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Objectives</a:t>
            </a:r>
            <a:endParaRPr>
              <a:latin typeface="Comfortaa"/>
              <a:ea typeface="Comfortaa"/>
              <a:cs typeface="Comfortaa"/>
              <a:sym typeface="Comfortaa"/>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Understand real time data streaming using a topic-based Pub-Sub system</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Understand Publisher-Subscriber design pattern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Learn benefits of ActiveMQ and Apache Kafka for a </a:t>
            </a:r>
            <a:r>
              <a:rPr lang="en">
                <a:solidFill>
                  <a:schemeClr val="dk1"/>
                </a:solidFill>
              </a:rPr>
              <a:t>Pub-Sub </a:t>
            </a:r>
            <a:r>
              <a:rPr lang="en">
                <a:solidFill>
                  <a:srgbClr val="000000"/>
                </a:solidFill>
              </a:rPr>
              <a:t>system</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What is a Publisher-Subscriber System? </a:t>
            </a:r>
            <a:endParaRPr>
              <a:latin typeface="Comfortaa"/>
              <a:ea typeface="Comfortaa"/>
              <a:cs typeface="Comfortaa"/>
              <a:sym typeface="Comfortaa"/>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Messaging design pattern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Basic set-up:</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Sender</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Receiver</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Improves basic design pattern by introducing scalability and modularity</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pic>
        <p:nvPicPr>
          <p:cNvPr id="74" name="Google Shape;74;p16"/>
          <p:cNvPicPr preferRelativeResize="0"/>
          <p:nvPr/>
        </p:nvPicPr>
        <p:blipFill rotWithShape="1">
          <a:blip r:embed="rId3">
            <a:alphaModFix/>
          </a:blip>
          <a:srcRect b="7140" l="0" r="0" t="0"/>
          <a:stretch/>
        </p:blipFill>
        <p:spPr>
          <a:xfrm>
            <a:off x="2925475" y="2519900"/>
            <a:ext cx="4522050" cy="2483950"/>
          </a:xfrm>
          <a:prstGeom prst="rect">
            <a:avLst/>
          </a:prstGeom>
          <a:noFill/>
          <a:ln>
            <a:noFill/>
          </a:ln>
        </p:spPr>
      </p:pic>
      <p:sp>
        <p:nvSpPr>
          <p:cNvPr id="75" name="Google Shape;75;p16"/>
          <p:cNvSpPr/>
          <p:nvPr/>
        </p:nvSpPr>
        <p:spPr>
          <a:xfrm>
            <a:off x="3092850" y="937204"/>
            <a:ext cx="1360200" cy="70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Sender</a:t>
            </a:r>
            <a:endParaRPr sz="2000"/>
          </a:p>
        </p:txBody>
      </p:sp>
      <p:cxnSp>
        <p:nvCxnSpPr>
          <p:cNvPr id="76" name="Google Shape;76;p16"/>
          <p:cNvCxnSpPr>
            <a:endCxn id="77" idx="1"/>
          </p:cNvCxnSpPr>
          <p:nvPr/>
        </p:nvCxnSpPr>
        <p:spPr>
          <a:xfrm flipH="1" rot="10800000">
            <a:off x="4581934" y="564300"/>
            <a:ext cx="705600" cy="424500"/>
          </a:xfrm>
          <a:prstGeom prst="straightConnector1">
            <a:avLst/>
          </a:prstGeom>
          <a:noFill/>
          <a:ln cap="flat" cmpd="sng" w="9525">
            <a:solidFill>
              <a:schemeClr val="dk2"/>
            </a:solidFill>
            <a:prstDash val="solid"/>
            <a:round/>
            <a:headEnd len="med" w="med" type="none"/>
            <a:tailEnd len="med" w="med" type="triangle"/>
          </a:ln>
        </p:spPr>
      </p:cxnSp>
      <p:cxnSp>
        <p:nvCxnSpPr>
          <p:cNvPr id="78" name="Google Shape;78;p16"/>
          <p:cNvCxnSpPr/>
          <p:nvPr/>
        </p:nvCxnSpPr>
        <p:spPr>
          <a:xfrm>
            <a:off x="4599044" y="1297395"/>
            <a:ext cx="688500" cy="25800"/>
          </a:xfrm>
          <a:prstGeom prst="straightConnector1">
            <a:avLst/>
          </a:prstGeom>
          <a:noFill/>
          <a:ln cap="flat" cmpd="sng" w="9525">
            <a:solidFill>
              <a:schemeClr val="dk2"/>
            </a:solidFill>
            <a:prstDash val="solid"/>
            <a:round/>
            <a:headEnd len="med" w="med" type="none"/>
            <a:tailEnd len="med" w="med" type="triangle"/>
          </a:ln>
        </p:spPr>
      </p:cxnSp>
      <p:cxnSp>
        <p:nvCxnSpPr>
          <p:cNvPr id="79" name="Google Shape;79;p16"/>
          <p:cNvCxnSpPr>
            <a:endCxn id="80" idx="1"/>
          </p:cNvCxnSpPr>
          <p:nvPr/>
        </p:nvCxnSpPr>
        <p:spPr>
          <a:xfrm>
            <a:off x="4581934" y="1606244"/>
            <a:ext cx="705600" cy="315300"/>
          </a:xfrm>
          <a:prstGeom prst="straightConnector1">
            <a:avLst/>
          </a:prstGeom>
          <a:noFill/>
          <a:ln cap="flat" cmpd="sng" w="9525">
            <a:solidFill>
              <a:schemeClr val="dk2"/>
            </a:solidFill>
            <a:prstDash val="solid"/>
            <a:round/>
            <a:headEnd len="med" w="med" type="none"/>
            <a:tailEnd len="med" w="med" type="triangle"/>
          </a:ln>
        </p:spPr>
      </p:cxnSp>
      <p:sp>
        <p:nvSpPr>
          <p:cNvPr id="77" name="Google Shape;77;p16"/>
          <p:cNvSpPr/>
          <p:nvPr/>
        </p:nvSpPr>
        <p:spPr>
          <a:xfrm>
            <a:off x="5287534" y="328350"/>
            <a:ext cx="1204800" cy="47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Receiver 1</a:t>
            </a:r>
            <a:endParaRPr/>
          </a:p>
        </p:txBody>
      </p:sp>
      <p:sp>
        <p:nvSpPr>
          <p:cNvPr id="81" name="Google Shape;81;p16"/>
          <p:cNvSpPr/>
          <p:nvPr/>
        </p:nvSpPr>
        <p:spPr>
          <a:xfrm>
            <a:off x="5287534" y="1030211"/>
            <a:ext cx="1204800" cy="47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Receiver 2</a:t>
            </a:r>
            <a:endParaRPr/>
          </a:p>
        </p:txBody>
      </p:sp>
      <p:sp>
        <p:nvSpPr>
          <p:cNvPr id="80" name="Google Shape;80;p16"/>
          <p:cNvSpPr/>
          <p:nvPr/>
        </p:nvSpPr>
        <p:spPr>
          <a:xfrm>
            <a:off x="5287534" y="1685594"/>
            <a:ext cx="1204800" cy="47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Receiver 3</a:t>
            </a:r>
            <a:endParaRPr/>
          </a:p>
        </p:txBody>
      </p:sp>
      <p:sp>
        <p:nvSpPr>
          <p:cNvPr id="82" name="Google Shape;82;p16"/>
          <p:cNvSpPr txBox="1"/>
          <p:nvPr/>
        </p:nvSpPr>
        <p:spPr>
          <a:xfrm>
            <a:off x="474925" y="555275"/>
            <a:ext cx="2328000" cy="9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Comfortaa"/>
                <a:ea typeface="Comfortaa"/>
                <a:cs typeface="Comfortaa"/>
                <a:sym typeface="Comfortaa"/>
              </a:rPr>
              <a:t>Basic design pattern</a:t>
            </a:r>
            <a:endParaRPr sz="2000">
              <a:latin typeface="Comfortaa"/>
              <a:ea typeface="Comfortaa"/>
              <a:cs typeface="Comfortaa"/>
              <a:sym typeface="Comfortaa"/>
            </a:endParaRPr>
          </a:p>
        </p:txBody>
      </p:sp>
      <p:sp>
        <p:nvSpPr>
          <p:cNvPr id="83" name="Google Shape;83;p16"/>
          <p:cNvSpPr txBox="1"/>
          <p:nvPr/>
        </p:nvSpPr>
        <p:spPr>
          <a:xfrm>
            <a:off x="265925" y="3111350"/>
            <a:ext cx="2328000" cy="9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Comfortaa"/>
                <a:ea typeface="Comfortaa"/>
                <a:cs typeface="Comfortaa"/>
                <a:sym typeface="Comfortaa"/>
              </a:rPr>
              <a:t>Publisher Subscriber design pattern</a:t>
            </a:r>
            <a:endParaRPr sz="2000">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Basic Design Patterns</a:t>
            </a:r>
            <a:endParaRPr>
              <a:latin typeface="Comfortaa"/>
              <a:ea typeface="Comfortaa"/>
              <a:cs typeface="Comfortaa"/>
              <a:sym typeface="Comfortaa"/>
            </a:endParaRPr>
          </a:p>
        </p:txBody>
      </p:sp>
      <p:sp>
        <p:nvSpPr>
          <p:cNvPr id="89" name="Google Shape;89;p17"/>
          <p:cNvSpPr/>
          <p:nvPr/>
        </p:nvSpPr>
        <p:spPr>
          <a:xfrm>
            <a:off x="2496152" y="3345293"/>
            <a:ext cx="1524900" cy="81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Sender</a:t>
            </a:r>
            <a:endParaRPr sz="2000"/>
          </a:p>
        </p:txBody>
      </p:sp>
      <p:cxnSp>
        <p:nvCxnSpPr>
          <p:cNvPr id="90" name="Google Shape;90;p17"/>
          <p:cNvCxnSpPr>
            <a:endCxn id="91" idx="1"/>
          </p:cNvCxnSpPr>
          <p:nvPr/>
        </p:nvCxnSpPr>
        <p:spPr>
          <a:xfrm flipH="1" rot="10800000">
            <a:off x="4165585" y="2918125"/>
            <a:ext cx="791100" cy="486300"/>
          </a:xfrm>
          <a:prstGeom prst="straightConnector1">
            <a:avLst/>
          </a:prstGeom>
          <a:noFill/>
          <a:ln cap="flat" cmpd="sng" w="9525">
            <a:solidFill>
              <a:schemeClr val="dk2"/>
            </a:solidFill>
            <a:prstDash val="solid"/>
            <a:round/>
            <a:headEnd len="med" w="med" type="none"/>
            <a:tailEnd len="med" w="med" type="triangle"/>
          </a:ln>
        </p:spPr>
      </p:cxnSp>
      <p:cxnSp>
        <p:nvCxnSpPr>
          <p:cNvPr id="92" name="Google Shape;92;p17"/>
          <p:cNvCxnSpPr/>
          <p:nvPr/>
        </p:nvCxnSpPr>
        <p:spPr>
          <a:xfrm>
            <a:off x="4184796" y="3757817"/>
            <a:ext cx="771900" cy="29400"/>
          </a:xfrm>
          <a:prstGeom prst="straightConnector1">
            <a:avLst/>
          </a:prstGeom>
          <a:noFill/>
          <a:ln cap="flat" cmpd="sng" w="9525">
            <a:solidFill>
              <a:schemeClr val="dk2"/>
            </a:solidFill>
            <a:prstDash val="solid"/>
            <a:round/>
            <a:headEnd len="med" w="med" type="none"/>
            <a:tailEnd len="med" w="med" type="triangle"/>
          </a:ln>
        </p:spPr>
      </p:cxnSp>
      <p:cxnSp>
        <p:nvCxnSpPr>
          <p:cNvPr id="93" name="Google Shape;93;p17"/>
          <p:cNvCxnSpPr>
            <a:endCxn id="94" idx="1"/>
          </p:cNvCxnSpPr>
          <p:nvPr/>
        </p:nvCxnSpPr>
        <p:spPr>
          <a:xfrm>
            <a:off x="4165585" y="4111370"/>
            <a:ext cx="791100" cy="361200"/>
          </a:xfrm>
          <a:prstGeom prst="straightConnector1">
            <a:avLst/>
          </a:prstGeom>
          <a:noFill/>
          <a:ln cap="flat" cmpd="sng" w="9525">
            <a:solidFill>
              <a:schemeClr val="dk2"/>
            </a:solidFill>
            <a:prstDash val="solid"/>
            <a:round/>
            <a:headEnd len="med" w="med" type="none"/>
            <a:tailEnd len="med" w="med" type="triangle"/>
          </a:ln>
        </p:spPr>
      </p:cxnSp>
      <p:sp>
        <p:nvSpPr>
          <p:cNvPr id="91" name="Google Shape;91;p17"/>
          <p:cNvSpPr/>
          <p:nvPr/>
        </p:nvSpPr>
        <p:spPr>
          <a:xfrm>
            <a:off x="4956685" y="2647975"/>
            <a:ext cx="1350900" cy="540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Receiver 1</a:t>
            </a:r>
            <a:endParaRPr/>
          </a:p>
        </p:txBody>
      </p:sp>
      <p:sp>
        <p:nvSpPr>
          <p:cNvPr id="95" name="Google Shape;95;p17"/>
          <p:cNvSpPr/>
          <p:nvPr/>
        </p:nvSpPr>
        <p:spPr>
          <a:xfrm>
            <a:off x="4956685" y="3451813"/>
            <a:ext cx="1350900" cy="540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Receiver 2</a:t>
            </a:r>
            <a:endParaRPr/>
          </a:p>
        </p:txBody>
      </p:sp>
      <p:sp>
        <p:nvSpPr>
          <p:cNvPr id="94" name="Google Shape;94;p17"/>
          <p:cNvSpPr/>
          <p:nvPr/>
        </p:nvSpPr>
        <p:spPr>
          <a:xfrm>
            <a:off x="4956685" y="4202420"/>
            <a:ext cx="1350900" cy="540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Receiver 3</a:t>
            </a:r>
            <a:endParaRPr/>
          </a:p>
        </p:txBody>
      </p:sp>
      <p:sp>
        <p:nvSpPr>
          <p:cNvPr id="96" name="Google Shape;96;p17"/>
          <p:cNvSpPr txBox="1"/>
          <p:nvPr/>
        </p:nvSpPr>
        <p:spPr>
          <a:xfrm>
            <a:off x="348825" y="1060575"/>
            <a:ext cx="7580700" cy="1664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Can not send messages without knowing who the receivers are</a:t>
            </a:r>
            <a:endParaRPr sz="1800"/>
          </a:p>
          <a:p>
            <a:pPr indent="-342900" lvl="0" marL="457200" rtl="0" algn="l">
              <a:spcBef>
                <a:spcPts val="0"/>
              </a:spcBef>
              <a:spcAft>
                <a:spcPts val="0"/>
              </a:spcAft>
              <a:buSzPts val="1800"/>
              <a:buChar char="❖"/>
            </a:pPr>
            <a:r>
              <a:rPr lang="en" sz="1800"/>
              <a:t>Increasing # of senders must be done manually in program </a:t>
            </a:r>
            <a:endParaRPr sz="1800"/>
          </a:p>
          <a:p>
            <a:pPr indent="-342900" lvl="0" marL="457200" rtl="0" algn="l">
              <a:spcBef>
                <a:spcPts val="0"/>
              </a:spcBef>
              <a:spcAft>
                <a:spcPts val="0"/>
              </a:spcAft>
              <a:buSzPts val="1800"/>
              <a:buChar char="❖"/>
            </a:pPr>
            <a:r>
              <a:rPr lang="en" sz="1800"/>
              <a:t>Not modular</a:t>
            </a:r>
            <a:endParaRPr sz="1800"/>
          </a:p>
          <a:p>
            <a:pPr indent="-342900" lvl="0" marL="457200" rtl="0" algn="l">
              <a:spcBef>
                <a:spcPts val="0"/>
              </a:spcBef>
              <a:spcAft>
                <a:spcPts val="0"/>
              </a:spcAft>
              <a:buSzPts val="1800"/>
              <a:buChar char="❖"/>
            </a:pPr>
            <a:r>
              <a:rPr lang="en" sz="1800"/>
              <a:t>Not scalable</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Solution: Pub-sub system</a:t>
            </a:r>
            <a:r>
              <a:rPr lang="en"/>
              <a:t> </a:t>
            </a:r>
            <a:endParaRPr/>
          </a:p>
        </p:txBody>
      </p:sp>
      <p:sp>
        <p:nvSpPr>
          <p:cNvPr id="102" name="Google Shape;10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a:t>
            </a:r>
            <a:r>
              <a:rPr lang="en"/>
              <a:t>xtends the communication infrastructure by including a topic for each message </a:t>
            </a:r>
            <a:endParaRPr/>
          </a:p>
          <a:p>
            <a:pPr indent="-342900" lvl="0" marL="457200" rtl="0" algn="l">
              <a:spcBef>
                <a:spcPts val="0"/>
              </a:spcBef>
              <a:spcAft>
                <a:spcPts val="0"/>
              </a:spcAft>
              <a:buSzPts val="1800"/>
              <a:buChar char="❖"/>
            </a:pPr>
            <a:r>
              <a:rPr lang="en"/>
              <a:t>Enables listening applications to receive messages from only specified topics</a:t>
            </a:r>
            <a:endParaRPr/>
          </a:p>
          <a:p>
            <a:pPr indent="-342900" lvl="0" marL="457200" rtl="0" algn="l">
              <a:spcBef>
                <a:spcPts val="0"/>
              </a:spcBef>
              <a:spcAft>
                <a:spcPts val="0"/>
              </a:spcAft>
              <a:buSzPts val="1800"/>
              <a:buChar char="❖"/>
            </a:pPr>
            <a:r>
              <a:rPr lang="en"/>
              <a:t>Creates a mechanism that sends messages to all interested receivers</a:t>
            </a:r>
            <a:endParaRPr/>
          </a:p>
          <a:p>
            <a:pPr indent="0" lvl="0" marL="0" rtl="0" algn="l">
              <a:spcBef>
                <a:spcPts val="1600"/>
              </a:spcBef>
              <a:spcAft>
                <a:spcPts val="1600"/>
              </a:spcAft>
              <a:buNone/>
            </a:pPr>
            <a:r>
              <a:t/>
            </a:r>
            <a:endParaRPr sz="1400"/>
          </a:p>
        </p:txBody>
      </p:sp>
      <p:pic>
        <p:nvPicPr>
          <p:cNvPr id="103" name="Google Shape;103;p18"/>
          <p:cNvPicPr preferRelativeResize="0"/>
          <p:nvPr/>
        </p:nvPicPr>
        <p:blipFill rotWithShape="1">
          <a:blip r:embed="rId3">
            <a:alphaModFix/>
          </a:blip>
          <a:srcRect b="9184" l="0" r="0" t="1209"/>
          <a:stretch/>
        </p:blipFill>
        <p:spPr>
          <a:xfrm>
            <a:off x="2716000" y="2685950"/>
            <a:ext cx="4518650" cy="2354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Publisher 							Subscriber</a:t>
            </a:r>
            <a:endParaRPr>
              <a:latin typeface="Comfortaa"/>
              <a:ea typeface="Comfortaa"/>
              <a:cs typeface="Comfortaa"/>
              <a:sym typeface="Comfortaa"/>
            </a:endParaRPr>
          </a:p>
        </p:txBody>
      </p:sp>
      <p:sp>
        <p:nvSpPr>
          <p:cNvPr id="109" name="Google Shape;109;p1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solidFill>
                  <a:schemeClr val="dk1"/>
                </a:solidFill>
              </a:rPr>
              <a:t>Producers</a:t>
            </a:r>
            <a:r>
              <a:rPr lang="en">
                <a:solidFill>
                  <a:schemeClr val="dk1"/>
                </a:solidFill>
              </a:rPr>
              <a:t> publish information on a software bus </a:t>
            </a:r>
            <a:endParaRPr>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publish() - generates event</a:t>
            </a:r>
            <a:endParaRPr sz="1400">
              <a:solidFill>
                <a:schemeClr val="dk1"/>
              </a:solidFill>
            </a:endParaRPr>
          </a:p>
          <a:p>
            <a:pPr indent="-317500" lvl="0" marL="457200" rtl="0" algn="l">
              <a:spcBef>
                <a:spcPts val="0"/>
              </a:spcBef>
              <a:spcAft>
                <a:spcPts val="0"/>
              </a:spcAft>
              <a:buClr>
                <a:schemeClr val="dk1"/>
              </a:buClr>
              <a:buSzPts val="1400"/>
              <a:buChar char="❖"/>
            </a:pPr>
            <a:r>
              <a:rPr b="1" lang="en">
                <a:solidFill>
                  <a:schemeClr val="dk1"/>
                </a:solidFill>
              </a:rPr>
              <a:t>Software Bus (PubSub server)</a:t>
            </a:r>
            <a:endParaRPr b="1">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Holds various events</a:t>
            </a:r>
            <a:endParaRPr sz="1400">
              <a:solidFill>
                <a:schemeClr val="dk1"/>
              </a:solidFill>
            </a:endParaRPr>
          </a:p>
          <a:p>
            <a:pPr indent="-304800" lvl="1" marL="914400" rtl="0" algn="l">
              <a:spcBef>
                <a:spcPts val="0"/>
              </a:spcBef>
              <a:spcAft>
                <a:spcPts val="0"/>
              </a:spcAft>
              <a:buClr>
                <a:schemeClr val="dk1"/>
              </a:buClr>
              <a:buSzPts val="1200"/>
              <a:buChar char="➢"/>
            </a:pPr>
            <a:r>
              <a:rPr lang="en" sz="1400">
                <a:solidFill>
                  <a:schemeClr val="dk1"/>
                </a:solidFill>
              </a:rPr>
              <a:t>Defines a uniform message structure by organizing each event created</a:t>
            </a:r>
            <a:endParaRPr>
              <a:solidFill>
                <a:schemeClr val="dk1"/>
              </a:solidFill>
            </a:endParaRPr>
          </a:p>
          <a:p>
            <a:pPr indent="0" lvl="0" marL="914400" rtl="0" algn="l">
              <a:spcBef>
                <a:spcPts val="0"/>
              </a:spcBef>
              <a:spcAft>
                <a:spcPts val="0"/>
              </a:spcAft>
              <a:buNone/>
            </a:pPr>
            <a:r>
              <a:t/>
            </a:r>
            <a:endParaRPr>
              <a:solidFill>
                <a:schemeClr val="dk1"/>
              </a:solidFill>
            </a:endParaRPr>
          </a:p>
          <a:p>
            <a:pPr indent="0" lvl="0" marL="914400" rtl="0" algn="l">
              <a:spcBef>
                <a:spcPts val="0"/>
              </a:spcBef>
              <a:spcAft>
                <a:spcPts val="0"/>
              </a:spcAft>
              <a:buNone/>
            </a:pPr>
            <a:r>
              <a:t/>
            </a:r>
            <a:endParaRPr>
              <a:solidFill>
                <a:schemeClr val="dk1"/>
              </a:solidFill>
            </a:endParaRPr>
          </a:p>
        </p:txBody>
      </p:sp>
      <p:sp>
        <p:nvSpPr>
          <p:cNvPr id="110" name="Google Shape;110;p1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b="1" lang="en">
                <a:solidFill>
                  <a:schemeClr val="dk1"/>
                </a:solidFill>
              </a:rPr>
              <a:t>C</a:t>
            </a:r>
            <a:r>
              <a:rPr b="1" lang="en">
                <a:solidFill>
                  <a:schemeClr val="dk1"/>
                </a:solidFill>
              </a:rPr>
              <a:t>onsumers </a:t>
            </a:r>
            <a:r>
              <a:rPr lang="en">
                <a:solidFill>
                  <a:schemeClr val="dk1"/>
                </a:solidFill>
              </a:rPr>
              <a:t>subscribe to the specific information they want to receive from that bus</a:t>
            </a:r>
            <a:endParaRPr>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subscribe() / unsubscribe()</a:t>
            </a:r>
            <a:endParaRPr sz="1400">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Once subscribed, origin of the sources is unknown and publisher is not notified</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1600"/>
              </a:spcAft>
              <a:buNone/>
            </a:pPr>
            <a:r>
              <a:t/>
            </a:r>
            <a:endParaRPr/>
          </a:p>
        </p:txBody>
      </p:sp>
      <p:pic>
        <p:nvPicPr>
          <p:cNvPr id="111" name="Google Shape;111;p19"/>
          <p:cNvPicPr preferRelativeResize="0"/>
          <p:nvPr/>
        </p:nvPicPr>
        <p:blipFill rotWithShape="1">
          <a:blip r:embed="rId3">
            <a:alphaModFix/>
          </a:blip>
          <a:srcRect b="7140" l="0" r="0" t="0"/>
          <a:stretch/>
        </p:blipFill>
        <p:spPr>
          <a:xfrm>
            <a:off x="4214875" y="2832525"/>
            <a:ext cx="4111250" cy="2258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Topic-Based Pub-sub System</a:t>
            </a:r>
            <a:endParaRPr>
              <a:latin typeface="Comfortaa"/>
              <a:ea typeface="Comfortaa"/>
              <a:cs typeface="Comfortaa"/>
              <a:sym typeface="Comfortaa"/>
            </a:endParaRPr>
          </a:p>
        </p:txBody>
      </p:sp>
      <p:sp>
        <p:nvSpPr>
          <p:cNvPr id="117" name="Google Shape;11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en">
                <a:solidFill>
                  <a:srgbClr val="000000"/>
                </a:solidFill>
              </a:rPr>
              <a:t>Subscriber</a:t>
            </a:r>
            <a:endParaRPr b="1">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Finds </a:t>
            </a:r>
            <a:r>
              <a:rPr b="1" lang="en">
                <a:solidFill>
                  <a:srgbClr val="000000"/>
                </a:solidFill>
              </a:rPr>
              <a:t>specific </a:t>
            </a:r>
            <a:r>
              <a:rPr lang="en">
                <a:solidFill>
                  <a:srgbClr val="000000"/>
                </a:solidFill>
              </a:rPr>
              <a:t>topics through </a:t>
            </a:r>
            <a:r>
              <a:rPr b="1" lang="en">
                <a:solidFill>
                  <a:srgbClr val="000000"/>
                </a:solidFill>
              </a:rPr>
              <a:t>keywords</a:t>
            </a:r>
            <a:endParaRPr b="1">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Publishers</a:t>
            </a:r>
            <a:endParaRPr b="1">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Role = same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Creates topics/subjects </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All information is stored in the software bus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Message Queueing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Establishes FIFO scheme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Programming abstractions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Topic Abstractions </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Easier to understand</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Enforces a systematic platform to enable message queueing </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Benefits of a Pub-Sub</a:t>
            </a:r>
            <a:endParaRPr>
              <a:latin typeface="Comfortaa"/>
              <a:ea typeface="Comfortaa"/>
              <a:cs typeface="Comfortaa"/>
              <a:sym typeface="Comfortaa"/>
            </a:endParaRPr>
          </a:p>
        </p:txBody>
      </p:sp>
      <p:sp>
        <p:nvSpPr>
          <p:cNvPr id="123" name="Google Shape;12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In mo</a:t>
            </a:r>
            <a:r>
              <a:rPr lang="en">
                <a:solidFill>
                  <a:schemeClr val="dk1"/>
                </a:solidFill>
              </a:rPr>
              <a:t>dern cloud architecture applications are decoupled into smaller pieces independent from one another  </a:t>
            </a:r>
            <a:endParaRPr>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Easier to develop, maintain, and deploy</a:t>
            </a:r>
            <a:endParaRPr sz="1600">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Provides instant event notification for distributed applications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Ensures reliability and scalability</a:t>
            </a:r>
            <a:endParaRPr>
              <a:solidFill>
                <a:schemeClr val="dk1"/>
              </a:solidFill>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