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7406" y="399715"/>
            <a:ext cx="6172200" cy="411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9"/>
            <a:ext cx="12191979" cy="68579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" y="2265729"/>
            <a:ext cx="12192000" cy="4592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3170" y="406399"/>
            <a:ext cx="126364" cy="549910"/>
          </a:xfrm>
          <a:custGeom>
            <a:avLst/>
            <a:gdLst/>
            <a:ahLst/>
            <a:cxnLst/>
            <a:rect l="l" t="t" r="r" b="b"/>
            <a:pathLst>
              <a:path w="126364" h="549910">
                <a:moveTo>
                  <a:pt x="125999" y="549299"/>
                </a:moveTo>
                <a:lnTo>
                  <a:pt x="0" y="549299"/>
                </a:lnTo>
                <a:lnTo>
                  <a:pt x="0" y="0"/>
                </a:lnTo>
                <a:lnTo>
                  <a:pt x="125999" y="0"/>
                </a:lnTo>
                <a:lnTo>
                  <a:pt x="125999" y="549299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24" y="1532202"/>
            <a:ext cx="11314750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14915" y="6413360"/>
            <a:ext cx="259079" cy="233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‹#›</a:t>
            </a:fld>
            <a:endParaRPr spc="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577" y="3854131"/>
            <a:ext cx="1060577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b="1" spc="42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80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5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54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75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35" dirty="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r>
              <a:rPr sz="54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25" dirty="0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sz="5400" b="1" spc="-16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19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1" y="5574957"/>
            <a:ext cx="9786620" cy="686435"/>
          </a:xfrm>
          <a:custGeom>
            <a:avLst/>
            <a:gdLst/>
            <a:ahLst/>
            <a:cxnLst/>
            <a:rect l="l" t="t" r="r" b="b"/>
            <a:pathLst>
              <a:path w="9786620" h="686435">
                <a:moveTo>
                  <a:pt x="81" y="81"/>
                </a:moveTo>
                <a:lnTo>
                  <a:pt x="9785978" y="81"/>
                </a:lnTo>
                <a:lnTo>
                  <a:pt x="9785978" y="685881"/>
                </a:lnTo>
                <a:lnTo>
                  <a:pt x="81" y="685881"/>
                </a:lnTo>
                <a:lnTo>
                  <a:pt x="81" y="81"/>
                </a:lnTo>
                <a:close/>
              </a:path>
            </a:pathLst>
          </a:custGeom>
          <a:solidFill>
            <a:srgbClr val="FC5B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578" y="5608748"/>
            <a:ext cx="8118475" cy="5880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360"/>
              </a:spcBef>
            </a:pP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concentrate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efforts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them, </a:t>
            </a:r>
            <a:r>
              <a:rPr sz="1950" spc="-5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improving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conversion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rates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19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Education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77" y="6391009"/>
            <a:ext cx="546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Members: 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Biju Natesan, Prashant Baiju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9896" y="6468082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77463"/>
            <a:ext cx="411734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Font typeface="Arial MT"/>
              <a:buChar char="●"/>
              <a:tabLst>
                <a:tab pos="278765" algn="l"/>
              </a:tabLst>
            </a:pPr>
            <a:r>
              <a:rPr sz="15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Univariate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33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5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93" y="5712472"/>
            <a:ext cx="550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Char char="•"/>
              <a:tabLst>
                <a:tab pos="263525" algn="l"/>
                <a:tab pos="264795" algn="l"/>
                <a:tab pos="856615" algn="l"/>
                <a:tab pos="2411730" algn="l"/>
                <a:tab pos="2751455" algn="l"/>
                <a:tab pos="3946525" algn="l"/>
                <a:tab pos="5312410" algn="l"/>
              </a:tabLst>
            </a:pP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La</a:t>
            </a:r>
            <a:r>
              <a:rPr sz="1800" b="1" spc="-8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b="1" spc="9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b="1" spc="-15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1800" b="1" spc="11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ivi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105" dirty="0">
                <a:solidFill>
                  <a:srgbClr val="008000"/>
                </a:solidFill>
                <a:latin typeface="Arial"/>
                <a:cs typeface="Arial"/>
              </a:rPr>
              <a:t>y: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68%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cu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ontribu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ion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SMS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3" y="5712481"/>
            <a:ext cx="503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58%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Direct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Trafﬁc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combined.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24" y="1550500"/>
            <a:ext cx="5281367" cy="37967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28" y="1645775"/>
            <a:ext cx="5583867" cy="36845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10</a:t>
            </a:fld>
            <a:endParaRPr spc="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020319"/>
            <a:ext cx="42665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20"/>
              </a:spcBef>
              <a:buClr>
                <a:srgbClr val="C0781B"/>
              </a:buClr>
              <a:buSzPct val="180645"/>
              <a:buChar char="●"/>
              <a:tabLst>
                <a:tab pos="278765" algn="l"/>
              </a:tabLst>
            </a:pPr>
            <a:r>
              <a:rPr sz="1550" b="1" spc="-5" dirty="0">
                <a:solidFill>
                  <a:srgbClr val="424242"/>
                </a:solidFill>
                <a:latin typeface="Arial"/>
                <a:cs typeface="Arial"/>
              </a:rPr>
              <a:t>Univariate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424242"/>
                </a:solidFill>
                <a:latin typeface="Arial"/>
                <a:cs typeface="Arial"/>
              </a:rPr>
              <a:t>Analysis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424242"/>
                </a:solidFill>
                <a:latin typeface="Arial"/>
                <a:cs typeface="Arial"/>
              </a:rPr>
              <a:t>–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424242"/>
                </a:solidFill>
                <a:latin typeface="Arial"/>
                <a:cs typeface="Arial"/>
              </a:rPr>
              <a:t>Categorical</a:t>
            </a:r>
            <a:r>
              <a:rPr sz="15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424242"/>
                </a:solidFill>
                <a:latin typeface="Arial"/>
                <a:cs typeface="Arial"/>
              </a:rPr>
              <a:t>Variables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268" y="4791905"/>
            <a:ext cx="4445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"Landing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Submission"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53%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 identiﬁed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39%.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8431" y="4791909"/>
            <a:ext cx="563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lr>
                <a:srgbClr val="424242"/>
              </a:buClr>
              <a:buChar char="•"/>
              <a:tabLst>
                <a:tab pos="263525" algn="l"/>
                <a:tab pos="264795" algn="l"/>
              </a:tabLst>
            </a:pPr>
            <a:r>
              <a:rPr sz="1800" b="1" spc="-50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r>
              <a:rPr sz="1800" b="1" spc="-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Unemployed.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25" y="1360075"/>
            <a:ext cx="5716325" cy="31277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079" y="1360064"/>
            <a:ext cx="5716325" cy="31277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11</a:t>
            </a:fld>
            <a:endParaRPr spc="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128" y="955663"/>
            <a:ext cx="10047825" cy="4572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00" y="5364839"/>
            <a:ext cx="1011364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2000" b="1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08000"/>
                </a:solidFill>
                <a:latin typeface="Arial"/>
                <a:cs typeface="Arial"/>
              </a:rPr>
              <a:t>Origin:</a:t>
            </a:r>
            <a:endParaRPr sz="20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52%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originated</a:t>
            </a:r>
            <a:r>
              <a:rPr sz="18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"Landing</a:t>
            </a:r>
            <a:r>
              <a:rPr sz="1800" i="1" spc="1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i="1" spc="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Submission"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1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36%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14604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i="1" spc="25" dirty="0">
                <a:solidFill>
                  <a:srgbClr val="424242"/>
                </a:solidFill>
                <a:latin typeface="Arial"/>
                <a:cs typeface="Arial"/>
              </a:rPr>
              <a:t>"API"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identiﬁed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approximately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39%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4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31%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13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92" y="1150102"/>
            <a:ext cx="10047824" cy="4346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1675" y="5533548"/>
            <a:ext cx="961961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5" dirty="0">
                <a:solidFill>
                  <a:srgbClr val="008000"/>
                </a:solidFill>
                <a:latin typeface="Arial"/>
                <a:cs typeface="Arial"/>
              </a:rPr>
              <a:t>Current_occupation:</a:t>
            </a:r>
            <a:endParaRPr sz="19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Unemployed,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of </a:t>
            </a:r>
            <a:r>
              <a:rPr sz="1800" b="1" spc="35" dirty="0">
                <a:solidFill>
                  <a:srgbClr val="424242"/>
                </a:solidFill>
                <a:latin typeface="Arial"/>
                <a:cs typeface="Arial"/>
              </a:rPr>
              <a:t>34%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469900" marR="32893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i="1" spc="40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Professional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7.6%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almost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92% </a:t>
            </a:r>
            <a:r>
              <a:rPr sz="1800" b="1" spc="-48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(LCR)</a:t>
            </a:r>
            <a:r>
              <a:rPr sz="18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24" y="5654780"/>
            <a:ext cx="10813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Do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Not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Email: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92%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leads.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637" y="1681756"/>
            <a:ext cx="10047824" cy="34998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174331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800" b="1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Source: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524" y="5470495"/>
            <a:ext cx="75501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20" dirty="0">
                <a:solidFill>
                  <a:srgbClr val="424242"/>
                </a:solidFill>
                <a:latin typeface="Arial"/>
                <a:cs typeface="Arial"/>
              </a:rPr>
              <a:t>Goog</a:t>
            </a: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l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065" y="5448651"/>
            <a:ext cx="407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40%</a:t>
            </a:r>
            <a:r>
              <a:rPr sz="1800" b="1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out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31%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524" y="5744815"/>
            <a:ext cx="131064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15" dirty="0">
                <a:solidFill>
                  <a:srgbClr val="424242"/>
                </a:solidFill>
                <a:latin typeface="Arial"/>
                <a:cs typeface="Arial"/>
              </a:rPr>
              <a:t>Direct</a:t>
            </a:r>
            <a:r>
              <a:rPr sz="1800" i="1" spc="-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562" y="5722971"/>
            <a:ext cx="7357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32%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27%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8524" y="6019135"/>
            <a:ext cx="157099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Organic</a:t>
            </a:r>
            <a:r>
              <a:rPr sz="1800" i="1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936" y="5997291"/>
            <a:ext cx="7880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solidFill>
                  <a:srgbClr val="424242"/>
                </a:solidFill>
                <a:latin typeface="Arial"/>
                <a:cs typeface="Arial"/>
              </a:rPr>
              <a:t>37.8%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spc="-10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12.5%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customers,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49" y="5448651"/>
            <a:ext cx="163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524" y="6293455"/>
            <a:ext cx="103695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1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3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f</a:t>
            </a:r>
            <a:r>
              <a:rPr sz="1800" i="1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i="1" spc="-1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i="1" spc="-35" dirty="0">
                <a:solidFill>
                  <a:srgbClr val="424242"/>
                </a:solidFill>
                <a:latin typeface="Arial"/>
                <a:cs typeface="Arial"/>
              </a:rPr>
              <a:t>en</a:t>
            </a: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i="1" spc="-4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8471" y="6271611"/>
            <a:ext cx="887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00" dirty="0">
                <a:solidFill>
                  <a:srgbClr val="424242"/>
                </a:solidFill>
                <a:latin typeface="Arial"/>
                <a:cs typeface="Arial"/>
              </a:rPr>
              <a:t>LCR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24242"/>
                </a:solidFill>
                <a:latin typeface="Arial"/>
                <a:cs typeface="Arial"/>
              </a:rPr>
              <a:t>91%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but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6%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951" y="1074720"/>
            <a:ext cx="10097214" cy="4177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24" y="5609730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Las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Activity: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49" y="588405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45" y="5905894"/>
            <a:ext cx="1071245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0" dirty="0">
                <a:solidFill>
                  <a:srgbClr val="424242"/>
                </a:solidFill>
                <a:latin typeface="Arial"/>
                <a:cs typeface="Arial"/>
              </a:rPr>
              <a:t>SMS</a:t>
            </a:r>
            <a:r>
              <a:rPr sz="1800" i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10" dirty="0">
                <a:solidFill>
                  <a:srgbClr val="424242"/>
                </a:solidFill>
                <a:latin typeface="Arial"/>
                <a:cs typeface="Arial"/>
              </a:rPr>
              <a:t>Sent'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3739" y="5884050"/>
            <a:ext cx="827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high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conversion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rate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63%</a:t>
            </a:r>
            <a:r>
              <a:rPr sz="1800" b="1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49" y="6158370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i="1" spc="50" dirty="0">
                <a:solidFill>
                  <a:srgbClr val="424242"/>
                </a:solidFill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45" y="6180215"/>
            <a:ext cx="1504950" cy="274320"/>
          </a:xfrm>
          <a:prstGeom prst="rect">
            <a:avLst/>
          </a:prstGeom>
          <a:solidFill>
            <a:srgbClr val="FCE4C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i="1" spc="-5" dirty="0">
                <a:solidFill>
                  <a:srgbClr val="424242"/>
                </a:solidFill>
                <a:latin typeface="Arial"/>
                <a:cs typeface="Arial"/>
              </a:rPr>
              <a:t>Email</a:t>
            </a:r>
            <a:r>
              <a:rPr sz="1800" i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424242"/>
                </a:solidFill>
                <a:latin typeface="Arial"/>
                <a:cs typeface="Arial"/>
              </a:rPr>
              <a:t>Opened'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9861" y="6158370"/>
            <a:ext cx="888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38%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customers,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85" dirty="0">
                <a:solidFill>
                  <a:srgbClr val="424242"/>
                </a:solidFill>
                <a:latin typeface="Arial"/>
                <a:cs typeface="Arial"/>
              </a:rPr>
              <a:t>37%</a:t>
            </a:r>
            <a:r>
              <a:rPr sz="1800" b="1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24242"/>
                </a:solidFill>
                <a:latin typeface="Arial"/>
                <a:cs typeface="Arial"/>
              </a:rPr>
              <a:t>lead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824" y="6432691"/>
            <a:ext cx="170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424242"/>
                </a:solidFill>
                <a:latin typeface="Arial"/>
                <a:cs typeface="Arial"/>
              </a:rPr>
              <a:t>c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</a:t>
            </a:r>
            <a:r>
              <a:rPr sz="1800" b="1" spc="-6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rgbClr val="424242"/>
                </a:solidFill>
                <a:latin typeface="Arial"/>
                <a:cs typeface="Arial"/>
              </a:rPr>
              <a:t>v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-70" dirty="0">
                <a:solidFill>
                  <a:srgbClr val="424242"/>
                </a:solidFill>
                <a:latin typeface="Arial"/>
                <a:cs typeface="Arial"/>
              </a:rPr>
              <a:t>sion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r</a:t>
            </a:r>
            <a:r>
              <a:rPr sz="1800" b="1" spc="45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65" y="962212"/>
            <a:ext cx="10104270" cy="4685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101072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75" dirty="0"/>
              <a:t> </a:t>
            </a:r>
            <a:r>
              <a:rPr spc="90" dirty="0"/>
              <a:t>Bivariate</a:t>
            </a:r>
            <a:r>
              <a:rPr spc="-75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65" dirty="0"/>
              <a:t>Categorical</a:t>
            </a:r>
            <a:r>
              <a:rPr spc="-75" dirty="0"/>
              <a:t> </a:t>
            </a:r>
            <a:r>
              <a:rPr spc="6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17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43" y="1140340"/>
            <a:ext cx="10047823" cy="4967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399" y="5866182"/>
            <a:ext cx="10370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Specialization: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HR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Management,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Finance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shows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800" spc="3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contribution</a:t>
            </a:r>
            <a:r>
              <a:rPr sz="1800" spc="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87171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  <a:r>
              <a:rPr spc="-80" dirty="0"/>
              <a:t> </a:t>
            </a:r>
            <a:r>
              <a:rPr spc="650" dirty="0"/>
              <a:t>–</a:t>
            </a:r>
            <a:r>
              <a:rPr spc="-80" dirty="0"/>
              <a:t> </a:t>
            </a:r>
            <a:r>
              <a:rPr spc="90" dirty="0"/>
              <a:t>Bivariate</a:t>
            </a:r>
            <a:r>
              <a:rPr spc="-80" dirty="0"/>
              <a:t> </a:t>
            </a:r>
            <a:r>
              <a:rPr spc="105" dirty="0"/>
              <a:t>Analysis</a:t>
            </a:r>
            <a:r>
              <a:rPr spc="-80" dirty="0"/>
              <a:t> </a:t>
            </a:r>
            <a:r>
              <a:rPr spc="45" dirty="0"/>
              <a:t>for</a:t>
            </a:r>
            <a:r>
              <a:rPr spc="-75" dirty="0"/>
              <a:t> </a:t>
            </a:r>
            <a:r>
              <a:rPr spc="55" dirty="0"/>
              <a:t>Numerical</a:t>
            </a:r>
            <a:r>
              <a:rPr spc="-80" dirty="0"/>
              <a:t> </a:t>
            </a:r>
            <a:r>
              <a:rPr spc="65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561" y="1295406"/>
            <a:ext cx="3764610" cy="32830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64" y="1343136"/>
            <a:ext cx="7255886" cy="2577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2274" y="4688306"/>
            <a:ext cx="6393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73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Past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 </a:t>
            </a:r>
            <a:r>
              <a:rPr sz="1800" b="1" spc="-60" dirty="0">
                <a:solidFill>
                  <a:srgbClr val="424242"/>
                </a:solidFill>
                <a:latin typeface="Arial"/>
                <a:cs typeface="Arial"/>
              </a:rPr>
              <a:t>spends 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more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1800" b="1" spc="-55" dirty="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Website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those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spends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box-plot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18</a:t>
            </a:fld>
            <a:endParaRPr spc="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03338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85" dirty="0"/>
              <a:t> </a:t>
            </a:r>
            <a:r>
              <a:rPr spc="70" dirty="0"/>
              <a:t>Preparation</a:t>
            </a:r>
            <a:r>
              <a:rPr spc="-85" dirty="0"/>
              <a:t> </a:t>
            </a:r>
            <a:r>
              <a:rPr spc="15" dirty="0"/>
              <a:t>before</a:t>
            </a:r>
            <a:r>
              <a:rPr spc="-80" dirty="0"/>
              <a:t> </a:t>
            </a:r>
            <a:r>
              <a:rPr spc="100" dirty="0"/>
              <a:t>Model</a:t>
            </a:r>
            <a:r>
              <a:rPr spc="-85" dirty="0"/>
              <a:t> </a:t>
            </a:r>
            <a:r>
              <a:rPr spc="65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19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52938" y="1269587"/>
            <a:ext cx="10060940" cy="383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already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/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previous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steps</a:t>
            </a:r>
            <a:endParaRPr sz="1800">
              <a:latin typeface="Microsoft Sans Serif"/>
              <a:cs typeface="Microsoft Sans Serif"/>
            </a:endParaRPr>
          </a:p>
          <a:p>
            <a:pPr marL="226695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dummy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(one-hot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encoded)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Source,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Splitting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Train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Test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Sets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70:30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%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ratio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chosen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split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scaling</a:t>
            </a:r>
            <a:endParaRPr sz="1800">
              <a:latin typeface="Microsoft Sans Serif"/>
              <a:cs typeface="Microsoft Sans Serif"/>
            </a:endParaRPr>
          </a:p>
          <a:p>
            <a:pPr marL="683895" lvl="1" indent="-240665">
              <a:lnSpc>
                <a:spcPct val="100000"/>
              </a:lnSpc>
              <a:spcBef>
                <a:spcPts val="825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method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scale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endParaRPr sz="1800">
              <a:latin typeface="Microsoft Sans Serif"/>
              <a:cs typeface="Microsoft Sans Serif"/>
            </a:endParaRPr>
          </a:p>
          <a:p>
            <a:pPr marL="226695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27329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correlations</a:t>
            </a:r>
            <a:endParaRPr sz="1800">
              <a:latin typeface="Microsoft Sans Serif"/>
              <a:cs typeface="Microsoft Sans Serif"/>
            </a:endParaRPr>
          </a:p>
          <a:p>
            <a:pPr marL="683895" marR="654050" lvl="1" indent="-252729">
              <a:lnSpc>
                <a:spcPct val="114999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6845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highly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correlated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Origin_Lead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6997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Table</a:t>
            </a:r>
            <a:r>
              <a:rPr spc="-110" dirty="0"/>
              <a:t> </a:t>
            </a:r>
            <a:r>
              <a:rPr spc="90" dirty="0"/>
              <a:t>of</a:t>
            </a:r>
            <a:r>
              <a:rPr spc="-105" dirty="0"/>
              <a:t> </a:t>
            </a:r>
            <a:r>
              <a:rPr spc="75"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71" y="1340973"/>
            <a:ext cx="4584065" cy="49022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59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Background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Suggested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Ideas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Approach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EDA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Preparation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tuning)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Recommendations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20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091216"/>
            <a:ext cx="9615170" cy="343471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rgbClr val="008000"/>
                </a:solidFill>
                <a:latin typeface="Arial"/>
                <a:cs typeface="Arial"/>
              </a:rPr>
              <a:t>Feature</a:t>
            </a:r>
            <a:r>
              <a:rPr sz="2200" b="1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8000"/>
                </a:solidFill>
                <a:latin typeface="Arial"/>
                <a:cs typeface="Arial"/>
              </a:rPr>
              <a:t>Selection</a:t>
            </a:r>
            <a:endParaRPr sz="2200">
              <a:latin typeface="Arial"/>
              <a:cs typeface="Arial"/>
            </a:endParaRPr>
          </a:p>
          <a:p>
            <a:pPr marL="241300" indent="-214629">
              <a:lnSpc>
                <a:spcPct val="100000"/>
              </a:lnSpc>
              <a:spcBef>
                <a:spcPts val="96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lots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dimension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large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reduce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performance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computation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time.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14629">
              <a:lnSpc>
                <a:spcPct val="114999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70" dirty="0">
                <a:latin typeface="Arial"/>
                <a:cs typeface="Arial"/>
              </a:rPr>
              <a:t>Recursive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Feature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Elimination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(RFE)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important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manually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tune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800">
              <a:latin typeface="Microsoft Sans Serif"/>
              <a:cs typeface="Microsoft Sans Serif"/>
            </a:endParaRPr>
          </a:p>
          <a:p>
            <a:pPr marL="241300" indent="-2146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ou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ome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40029">
              <a:lnSpc>
                <a:spcPct val="100000"/>
              </a:lnSpc>
              <a:spcBef>
                <a:spcPts val="1325"/>
              </a:spcBef>
              <a:buClr>
                <a:srgbClr val="C0781B"/>
              </a:buClr>
              <a:buFont typeface="Arial MT"/>
              <a:buChar char="○"/>
              <a:tabLst>
                <a:tab pos="698500" algn="l"/>
              </a:tabLst>
            </a:pPr>
            <a:r>
              <a:rPr sz="18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48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8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424242"/>
                </a:solidFill>
                <a:latin typeface="Microsoft Sans Serif"/>
                <a:cs typeface="Microsoft Sans Serif"/>
              </a:rPr>
              <a:t>RFE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15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olumns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02768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65" dirty="0"/>
              <a:t> </a:t>
            </a:r>
            <a:r>
              <a:rPr spc="90" dirty="0"/>
              <a:t>Building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21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78349" y="1132421"/>
            <a:ext cx="1020000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50000"/>
              </a:lnSpc>
              <a:spcBef>
                <a:spcPts val="1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Manual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Reduction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70" dirty="0">
                <a:solidFill>
                  <a:srgbClr val="424242"/>
                </a:solidFill>
                <a:latin typeface="Microsoft Sans Serif"/>
                <a:cs typeface="Microsoft Sans Serif"/>
              </a:rPr>
              <a:t>–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greater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0.05.</a:t>
            </a:r>
            <a:endParaRPr sz="1800">
              <a:latin typeface="Microsoft Sans Serif"/>
              <a:cs typeface="Microsoft Sans Serif"/>
            </a:endParaRPr>
          </a:p>
          <a:p>
            <a:pPr marL="201295" indent="-189230">
              <a:lnSpc>
                <a:spcPct val="100000"/>
              </a:lnSpc>
              <a:spcBef>
                <a:spcPts val="208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4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looks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stable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four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iteration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with: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(p-values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&lt;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0.05)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658495" lvl="1" indent="-214629">
              <a:lnSpc>
                <a:spcPct val="100000"/>
              </a:lnSpc>
              <a:spcBef>
                <a:spcPts val="1580"/>
              </a:spcBef>
              <a:buClr>
                <a:srgbClr val="C0781B"/>
              </a:buClr>
              <a:buFont typeface="Arial MT"/>
              <a:buChar char="○"/>
              <a:tabLst>
                <a:tab pos="6591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sign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multicollinearity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VIFs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less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01295" marR="156845" indent="-189230">
              <a:lnSpc>
                <a:spcPct val="150000"/>
              </a:lnSpc>
              <a:spcBef>
                <a:spcPts val="1000"/>
              </a:spcBef>
              <a:buClr>
                <a:srgbClr val="C0781B"/>
              </a:buClr>
              <a:buFont typeface="Arial MT"/>
              <a:buChar char="●"/>
              <a:tabLst>
                <a:tab pos="201930" algn="l"/>
              </a:tabLst>
            </a:pP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Hence,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5" dirty="0">
                <a:solidFill>
                  <a:srgbClr val="424242"/>
                </a:solidFill>
                <a:latin typeface="Arial"/>
                <a:cs typeface="Arial"/>
              </a:rPr>
              <a:t>logm4</a:t>
            </a:r>
            <a:r>
              <a:rPr sz="1800" b="1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Evaluation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further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predictions.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5593" y="988837"/>
            <a:ext cx="3387725" cy="5668645"/>
            <a:chOff x="3945593" y="988837"/>
            <a:chExt cx="3387725" cy="566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5593" y="4028428"/>
              <a:ext cx="3387203" cy="2628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100" y="988837"/>
              <a:ext cx="3108599" cy="3054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614" y="290981"/>
            <a:ext cx="3527425" cy="11283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b="0" spc="-2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2800" b="0" spc="-3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69275" y="988850"/>
            <a:ext cx="3488690" cy="5668645"/>
            <a:chOff x="8069275" y="988850"/>
            <a:chExt cx="3488690" cy="5668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9275" y="4028431"/>
              <a:ext cx="3488314" cy="2628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2375" y="988850"/>
              <a:ext cx="3015806" cy="30540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42112" y="405975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22</a:t>
            </a:fld>
            <a:endParaRPr spc="50" dirty="0"/>
          </a:p>
        </p:txBody>
      </p:sp>
      <p:sp>
        <p:nvSpPr>
          <p:cNvPr id="10" name="object 10"/>
          <p:cNvSpPr txBox="1"/>
          <p:nvPr/>
        </p:nvSpPr>
        <p:spPr>
          <a:xfrm>
            <a:off x="8349187" y="439150"/>
            <a:ext cx="3056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Microsoft Sans Serif"/>
                <a:cs typeface="Microsoft Sans Serif"/>
              </a:rPr>
              <a:t>Confusion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Matrix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&amp;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Evaluation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0.41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cutoff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000" y="1843813"/>
            <a:ext cx="3079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Microsoft Sans Serif"/>
                <a:cs typeface="Microsoft Sans Serif"/>
              </a:rPr>
              <a:t>It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was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decided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go</a:t>
            </a:r>
            <a:r>
              <a:rPr sz="1400" spc="-15" dirty="0">
                <a:latin typeface="Microsoft Sans Serif"/>
                <a:cs typeface="Microsoft Sans Serif"/>
              </a:rPr>
              <a:t> ahead </a:t>
            </a:r>
            <a:r>
              <a:rPr sz="1400" spc="70" dirty="0">
                <a:latin typeface="Microsoft Sans Serif"/>
                <a:cs typeface="Microsoft Sans Serif"/>
              </a:rPr>
              <a:t>with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0.345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 </a:t>
            </a:r>
            <a:r>
              <a:rPr sz="1400" spc="25" dirty="0">
                <a:latin typeface="Microsoft Sans Serif"/>
                <a:cs typeface="Microsoft Sans Serif"/>
              </a:rPr>
              <a:t>cutoff </a:t>
            </a:r>
            <a:r>
              <a:rPr sz="1400" spc="15" dirty="0">
                <a:latin typeface="Microsoft Sans Serif"/>
                <a:cs typeface="Microsoft Sans Serif"/>
              </a:rPr>
              <a:t>after </a:t>
            </a:r>
            <a:r>
              <a:rPr sz="1400" spc="-10" dirty="0">
                <a:latin typeface="Microsoft Sans Serif"/>
                <a:cs typeface="Microsoft Sans Serif"/>
              </a:rPr>
              <a:t>checking </a:t>
            </a:r>
            <a:r>
              <a:rPr sz="1400" spc="10" dirty="0">
                <a:latin typeface="Microsoft Sans Serif"/>
                <a:cs typeface="Microsoft Sans Serif"/>
              </a:rPr>
              <a:t>evaluation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both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plots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620" y="8080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Train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0.88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10" y="3109110"/>
            <a:ext cx="3524641" cy="35246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00596" y="960464"/>
            <a:ext cx="4414520" cy="202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-100" dirty="0">
                <a:solidFill>
                  <a:srgbClr val="C0781B"/>
                </a:solidFill>
                <a:latin typeface="Microsoft Sans Serif"/>
                <a:cs typeface="Microsoft Sans Serif"/>
              </a:rPr>
              <a:t>ROC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Microsoft Sans Serif"/>
                <a:cs typeface="Microsoft Sans Serif"/>
              </a:rPr>
              <a:t>Curve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C0781B"/>
                </a:solidFill>
                <a:latin typeface="Microsoft Sans Serif"/>
                <a:cs typeface="Microsoft Sans Serif"/>
              </a:rPr>
              <a:t>–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0781B"/>
                </a:solidFill>
                <a:latin typeface="Microsoft Sans Serif"/>
                <a:cs typeface="Microsoft Sans Serif"/>
              </a:rPr>
              <a:t>Test</a:t>
            </a:r>
            <a:r>
              <a:rPr sz="2400" spc="-30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C0781B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C0781B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marR="5080" indent="-344170" algn="just">
              <a:lnSpc>
                <a:spcPct val="100000"/>
              </a:lnSpc>
              <a:spcBef>
                <a:spcPts val="790"/>
              </a:spcBef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Area under </a:t>
            </a:r>
            <a:r>
              <a:rPr sz="15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ROC </a:t>
            </a: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0.87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of </a:t>
            </a:r>
            <a:r>
              <a:rPr sz="15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1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indicates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good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predictive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model.</a:t>
            </a:r>
            <a:endParaRPr sz="1500">
              <a:latin typeface="Microsoft Sans Serif"/>
              <a:cs typeface="Microsoft Sans Serif"/>
            </a:endParaRPr>
          </a:p>
          <a:p>
            <a:pPr marL="469900" marR="6350" indent="-344170" algn="just">
              <a:lnSpc>
                <a:spcPct val="100000"/>
              </a:lnSpc>
              <a:buClr>
                <a:srgbClr val="C0781B"/>
              </a:buClr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curve 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close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5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top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5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corner </a:t>
            </a:r>
            <a:r>
              <a:rPr sz="15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5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plot, which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5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true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false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500" spc="-3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5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all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5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threshold</a:t>
            </a:r>
            <a:r>
              <a:rPr sz="15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values.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6955" y="3219418"/>
            <a:ext cx="3302062" cy="33020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23</a:t>
            </a:fld>
            <a:endParaRPr spc="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52742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0" dirty="0"/>
              <a:t>Model</a:t>
            </a:r>
            <a:r>
              <a:rPr spc="-150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40315" y="6415049"/>
            <a:ext cx="208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24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614" y="1013640"/>
            <a:ext cx="427164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0781B"/>
                </a:solidFill>
                <a:latin typeface="Arial MT"/>
                <a:cs typeface="Arial MT"/>
              </a:rPr>
              <a:t>Confusion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Matrix</a:t>
            </a:r>
            <a:r>
              <a:rPr sz="2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&amp;</a:t>
            </a:r>
            <a:r>
              <a:rPr sz="2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0781B"/>
                </a:solidFill>
                <a:latin typeface="Arial MT"/>
                <a:cs typeface="Arial MT"/>
              </a:rPr>
              <a:t>Metrics</a:t>
            </a:r>
            <a:endParaRPr sz="2800">
              <a:latin typeface="Arial MT"/>
              <a:cs typeface="Arial MT"/>
            </a:endParaRPr>
          </a:p>
          <a:p>
            <a:pPr marL="116205">
              <a:lnSpc>
                <a:spcPct val="100000"/>
              </a:lnSpc>
              <a:spcBef>
                <a:spcPts val="40"/>
              </a:spcBef>
            </a:pPr>
            <a:r>
              <a:rPr sz="1800" spc="-15" dirty="0">
                <a:solidFill>
                  <a:srgbClr val="C0781B"/>
                </a:solidFill>
                <a:latin typeface="Arial MT"/>
                <a:cs typeface="Arial MT"/>
              </a:rPr>
              <a:t>Train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18" y="1784874"/>
            <a:ext cx="3854337" cy="3095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7708" y="1445803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C0781B"/>
                </a:solidFill>
                <a:latin typeface="Arial MT"/>
                <a:cs typeface="Arial MT"/>
              </a:rPr>
              <a:t>Test</a:t>
            </a:r>
            <a:r>
              <a:rPr sz="1800" spc="-45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C0781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4675" y="1784874"/>
            <a:ext cx="3964911" cy="30306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80" y="5089864"/>
            <a:ext cx="111696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206375" indent="-3594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0" dirty="0">
                <a:latin typeface="Microsoft Sans Serif"/>
                <a:cs typeface="Microsoft Sans Serif"/>
              </a:rPr>
              <a:t>Using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cut-off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value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0.345,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achieved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80.05%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train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set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and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Arial"/>
                <a:cs typeface="Arial"/>
              </a:rPr>
              <a:t>79.82%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in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40" dirty="0">
                <a:latin typeface="Arial"/>
                <a:cs typeface="Arial"/>
              </a:rPr>
              <a:t>set</a:t>
            </a:r>
            <a:r>
              <a:rPr sz="1700" spc="-40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marR="5080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spc="15" dirty="0">
                <a:latin typeface="Microsoft Sans Serif"/>
                <a:cs typeface="Microsoft Sans Serif"/>
              </a:rPr>
              <a:t>Sensitivity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case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indicates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how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many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identify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correctly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out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all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potential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leads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6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are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converting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85" dirty="0">
                <a:latin typeface="Microsoft Sans Serif"/>
                <a:cs typeface="Microsoft Sans Serif"/>
              </a:rPr>
              <a:t>CEO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Education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had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set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target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b="1" spc="-30" dirty="0">
                <a:latin typeface="Arial"/>
                <a:cs typeface="Arial"/>
              </a:rPr>
              <a:t>sensitivity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35" dirty="0">
                <a:latin typeface="Arial"/>
                <a:cs typeface="Arial"/>
              </a:rPr>
              <a:t>around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80%</a:t>
            </a:r>
            <a:r>
              <a:rPr sz="1700" spc="35" dirty="0"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  <a:p>
            <a:pPr marL="371475" indent="-359410">
              <a:lnSpc>
                <a:spcPct val="100000"/>
              </a:lnSpc>
              <a:buFont typeface="Arial MT"/>
              <a:buChar char="●"/>
              <a:tabLst>
                <a:tab pos="371475" algn="l"/>
                <a:tab pos="372110" algn="l"/>
              </a:tabLst>
            </a:pP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model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also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0" dirty="0">
                <a:latin typeface="Microsoft Sans Serif"/>
                <a:cs typeface="Microsoft Sans Serif"/>
              </a:rPr>
              <a:t>achieved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an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b="1" spc="-75" dirty="0">
                <a:latin typeface="Arial"/>
                <a:cs typeface="Arial"/>
              </a:rPr>
              <a:t>accuracy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 </a:t>
            </a:r>
            <a:r>
              <a:rPr sz="1700" b="1" spc="30" dirty="0">
                <a:latin typeface="Arial"/>
                <a:cs typeface="Arial"/>
              </a:rPr>
              <a:t>80.46%</a:t>
            </a:r>
            <a:r>
              <a:rPr sz="1700" spc="30" dirty="0">
                <a:latin typeface="Microsoft Sans Serif"/>
                <a:cs typeface="Microsoft Sans Serif"/>
              </a:rPr>
              <a:t>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which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is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in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line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with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study's</a:t>
            </a:r>
            <a:r>
              <a:rPr sz="1700" spc="-10" dirty="0">
                <a:latin typeface="Microsoft Sans Serif"/>
                <a:cs typeface="Microsoft Sans Serif"/>
              </a:rPr>
              <a:t> objectives.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25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97664" y="1113206"/>
            <a:ext cx="1101344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508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per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problem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statement,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increasing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crucial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 the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growth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success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Education. </a:t>
            </a:r>
            <a:r>
              <a:rPr sz="18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achieve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this, </a:t>
            </a:r>
            <a:r>
              <a:rPr sz="18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developed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can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 the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signiﬁcant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303530" marR="22225" indent="-291465" algn="just">
              <a:lnSpc>
                <a:spcPct val="100000"/>
              </a:lnSpc>
              <a:buChar char="•"/>
              <a:tabLst>
                <a:tab pos="304165" algn="l"/>
              </a:tabLst>
            </a:pP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determined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following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highest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coefﬁcients,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features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should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priority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our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efforts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conversion.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Source_Welingak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5.39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Source_Reference: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2.93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Current_occupation_Working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Professional: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2.67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Activity_SMS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Sent: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2.05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Activity_Others: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1.25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Total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Time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Spent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1.05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Last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Activity_Email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Opened: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0.94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Source_Olark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Chat: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0.91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24242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303530" marR="22860" indent="-291465">
              <a:lnSpc>
                <a:spcPct val="100000"/>
              </a:lnSpc>
              <a:spcBef>
                <a:spcPts val="5"/>
              </a:spcBef>
              <a:buChar char="•"/>
              <a:tabLst>
                <a:tab pos="303530" algn="l"/>
                <a:tab pos="304165" algn="l"/>
                <a:tab pos="796925" algn="l"/>
                <a:tab pos="1418590" algn="l"/>
                <a:tab pos="1976755" algn="l"/>
                <a:tab pos="3065145" algn="l"/>
                <a:tab pos="4034790" algn="l"/>
                <a:tab pos="4624705" algn="l"/>
                <a:tab pos="5636895" algn="l"/>
                <a:tab pos="6923405" algn="l"/>
                <a:tab pos="7468870" algn="l"/>
                <a:tab pos="8035925" algn="l"/>
                <a:tab pos="8965565" algn="l"/>
                <a:tab pos="10012045" algn="l"/>
                <a:tab pos="10700385" algn="l"/>
              </a:tabLst>
            </a:pPr>
            <a:r>
              <a:rPr sz="1800" spc="17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iden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tiﬁed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eatu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es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wi</a:t>
            </a:r>
            <a:r>
              <a:rPr sz="18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ﬁcients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hat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indi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8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en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ial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eas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	</a:t>
            </a:r>
            <a:r>
              <a:rPr sz="18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 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include: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Hospitality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Management: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-1.09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Others: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-1.20</a:t>
            </a:r>
            <a:endParaRPr sz="1800">
              <a:latin typeface="Microsoft Sans Serif"/>
              <a:cs typeface="Microsoft Sans Serif"/>
            </a:endParaRPr>
          </a:p>
          <a:p>
            <a:pPr marL="760730" lvl="1" indent="-317500">
              <a:lnSpc>
                <a:spcPct val="100000"/>
              </a:lnSpc>
              <a:buChar char="•"/>
              <a:tabLst>
                <a:tab pos="760730" algn="l"/>
                <a:tab pos="761365" algn="l"/>
              </a:tabLst>
            </a:pP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Submission: </a:t>
            </a:r>
            <a:r>
              <a:rPr sz="18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-1.26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61"/>
            <a:ext cx="79673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5" dirty="0"/>
              <a:t>Recommendation</a:t>
            </a:r>
            <a:r>
              <a:rPr spc="-100" dirty="0"/>
              <a:t> </a:t>
            </a:r>
            <a:r>
              <a:rPr spc="100" dirty="0"/>
              <a:t>based</a:t>
            </a:r>
            <a:r>
              <a:rPr spc="-95" dirty="0"/>
              <a:t> </a:t>
            </a:r>
            <a:r>
              <a:rPr spc="85" dirty="0"/>
              <a:t>on</a:t>
            </a:r>
            <a:r>
              <a:rPr spc="-95" dirty="0"/>
              <a:t> </a:t>
            </a:r>
            <a:r>
              <a:rPr spc="25" dirty="0"/>
              <a:t>Final</a:t>
            </a:r>
            <a:r>
              <a:rPr spc="-95" dirty="0"/>
              <a:t> </a:t>
            </a:r>
            <a:r>
              <a:rPr spc="10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26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24" y="1532202"/>
            <a:ext cx="9913620" cy="421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08000"/>
                </a:solidFill>
                <a:latin typeface="Arial"/>
                <a:cs typeface="Arial"/>
              </a:rPr>
              <a:t>increase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our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Lead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55" dirty="0">
                <a:solidFill>
                  <a:srgbClr val="008000"/>
                </a:solidFill>
                <a:latin typeface="Arial"/>
                <a:cs typeface="Arial"/>
              </a:rPr>
              <a:t>Conversion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8000"/>
                </a:solidFill>
                <a:latin typeface="Arial"/>
                <a:cs typeface="Arial"/>
              </a:rPr>
              <a:t>Rates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features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marketing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Develop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strategies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attract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high-quality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top-performing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30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Optimize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channels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engagement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impact.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Engage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424242"/>
                </a:solidFill>
                <a:latin typeface="Arial"/>
                <a:cs typeface="Arial"/>
              </a:rPr>
              <a:t>working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-30" dirty="0">
                <a:solidFill>
                  <a:srgbClr val="424242"/>
                </a:solidFill>
                <a:latin typeface="Arial"/>
                <a:cs typeface="Arial"/>
              </a:rPr>
              <a:t>professionals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tailored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messaging.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spcBef>
                <a:spcPts val="1964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budget/spend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done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b="1" spc="25" dirty="0">
                <a:solidFill>
                  <a:srgbClr val="424242"/>
                </a:solidFill>
                <a:latin typeface="Arial"/>
                <a:cs typeface="Arial"/>
              </a:rPr>
              <a:t>Welingak</a:t>
            </a:r>
            <a:r>
              <a:rPr sz="1750" b="1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b="1" spc="20" dirty="0">
                <a:solidFill>
                  <a:srgbClr val="424242"/>
                </a:solidFill>
                <a:latin typeface="Arial"/>
                <a:cs typeface="Arial"/>
              </a:rPr>
              <a:t>Website</a:t>
            </a:r>
            <a:r>
              <a:rPr sz="1750" b="1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terms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advertising,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50">
              <a:latin typeface="Microsoft Sans Serif"/>
              <a:cs typeface="Microsoft Sans Serif"/>
            </a:endParaRPr>
          </a:p>
          <a:p>
            <a:pPr marL="469900" marR="5080" indent="-365760">
              <a:lnSpc>
                <a:spcPts val="2030"/>
              </a:lnSpc>
              <a:spcBef>
                <a:spcPts val="90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Incentives/discounts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lead,</a:t>
            </a:r>
            <a:r>
              <a:rPr sz="1750" spc="1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encourage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5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references.</a:t>
            </a:r>
            <a:endParaRPr sz="1750">
              <a:latin typeface="Microsoft Sans Serif"/>
              <a:cs typeface="Microsoft Sans Serif"/>
            </a:endParaRPr>
          </a:p>
          <a:p>
            <a:pPr marL="469900" marR="6350" indent="-365760">
              <a:lnSpc>
                <a:spcPts val="2030"/>
              </a:lnSpc>
              <a:spcBef>
                <a:spcPts val="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Working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aggressively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targeted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5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50" spc="-4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better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ﬁnancial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situation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pay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fees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too.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50" b="1" spc="-8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identify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35" dirty="0">
                <a:solidFill>
                  <a:srgbClr val="008000"/>
                </a:solidFill>
                <a:latin typeface="Arial"/>
                <a:cs typeface="Arial"/>
              </a:rPr>
              <a:t>areas</a:t>
            </a:r>
            <a:r>
              <a:rPr sz="155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550" b="1" spc="-25" dirty="0">
                <a:solidFill>
                  <a:srgbClr val="008000"/>
                </a:solidFill>
                <a:latin typeface="Arial"/>
                <a:cs typeface="Arial"/>
              </a:rPr>
              <a:t> improvement</a:t>
            </a:r>
            <a:endParaRPr sz="1550">
              <a:latin typeface="Arial"/>
              <a:cs typeface="Arial"/>
            </a:endParaRPr>
          </a:p>
          <a:p>
            <a:pPr marL="469900" indent="-365760">
              <a:lnSpc>
                <a:spcPts val="2065"/>
              </a:lnSpc>
              <a:spcBef>
                <a:spcPts val="1685"/>
              </a:spcBef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negative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coefﬁcients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specialization</a:t>
            </a:r>
            <a:r>
              <a:rPr sz="175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offerings.</a:t>
            </a:r>
            <a:endParaRPr sz="1750">
              <a:latin typeface="Microsoft Sans Serif"/>
              <a:cs typeface="Microsoft Sans Serif"/>
            </a:endParaRPr>
          </a:p>
          <a:p>
            <a:pPr marL="469900" indent="-365760">
              <a:lnSpc>
                <a:spcPts val="2065"/>
              </a:lnSpc>
              <a:buClr>
                <a:srgbClr val="C0781B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Review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landing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submission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areas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5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5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improvement.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556" y="4019062"/>
            <a:ext cx="2181860" cy="19018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marR="5080">
              <a:lnSpc>
                <a:spcPts val="7000"/>
              </a:lnSpc>
              <a:spcBef>
                <a:spcPts val="975"/>
              </a:spcBef>
            </a:pPr>
            <a:r>
              <a:rPr sz="6450" b="0" i="1" spc="-35" dirty="0">
                <a:latin typeface="Cambria"/>
                <a:cs typeface="Cambria"/>
              </a:rPr>
              <a:t>Thank  </a:t>
            </a:r>
            <a:r>
              <a:rPr sz="6450" b="0" i="1" spc="325" dirty="0">
                <a:latin typeface="Cambria"/>
                <a:cs typeface="Cambria"/>
              </a:rPr>
              <a:t>You!</a:t>
            </a:r>
            <a:endParaRPr sz="6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544434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Background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5" dirty="0"/>
              <a:t> </a:t>
            </a:r>
            <a:r>
              <a:rPr spc="275" dirty="0"/>
              <a:t>X</a:t>
            </a:r>
            <a:r>
              <a:rPr spc="-85" dirty="0"/>
              <a:t> </a:t>
            </a:r>
            <a:r>
              <a:rPr spc="65" dirty="0"/>
              <a:t>Education</a:t>
            </a:r>
            <a:r>
              <a:rPr spc="-85" dirty="0"/>
              <a:t> </a:t>
            </a:r>
            <a:r>
              <a:rPr spc="114" dirty="0"/>
              <a:t>Company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3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01660" y="1301905"/>
            <a:ext cx="10403840" cy="46577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63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named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sells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online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industry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professionals.</a:t>
            </a:r>
            <a:endParaRPr sz="1700">
              <a:latin typeface="Microsoft Sans Serif"/>
              <a:cs typeface="Microsoft Sans Serif"/>
            </a:endParaRPr>
          </a:p>
          <a:p>
            <a:pPr marL="278130" marR="2857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day,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many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professionals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who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interested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</a:t>
            </a:r>
            <a:r>
              <a:rPr sz="17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markets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several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search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engines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Google.</a:t>
            </a:r>
            <a:endParaRPr sz="1700">
              <a:latin typeface="Microsoft Sans Serif"/>
              <a:cs typeface="Microsoft Sans Serif"/>
            </a:endParaRPr>
          </a:p>
          <a:p>
            <a:pPr marL="278130" marR="17145" indent="-266065">
              <a:lnSpc>
                <a:spcPct val="101600"/>
              </a:lnSpc>
              <a:spcBef>
                <a:spcPts val="195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land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website,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browse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courses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 for the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course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watch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videos.</a:t>
            </a:r>
            <a:endParaRPr sz="17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101600"/>
              </a:lnSpc>
              <a:spcBef>
                <a:spcPts val="171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When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ﬁll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up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form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providing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email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address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phone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number,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classiﬁed</a:t>
            </a:r>
            <a:r>
              <a:rPr sz="17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74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Once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acquired,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employees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start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writing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emails,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5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Through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process,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not.</a:t>
            </a:r>
            <a:endParaRPr sz="17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98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typical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30%.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90430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Problem</a:t>
            </a:r>
            <a:r>
              <a:rPr spc="-85" dirty="0"/>
              <a:t> </a:t>
            </a:r>
            <a:r>
              <a:rPr spc="90" dirty="0"/>
              <a:t>Statement</a:t>
            </a:r>
            <a:r>
              <a:rPr spc="-80" dirty="0"/>
              <a:t> </a:t>
            </a:r>
            <a:r>
              <a:rPr spc="-50" dirty="0"/>
              <a:t>&amp;</a:t>
            </a:r>
            <a:r>
              <a:rPr spc="-80" dirty="0"/>
              <a:t> </a:t>
            </a:r>
            <a:r>
              <a:rPr spc="20" dirty="0"/>
              <a:t>Objective</a:t>
            </a:r>
            <a:r>
              <a:rPr spc="-85" dirty="0"/>
              <a:t> </a:t>
            </a:r>
            <a:r>
              <a:rPr spc="90" dirty="0"/>
              <a:t>of</a:t>
            </a:r>
            <a:r>
              <a:rPr spc="-80" dirty="0"/>
              <a:t> </a:t>
            </a:r>
            <a:r>
              <a:rPr spc="40" dirty="0"/>
              <a:t>the</a:t>
            </a:r>
            <a:r>
              <a:rPr spc="-80" dirty="0"/>
              <a:t> </a:t>
            </a:r>
            <a:r>
              <a:rPr spc="135" dirty="0"/>
              <a:t>Study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4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8614" y="1132474"/>
            <a:ext cx="10366375" cy="450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900" b="1" spc="-20" dirty="0">
                <a:solidFill>
                  <a:srgbClr val="008000"/>
                </a:solidFill>
                <a:latin typeface="Arial"/>
                <a:cs typeface="Arial"/>
              </a:rPr>
              <a:t>Problem</a:t>
            </a:r>
            <a:r>
              <a:rPr sz="19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008000"/>
                </a:solidFill>
                <a:latin typeface="Arial"/>
                <a:cs typeface="Arial"/>
              </a:rPr>
              <a:t>Statement:</a:t>
            </a:r>
            <a:endParaRPr sz="1900">
              <a:latin typeface="Arial"/>
              <a:cs typeface="Arial"/>
            </a:endParaRPr>
          </a:p>
          <a:p>
            <a:pPr marL="241300" indent="-218440" algn="just">
              <a:lnSpc>
                <a:spcPct val="100000"/>
              </a:lnSpc>
              <a:spcBef>
                <a:spcPts val="80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gets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lot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its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very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30%</a:t>
            </a:r>
            <a:endParaRPr sz="1700">
              <a:latin typeface="Microsoft Sans Serif"/>
              <a:cs typeface="Microsoft Sans Serif"/>
            </a:endParaRPr>
          </a:p>
          <a:p>
            <a:pPr marL="241300" marR="2032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wants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make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process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more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efﬁcient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identifying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also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known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Hot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</a:t>
            </a:r>
            <a:endParaRPr sz="1700">
              <a:latin typeface="Microsoft Sans Serif"/>
              <a:cs typeface="Microsoft Sans Serif"/>
            </a:endParaRPr>
          </a:p>
          <a:p>
            <a:pPr marL="241300" marR="5080" indent="-218440" algn="just">
              <a:lnSpc>
                <a:spcPts val="1839"/>
              </a:lnSpc>
              <a:spcBef>
                <a:spcPts val="99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Their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sales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team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want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know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potential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set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which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</a:t>
            </a:r>
            <a:r>
              <a:rPr sz="17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will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focusing more 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communicating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rather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than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calls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everyone.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0781B"/>
              </a:buClr>
              <a:buFont typeface="Arial MT"/>
              <a:buChar char="●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Objective </a:t>
            </a:r>
            <a:r>
              <a:rPr sz="1900" b="1" spc="-10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900" b="1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1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9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900" b="1" spc="-50" dirty="0">
                <a:solidFill>
                  <a:srgbClr val="008000"/>
                </a:solidFill>
                <a:latin typeface="Arial"/>
                <a:cs typeface="Arial"/>
              </a:rPr>
              <a:t>Study:</a:t>
            </a:r>
            <a:endParaRPr sz="1900">
              <a:latin typeface="Arial"/>
              <a:cs typeface="Arial"/>
            </a:endParaRPr>
          </a:p>
          <a:p>
            <a:pPr marL="241300" marR="30480" indent="-218440" algn="just">
              <a:lnSpc>
                <a:spcPts val="1839"/>
              </a:lnSpc>
              <a:spcBef>
                <a:spcPts val="1025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spc="-7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help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Education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select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promising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leads, </a:t>
            </a:r>
            <a:r>
              <a:rPr sz="17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i.e.,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most likely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into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paying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customers.</a:t>
            </a:r>
            <a:endParaRPr sz="1700">
              <a:latin typeface="Microsoft Sans Serif"/>
              <a:cs typeface="Microsoft Sans Serif"/>
            </a:endParaRPr>
          </a:p>
          <a:p>
            <a:pPr marL="241300" marR="10160" indent="-218440" algn="just">
              <a:lnSpc>
                <a:spcPts val="1839"/>
              </a:lnSpc>
              <a:spcBef>
                <a:spcPts val="994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company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requires 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us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wherein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we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need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assign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lead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higher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 </a:t>
            </a:r>
            <a:r>
              <a:rPr sz="17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score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lower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chance.</a:t>
            </a:r>
            <a:endParaRPr sz="1700">
              <a:latin typeface="Microsoft Sans Serif"/>
              <a:cs typeface="Microsoft Sans Serif"/>
            </a:endParaRPr>
          </a:p>
          <a:p>
            <a:pPr marL="241300" indent="-218440" algn="just">
              <a:lnSpc>
                <a:spcPct val="100000"/>
              </a:lnSpc>
              <a:spcBef>
                <a:spcPts val="760"/>
              </a:spcBef>
              <a:buClr>
                <a:srgbClr val="C0781B"/>
              </a:buClr>
              <a:buFont typeface="Arial MT"/>
              <a:buChar char="●"/>
              <a:tabLst>
                <a:tab pos="24130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CEO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given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ballpark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conversion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around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80%.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749744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5" dirty="0"/>
              <a:t>Suggested</a:t>
            </a:r>
            <a:r>
              <a:rPr spc="-90" dirty="0"/>
              <a:t> </a:t>
            </a:r>
            <a:r>
              <a:rPr spc="100" dirty="0"/>
              <a:t>Ideas</a:t>
            </a:r>
            <a:r>
              <a:rPr spc="-90" dirty="0"/>
              <a:t> </a:t>
            </a:r>
            <a:r>
              <a:rPr spc="45" dirty="0"/>
              <a:t>for</a:t>
            </a:r>
            <a:r>
              <a:rPr spc="-85" dirty="0"/>
              <a:t> </a:t>
            </a:r>
            <a:r>
              <a:rPr spc="60" dirty="0"/>
              <a:t>Lead</a:t>
            </a:r>
            <a:r>
              <a:rPr spc="-90" dirty="0"/>
              <a:t> </a:t>
            </a:r>
            <a:r>
              <a:rPr spc="70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962" y="1335928"/>
            <a:ext cx="3284220" cy="740410"/>
            <a:chOff x="399962" y="1335928"/>
            <a:chExt cx="3284220" cy="740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62" y="1335928"/>
              <a:ext cx="3283771" cy="7404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874" y="1378791"/>
              <a:ext cx="3159945" cy="616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187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875" y="1378791"/>
            <a:ext cx="3160395" cy="616585"/>
          </a:xfrm>
          <a:prstGeom prst="rect">
            <a:avLst/>
          </a:prstGeom>
          <a:ln w="9524">
            <a:solidFill>
              <a:srgbClr val="59919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210"/>
              </a:spcBef>
            </a:pPr>
            <a:r>
              <a:rPr sz="1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Leads</a:t>
            </a:r>
            <a:r>
              <a:rPr sz="18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Grouping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112" y="1990613"/>
            <a:ext cx="3169920" cy="2125345"/>
            <a:chOff x="457112" y="1990613"/>
            <a:chExt cx="3169920" cy="2125345"/>
          </a:xfrm>
        </p:grpSpPr>
        <p:sp>
          <p:nvSpPr>
            <p:cNvPr id="9" name="object 9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E0E0E0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187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875" y="2293724"/>
            <a:ext cx="3160395" cy="1287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9939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are grouped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based on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their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propensity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or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likelihood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  <a:p>
            <a:pPr marL="266700" marR="682625" indent="-171450">
              <a:lnSpc>
                <a:spcPts val="1939"/>
              </a:lnSpc>
              <a:spcBef>
                <a:spcPts val="15"/>
              </a:spcBef>
              <a:buChar char="•"/>
              <a:tabLst>
                <a:tab pos="266700" algn="l"/>
              </a:tabLst>
            </a:pP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results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focused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group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hot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2302" y="1335928"/>
            <a:ext cx="3284220" cy="740410"/>
            <a:chOff x="4002302" y="1335928"/>
            <a:chExt cx="3284220" cy="7404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302" y="1335928"/>
              <a:ext cx="3283771" cy="740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4214" y="1378791"/>
              <a:ext cx="3159945" cy="6165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64214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8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64215" y="1378791"/>
            <a:ext cx="3160395" cy="616585"/>
          </a:xfrm>
          <a:prstGeom prst="rect">
            <a:avLst/>
          </a:prstGeom>
          <a:ln w="9524">
            <a:solidFill>
              <a:srgbClr val="C85B5B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210"/>
              </a:spcBef>
            </a:pP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Better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59452" y="1990613"/>
            <a:ext cx="3169920" cy="2125345"/>
            <a:chOff x="4059452" y="1990613"/>
            <a:chExt cx="3169920" cy="2125345"/>
          </a:xfrm>
        </p:grpSpPr>
        <p:sp>
          <p:nvSpPr>
            <p:cNvPr id="18" name="object 18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0D3D3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421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0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64215" y="2293724"/>
            <a:ext cx="316039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13335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smaller pool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leads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communicate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with, which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would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allow us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impact.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04642" y="1335928"/>
            <a:ext cx="3284220" cy="740410"/>
            <a:chOff x="7604642" y="1335928"/>
            <a:chExt cx="3284220" cy="74041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4642" y="1335928"/>
              <a:ext cx="3283771" cy="7404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555" y="1378791"/>
              <a:ext cx="3159945" cy="6165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66555" y="1378791"/>
              <a:ext cx="3160395" cy="616585"/>
            </a:xfrm>
            <a:custGeom>
              <a:avLst/>
              <a:gdLst/>
              <a:ahLst/>
              <a:cxnLst/>
              <a:rect l="l" t="t" r="r" b="b"/>
              <a:pathLst>
                <a:path w="3160395" h="616585">
                  <a:moveTo>
                    <a:pt x="0" y="0"/>
                  </a:moveTo>
                  <a:lnTo>
                    <a:pt x="3159945" y="0"/>
                  </a:lnTo>
                  <a:lnTo>
                    <a:pt x="3159945" y="616584"/>
                  </a:lnTo>
                  <a:lnTo>
                    <a:pt x="0" y="61658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66555" y="1378791"/>
            <a:ext cx="3160395" cy="616585"/>
          </a:xfrm>
          <a:prstGeom prst="rect">
            <a:avLst/>
          </a:prstGeom>
          <a:ln w="9524">
            <a:solidFill>
              <a:srgbClr val="FD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755015">
              <a:lnSpc>
                <a:spcPct val="100000"/>
              </a:lnSpc>
              <a:spcBef>
                <a:spcPts val="1210"/>
              </a:spcBef>
            </a:pP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Boost</a:t>
            </a:r>
            <a:r>
              <a:rPr sz="1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Conversion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61792" y="1990613"/>
            <a:ext cx="3169920" cy="2125345"/>
            <a:chOff x="7661792" y="1990613"/>
            <a:chExt cx="3169920" cy="2125345"/>
          </a:xfrm>
        </p:grpSpPr>
        <p:sp>
          <p:nvSpPr>
            <p:cNvPr id="27" name="object 27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3159945" y="2115655"/>
                  </a:moveTo>
                  <a:lnTo>
                    <a:pt x="0" y="2115655"/>
                  </a:lnTo>
                  <a:lnTo>
                    <a:pt x="0" y="0"/>
                  </a:lnTo>
                  <a:lnTo>
                    <a:pt x="3159945" y="0"/>
                  </a:lnTo>
                  <a:lnTo>
                    <a:pt x="3159945" y="2115655"/>
                  </a:lnTo>
                  <a:close/>
                </a:path>
              </a:pathLst>
            </a:custGeom>
            <a:solidFill>
              <a:srgbClr val="FDC9C9">
                <a:alpha val="8941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66555" y="1995376"/>
              <a:ext cx="3160395" cy="2115820"/>
            </a:xfrm>
            <a:custGeom>
              <a:avLst/>
              <a:gdLst/>
              <a:ahLst/>
              <a:cxnLst/>
              <a:rect l="l" t="t" r="r" b="b"/>
              <a:pathLst>
                <a:path w="3160395" h="2115820">
                  <a:moveTo>
                    <a:pt x="0" y="0"/>
                  </a:moveTo>
                  <a:lnTo>
                    <a:pt x="3159945" y="0"/>
                  </a:lnTo>
                  <a:lnTo>
                    <a:pt x="3159945" y="2115655"/>
                  </a:lnTo>
                  <a:lnTo>
                    <a:pt x="0" y="211565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D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66555" y="2293724"/>
            <a:ext cx="3160395" cy="1534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065" marR="130810" indent="-171450">
              <a:lnSpc>
                <a:spcPts val="1939"/>
              </a:lnSpc>
              <a:spcBef>
                <a:spcPts val="345"/>
              </a:spcBef>
              <a:buChar char="•"/>
              <a:tabLst>
                <a:tab pos="266700" algn="l"/>
              </a:tabLst>
            </a:pPr>
            <a:r>
              <a:rPr sz="1800" spc="-3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would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greater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0781B"/>
                </a:solidFill>
                <a:latin typeface="Calibri"/>
                <a:cs typeface="Calibri"/>
              </a:rPr>
              <a:t>rate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be</a:t>
            </a:r>
            <a:r>
              <a:rPr sz="1800" spc="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781B"/>
                </a:solidFill>
                <a:latin typeface="Calibri"/>
                <a:cs typeface="Calibri"/>
              </a:rPr>
              <a:t>able </a:t>
            </a:r>
            <a:r>
              <a:rPr sz="1800" spc="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hit the 80%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objective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we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concentrated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on hot leads </a:t>
            </a:r>
            <a:r>
              <a:rPr sz="1800" spc="-39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that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were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more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likely</a:t>
            </a:r>
            <a:r>
              <a:rPr sz="1800" spc="-10" dirty="0">
                <a:solidFill>
                  <a:srgbClr val="C0781B"/>
                </a:solidFill>
                <a:latin typeface="Calibri"/>
                <a:cs typeface="Calibri"/>
              </a:rPr>
              <a:t> to </a:t>
            </a:r>
            <a:r>
              <a:rPr sz="18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781B"/>
                </a:solidFill>
                <a:latin typeface="Calibri"/>
                <a:cs typeface="Calibri"/>
              </a:rPr>
              <a:t>convert.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4949" y="4673772"/>
            <a:ext cx="9114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Since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target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80% </a:t>
            </a:r>
            <a:r>
              <a:rPr sz="2400" spc="-20" dirty="0">
                <a:solidFill>
                  <a:srgbClr val="C0781B"/>
                </a:solidFill>
                <a:latin typeface="Calibri"/>
                <a:cs typeface="Calibri"/>
              </a:rPr>
              <a:t>conversion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781B"/>
                </a:solidFill>
                <a:latin typeface="Calibri"/>
                <a:cs typeface="Calibri"/>
              </a:rPr>
              <a:t>rate,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781B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a </a:t>
            </a:r>
            <a:r>
              <a:rPr sz="2400" spc="-525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high</a:t>
            </a:r>
            <a:r>
              <a:rPr sz="240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781B"/>
                </a:solidFill>
                <a:latin typeface="Calibri"/>
                <a:cs typeface="Calibri"/>
              </a:rPr>
              <a:t>sensitivity</a:t>
            </a:r>
            <a:r>
              <a:rPr sz="2400" b="1" spc="20" dirty="0">
                <a:solidFill>
                  <a:srgbClr val="C0781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C0781B"/>
                </a:solidFill>
                <a:latin typeface="Calibri"/>
                <a:cs typeface="Calibri"/>
              </a:rPr>
              <a:t>obtaining</a:t>
            </a:r>
            <a:r>
              <a:rPr sz="2400" spc="-5" dirty="0">
                <a:solidFill>
                  <a:srgbClr val="C0781B"/>
                </a:solidFill>
                <a:latin typeface="Calibri"/>
                <a:cs typeface="Calibri"/>
              </a:rPr>
              <a:t> hot leads.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812" y="4618868"/>
            <a:ext cx="914399" cy="9143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2791" y="1367702"/>
            <a:ext cx="503999" cy="5279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64217" y="1415911"/>
            <a:ext cx="503999" cy="5279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0095" y="1366900"/>
            <a:ext cx="503999" cy="527922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5</a:t>
            </a:fld>
            <a:endParaRPr spc="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3757929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Analysis</a:t>
            </a:r>
            <a:r>
              <a:rPr spc="-125" dirty="0"/>
              <a:t> </a:t>
            </a:r>
            <a:r>
              <a:rPr spc="75" dirty="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9625" y="955674"/>
            <a:ext cx="11873230" cy="4712335"/>
            <a:chOff x="249625" y="955674"/>
            <a:chExt cx="11873230" cy="4712335"/>
          </a:xfrm>
        </p:grpSpPr>
        <p:sp>
          <p:nvSpPr>
            <p:cNvPr id="4" name="object 4"/>
            <p:cNvSpPr/>
            <p:nvPr/>
          </p:nvSpPr>
          <p:spPr>
            <a:xfrm>
              <a:off x="1131130" y="955674"/>
              <a:ext cx="10991850" cy="4712335"/>
            </a:xfrm>
            <a:custGeom>
              <a:avLst/>
              <a:gdLst/>
              <a:ahLst/>
              <a:cxnLst/>
              <a:rect l="l" t="t" r="r" b="b"/>
              <a:pathLst>
                <a:path w="10991850" h="4712335">
                  <a:moveTo>
                    <a:pt x="6897287" y="4711795"/>
                  </a:moveTo>
                  <a:lnTo>
                    <a:pt x="6897287" y="3533846"/>
                  </a:lnTo>
                  <a:lnTo>
                    <a:pt x="0" y="3533846"/>
                  </a:lnTo>
                  <a:lnTo>
                    <a:pt x="0" y="1177948"/>
                  </a:lnTo>
                  <a:lnTo>
                    <a:pt x="6897287" y="1177948"/>
                  </a:lnTo>
                  <a:lnTo>
                    <a:pt x="6897287" y="0"/>
                  </a:lnTo>
                  <a:lnTo>
                    <a:pt x="10991459" y="2355897"/>
                  </a:lnTo>
                  <a:lnTo>
                    <a:pt x="6897287" y="4711795"/>
                  </a:lnTo>
                  <a:close/>
                </a:path>
              </a:pathLst>
            </a:custGeom>
            <a:solidFill>
              <a:srgbClr val="CDCE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974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975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1250" y="2967954"/>
            <a:ext cx="118808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Cleaning: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Set,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understanding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9632" y="2313820"/>
            <a:ext cx="1612900" cy="1857375"/>
            <a:chOff x="1929632" y="2313820"/>
            <a:chExt cx="1612900" cy="1857375"/>
          </a:xfrm>
        </p:grpSpPr>
        <p:sp>
          <p:nvSpPr>
            <p:cNvPr id="9" name="object 9"/>
            <p:cNvSpPr/>
            <p:nvPr/>
          </p:nvSpPr>
          <p:spPr>
            <a:xfrm>
              <a:off x="193598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598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7670" y="2967954"/>
            <a:ext cx="1195070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9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EDA: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Chec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imbalance, 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Univariate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Bivariate</a:t>
            </a:r>
            <a:r>
              <a:rPr sz="1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09638" y="2313820"/>
            <a:ext cx="1612900" cy="1857375"/>
            <a:chOff x="3609638" y="2313820"/>
            <a:chExt cx="1612900" cy="1857375"/>
          </a:xfrm>
        </p:grpSpPr>
        <p:sp>
          <p:nvSpPr>
            <p:cNvPr id="13" name="object 13"/>
            <p:cNvSpPr/>
            <p:nvPr/>
          </p:nvSpPr>
          <p:spPr>
            <a:xfrm>
              <a:off x="3615988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5988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7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7" y="1749565"/>
                  </a:lnTo>
                  <a:lnTo>
                    <a:pt x="1505147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7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75485" y="2967954"/>
            <a:ext cx="1280795" cy="8820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0640" indent="-28575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400">
              <a:latin typeface="Calibri"/>
              <a:cs typeface="Calibri"/>
            </a:endParaRPr>
          </a:p>
          <a:p>
            <a:pPr marL="153035" marR="32384" indent="-112395">
              <a:lnSpc>
                <a:spcPts val="1400"/>
              </a:lnSpc>
              <a:spcBef>
                <a:spcPts val="51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Dummy</a:t>
            </a:r>
            <a:r>
              <a:rPr sz="1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variables,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test-train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split,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89646" y="2313820"/>
            <a:ext cx="1612900" cy="1857375"/>
            <a:chOff x="5289646" y="2313820"/>
            <a:chExt cx="1612900" cy="1857375"/>
          </a:xfrm>
        </p:grpSpPr>
        <p:sp>
          <p:nvSpPr>
            <p:cNvPr id="17" name="object 17"/>
            <p:cNvSpPr/>
            <p:nvPr/>
          </p:nvSpPr>
          <p:spPr>
            <a:xfrm>
              <a:off x="5295996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5996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8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3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8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3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8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8874" y="2878800"/>
            <a:ext cx="1252855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Building: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RFE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15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feature,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Manual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eduction 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3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finalizing</a:t>
            </a:r>
            <a:r>
              <a:rPr sz="1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69652" y="2313820"/>
            <a:ext cx="1612900" cy="1857375"/>
            <a:chOff x="6969652" y="2313820"/>
            <a:chExt cx="1612900" cy="1857375"/>
          </a:xfrm>
        </p:grpSpPr>
        <p:sp>
          <p:nvSpPr>
            <p:cNvPr id="21" name="object 21"/>
            <p:cNvSpPr/>
            <p:nvPr/>
          </p:nvSpPr>
          <p:spPr>
            <a:xfrm>
              <a:off x="6976002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6002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8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7" y="164621"/>
                  </a:lnTo>
                  <a:lnTo>
                    <a:pt x="1594835" y="214404"/>
                  </a:lnTo>
                  <a:lnTo>
                    <a:pt x="1600006" y="266672"/>
                  </a:lnTo>
                  <a:lnTo>
                    <a:pt x="1600006" y="1577750"/>
                  </a:lnTo>
                  <a:lnTo>
                    <a:pt x="1595710" y="1625685"/>
                  </a:lnTo>
                  <a:lnTo>
                    <a:pt x="1583322" y="1670801"/>
                  </a:lnTo>
                  <a:lnTo>
                    <a:pt x="1563597" y="1712346"/>
                  </a:lnTo>
                  <a:lnTo>
                    <a:pt x="1537288" y="1749565"/>
                  </a:lnTo>
                  <a:lnTo>
                    <a:pt x="1505147" y="1781706"/>
                  </a:lnTo>
                  <a:lnTo>
                    <a:pt x="1467928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8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92808" y="2878800"/>
            <a:ext cx="1366520" cy="1060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Evaluation:</a:t>
            </a:r>
            <a:endParaRPr sz="1400">
              <a:latin typeface="Calibri"/>
              <a:cs typeface="Calibri"/>
            </a:endParaRPr>
          </a:p>
          <a:p>
            <a:pPr marL="90805" marR="84455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sz="1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matrix,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Cutoff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Selection,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assigning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649659" y="2313820"/>
            <a:ext cx="1612900" cy="1857375"/>
            <a:chOff x="8649659" y="2313820"/>
            <a:chExt cx="1612900" cy="1857375"/>
          </a:xfrm>
        </p:grpSpPr>
        <p:sp>
          <p:nvSpPr>
            <p:cNvPr id="25" name="object 25"/>
            <p:cNvSpPr/>
            <p:nvPr/>
          </p:nvSpPr>
          <p:spPr>
            <a:xfrm>
              <a:off x="8656009" y="2320169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1333332" y="1844424"/>
                  </a:move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6009" y="2320170"/>
              <a:ext cx="1600200" cy="1844675"/>
            </a:xfrm>
            <a:custGeom>
              <a:avLst/>
              <a:gdLst/>
              <a:ahLst/>
              <a:cxnLst/>
              <a:rect l="l" t="t" r="r" b="b"/>
              <a:pathLst>
                <a:path w="1600200" h="1844675">
                  <a:moveTo>
                    <a:pt x="0" y="266672"/>
                  </a:moveTo>
                  <a:lnTo>
                    <a:pt x="4296" y="218738"/>
                  </a:lnTo>
                  <a:lnTo>
                    <a:pt x="16683" y="173622"/>
                  </a:lnTo>
                  <a:lnTo>
                    <a:pt x="36408" y="132077"/>
                  </a:lnTo>
                  <a:lnTo>
                    <a:pt x="62718" y="94858"/>
                  </a:lnTo>
                  <a:lnTo>
                    <a:pt x="94859" y="62718"/>
                  </a:lnTo>
                  <a:lnTo>
                    <a:pt x="132078" y="36408"/>
                  </a:lnTo>
                  <a:lnTo>
                    <a:pt x="173622" y="16683"/>
                  </a:lnTo>
                  <a:lnTo>
                    <a:pt x="218737" y="4296"/>
                  </a:lnTo>
                  <a:lnTo>
                    <a:pt x="266672" y="0"/>
                  </a:lnTo>
                  <a:lnTo>
                    <a:pt x="1333332" y="0"/>
                  </a:lnTo>
                  <a:lnTo>
                    <a:pt x="1385601" y="5171"/>
                  </a:lnTo>
                  <a:lnTo>
                    <a:pt x="1435384" y="20299"/>
                  </a:lnTo>
                  <a:lnTo>
                    <a:pt x="1481283" y="44804"/>
                  </a:lnTo>
                  <a:lnTo>
                    <a:pt x="1521899" y="78106"/>
                  </a:lnTo>
                  <a:lnTo>
                    <a:pt x="1555201" y="118722"/>
                  </a:lnTo>
                  <a:lnTo>
                    <a:pt x="1579706" y="164621"/>
                  </a:lnTo>
                  <a:lnTo>
                    <a:pt x="1594834" y="214404"/>
                  </a:lnTo>
                  <a:lnTo>
                    <a:pt x="1600005" y="266672"/>
                  </a:lnTo>
                  <a:lnTo>
                    <a:pt x="1600005" y="1577750"/>
                  </a:lnTo>
                  <a:lnTo>
                    <a:pt x="1595709" y="1625685"/>
                  </a:lnTo>
                  <a:lnTo>
                    <a:pt x="1583321" y="1670801"/>
                  </a:lnTo>
                  <a:lnTo>
                    <a:pt x="1563596" y="1712346"/>
                  </a:lnTo>
                  <a:lnTo>
                    <a:pt x="1537287" y="1749565"/>
                  </a:lnTo>
                  <a:lnTo>
                    <a:pt x="1505146" y="1781706"/>
                  </a:lnTo>
                  <a:lnTo>
                    <a:pt x="1467927" y="1808015"/>
                  </a:lnTo>
                  <a:lnTo>
                    <a:pt x="1426383" y="1827740"/>
                  </a:lnTo>
                  <a:lnTo>
                    <a:pt x="1381267" y="1840127"/>
                  </a:lnTo>
                  <a:lnTo>
                    <a:pt x="1333332" y="1844424"/>
                  </a:lnTo>
                  <a:lnTo>
                    <a:pt x="266672" y="1844424"/>
                  </a:lnTo>
                  <a:lnTo>
                    <a:pt x="218737" y="1840127"/>
                  </a:lnTo>
                  <a:lnTo>
                    <a:pt x="173622" y="1827740"/>
                  </a:lnTo>
                  <a:lnTo>
                    <a:pt x="132078" y="1808015"/>
                  </a:lnTo>
                  <a:lnTo>
                    <a:pt x="94859" y="1781706"/>
                  </a:lnTo>
                  <a:lnTo>
                    <a:pt x="62718" y="1749565"/>
                  </a:lnTo>
                  <a:lnTo>
                    <a:pt x="36408" y="1712346"/>
                  </a:lnTo>
                  <a:lnTo>
                    <a:pt x="16683" y="1670801"/>
                  </a:lnTo>
                  <a:lnTo>
                    <a:pt x="4296" y="1625685"/>
                  </a:lnTo>
                  <a:lnTo>
                    <a:pt x="0" y="1577750"/>
                  </a:lnTo>
                  <a:lnTo>
                    <a:pt x="0" y="266672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92984" y="2828688"/>
            <a:ext cx="1325880" cy="12065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4620" marR="128270" algn="ctr">
              <a:lnSpc>
                <a:spcPts val="1510"/>
              </a:lnSpc>
              <a:spcBef>
                <a:spcPts val="29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Data: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ts val="1400"/>
              </a:lnSpc>
              <a:spcBef>
                <a:spcPts val="4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Compare train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vs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metrics, Assign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329665" y="2313820"/>
            <a:ext cx="1698625" cy="1857375"/>
            <a:chOff x="10329665" y="2313820"/>
            <a:chExt cx="1698625" cy="1857375"/>
          </a:xfrm>
        </p:grpSpPr>
        <p:sp>
          <p:nvSpPr>
            <p:cNvPr id="29" name="object 29"/>
            <p:cNvSpPr/>
            <p:nvPr/>
          </p:nvSpPr>
          <p:spPr>
            <a:xfrm>
              <a:off x="10336015" y="2320169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1404664" y="1844424"/>
                  </a:move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36015" y="2320170"/>
              <a:ext cx="1685925" cy="1844675"/>
            </a:xfrm>
            <a:custGeom>
              <a:avLst/>
              <a:gdLst/>
              <a:ahLst/>
              <a:cxnLst/>
              <a:rect l="l" t="t" r="r" b="b"/>
              <a:pathLst>
                <a:path w="1685925" h="1844675">
                  <a:moveTo>
                    <a:pt x="0" y="280939"/>
                  </a:moveTo>
                  <a:lnTo>
                    <a:pt x="3677" y="235369"/>
                  </a:lnTo>
                  <a:lnTo>
                    <a:pt x="14322" y="192140"/>
                  </a:lnTo>
                  <a:lnTo>
                    <a:pt x="31358" y="151831"/>
                  </a:lnTo>
                  <a:lnTo>
                    <a:pt x="54205" y="115020"/>
                  </a:lnTo>
                  <a:lnTo>
                    <a:pt x="82285" y="82285"/>
                  </a:lnTo>
                  <a:lnTo>
                    <a:pt x="115020" y="54204"/>
                  </a:lnTo>
                  <a:lnTo>
                    <a:pt x="151832" y="31357"/>
                  </a:lnTo>
                  <a:lnTo>
                    <a:pt x="192141" y="14322"/>
                  </a:lnTo>
                  <a:lnTo>
                    <a:pt x="235370" y="3677"/>
                  </a:lnTo>
                  <a:lnTo>
                    <a:pt x="280939" y="0"/>
                  </a:lnTo>
                  <a:lnTo>
                    <a:pt x="1404664" y="0"/>
                  </a:lnTo>
                  <a:lnTo>
                    <a:pt x="1459728" y="5448"/>
                  </a:lnTo>
                  <a:lnTo>
                    <a:pt x="1512174" y="21385"/>
                  </a:lnTo>
                  <a:lnTo>
                    <a:pt x="1560529" y="47201"/>
                  </a:lnTo>
                  <a:lnTo>
                    <a:pt x="1603317" y="82285"/>
                  </a:lnTo>
                  <a:lnTo>
                    <a:pt x="1638402" y="125074"/>
                  </a:lnTo>
                  <a:lnTo>
                    <a:pt x="1664218" y="173428"/>
                  </a:lnTo>
                  <a:lnTo>
                    <a:pt x="1680155" y="225874"/>
                  </a:lnTo>
                  <a:lnTo>
                    <a:pt x="1685603" y="280939"/>
                  </a:lnTo>
                  <a:lnTo>
                    <a:pt x="1685603" y="1563484"/>
                  </a:lnTo>
                  <a:lnTo>
                    <a:pt x="1681926" y="1609054"/>
                  </a:lnTo>
                  <a:lnTo>
                    <a:pt x="1671280" y="1652283"/>
                  </a:lnTo>
                  <a:lnTo>
                    <a:pt x="1654245" y="1692592"/>
                  </a:lnTo>
                  <a:lnTo>
                    <a:pt x="1631398" y="1729403"/>
                  </a:lnTo>
                  <a:lnTo>
                    <a:pt x="1603318" y="1762138"/>
                  </a:lnTo>
                  <a:lnTo>
                    <a:pt x="1570583" y="1790219"/>
                  </a:lnTo>
                  <a:lnTo>
                    <a:pt x="1533772" y="1813066"/>
                  </a:lnTo>
                  <a:lnTo>
                    <a:pt x="1493462" y="1830101"/>
                  </a:lnTo>
                  <a:lnTo>
                    <a:pt x="1450234" y="1840747"/>
                  </a:lnTo>
                  <a:lnTo>
                    <a:pt x="1404664" y="1844424"/>
                  </a:lnTo>
                  <a:lnTo>
                    <a:pt x="280939" y="1844424"/>
                  </a:lnTo>
                  <a:lnTo>
                    <a:pt x="235370" y="1840747"/>
                  </a:lnTo>
                  <a:lnTo>
                    <a:pt x="192141" y="1830101"/>
                  </a:lnTo>
                  <a:lnTo>
                    <a:pt x="151832" y="1813066"/>
                  </a:lnTo>
                  <a:lnTo>
                    <a:pt x="115020" y="1790219"/>
                  </a:lnTo>
                  <a:lnTo>
                    <a:pt x="82285" y="1762138"/>
                  </a:lnTo>
                  <a:lnTo>
                    <a:pt x="54205" y="1729403"/>
                  </a:lnTo>
                  <a:lnTo>
                    <a:pt x="31358" y="1692592"/>
                  </a:lnTo>
                  <a:lnTo>
                    <a:pt x="14322" y="1652283"/>
                  </a:lnTo>
                  <a:lnTo>
                    <a:pt x="3677" y="1609054"/>
                  </a:lnTo>
                  <a:lnTo>
                    <a:pt x="0" y="1563484"/>
                  </a:lnTo>
                  <a:lnTo>
                    <a:pt x="0" y="280939"/>
                  </a:lnTo>
                  <a:close/>
                </a:path>
              </a:pathLst>
            </a:custGeom>
            <a:ln w="12699">
              <a:solidFill>
                <a:srgbClr val="8DD8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479695" y="2789646"/>
            <a:ext cx="1381760" cy="1238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Recommendation:</a:t>
            </a:r>
            <a:endParaRPr sz="1400">
              <a:latin typeface="Calibri"/>
              <a:cs typeface="Calibri"/>
            </a:endParaRPr>
          </a:p>
          <a:p>
            <a:pPr marL="15875" marR="8890" algn="ctr">
              <a:lnSpc>
                <a:spcPts val="1400"/>
              </a:lnSpc>
              <a:spcBef>
                <a:spcPts val="51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Suggest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 focus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conversion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areas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 improvement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2405" y="2340049"/>
            <a:ext cx="10570845" cy="504190"/>
            <a:chOff x="742405" y="2340049"/>
            <a:chExt cx="10570845" cy="50419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405" y="2340049"/>
              <a:ext cx="503999" cy="5039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114" y="2340049"/>
              <a:ext cx="503999" cy="5039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232" y="2340049"/>
              <a:ext cx="503999" cy="5039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1669" y="2340049"/>
              <a:ext cx="503999" cy="5039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7035" y="2340049"/>
              <a:ext cx="503999" cy="5039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9136" y="2340049"/>
              <a:ext cx="503999" cy="5039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8870" y="2340049"/>
              <a:ext cx="503999" cy="50399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6</a:t>
            </a:fld>
            <a:endParaRPr spc="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7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35269" y="1249368"/>
            <a:ext cx="10355580" cy="38055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4475" marR="22225" indent="-232410">
              <a:lnSpc>
                <a:spcPts val="1839"/>
              </a:lnSpc>
              <a:spcBef>
                <a:spcPts val="325"/>
              </a:spcBef>
              <a:buClr>
                <a:srgbClr val="C0781B"/>
              </a:buClr>
              <a:buChar char="●"/>
              <a:tabLst>
                <a:tab pos="245110" algn="l"/>
              </a:tabLst>
            </a:pPr>
            <a:r>
              <a:rPr sz="1700" b="1" spc="-25" dirty="0">
                <a:solidFill>
                  <a:srgbClr val="424242"/>
                </a:solidFill>
                <a:latin typeface="Arial"/>
                <a:cs typeface="Arial"/>
              </a:rPr>
              <a:t>"Select"</a:t>
            </a:r>
            <a:r>
              <a:rPr sz="1700" b="1" spc="1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level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variables,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customers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did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not</a:t>
            </a:r>
            <a:r>
              <a:rPr sz="1700" spc="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choose</a:t>
            </a:r>
            <a:r>
              <a:rPr sz="1700" spc="1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 </a:t>
            </a:r>
            <a:r>
              <a:rPr sz="1700" spc="-43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option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list.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over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40%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null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Missing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handled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based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certain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considerations.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that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don't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add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any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insight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study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objective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(tags,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country)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40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Imputation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used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some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variables.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9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Additional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categories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created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 variables.</a:t>
            </a:r>
            <a:endParaRPr sz="1700">
              <a:latin typeface="Microsoft Sans Serif"/>
              <a:cs typeface="Microsoft Sans Serif"/>
            </a:endParaRPr>
          </a:p>
          <a:p>
            <a:pPr marL="244475" marR="5080" indent="-232410">
              <a:lnSpc>
                <a:spcPts val="1839"/>
              </a:lnSpc>
              <a:spcBef>
                <a:spcPts val="1625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no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use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for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modeling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(Prospect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ID,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Number)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or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only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one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7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response</a:t>
            </a:r>
            <a:r>
              <a:rPr sz="17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were </a:t>
            </a:r>
            <a:r>
              <a:rPr sz="1700" spc="-4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dropped.</a:t>
            </a:r>
            <a:endParaRPr sz="1700">
              <a:latin typeface="Microsoft Sans Serif"/>
              <a:cs typeface="Microsoft Sans Serif"/>
            </a:endParaRPr>
          </a:p>
          <a:p>
            <a:pPr marL="244475" indent="-232410">
              <a:lnSpc>
                <a:spcPct val="100000"/>
              </a:lnSpc>
              <a:spcBef>
                <a:spcPts val="1360"/>
              </a:spcBef>
              <a:buClr>
                <a:srgbClr val="C0781B"/>
              </a:buClr>
              <a:buFont typeface="Arial MT"/>
              <a:buChar char="●"/>
              <a:tabLst>
                <a:tab pos="245110" algn="l"/>
              </a:tabLst>
            </a:pP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imputed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after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 </a:t>
            </a:r>
            <a:r>
              <a:rPr sz="17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distribution.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28530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Data</a:t>
            </a:r>
            <a:r>
              <a:rPr spc="-160" dirty="0"/>
              <a:t> </a:t>
            </a:r>
            <a:r>
              <a:rPr spc="75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8</a:t>
            </a:fld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414849" y="1132421"/>
            <a:ext cx="10380345" cy="33807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4795" indent="-252729">
              <a:lnSpc>
                <a:spcPct val="100000"/>
              </a:lnSpc>
              <a:spcBef>
                <a:spcPts val="11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Skewed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category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dropped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avoid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bias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regression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models.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Outliers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15" dirty="0">
                <a:solidFill>
                  <a:srgbClr val="424242"/>
                </a:solidFill>
                <a:latin typeface="Arial"/>
                <a:cs typeface="Arial"/>
              </a:rPr>
              <a:t>TotalVisits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Page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424242"/>
                </a:solidFill>
                <a:latin typeface="Arial"/>
                <a:cs typeface="Arial"/>
              </a:rPr>
              <a:t>Views</a:t>
            </a:r>
            <a:r>
              <a:rPr sz="18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424242"/>
                </a:solidFill>
                <a:latin typeface="Arial"/>
                <a:cs typeface="Arial"/>
              </a:rPr>
              <a:t>Per</a:t>
            </a:r>
            <a:r>
              <a:rPr sz="18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424242"/>
                </a:solidFill>
                <a:latin typeface="Arial"/>
                <a:cs typeface="Arial"/>
              </a:rPr>
              <a:t>Visit</a:t>
            </a:r>
            <a:r>
              <a:rPr sz="1800" b="1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treated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capped.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ﬁxed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some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columns,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Low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frequency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grouped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together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“Others”.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Binary</a:t>
            </a:r>
            <a:r>
              <a:rPr sz="18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categorical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mapped.</a:t>
            </a:r>
            <a:endParaRPr sz="1800">
              <a:latin typeface="Microsoft Sans Serif"/>
              <a:cs typeface="Microsoft Sans Serif"/>
            </a:endParaRPr>
          </a:p>
          <a:p>
            <a:pPr marL="264795" indent="-252729">
              <a:lnSpc>
                <a:spcPct val="100000"/>
              </a:lnSpc>
              <a:spcBef>
                <a:spcPts val="1080"/>
              </a:spcBef>
              <a:buClr>
                <a:srgbClr val="C0781B"/>
              </a:buClr>
              <a:buFont typeface="Arial MT"/>
              <a:buChar char="●"/>
              <a:tabLst>
                <a:tab pos="265430" algn="l"/>
              </a:tabLst>
            </a:pP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cleaning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activities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were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ensure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quality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accuracy.</a:t>
            </a:r>
            <a:endParaRPr sz="1800">
              <a:latin typeface="Microsoft Sans Serif"/>
              <a:cs typeface="Microsoft Sans Serif"/>
            </a:endParaRPr>
          </a:p>
          <a:p>
            <a:pPr marL="721995" marR="5080" lvl="1" indent="-265430">
              <a:lnSpc>
                <a:spcPct val="150000"/>
              </a:lnSpc>
              <a:spcBef>
                <a:spcPts val="500"/>
              </a:spcBef>
              <a:buClr>
                <a:srgbClr val="C0781B"/>
              </a:buClr>
              <a:buFont typeface="Arial MT"/>
              <a:buChar char="○"/>
              <a:tabLst>
                <a:tab pos="722630" algn="l"/>
              </a:tabLst>
            </a:pP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Fixed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Invalid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24242"/>
                </a:solidFill>
                <a:latin typeface="Microsoft Sans Serif"/>
                <a:cs typeface="Microsoft Sans Serif"/>
              </a:rPr>
              <a:t>values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Standardizing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columns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by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checking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casing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styles,</a:t>
            </a:r>
            <a:r>
              <a:rPr sz="1800" spc="3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r>
              <a:rPr sz="18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(lead </a:t>
            </a:r>
            <a:r>
              <a:rPr sz="1800" spc="-45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source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has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Google,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google)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14" y="382449"/>
            <a:ext cx="86931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5" dirty="0"/>
              <a:t>EDA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660" y="1370069"/>
            <a:ext cx="5213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C0781B"/>
              </a:buClr>
              <a:buSzPct val="164705"/>
              <a:buFont typeface="Arial MT"/>
              <a:buChar char="●"/>
              <a:tabLst>
                <a:tab pos="278765" algn="l"/>
              </a:tabLst>
            </a:pPr>
            <a:r>
              <a:rPr sz="17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Data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imbalanced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analyzing</a:t>
            </a:r>
            <a:r>
              <a:rPr sz="17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target</a:t>
            </a:r>
            <a:r>
              <a:rPr sz="17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variable.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54" y="1822451"/>
            <a:ext cx="5562599" cy="4581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85329" y="2325251"/>
            <a:ext cx="46316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5240" indent="-29146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04165" algn="l"/>
              </a:tabLst>
            </a:pP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Conversion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rate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38.5%, 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meaning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only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38.5%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have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converted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leads.(Minority)</a:t>
            </a:r>
            <a:endParaRPr sz="1800">
              <a:latin typeface="Microsoft Sans Serif"/>
              <a:cs typeface="Microsoft Sans Serif"/>
            </a:endParaRPr>
          </a:p>
          <a:p>
            <a:pPr marL="303530" marR="5080" indent="-291465" algn="just">
              <a:lnSpc>
                <a:spcPct val="100000"/>
              </a:lnSpc>
              <a:spcBef>
                <a:spcPts val="2160"/>
              </a:spcBef>
              <a:buChar char="•"/>
              <a:tabLst>
                <a:tab pos="304165" algn="l"/>
              </a:tabLst>
            </a:pPr>
            <a:r>
              <a:rPr sz="18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While </a:t>
            </a:r>
            <a:r>
              <a:rPr sz="18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61.5% of </a:t>
            </a:r>
            <a:r>
              <a:rPr sz="18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8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people </a:t>
            </a:r>
            <a:r>
              <a:rPr sz="18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didn't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convert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leads.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(Majority)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50" dirty="0"/>
              <a:t>9</a:t>
            </a:fld>
            <a:endParaRPr spc="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2117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Microsoft Sans Serif</vt:lpstr>
      <vt:lpstr>Trebuchet MS</vt:lpstr>
      <vt:lpstr>Office Theme</vt:lpstr>
      <vt:lpstr>PowerPoint Presentation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Data Cleaning</vt:lpstr>
      <vt:lpstr>EDA</vt:lpstr>
      <vt:lpstr>EDA</vt:lpstr>
      <vt:lpstr>EDA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Categorical Variables</vt:lpstr>
      <vt:lpstr>EDA – Bivariate Analysis for Numerical Variables</vt:lpstr>
      <vt:lpstr>Data Preparation before Model building</vt:lpstr>
      <vt:lpstr>Model Building</vt:lpstr>
      <vt:lpstr>Model Building</vt:lpstr>
      <vt:lpstr>Model Evaluation Train Data Set</vt:lpstr>
      <vt:lpstr>Model Evaluation</vt:lpstr>
      <vt:lpstr>Model Evaluation</vt:lpstr>
      <vt:lpstr>Recommendation based on Final Model</vt:lpstr>
      <vt:lpstr>Recommendation based on Final Model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Lead_Scoring_Case_Study_v3.1.pptx</dc:title>
  <dc:creator>LENOVO</dc:creator>
  <cp:lastModifiedBy>biju926@gmail.com</cp:lastModifiedBy>
  <cp:revision>1</cp:revision>
  <dcterms:created xsi:type="dcterms:W3CDTF">2023-05-23T06:17:25Z</dcterms:created>
  <dcterms:modified xsi:type="dcterms:W3CDTF">2023-05-23T06:26:46Z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