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686" y="114"/>
      </p:cViewPr>
      <p:guideLst>
        <p:guide orient="horz" pos="2160"/>
        <p:guide pos="2880"/>
      </p:guideLst>
    </p:cSldViewPr>
  </p:slideViewPr>
  <p:notesTextViewPr>
    <p:cViewPr>
      <p:scale>
        <a:sx n="100" d="100"/>
        <a:sy n="100" d="100"/>
      </p:scale>
      <p:origin x="0" y="-132"/>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116321D3-2E3F-4988-90EA-EAB7F61E0C6F}" type="datetimeFigureOut">
              <a:rPr lang="en-US"/>
              <a:pPr>
                <a:defRPr/>
              </a:pPr>
              <a:t>2/9/2017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289802E6-4905-4F01-8F83-C3B76FBC8A10}" type="slidenum">
              <a:rPr lang="en-US" altLang="en-US"/>
              <a:pPr>
                <a:defRPr/>
              </a:pPr>
              <a:t>‹#›</a:t>
            </a:fld>
            <a:endParaRPr lang="en-US" altLang="en-US"/>
          </a:p>
        </p:txBody>
      </p:sp>
    </p:spTree>
    <p:extLst>
      <p:ext uri="{BB962C8B-B14F-4D97-AF65-F5344CB8AC3E}">
        <p14:creationId xmlns:p14="http://schemas.microsoft.com/office/powerpoint/2010/main" val="1600669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698625" y="611188"/>
            <a:ext cx="3463925" cy="25987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p:cNvSpPr>
            <a:spLocks noGrp="1"/>
          </p:cNvSpPr>
          <p:nvPr>
            <p:ph type="body" idx="1"/>
          </p:nvPr>
        </p:nvSpPr>
        <p:spPr bwMode="auto">
          <a:xfrm>
            <a:off x="438150" y="3328988"/>
            <a:ext cx="5965825" cy="52435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b="1" smtClean="0">
                <a:latin typeface="Arial" panose="020B0604020202020204" pitchFamily="34" charset="0"/>
              </a:rPr>
              <a:t>XYZ Company Energy Policy</a:t>
            </a:r>
          </a:p>
          <a:p>
            <a:pPr eaLnBrk="1" hangingPunct="1">
              <a:spcBef>
                <a:spcPct val="0"/>
              </a:spcBef>
            </a:pPr>
            <a:endParaRPr lang="en-US" altLang="en-US" smtClean="0">
              <a:latin typeface="Arial" panose="020B0604020202020204" pitchFamily="34" charset="0"/>
            </a:endParaRPr>
          </a:p>
          <a:p>
            <a:pPr eaLnBrk="1" hangingPunct="1">
              <a:spcBef>
                <a:spcPct val="0"/>
              </a:spcBef>
            </a:pPr>
            <a:r>
              <a:rPr lang="en-US" altLang="en-US" dirty="0" smtClean="0">
                <a:latin typeface="Arial" panose="020B0604020202020204" pitchFamily="34" charset="0"/>
              </a:rPr>
              <a:t>Note that this organization has used a mnemonic—REDUCE—to help the workforce remember the energy management commitments set forth in the policy.  The use of a mnemonic and the brevity of this policy statement facilitates training on and understanding of the commitments made in the policy by the workforce and on-site contractors and suppliers.</a:t>
            </a:r>
          </a:p>
          <a:p>
            <a:pPr eaLnBrk="1" hangingPunct="1">
              <a:spcBef>
                <a:spcPct val="0"/>
              </a:spcBef>
            </a:pPr>
            <a:endParaRPr lang="en-US" altLang="en-US" dirty="0" smtClean="0">
              <a:latin typeface="Arial" panose="020B0604020202020204" pitchFamily="34" charset="0"/>
            </a:endParaRPr>
          </a:p>
          <a:p>
            <a:pPr eaLnBrk="1" hangingPunct="1">
              <a:spcBef>
                <a:spcPct val="0"/>
              </a:spcBef>
            </a:pPr>
            <a:r>
              <a:rPr lang="en-US" altLang="en-US" dirty="0" smtClean="0">
                <a:latin typeface="Arial" panose="020B0604020202020204" pitchFamily="34" charset="0"/>
              </a:rPr>
              <a:t>The opening paragraph of the policy supports the relevance of the policy to the nature and scale of the company’s energy use (i.e., it recognizes that the company’s business involves energy intensive operations).</a:t>
            </a:r>
          </a:p>
        </p:txBody>
      </p:sp>
      <p:sp>
        <p:nvSpPr>
          <p:cNvPr id="51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DD66C05-88A2-42F3-90C7-F4C16CCA4FD6}" type="slidenum">
              <a:rPr lang="en-GB" altLang="en-US"/>
              <a:pPr>
                <a:spcBef>
                  <a:spcPct val="0"/>
                </a:spcBef>
              </a:pPr>
              <a:t>1</a:t>
            </a:fld>
            <a:endParaRPr lang="en-GB" altLang="en-US"/>
          </a:p>
        </p:txBody>
      </p:sp>
    </p:spTree>
    <p:extLst>
      <p:ext uri="{BB962C8B-B14F-4D97-AF65-F5344CB8AC3E}">
        <p14:creationId xmlns:p14="http://schemas.microsoft.com/office/powerpoint/2010/main" val="2941490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9F13826-54CB-42D4-A465-9C9E73B92928}" type="datetimeFigureOut">
              <a:rPr lang="en-US"/>
              <a:pPr>
                <a:defRPr/>
              </a:pPr>
              <a:t>2/9/2017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41AE605-6911-4452-BE99-776DDF86A070}" type="slidenum">
              <a:rPr lang="en-US" altLang="en-US"/>
              <a:pPr>
                <a:defRPr/>
              </a:pPr>
              <a:t>‹#›</a:t>
            </a:fld>
            <a:endParaRPr lang="en-US" altLang="en-US"/>
          </a:p>
        </p:txBody>
      </p:sp>
    </p:spTree>
    <p:extLst>
      <p:ext uri="{BB962C8B-B14F-4D97-AF65-F5344CB8AC3E}">
        <p14:creationId xmlns:p14="http://schemas.microsoft.com/office/powerpoint/2010/main" val="3663171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A180C89-57B2-4D0C-83B1-11B6DAEC78A6}" type="datetimeFigureOut">
              <a:rPr lang="en-US"/>
              <a:pPr>
                <a:defRPr/>
              </a:pPr>
              <a:t>2/9/2017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D7254D7-6343-4734-BBC0-FAE930CCC97E}" type="slidenum">
              <a:rPr lang="en-US" altLang="en-US"/>
              <a:pPr>
                <a:defRPr/>
              </a:pPr>
              <a:t>‹#›</a:t>
            </a:fld>
            <a:endParaRPr lang="en-US" altLang="en-US"/>
          </a:p>
        </p:txBody>
      </p:sp>
    </p:spTree>
    <p:extLst>
      <p:ext uri="{BB962C8B-B14F-4D97-AF65-F5344CB8AC3E}">
        <p14:creationId xmlns:p14="http://schemas.microsoft.com/office/powerpoint/2010/main" val="4236596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1787063-47FC-42E3-B906-C6ACA256F3AC}" type="datetimeFigureOut">
              <a:rPr lang="en-US"/>
              <a:pPr>
                <a:defRPr/>
              </a:pPr>
              <a:t>2/9/2017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948FA10-BFE5-4D69-844C-E4A650736057}" type="slidenum">
              <a:rPr lang="en-US" altLang="en-US"/>
              <a:pPr>
                <a:defRPr/>
              </a:pPr>
              <a:t>‹#›</a:t>
            </a:fld>
            <a:endParaRPr lang="en-US" altLang="en-US"/>
          </a:p>
        </p:txBody>
      </p:sp>
    </p:spTree>
    <p:extLst>
      <p:ext uri="{BB962C8B-B14F-4D97-AF65-F5344CB8AC3E}">
        <p14:creationId xmlns:p14="http://schemas.microsoft.com/office/powerpoint/2010/main" val="3051555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248400"/>
            <a:ext cx="5486400" cy="473075"/>
          </a:xfrm>
        </p:spPr>
        <p:txBody>
          <a:bodyPr/>
          <a:lstStyle>
            <a:lvl1pPr>
              <a:defRPr/>
            </a:lvl1pPr>
          </a:lstStyle>
          <a:p>
            <a:pPr>
              <a:defRPr/>
            </a:pPr>
            <a:endParaRPr lang="en-US"/>
          </a:p>
        </p:txBody>
      </p:sp>
      <p:sp>
        <p:nvSpPr>
          <p:cNvPr id="5" name="Slide Number Placeholder 5"/>
          <p:cNvSpPr>
            <a:spLocks noGrp="1"/>
          </p:cNvSpPr>
          <p:nvPr>
            <p:ph type="sldNum" sz="quarter" idx="11"/>
          </p:nvPr>
        </p:nvSpPr>
        <p:spPr/>
        <p:txBody>
          <a:bodyPr/>
          <a:lstStyle>
            <a:lvl1pPr>
              <a:defRPr smtClean="0"/>
            </a:lvl1pPr>
          </a:lstStyle>
          <a:p>
            <a:pPr>
              <a:defRPr/>
            </a:pPr>
            <a:fld id="{800FAAFF-36B9-4E0E-9763-9619871C3417}" type="slidenum">
              <a:rPr lang="en-US" altLang="en-US"/>
              <a:pPr>
                <a:defRPr/>
              </a:pPr>
              <a:t>‹#›</a:t>
            </a:fld>
            <a:endParaRPr lang="en-US" altLang="en-US"/>
          </a:p>
        </p:txBody>
      </p:sp>
    </p:spTree>
    <p:extLst>
      <p:ext uri="{BB962C8B-B14F-4D97-AF65-F5344CB8AC3E}">
        <p14:creationId xmlns:p14="http://schemas.microsoft.com/office/powerpoint/2010/main" val="777542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D060B1BF-8D28-48A3-AF5D-1F69205A76A3}" type="datetimeFigureOut">
              <a:rPr lang="en-US"/>
              <a:pPr>
                <a:defRPr/>
              </a:pPr>
              <a:t>2/9/2017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D81E44C-D9AA-40CE-BF22-8B49B7CE479C}" type="slidenum">
              <a:rPr lang="en-US" altLang="en-US"/>
              <a:pPr>
                <a:defRPr/>
              </a:pPr>
              <a:t>‹#›</a:t>
            </a:fld>
            <a:endParaRPr lang="en-US" altLang="en-US"/>
          </a:p>
        </p:txBody>
      </p:sp>
    </p:spTree>
    <p:extLst>
      <p:ext uri="{BB962C8B-B14F-4D97-AF65-F5344CB8AC3E}">
        <p14:creationId xmlns:p14="http://schemas.microsoft.com/office/powerpoint/2010/main" val="517676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84B2AC44-D663-4BF9-BD7F-4065B157C930}" type="datetimeFigureOut">
              <a:rPr lang="en-US"/>
              <a:pPr>
                <a:defRPr/>
              </a:pPr>
              <a:t>2/9/2017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BC538FA-9D9F-41AC-A3B2-56839D8C0A8A}" type="slidenum">
              <a:rPr lang="en-US" altLang="en-US"/>
              <a:pPr>
                <a:defRPr/>
              </a:pPr>
              <a:t>‹#›</a:t>
            </a:fld>
            <a:endParaRPr lang="en-US" altLang="en-US"/>
          </a:p>
        </p:txBody>
      </p:sp>
    </p:spTree>
    <p:extLst>
      <p:ext uri="{BB962C8B-B14F-4D97-AF65-F5344CB8AC3E}">
        <p14:creationId xmlns:p14="http://schemas.microsoft.com/office/powerpoint/2010/main" val="3544232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2FD3FD7-51B4-4CB7-BBBB-43EF7FECE9CE}" type="datetimeFigureOut">
              <a:rPr lang="en-US"/>
              <a:pPr>
                <a:defRPr/>
              </a:pPr>
              <a:t>2/9/2017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43B0450-9A08-414D-9E42-0B20AE74774D}" type="slidenum">
              <a:rPr lang="en-US" altLang="en-US"/>
              <a:pPr>
                <a:defRPr/>
              </a:pPr>
              <a:t>‹#›</a:t>
            </a:fld>
            <a:endParaRPr lang="en-US" altLang="en-US"/>
          </a:p>
        </p:txBody>
      </p:sp>
    </p:spTree>
    <p:extLst>
      <p:ext uri="{BB962C8B-B14F-4D97-AF65-F5344CB8AC3E}">
        <p14:creationId xmlns:p14="http://schemas.microsoft.com/office/powerpoint/2010/main" val="102578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964C142E-68ED-4B7B-BF62-3029615E6F40}" type="datetimeFigureOut">
              <a:rPr lang="en-US"/>
              <a:pPr>
                <a:defRPr/>
              </a:pPr>
              <a:t>2/9/2017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61B9D2F-405C-46C4-A44C-60E1F89276C1}" type="slidenum">
              <a:rPr lang="en-US" altLang="en-US"/>
              <a:pPr>
                <a:defRPr/>
              </a:pPr>
              <a:t>‹#›</a:t>
            </a:fld>
            <a:endParaRPr lang="en-US" altLang="en-US"/>
          </a:p>
        </p:txBody>
      </p:sp>
    </p:spTree>
    <p:extLst>
      <p:ext uri="{BB962C8B-B14F-4D97-AF65-F5344CB8AC3E}">
        <p14:creationId xmlns:p14="http://schemas.microsoft.com/office/powerpoint/2010/main" val="3507806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598C1DB-7ACB-49B2-961A-B1ADF3D2B658}" type="datetimeFigureOut">
              <a:rPr lang="en-US"/>
              <a:pPr>
                <a:defRPr/>
              </a:pPr>
              <a:t>2/9/2017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B3E5450-A214-469E-A272-CE4655CDDE2B}" type="slidenum">
              <a:rPr lang="en-US" altLang="en-US"/>
              <a:pPr>
                <a:defRPr/>
              </a:pPr>
              <a:t>‹#›</a:t>
            </a:fld>
            <a:endParaRPr lang="en-US" altLang="en-US"/>
          </a:p>
        </p:txBody>
      </p:sp>
    </p:spTree>
    <p:extLst>
      <p:ext uri="{BB962C8B-B14F-4D97-AF65-F5344CB8AC3E}">
        <p14:creationId xmlns:p14="http://schemas.microsoft.com/office/powerpoint/2010/main" val="3156816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D4D9846-6F5B-4447-B0C0-B03CE6E602FD}" type="datetimeFigureOut">
              <a:rPr lang="en-US"/>
              <a:pPr>
                <a:defRPr/>
              </a:pPr>
              <a:t>2/9/2017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6DD0F84-55CE-4EDE-8755-0C3E13E57E22}" type="slidenum">
              <a:rPr lang="en-US" altLang="en-US"/>
              <a:pPr>
                <a:defRPr/>
              </a:pPr>
              <a:t>‹#›</a:t>
            </a:fld>
            <a:endParaRPr lang="en-US" altLang="en-US"/>
          </a:p>
        </p:txBody>
      </p:sp>
    </p:spTree>
    <p:extLst>
      <p:ext uri="{BB962C8B-B14F-4D97-AF65-F5344CB8AC3E}">
        <p14:creationId xmlns:p14="http://schemas.microsoft.com/office/powerpoint/2010/main" val="4137633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077C7C1-E84B-4691-92DB-5E66461DD125}" type="datetimeFigureOut">
              <a:rPr lang="en-US"/>
              <a:pPr>
                <a:defRPr/>
              </a:pPr>
              <a:t>2/9/2017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0B2292D-4C66-4E31-8E00-B0143221C986}" type="slidenum">
              <a:rPr lang="en-US" altLang="en-US"/>
              <a:pPr>
                <a:defRPr/>
              </a:pPr>
              <a:t>‹#›</a:t>
            </a:fld>
            <a:endParaRPr lang="en-US" altLang="en-US"/>
          </a:p>
        </p:txBody>
      </p:sp>
    </p:spTree>
    <p:extLst>
      <p:ext uri="{BB962C8B-B14F-4D97-AF65-F5344CB8AC3E}">
        <p14:creationId xmlns:p14="http://schemas.microsoft.com/office/powerpoint/2010/main" val="1049174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C6F55053-1005-42DF-A896-0AE09A792837}" type="datetimeFigureOut">
              <a:rPr lang="en-US"/>
              <a:pPr>
                <a:defRPr/>
              </a:pPr>
              <a:t>2/9/2017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defRPr>
            </a:lvl1pPr>
          </a:lstStyle>
          <a:p>
            <a:pPr>
              <a:defRPr/>
            </a:pPr>
            <a:fld id="{97890D76-C295-4B6A-B27B-9FFD08B9262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45" r:id="rId1"/>
    <p:sldLayoutId id="214748375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eaLnBrk="1" hangingPunct="1"/>
            <a:r>
              <a:rPr lang="en-US" altLang="en-US" sz="2000" smtClean="0"/>
              <a:t>Example Energy Policy</a:t>
            </a:r>
          </a:p>
        </p:txBody>
      </p:sp>
      <p:sp>
        <p:nvSpPr>
          <p:cNvPr id="9219" name="Content Placeholder 2"/>
          <p:cNvSpPr>
            <a:spLocks noGrp="1"/>
          </p:cNvSpPr>
          <p:nvPr>
            <p:ph idx="1"/>
          </p:nvPr>
        </p:nvSpPr>
        <p:spPr>
          <a:xfrm>
            <a:off x="457200" y="1600200"/>
            <a:ext cx="8229600" cy="5105400"/>
          </a:xfrm>
        </p:spPr>
        <p:txBody>
          <a:bodyPr rtlCol="0">
            <a:normAutofit fontScale="62500" lnSpcReduction="20000"/>
          </a:bodyPr>
          <a:lstStyle/>
          <a:p>
            <a:pPr eaLnBrk="1" fontAlgn="auto" hangingPunct="1">
              <a:spcAft>
                <a:spcPts val="0"/>
              </a:spcAft>
              <a:defRPr/>
            </a:pPr>
            <a:r>
              <a:rPr lang="en-US" b="1" dirty="0" smtClean="0">
                <a:solidFill>
                  <a:srgbClr val="0000FF"/>
                </a:solidFill>
              </a:rPr>
              <a:t>As an energy intense manufacturer of specialty glass, ABC Company strives to reduce its energy consumption and costs and promote the long-term environmental and economic sustainability of its operations.  We are committed to:</a:t>
            </a:r>
          </a:p>
          <a:p>
            <a:pPr eaLnBrk="1" fontAlgn="auto" hangingPunct="1">
              <a:spcAft>
                <a:spcPts val="0"/>
              </a:spcAft>
              <a:defRPr/>
            </a:pPr>
            <a:r>
              <a:rPr lang="en-US" sz="3800" b="1" dirty="0" smtClean="0">
                <a:solidFill>
                  <a:srgbClr val="0000FF"/>
                </a:solidFill>
              </a:rPr>
              <a:t>R</a:t>
            </a:r>
            <a:r>
              <a:rPr lang="en-US" dirty="0" smtClean="0"/>
              <a:t>educe energy use per unit of production by 25% in 10 years in our manufacturing operations</a:t>
            </a:r>
          </a:p>
          <a:p>
            <a:pPr eaLnBrk="1" fontAlgn="auto" hangingPunct="1">
              <a:spcAft>
                <a:spcPts val="0"/>
              </a:spcAft>
              <a:defRPr/>
            </a:pPr>
            <a:r>
              <a:rPr lang="en-US" sz="3800" b="1" dirty="0" smtClean="0">
                <a:solidFill>
                  <a:srgbClr val="0000FF"/>
                </a:solidFill>
              </a:rPr>
              <a:t>E</a:t>
            </a:r>
            <a:r>
              <a:rPr lang="en-US" dirty="0" smtClean="0"/>
              <a:t>nsure continual improvement in our energy performance</a:t>
            </a:r>
          </a:p>
          <a:p>
            <a:pPr eaLnBrk="1" fontAlgn="auto" hangingPunct="1">
              <a:spcAft>
                <a:spcPts val="0"/>
              </a:spcAft>
              <a:defRPr/>
            </a:pPr>
            <a:r>
              <a:rPr lang="en-US" sz="3800" b="1" dirty="0" smtClean="0">
                <a:solidFill>
                  <a:srgbClr val="0000FF"/>
                </a:solidFill>
              </a:rPr>
              <a:t>D</a:t>
            </a:r>
            <a:r>
              <a:rPr lang="en-US" dirty="0" smtClean="0"/>
              <a:t>eploy information and resources to achieve our objectives and targets</a:t>
            </a:r>
          </a:p>
          <a:p>
            <a:pPr eaLnBrk="1" fontAlgn="auto" hangingPunct="1">
              <a:spcAft>
                <a:spcPts val="0"/>
              </a:spcAft>
              <a:defRPr/>
            </a:pPr>
            <a:r>
              <a:rPr lang="en-US" sz="3800" b="1" dirty="0" smtClean="0">
                <a:solidFill>
                  <a:srgbClr val="0000FF"/>
                </a:solidFill>
              </a:rPr>
              <a:t>U</a:t>
            </a:r>
            <a:r>
              <a:rPr lang="en-US" dirty="0" smtClean="0"/>
              <a:t>phold legal and other requirements regarding energy</a:t>
            </a:r>
          </a:p>
          <a:p>
            <a:pPr eaLnBrk="1" fontAlgn="auto" hangingPunct="1">
              <a:spcAft>
                <a:spcPts val="0"/>
              </a:spcAft>
              <a:defRPr/>
            </a:pPr>
            <a:r>
              <a:rPr lang="en-US" sz="3800" b="1" dirty="0" smtClean="0">
                <a:solidFill>
                  <a:srgbClr val="0000FF"/>
                </a:solidFill>
              </a:rPr>
              <a:t>C</a:t>
            </a:r>
            <a:r>
              <a:rPr lang="en-US" dirty="0" smtClean="0"/>
              <a:t>onsider energy performance improvements in design and modification of our facilities, equipment, systems and processes</a:t>
            </a:r>
          </a:p>
          <a:p>
            <a:pPr eaLnBrk="1" fontAlgn="auto" hangingPunct="1">
              <a:spcAft>
                <a:spcPts val="0"/>
              </a:spcAft>
              <a:defRPr/>
            </a:pPr>
            <a:r>
              <a:rPr lang="en-US" sz="3800" b="1" dirty="0" smtClean="0">
                <a:solidFill>
                  <a:srgbClr val="0000FF"/>
                </a:solidFill>
              </a:rPr>
              <a:t>E</a:t>
            </a:r>
            <a:r>
              <a:rPr lang="en-US" dirty="0" smtClean="0"/>
              <a:t>ffectively procure and utilize energy-efficient products and services</a:t>
            </a:r>
          </a:p>
          <a:p>
            <a:pPr marL="0" indent="0" eaLnBrk="1" fontAlgn="auto" hangingPunct="1">
              <a:spcAft>
                <a:spcPts val="0"/>
              </a:spcAft>
              <a:buFont typeface="Arial" charset="0"/>
              <a:buNone/>
              <a:defRPr/>
            </a:pPr>
            <a:endParaRPr lang="en-US" dirty="0" smtClean="0"/>
          </a:p>
          <a:p>
            <a:pPr marL="0" indent="0" eaLnBrk="1" fontAlgn="auto" hangingPunct="1">
              <a:spcBef>
                <a:spcPts val="0"/>
              </a:spcBef>
              <a:spcAft>
                <a:spcPts val="0"/>
              </a:spcAft>
              <a:buFont typeface="Arial" charset="0"/>
              <a:buNone/>
              <a:defRPr/>
            </a:pPr>
            <a:endParaRPr lang="en-US" sz="2200" dirty="0" smtClean="0">
              <a:solidFill>
                <a:prstClr val="black">
                  <a:tint val="75000"/>
                </a:prstClr>
              </a:solidFill>
            </a:endParaRPr>
          </a:p>
          <a:p>
            <a:pPr marL="0" indent="0" eaLnBrk="1" fontAlgn="auto" hangingPunct="1">
              <a:spcBef>
                <a:spcPts val="0"/>
              </a:spcBef>
              <a:spcAft>
                <a:spcPts val="0"/>
              </a:spcAft>
              <a:buFont typeface="Arial" charset="0"/>
              <a:buNone/>
              <a:defRPr/>
            </a:pPr>
            <a:endParaRPr lang="en-US" sz="2200" dirty="0">
              <a:solidFill>
                <a:prstClr val="black">
                  <a:tint val="75000"/>
                </a:prstClr>
              </a:solidFill>
            </a:endParaRPr>
          </a:p>
          <a:p>
            <a:pPr marL="0" indent="0" eaLnBrk="1" fontAlgn="auto" hangingPunct="1">
              <a:spcBef>
                <a:spcPts val="0"/>
              </a:spcBef>
              <a:spcAft>
                <a:spcPts val="0"/>
              </a:spcAft>
              <a:buFont typeface="Arial" charset="0"/>
              <a:buNone/>
              <a:defRPr/>
            </a:pPr>
            <a:endParaRPr lang="en-US" sz="2200" dirty="0" smtClean="0">
              <a:solidFill>
                <a:prstClr val="black">
                  <a:tint val="75000"/>
                </a:prstClr>
              </a:solidFill>
            </a:endParaRPr>
          </a:p>
          <a:p>
            <a:pPr marL="0" indent="0" eaLnBrk="1" fontAlgn="auto" hangingPunct="1">
              <a:spcBef>
                <a:spcPts val="0"/>
              </a:spcBef>
              <a:spcAft>
                <a:spcPts val="0"/>
              </a:spcAft>
              <a:buFont typeface="Arial" charset="0"/>
              <a:buNone/>
              <a:defRPr/>
            </a:pPr>
            <a:r>
              <a:rPr lang="en-US" sz="2200" dirty="0" smtClean="0">
                <a:solidFill>
                  <a:prstClr val="black">
                    <a:tint val="75000"/>
                  </a:prstClr>
                </a:solidFill>
              </a:rPr>
              <a:t>Energy Policy Example</a:t>
            </a:r>
          </a:p>
          <a:p>
            <a:pPr marL="0" indent="0" eaLnBrk="1" fontAlgn="auto" hangingPunct="1">
              <a:spcBef>
                <a:spcPts val="0"/>
              </a:spcBef>
              <a:spcAft>
                <a:spcPts val="0"/>
              </a:spcAft>
              <a:buFont typeface="Arial" charset="0"/>
              <a:buNone/>
              <a:defRPr/>
            </a:pPr>
            <a:r>
              <a:rPr lang="en-US" sz="2200" dirty="0">
                <a:solidFill>
                  <a:prstClr val="black">
                    <a:tint val="75000"/>
                  </a:prstClr>
                </a:solidFill>
              </a:rPr>
              <a:t>50001 Navigator (https://navigator.industrialenergytools.com) 	</a:t>
            </a:r>
            <a:r>
              <a:rPr lang="en-US" sz="2200" dirty="0" smtClean="0">
                <a:solidFill>
                  <a:prstClr val="black">
                    <a:tint val="75000"/>
                  </a:prstClr>
                </a:solidFill>
              </a:rPr>
              <a:t>		February 2017</a:t>
            </a:r>
            <a:endParaRPr lang="en-US" sz="2200" dirty="0" smtClean="0">
              <a:solidFill>
                <a:prstClr val="black">
                  <a:tint val="75000"/>
                </a:prstClr>
              </a:solidFill>
            </a:endParaRPr>
          </a:p>
          <a:p>
            <a:pPr marL="0" indent="0" eaLnBrk="1" fontAlgn="auto" hangingPunct="1">
              <a:spcBef>
                <a:spcPts val="0"/>
              </a:spcBef>
              <a:spcAft>
                <a:spcPts val="0"/>
              </a:spcAft>
              <a:buFont typeface="Arial" charset="0"/>
              <a:buNone/>
              <a:defRPr/>
            </a:pPr>
            <a:r>
              <a:rPr lang="en-US" sz="2200" dirty="0" smtClean="0">
                <a:solidFill>
                  <a:prstClr val="black">
                    <a:tint val="75000"/>
                  </a:prstClr>
                </a:solidFill>
              </a:rPr>
              <a:t>© 2017 Georgia Tech Research Corporation and U.S. Department of Energy </a:t>
            </a:r>
          </a:p>
        </p:txBody>
      </p:sp>
      <p:sp>
        <p:nvSpPr>
          <p:cNvPr id="4100" name="TextBox 3"/>
          <p:cNvSpPr txBox="1">
            <a:spLocks noChangeArrowheads="1"/>
          </p:cNvSpPr>
          <p:nvPr/>
        </p:nvSpPr>
        <p:spPr bwMode="auto">
          <a:xfrm>
            <a:off x="5732463" y="152876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5" name="Rectangle 4"/>
          <p:cNvSpPr/>
          <p:nvPr/>
        </p:nvSpPr>
        <p:spPr>
          <a:xfrm>
            <a:off x="1676400" y="1066800"/>
            <a:ext cx="6032310" cy="584775"/>
          </a:xfrm>
          <a:prstGeom prst="rect">
            <a:avLst/>
          </a:prstGeom>
          <a:noFill/>
        </p:spPr>
        <p:txBody>
          <a:bodyPr>
            <a:spAutoFit/>
            <a:scene3d>
              <a:camera prst="orthographicFront"/>
              <a:lightRig rig="balanced" dir="t">
                <a:rot lat="0" lon="0" rev="2100000"/>
              </a:lightRig>
            </a:scene3d>
            <a:sp3d extrusionH="57150" prstMaterial="metal">
              <a:bevelT w="38100" h="25400"/>
              <a:contourClr>
                <a:schemeClr val="bg2"/>
              </a:contourClr>
            </a:sp3d>
          </a:bodyPr>
          <a:lstStyle/>
          <a:p>
            <a:pPr eaLnBrk="1" fontAlgn="auto" hangingPunct="1">
              <a:spcBef>
                <a:spcPts val="0"/>
              </a:spcBef>
              <a:spcAft>
                <a:spcPts val="0"/>
              </a:spcAft>
              <a:defRPr/>
            </a:pPr>
            <a:r>
              <a:rPr lang="en-US" sz="3200" i="1" dirty="0">
                <a:ln w="50800"/>
                <a:solidFill>
                  <a:schemeClr val="bg1">
                    <a:shade val="50000"/>
                  </a:schemeClr>
                </a:solidFill>
                <a:cs typeface="+mn-cs"/>
              </a:rPr>
              <a:t>ABC Company Energy Policy</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TotalTime>
  <Words>215</Words>
  <Application>Microsoft Office PowerPoint</Application>
  <PresentationFormat>On-screen Show (4:3)</PresentationFormat>
  <Paragraphs>22</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Example Energy Policy</vt:lpstr>
    </vt:vector>
  </TitlesOfParts>
  <Company>Georgia Institute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Step 1.7 Example Energy Policy 140912</dc:title>
  <dc:creator>Holly Grell-Lawe</dc:creator>
  <cp:lastModifiedBy>Ridah Sabouni</cp:lastModifiedBy>
  <cp:revision>16</cp:revision>
  <dcterms:created xsi:type="dcterms:W3CDTF">2011-06-18T05:15:52Z</dcterms:created>
  <dcterms:modified xsi:type="dcterms:W3CDTF">2017-02-09T12:10:29Z</dcterms:modified>
</cp:coreProperties>
</file>