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22"/>
  </p:notesMasterIdLst>
  <p:sldIdLst>
    <p:sldId id="256" r:id="rId4"/>
    <p:sldId id="269" r:id="rId5"/>
    <p:sldId id="270" r:id="rId6"/>
    <p:sldId id="257" r:id="rId7"/>
    <p:sldId id="271" r:id="rId8"/>
    <p:sldId id="277" r:id="rId9"/>
    <p:sldId id="278" r:id="rId10"/>
    <p:sldId id="280" r:id="rId11"/>
    <p:sldId id="273" r:id="rId12"/>
    <p:sldId id="265" r:id="rId13"/>
    <p:sldId id="292" r:id="rId14"/>
    <p:sldId id="295" r:id="rId15"/>
    <p:sldId id="266" r:id="rId16"/>
    <p:sldId id="281" r:id="rId17"/>
    <p:sldId id="288" r:id="rId18"/>
    <p:sldId id="290" r:id="rId19"/>
    <p:sldId id="268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E0BAAF-D35A-4443-B2F2-53DA769116F3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A7C077-79A6-49C0-9DF4-5274308E3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208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3430A-811A-4B2D-BE1A-40674D6BB7A9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32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FCCE7D9-F134-4288-A476-6BC63DECFA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1282-F3C9-4AE1-9C8D-518FF2D24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6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5D84A-957D-4B65-B9CC-DE8928885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6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9A23B-6F0B-4061-9B1E-EF64AFD96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6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CA7D-2B3C-4802-97D4-C0193DA81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5428-9CA3-47EE-839E-CF26E4123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E6F3-BD77-40C0-9EBF-55E46517D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2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F840-180E-485D-9AB9-EC824777A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B0477-F797-4CB6-B866-EA1BA221B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9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AA65E-38E4-4BA7-A86A-918F33C27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49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1E6C-034B-4614-A433-D859F0629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8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4040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2AFF6D-AA50-4AA0-9D21-6BFC35742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8686800" cy="1905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Energy Management System (EnMS) Awareness</a:t>
            </a:r>
            <a:endParaRPr lang="en-US" altLang="en-US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Date: July 7, 2014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864DC-6D21-449F-A01D-5371B1AFB88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533400" y="6119813"/>
            <a:ext cx="683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General EnMS Awareness Presentation Template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50001 Navigator (https://navigator.industrialenergytools.com) 	January 2017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57200" y="6599238"/>
            <a:ext cx="536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are our significant energy uses?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Boiler operations</a:t>
            </a:r>
          </a:p>
          <a:p>
            <a:pPr lvl="1"/>
            <a:r>
              <a:rPr lang="en-US" altLang="en-US" smtClean="0"/>
              <a:t>37% of total natural gas consumed</a:t>
            </a:r>
          </a:p>
          <a:p>
            <a:r>
              <a:rPr lang="en-US" altLang="en-US" smtClean="0"/>
              <a:t>Fabricator oven operations </a:t>
            </a:r>
          </a:p>
          <a:p>
            <a:pPr lvl="1"/>
            <a:r>
              <a:rPr lang="en-US" altLang="en-US" smtClean="0"/>
              <a:t>23% of total natural gas consumed</a:t>
            </a:r>
          </a:p>
          <a:p>
            <a:r>
              <a:rPr lang="en-US" altLang="en-US" smtClean="0"/>
              <a:t>Air compressors</a:t>
            </a:r>
          </a:p>
          <a:p>
            <a:pPr lvl="1"/>
            <a:r>
              <a:rPr lang="en-US" altLang="en-US" smtClean="0"/>
              <a:t>8% of total electrical energy consumed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56A13-97E9-440B-ACCA-A88A939C289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40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are significant energy uses important?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19575"/>
          </a:xfrm>
        </p:spPr>
        <p:txBody>
          <a:bodyPr/>
          <a:lstStyle/>
          <a:p>
            <a:r>
              <a:rPr lang="en-US" altLang="en-US" smtClean="0"/>
              <a:t>SEUs help us</a:t>
            </a:r>
          </a:p>
          <a:p>
            <a:pPr lvl="1"/>
            <a:r>
              <a:rPr lang="en-US" altLang="en-US" smtClean="0"/>
              <a:t>Establish priorities for energy management</a:t>
            </a:r>
          </a:p>
          <a:p>
            <a:pPr lvl="1"/>
            <a:r>
              <a:rPr lang="en-US" altLang="en-US" smtClean="0"/>
              <a:t>Make decisions on resource allocations</a:t>
            </a:r>
          </a:p>
          <a:p>
            <a:r>
              <a:rPr lang="en-US" altLang="en-US" smtClean="0"/>
              <a:t>In an EnMS, we must manage our SEUs by ensuring</a:t>
            </a:r>
          </a:p>
          <a:p>
            <a:pPr lvl="1"/>
            <a:r>
              <a:rPr lang="en-US" altLang="en-US" smtClean="0"/>
              <a:t>competence and training of relevant personnel</a:t>
            </a:r>
          </a:p>
          <a:p>
            <a:pPr lvl="1"/>
            <a:r>
              <a:rPr lang="en-US" altLang="en-US" smtClean="0"/>
              <a:t>implementation of operational and procurement controls </a:t>
            </a:r>
          </a:p>
          <a:p>
            <a:pPr lvl="1"/>
            <a:r>
              <a:rPr lang="en-US" altLang="en-US" smtClean="0"/>
              <a:t>monitoring and measurement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9FCBCE-6F66-4CC8-8E87-D64552923E62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your actions matter?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smtClean="0"/>
              <a:t>Following procedures:</a:t>
            </a:r>
          </a:p>
          <a:p>
            <a:r>
              <a:rPr lang="en-US" altLang="en-US" smtClean="0"/>
              <a:t>Conserves energy</a:t>
            </a:r>
          </a:p>
          <a:p>
            <a:r>
              <a:rPr lang="en-US" altLang="en-US" smtClean="0"/>
              <a:t>Helps control energy costs</a:t>
            </a:r>
          </a:p>
          <a:p>
            <a:r>
              <a:rPr lang="en-US" altLang="en-US" smtClean="0"/>
              <a:t>Supports achieving energy objectives</a:t>
            </a:r>
          </a:p>
          <a:p>
            <a:endParaRPr lang="en-US" altLang="en-US" smtClean="0"/>
          </a:p>
        </p:txBody>
      </p:sp>
      <p:sp>
        <p:nvSpPr>
          <p:cNvPr id="1536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smtClean="0"/>
              <a:t>Not following procedures:</a:t>
            </a:r>
          </a:p>
          <a:p>
            <a:r>
              <a:rPr lang="en-US" altLang="en-US" smtClean="0"/>
              <a:t>Wastes energy</a:t>
            </a:r>
          </a:p>
          <a:p>
            <a:r>
              <a:rPr lang="en-US" altLang="en-US" smtClean="0"/>
              <a:t>Increases energy costs</a:t>
            </a:r>
          </a:p>
          <a:p>
            <a:r>
              <a:rPr lang="en-US" altLang="en-US" smtClean="0"/>
              <a:t>Undermines achieving energy objectives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F5DA27-AB4E-4451-9F40-AACCA1D677C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energy objectives and targets have been set?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693025" cy="4267200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Objective:</a:t>
            </a:r>
            <a:r>
              <a:rPr lang="en-US" sz="2600" dirty="0" smtClean="0"/>
              <a:t> </a:t>
            </a:r>
            <a:r>
              <a:rPr lang="en-US" sz="2600" b="1" dirty="0" smtClean="0"/>
              <a:t>Reduce natural gas consumption by end of FY 2015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Target: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Reduce natural gas consumption in fabricator ovens by 20%</a:t>
            </a:r>
          </a:p>
          <a:p>
            <a:pPr>
              <a:defRPr/>
            </a:pPr>
            <a:r>
              <a:rPr lang="en-US" sz="2600" b="1" dirty="0" smtClean="0"/>
              <a:t>Objective: Reduce electrical energy consumption by end of FY 2015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Target 1: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Reduce electrical energy consumption by air compressors by 2.5%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Target 2: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Reduce electrical energy consumption in Admin Building by 2.5%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96513-DF80-4022-A831-5289D934F608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are the benefits of improved energy performance?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352800"/>
          </a:xfrm>
        </p:spPr>
        <p:txBody>
          <a:bodyPr/>
          <a:lstStyle/>
          <a:p>
            <a:pPr>
              <a:defRPr/>
            </a:pPr>
            <a:r>
              <a:rPr lang="en-US" sz="2600" dirty="0" smtClean="0"/>
              <a:t>Reduced energy consumption</a:t>
            </a:r>
          </a:p>
          <a:p>
            <a:pPr lvl="1">
              <a:defRPr/>
            </a:pPr>
            <a:r>
              <a:rPr lang="en-US" sz="2200" i="1" dirty="0" smtClean="0">
                <a:solidFill>
                  <a:schemeClr val="accent6">
                    <a:lumMod val="50000"/>
                  </a:schemeClr>
                </a:solidFill>
              </a:rPr>
              <a:t>Potential for reduced energy costs</a:t>
            </a:r>
          </a:p>
          <a:p>
            <a:pPr lvl="1">
              <a:defRPr/>
            </a:pPr>
            <a:r>
              <a:rPr lang="en-US" sz="2200" i="1" dirty="0" smtClean="0">
                <a:solidFill>
                  <a:schemeClr val="accent6">
                    <a:lumMod val="50000"/>
                  </a:schemeClr>
                </a:solidFill>
              </a:rPr>
              <a:t>Potential for increased conservation of natural resources</a:t>
            </a:r>
          </a:p>
          <a:p>
            <a:pPr>
              <a:defRPr/>
            </a:pPr>
            <a:r>
              <a:rPr lang="en-US" sz="2600" dirty="0" smtClean="0"/>
              <a:t>Increased energy efficiency</a:t>
            </a:r>
          </a:p>
          <a:p>
            <a:pPr lvl="1">
              <a:defRPr/>
            </a:pPr>
            <a:r>
              <a:rPr lang="en-US" sz="2200" i="1" dirty="0" smtClean="0">
                <a:solidFill>
                  <a:schemeClr val="accent6">
                    <a:lumMod val="50000"/>
                  </a:schemeClr>
                </a:solidFill>
              </a:rPr>
              <a:t>Produce the same amount of product with less energy</a:t>
            </a:r>
          </a:p>
          <a:p>
            <a:pPr lvl="1">
              <a:defRPr/>
            </a:pPr>
            <a:r>
              <a:rPr lang="en-US" sz="2200" i="1" dirty="0" smtClean="0">
                <a:solidFill>
                  <a:schemeClr val="accent6">
                    <a:lumMod val="50000"/>
                  </a:schemeClr>
                </a:solidFill>
              </a:rPr>
              <a:t>Produce more product with the same amount of energy</a:t>
            </a:r>
          </a:p>
          <a:p>
            <a:pPr>
              <a:defRPr/>
            </a:pPr>
            <a:r>
              <a:rPr lang="en-US" sz="2600" dirty="0" smtClean="0"/>
              <a:t>Reduced greenhouse gas emissions and other environmental impacts</a:t>
            </a:r>
          </a:p>
          <a:p>
            <a:pPr lvl="1">
              <a:defRPr/>
            </a:pPr>
            <a:r>
              <a:rPr lang="en-US" sz="2200" i="1" dirty="0" smtClean="0">
                <a:solidFill>
                  <a:schemeClr val="accent6">
                    <a:lumMod val="50000"/>
                  </a:schemeClr>
                </a:solidFill>
              </a:rPr>
              <a:t>Reduced long-term business risks and liabilities</a:t>
            </a:r>
          </a:p>
          <a:p>
            <a:pPr lvl="1">
              <a:defRPr/>
            </a:pPr>
            <a:r>
              <a:rPr lang="en-US" sz="2200" i="1" dirty="0" smtClean="0">
                <a:solidFill>
                  <a:schemeClr val="accent6">
                    <a:lumMod val="50000"/>
                  </a:schemeClr>
                </a:solidFill>
              </a:rPr>
              <a:t>Potential for reduced regulatory costs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EC3A1-4FBF-46C9-A95C-17D8414D60A5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Awareness is key to our success!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Energy policy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Is there an energy policy?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What does the policy mean to your job?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How can and do you impact energy consumption?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Energy procedures and requirements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What negative results occur if you do not follow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EnMS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  procedures?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What positive results occur when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EnMS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 procedures are followed?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FE6C7-9AE5-424E-B9B2-FDAB3729E79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3792538" y="6581775"/>
            <a:ext cx="543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391400" y="61722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(cont’d)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Awareness is key to our success! </a:t>
            </a:r>
            <a:r>
              <a:rPr lang="en-US" altLang="en-US" sz="2800" smtClean="0"/>
              <a:t>(cont’d)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Energy objectives and targets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Have energy objectives and targets been set?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Are there energy objectives and targets that apply to your work area or activities?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What is your role is achieving the energy objectives and targets?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What are the benefits of improved energy performance?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E6B20-E93B-45CB-935D-726E8A02C2F9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Next?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Increased communications about energy</a:t>
            </a:r>
          </a:p>
          <a:p>
            <a:pPr lvl="1"/>
            <a:r>
              <a:rPr lang="en-US" altLang="en-US" smtClean="0"/>
              <a:t>Updates from the energy team</a:t>
            </a:r>
          </a:p>
          <a:p>
            <a:pPr lvl="1"/>
            <a:r>
              <a:rPr lang="en-US" altLang="en-US" smtClean="0"/>
              <a:t>Suggestion system for energy-saving ideas</a:t>
            </a:r>
          </a:p>
          <a:p>
            <a:r>
              <a:rPr lang="en-US" altLang="en-US" smtClean="0"/>
              <a:t>Additional energy awareness training for</a:t>
            </a:r>
          </a:p>
          <a:p>
            <a:pPr lvl="1"/>
            <a:r>
              <a:rPr lang="en-US" altLang="en-US" smtClean="0"/>
              <a:t>Personnel working in areas with significant energy uses</a:t>
            </a:r>
          </a:p>
          <a:p>
            <a:pPr lvl="1"/>
            <a:r>
              <a:rPr lang="en-US" altLang="en-US" smtClean="0"/>
              <a:t>Personnel working in areas where the energy objectives and targets apply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86C3F-7757-4E36-B5B3-ADD9A8F8E831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B703C-3FE4-4201-89AC-647A78370183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914400" y="2895600"/>
            <a:ext cx="781208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/>
              <a:t>QUESTIONS?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Thank you for your time today!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2C2468-2647-43F8-8C8E-DA2D967EF6E3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815975" y="2667000"/>
            <a:ext cx="81867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800"/>
              <a:t>Introducing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ABC Company’s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Energy Management System (EnMS)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779838" y="6581775"/>
            <a:ext cx="53641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What are we doing?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Implementing a </a:t>
            </a:r>
            <a:r>
              <a:rPr lang="en-US" altLang="en-US" i="1" smtClean="0"/>
              <a:t>management system </a:t>
            </a:r>
            <a:r>
              <a:rPr lang="en-US" altLang="en-US" smtClean="0"/>
              <a:t>to:</a:t>
            </a:r>
          </a:p>
          <a:p>
            <a:pPr lvl="1"/>
            <a:r>
              <a:rPr lang="en-US" altLang="en-US" smtClean="0"/>
              <a:t>Analyze and manage our energy uses and energy consumption</a:t>
            </a:r>
          </a:p>
          <a:p>
            <a:pPr lvl="1"/>
            <a:r>
              <a:rPr lang="en-US" altLang="en-US" smtClean="0"/>
              <a:t>Improve our energy performance and the bottom line</a:t>
            </a:r>
          </a:p>
          <a:p>
            <a:r>
              <a:rPr lang="en-US" altLang="en-US" smtClean="0"/>
              <a:t>This system is called the ENERGY MANAGEMENT SYSTEM or EnMS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2748E-56A1-44FA-8D48-1A388A672ED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3810000" y="6581775"/>
            <a:ext cx="548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are we doing it?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Demonstrate sustainability leadership</a:t>
            </a:r>
          </a:p>
          <a:p>
            <a:pPr eaLnBrk="1" hangingPunct="1"/>
            <a:r>
              <a:rPr lang="en-US" altLang="en-US" smtClean="0"/>
              <a:t>Maintain competitiveness</a:t>
            </a:r>
          </a:p>
          <a:p>
            <a:pPr eaLnBrk="1" hangingPunct="1"/>
            <a:r>
              <a:rPr lang="en-US" altLang="en-US" smtClean="0"/>
              <a:t>More efficient use of our energy sources</a:t>
            </a:r>
          </a:p>
          <a:p>
            <a:pPr eaLnBrk="1" hangingPunct="1"/>
            <a:r>
              <a:rPr lang="en-US" altLang="en-US" smtClean="0"/>
              <a:t>Potential energy cost savings</a:t>
            </a:r>
          </a:p>
          <a:p>
            <a:pPr eaLnBrk="1" hangingPunct="1"/>
            <a:r>
              <a:rPr lang="en-US" altLang="en-US" smtClean="0"/>
              <a:t>Reduce greenhouse gas emissions and other environmental impacts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00ECDA-26F1-4E97-8AAB-2362A71F2196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779838" y="6581775"/>
            <a:ext cx="5364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will an Energy Management System help us?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Framework for continual improvement of energy performance</a:t>
            </a:r>
          </a:p>
          <a:p>
            <a:r>
              <a:rPr lang="en-US" altLang="en-US" smtClean="0"/>
              <a:t>Aligns resources for energy performance improvements with our business goals</a:t>
            </a:r>
          </a:p>
          <a:p>
            <a:r>
              <a:rPr lang="en-US" altLang="en-US" smtClean="0"/>
              <a:t>Increases energy awareness and accountability</a:t>
            </a:r>
          </a:p>
          <a:p>
            <a:r>
              <a:rPr lang="en-US" altLang="en-US" smtClean="0"/>
              <a:t>Improves operational efficiencies</a:t>
            </a:r>
          </a:p>
          <a:p>
            <a:r>
              <a:rPr lang="en-US" altLang="en-US" smtClean="0"/>
              <a:t>Integrates energy management into daily operations</a:t>
            </a:r>
          </a:p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8D6ED-E711-4DB0-8519-3124A8557DF1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is leading the effort?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b="1" smtClean="0"/>
              <a:t>Top Management</a:t>
            </a:r>
          </a:p>
          <a:p>
            <a:pPr lvl="1"/>
            <a:r>
              <a:rPr lang="en-US" altLang="en-US" smtClean="0"/>
              <a:t>Melissa Brown, VP of Operations</a:t>
            </a:r>
          </a:p>
          <a:p>
            <a:r>
              <a:rPr lang="en-US" altLang="en-US" sz="2400" b="1" smtClean="0"/>
              <a:t>Energy Team Leader</a:t>
            </a:r>
          </a:p>
          <a:p>
            <a:pPr lvl="1"/>
            <a:r>
              <a:rPr lang="en-US" altLang="en-US" smtClean="0"/>
              <a:t>Joe Williams, Plant Engineer</a:t>
            </a:r>
          </a:p>
          <a:p>
            <a:endParaRPr lang="en-US" altLang="en-US" smtClean="0"/>
          </a:p>
        </p:txBody>
      </p:sp>
      <p:sp>
        <p:nvSpPr>
          <p:cNvPr id="9220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362200"/>
            <a:ext cx="4343400" cy="4114800"/>
          </a:xfrm>
        </p:spPr>
        <p:txBody>
          <a:bodyPr/>
          <a:lstStyle/>
          <a:p>
            <a:r>
              <a:rPr lang="en-US" altLang="en-US" sz="2400" b="1" smtClean="0"/>
              <a:t>Energy Team Members</a:t>
            </a:r>
          </a:p>
          <a:p>
            <a:pPr lvl="1"/>
            <a:r>
              <a:rPr lang="en-US" altLang="en-US" sz="2000" smtClean="0"/>
              <a:t>Sam Spader, Maintenance Manager</a:t>
            </a:r>
          </a:p>
          <a:p>
            <a:pPr lvl="1"/>
            <a:r>
              <a:rPr lang="en-US" altLang="en-US" sz="2000" smtClean="0"/>
              <a:t>Devon Bailey, Production Supervisor</a:t>
            </a:r>
          </a:p>
          <a:p>
            <a:pPr lvl="1"/>
            <a:r>
              <a:rPr lang="en-US" altLang="en-US" sz="2000" smtClean="0"/>
              <a:t>Bill Whitman, Purchasing Specialist</a:t>
            </a:r>
          </a:p>
          <a:p>
            <a:pPr lvl="1"/>
            <a:r>
              <a:rPr lang="en-US" altLang="en-US" sz="2000" smtClean="0"/>
              <a:t>Susan Jones, EHS Manager</a:t>
            </a:r>
          </a:p>
          <a:p>
            <a:pPr lvl="1"/>
            <a:r>
              <a:rPr lang="en-US" altLang="en-US" sz="2000" smtClean="0"/>
              <a:t>Lamar Kane, Paint Supervisor </a:t>
            </a:r>
          </a:p>
          <a:p>
            <a:pPr lvl="1"/>
            <a:r>
              <a:rPr lang="en-US" altLang="en-US" sz="2000" smtClean="0"/>
              <a:t>Mandy Kelly, Admin Assistant</a:t>
            </a:r>
          </a:p>
          <a:p>
            <a:endParaRPr lang="en-US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9BF307-4DAF-4098-8BC8-559D320B14C0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else is involved?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4400" smtClean="0"/>
              <a:t>EVERYONE!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 smtClean="0"/>
              <a:t>Everyone has responsibility for energy awareness and energy management in their work areas!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 smtClean="0"/>
              <a:t>This includes our on-site contractors and suppliers!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8C761-7381-41BF-A715-B59319BAADD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key information do you need?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Energy Policy</a:t>
            </a:r>
          </a:p>
          <a:p>
            <a:pPr lvl="1"/>
            <a:r>
              <a:rPr lang="en-US" altLang="en-US" smtClean="0"/>
              <a:t>the energy commitments we have made</a:t>
            </a:r>
          </a:p>
          <a:p>
            <a:r>
              <a:rPr lang="en-US" altLang="en-US" smtClean="0"/>
              <a:t>Significant energy uses (SEUs)</a:t>
            </a:r>
          </a:p>
          <a:p>
            <a:pPr lvl="1"/>
            <a:r>
              <a:rPr lang="en-US" altLang="en-US" smtClean="0"/>
              <a:t>our major energy-consuming activities and equipment and/or best opportunities for improvement</a:t>
            </a:r>
          </a:p>
          <a:p>
            <a:r>
              <a:rPr lang="en-US" altLang="en-US" smtClean="0"/>
              <a:t>Energy objectives and targets</a:t>
            </a:r>
          </a:p>
          <a:p>
            <a:pPr lvl="1"/>
            <a:r>
              <a:rPr lang="en-US" altLang="en-US" smtClean="0"/>
              <a:t>the energy performance improvement goals we have set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13B8A-4665-4973-B06F-5E1BD82801AD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energy commitments have we made?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1800" b="1" dirty="0" smtClean="0"/>
              <a:t>ABC Company Energy Policy</a:t>
            </a:r>
            <a:endParaRPr lang="en-US" sz="1800" b="1" dirty="0" smtClean="0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As an energy intense manufacturer of specialty ceramics, ABC Company strives to reduce its energy consumption and costs and promote the long-term environmental and economic sustainability of its operations.  We are committed to: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R</a:t>
            </a:r>
            <a:r>
              <a:rPr lang="en-US" sz="1800" dirty="0" smtClean="0"/>
              <a:t>educe energy use by 25% in 10 years across our US business operations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E</a:t>
            </a:r>
            <a:r>
              <a:rPr lang="en-US" sz="1800" dirty="0" smtClean="0"/>
              <a:t>nsure continual improvement in our energy performance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D</a:t>
            </a:r>
            <a:r>
              <a:rPr lang="en-US" sz="1800" dirty="0" smtClean="0"/>
              <a:t>eploy information and resources to achieve our energy objectives and targets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U</a:t>
            </a:r>
            <a:r>
              <a:rPr lang="en-US" sz="1800" dirty="0" smtClean="0"/>
              <a:t>phold legal and other requirements regarding energy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C</a:t>
            </a:r>
            <a:r>
              <a:rPr lang="en-US" sz="1800" dirty="0" smtClean="0"/>
              <a:t>onsider energy performance improvements in design and modification of our facilities, equipment, systems and processes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00FF"/>
                </a:solidFill>
              </a:rPr>
              <a:t>E</a:t>
            </a:r>
            <a:r>
              <a:rPr lang="en-US" sz="1800" dirty="0" smtClean="0"/>
              <a:t>ffectively procure and utilize energy-efficient products and services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D85353-2605-4CF9-B087-6A85EAE3951F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CCAB985966244A2EB7D5EE12645C5" ma:contentTypeVersion="2" ma:contentTypeDescription="Create a new document." ma:contentTypeScope="" ma:versionID="fbed22fde692670813ece212ce7cae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B98997-C012-4352-9105-CB820D452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46353A8-ABED-4E74-A7B4-134F0426058E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2807</TotalTime>
  <Words>1027</Words>
  <Application>Microsoft Office PowerPoint</Application>
  <PresentationFormat>On-screen Show (4:3)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Wingdings</vt:lpstr>
      <vt:lpstr>Calibri</vt:lpstr>
      <vt:lpstr>Times New Roman</vt:lpstr>
      <vt:lpstr>ＭＳ Ｐゴシック</vt:lpstr>
      <vt:lpstr>Capsules</vt:lpstr>
      <vt:lpstr>Energy Management System (EnMS) Awareness</vt:lpstr>
      <vt:lpstr>PowerPoint Presentation</vt:lpstr>
      <vt:lpstr> What are we doing?</vt:lpstr>
      <vt:lpstr>Why are we doing it?</vt:lpstr>
      <vt:lpstr>How will an Energy Management System help us?</vt:lpstr>
      <vt:lpstr>Who is leading the effort?</vt:lpstr>
      <vt:lpstr>Who else is involved?</vt:lpstr>
      <vt:lpstr>What key information do you need?</vt:lpstr>
      <vt:lpstr>What energy commitments have we made?</vt:lpstr>
      <vt:lpstr>What are our significant energy uses?</vt:lpstr>
      <vt:lpstr>Why are significant energy uses important?</vt:lpstr>
      <vt:lpstr>Why do your actions matter?</vt:lpstr>
      <vt:lpstr>What energy objectives and targets have been set?</vt:lpstr>
      <vt:lpstr>What are the benefits of improved energy performance?</vt:lpstr>
      <vt:lpstr>Awareness is key to our success!</vt:lpstr>
      <vt:lpstr>Awareness is key to our success! (cont’d)</vt:lpstr>
      <vt:lpstr>What’s Next?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3.4.2 Example General EnMS Awareness Presentation</dc:title>
  <dc:creator>Holly Grell-Lawe</dc:creator>
  <cp:lastModifiedBy>Ridah Sabouni</cp:lastModifiedBy>
  <cp:revision>274</cp:revision>
  <dcterms:created xsi:type="dcterms:W3CDTF">2010-09-23T19:00:13Z</dcterms:created>
  <dcterms:modified xsi:type="dcterms:W3CDTF">2017-02-09T15:19:41Z</dcterms:modified>
</cp:coreProperties>
</file>