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3"/>
  </p:sldMasterIdLst>
  <p:notesMasterIdLst>
    <p:notesMasterId r:id="rId14"/>
  </p:notesMasterIdLst>
  <p:sldIdLst>
    <p:sldId id="256" r:id="rId4"/>
    <p:sldId id="259" r:id="rId5"/>
    <p:sldId id="257" r:id="rId6"/>
    <p:sldId id="269" r:id="rId7"/>
    <p:sldId id="272" r:id="rId8"/>
    <p:sldId id="270" r:id="rId9"/>
    <p:sldId id="264" r:id="rId10"/>
    <p:sldId id="273" r:id="rId11"/>
    <p:sldId id="268" r:id="rId12"/>
    <p:sldId id="274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496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C1A2882-AF5E-41B3-97C6-F0A00C79B094}" type="datetimeFigureOut">
              <a:rPr lang="en-US"/>
              <a:pPr>
                <a:defRPr/>
              </a:pPr>
              <a:t>2/9/2017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402A62EF-B5A1-4661-96EE-8026ED4F6C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35432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z="2400" smtClean="0">
                <a:latin typeface="Times New Roman" pitchFamily="18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</p:grp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13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US"/>
              <a:t>Step 4.4 Tool Management Review Agenda</a:t>
            </a:r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 smtClean="0"/>
            </a:lvl1pPr>
          </a:lstStyle>
          <a:p>
            <a:pPr>
              <a:defRPr/>
            </a:pPr>
            <a:fld id="{A4BA0EC4-07C0-4689-BB11-4D013C955C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225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6C564EE-35AB-4A68-83A5-56A408CD21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9798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53FCE07-F4B7-4018-BFDA-35E5A1B838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7083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6F7B1A8-1905-4DE3-B20F-FDC3DD7DF8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029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4A9DBA1-1B09-48B6-8AA7-0AB0253C82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3040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CCF50CE-4B41-4BB1-B5B4-100820E0EA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316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148182-1036-4186-A8EB-7A6CB54BE9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8115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38E16FB-7E2C-48B2-A9F6-3AFCB04FE6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36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168D22-C975-4F39-9169-C5F13BD3E7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586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039D310-6F82-4318-9EE1-2F0D8F5210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4118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80D1099-9770-4D09-8F90-64AACD6887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756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036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1037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>
                  <a:gd name="T0" fmla="*/ 1728 w 1728"/>
                  <a:gd name="T1" fmla="*/ 0 h 735"/>
                  <a:gd name="T2" fmla="*/ 1728 w 1728"/>
                  <a:gd name="T3" fmla="*/ 480 h 735"/>
                  <a:gd name="T4" fmla="*/ 380 w 1728"/>
                  <a:gd name="T5" fmla="*/ 482 h 735"/>
                  <a:gd name="T6" fmla="*/ 354 w 1728"/>
                  <a:gd name="T7" fmla="*/ 480 h 735"/>
                  <a:gd name="T8" fmla="*/ 308 w 1728"/>
                  <a:gd name="T9" fmla="*/ 489 h 735"/>
                  <a:gd name="T10" fmla="*/ 246 w 1728"/>
                  <a:gd name="T11" fmla="*/ 531 h 735"/>
                  <a:gd name="T12" fmla="*/ 206 w 1728"/>
                  <a:gd name="T13" fmla="*/ 597 h 735"/>
                  <a:gd name="T14" fmla="*/ 192 w 1728"/>
                  <a:gd name="T15" fmla="*/ 666 h 735"/>
                  <a:gd name="T16" fmla="*/ 192 w 1728"/>
                  <a:gd name="T17" fmla="*/ 735 h 735"/>
                  <a:gd name="T18" fmla="*/ 0 w 1728"/>
                  <a:gd name="T19" fmla="*/ 735 h 735"/>
                  <a:gd name="T20" fmla="*/ 0 w 1728"/>
                  <a:gd name="T21" fmla="*/ 480 h 735"/>
                  <a:gd name="T22" fmla="*/ 0 w 1728"/>
                  <a:gd name="T23" fmla="*/ 0 h 735"/>
                  <a:gd name="T24" fmla="*/ 1728 w 1728"/>
                  <a:gd name="T25" fmla="*/ 0 h 7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33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034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1035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102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8200" y="6248400"/>
            <a:ext cx="4040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Step 4.4 Tool Management Review Agenda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CD94F5A-E2B7-4217-BFF8-7953BC0574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/>
          <p:cNvSpPr>
            <a:spLocks noGrp="1" noChangeArrowheads="1"/>
          </p:cNvSpPr>
          <p:nvPr>
            <p:ph type="ctrTitle"/>
          </p:nvPr>
        </p:nvSpPr>
        <p:spPr>
          <a:xfrm>
            <a:off x="457200" y="990600"/>
            <a:ext cx="8686800" cy="19050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Energy Management System (EnMS) Awareness </a:t>
            </a:r>
            <a:endParaRPr lang="en-US" altLang="en-US" sz="320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Date:  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8B3B29-95A2-4B45-888A-E1964C0C2B1F}" type="slidenum">
              <a:rPr lang="en-US" altLang="en-US" sz="26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2600">
              <a:solidFill>
                <a:schemeClr val="bg1"/>
              </a:solidFill>
            </a:endParaRPr>
          </a:p>
        </p:txBody>
      </p:sp>
      <p:sp>
        <p:nvSpPr>
          <p:cNvPr id="14341" name="TextBox 4"/>
          <p:cNvSpPr txBox="1">
            <a:spLocks noChangeArrowheads="1"/>
          </p:cNvSpPr>
          <p:nvPr/>
        </p:nvSpPr>
        <p:spPr bwMode="auto">
          <a:xfrm>
            <a:off x="1066800" y="6248400"/>
            <a:ext cx="7693025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dirty="0" smtClean="0"/>
              <a:t>Initial EnMS Awareness Presentation Template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dirty="0" smtClean="0"/>
              <a:t>50001 Ready Navigator (https://navigator.industrialenergytools.com) 		February 2017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dirty="0" smtClean="0"/>
              <a:t>© </a:t>
            </a:r>
            <a:r>
              <a:rPr lang="en-US" altLang="en-US" sz="1100" dirty="0"/>
              <a:t>2017 Georgia Tech Research Corporation and U.S. Department of Energy</a:t>
            </a:r>
            <a:endParaRPr lang="en-US" alt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3C512A1-22EF-440E-A1EA-572D6B921430}" type="slidenum">
              <a:rPr lang="en-US" altLang="en-US" sz="26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2600">
              <a:solidFill>
                <a:schemeClr val="bg1"/>
              </a:solidFill>
            </a:endParaRPr>
          </a:p>
        </p:txBody>
      </p:sp>
      <p:sp>
        <p:nvSpPr>
          <p:cNvPr id="23555" name="TextBox 2"/>
          <p:cNvSpPr txBox="1">
            <a:spLocks noChangeArrowheads="1"/>
          </p:cNvSpPr>
          <p:nvPr/>
        </p:nvSpPr>
        <p:spPr bwMode="auto">
          <a:xfrm>
            <a:off x="914400" y="2895600"/>
            <a:ext cx="7812088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6600"/>
              <a:t>QUESTIONS?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/>
              <a:t>Thank you for your time today!</a:t>
            </a:r>
          </a:p>
        </p:txBody>
      </p:sp>
      <p:sp>
        <p:nvSpPr>
          <p:cNvPr id="23556" name="TextBox 3"/>
          <p:cNvSpPr txBox="1">
            <a:spLocks noChangeArrowheads="1"/>
          </p:cNvSpPr>
          <p:nvPr/>
        </p:nvSpPr>
        <p:spPr bwMode="auto">
          <a:xfrm>
            <a:off x="3792538" y="6581775"/>
            <a:ext cx="53514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© 2011 Georgia Tech Research Corporation and U.S. Department of Energy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are we doing? Implementing an Energy Management System!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8001000" cy="3724275"/>
          </a:xfrm>
        </p:spPr>
        <p:txBody>
          <a:bodyPr/>
          <a:lstStyle/>
          <a:p>
            <a:r>
              <a:rPr lang="en-US" altLang="en-US" smtClean="0"/>
              <a:t>Implementing an ISO 50001 </a:t>
            </a:r>
            <a:r>
              <a:rPr lang="en-US" altLang="en-US" i="1" smtClean="0"/>
              <a:t>management system </a:t>
            </a:r>
            <a:r>
              <a:rPr lang="en-US" altLang="en-US" smtClean="0"/>
              <a:t>to:</a:t>
            </a:r>
          </a:p>
          <a:p>
            <a:pPr lvl="1"/>
            <a:r>
              <a:rPr lang="en-US" altLang="en-US" smtClean="0"/>
              <a:t>Analyze and manage our energy uses and energy consumption</a:t>
            </a:r>
          </a:p>
          <a:p>
            <a:pPr lvl="1"/>
            <a:r>
              <a:rPr lang="en-US" altLang="en-US" smtClean="0"/>
              <a:t>Improve our energy performance and the bottom line</a:t>
            </a:r>
          </a:p>
          <a:p>
            <a:r>
              <a:rPr lang="en-US" altLang="en-US" smtClean="0"/>
              <a:t>This system is called the Energy Management System or EnMS</a:t>
            </a:r>
          </a:p>
          <a:p>
            <a:pPr lvl="1" eaLnBrk="1" hangingPunct="1"/>
            <a:endParaRPr lang="en-US" alt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0B05C4-8C34-4B4A-8279-0D5F5FC4AD9E}" type="slidenum">
              <a:rPr lang="en-US" altLang="en-US" sz="26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2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Why are we doing it?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More efficient use of our energy sources</a:t>
            </a:r>
          </a:p>
          <a:p>
            <a:pPr eaLnBrk="1" hangingPunct="1">
              <a:defRPr/>
            </a:pPr>
            <a:r>
              <a:rPr lang="en-US" altLang="en-US" dirty="0" smtClean="0"/>
              <a:t>Potential energy cost savings</a:t>
            </a:r>
          </a:p>
          <a:p>
            <a:pPr eaLnBrk="1" hangingPunct="1">
              <a:defRPr/>
            </a:pPr>
            <a:r>
              <a:rPr lang="en-US" altLang="en-US" dirty="0" smtClean="0"/>
              <a:t>Maintain competitiveness</a:t>
            </a:r>
          </a:p>
          <a:p>
            <a:pPr eaLnBrk="1" hangingPunct="1">
              <a:defRPr/>
            </a:pPr>
            <a:r>
              <a:rPr lang="en-US" altLang="en-US" dirty="0" smtClean="0"/>
              <a:t>Demonstrate sustainability leadership</a:t>
            </a:r>
          </a:p>
          <a:p>
            <a:pPr eaLnBrk="1" hangingPunct="1">
              <a:defRPr/>
            </a:pPr>
            <a:r>
              <a:rPr lang="en-US" altLang="en-US" dirty="0" smtClean="0"/>
              <a:t>Reduce greenhouse gas emissions and other environmental impacts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en-US" dirty="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8C7A76C-3A5A-4765-8F19-878C149166BF}" type="slidenum">
              <a:rPr lang="en-US" altLang="en-US" sz="26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2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How will an Energy Management System help us?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001000" cy="3724275"/>
          </a:xfrm>
        </p:spPr>
        <p:txBody>
          <a:bodyPr/>
          <a:lstStyle/>
          <a:p>
            <a:r>
              <a:rPr lang="en-US" altLang="en-US" smtClean="0"/>
              <a:t>Provides framework for continual improvement of energy performance</a:t>
            </a:r>
          </a:p>
          <a:p>
            <a:r>
              <a:rPr lang="en-US" altLang="en-US" smtClean="0"/>
              <a:t>Aligns resources for energy performance improvements with our business goals</a:t>
            </a:r>
          </a:p>
          <a:p>
            <a:r>
              <a:rPr lang="en-US" altLang="en-US" smtClean="0"/>
              <a:t>Increases energy awareness and accountability</a:t>
            </a:r>
          </a:p>
          <a:p>
            <a:r>
              <a:rPr lang="en-US" altLang="en-US" smtClean="0"/>
              <a:t>Improves operational efficiencies</a:t>
            </a:r>
          </a:p>
          <a:p>
            <a:r>
              <a:rPr lang="en-US" altLang="en-US" smtClean="0"/>
              <a:t>Integrates energy management into daily operations</a:t>
            </a:r>
          </a:p>
          <a:p>
            <a:endParaRPr lang="en-US" alt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CEA959-A57A-4457-97D2-80303C23835A}" type="slidenum">
              <a:rPr lang="en-US" altLang="en-US" sz="26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2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Who is leading the effort?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sz="2400" b="1" smtClean="0"/>
              <a:t>Top Management</a:t>
            </a:r>
          </a:p>
          <a:p>
            <a:pPr lvl="1"/>
            <a:r>
              <a:rPr lang="en-US" altLang="en-US" smtClean="0"/>
              <a:t>Melissa Brown, VP of Operations</a:t>
            </a:r>
          </a:p>
          <a:p>
            <a:r>
              <a:rPr lang="en-US" altLang="en-US" sz="2400" b="1" smtClean="0"/>
              <a:t>Energy Team Leader</a:t>
            </a:r>
          </a:p>
          <a:p>
            <a:pPr lvl="1"/>
            <a:r>
              <a:rPr lang="en-US" altLang="en-US" smtClean="0"/>
              <a:t>Joe Williams, Plant Engineer</a:t>
            </a:r>
          </a:p>
          <a:p>
            <a:endParaRPr lang="en-US" altLang="en-US" smtClean="0"/>
          </a:p>
        </p:txBody>
      </p:sp>
      <p:sp>
        <p:nvSpPr>
          <p:cNvPr id="18436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4230687" cy="4267200"/>
          </a:xfrm>
        </p:spPr>
        <p:txBody>
          <a:bodyPr/>
          <a:lstStyle/>
          <a:p>
            <a:r>
              <a:rPr lang="en-US" altLang="en-US" sz="2400" b="1" smtClean="0"/>
              <a:t>Energy Team Members</a:t>
            </a:r>
          </a:p>
          <a:p>
            <a:pPr lvl="1"/>
            <a:r>
              <a:rPr lang="en-US" altLang="en-US" sz="2000" smtClean="0"/>
              <a:t>Sam Spader, Maintenance Manager</a:t>
            </a:r>
          </a:p>
          <a:p>
            <a:pPr lvl="1"/>
            <a:r>
              <a:rPr lang="en-US" altLang="en-US" sz="2000" smtClean="0"/>
              <a:t>Devon Bailey, Production Supervisor</a:t>
            </a:r>
          </a:p>
          <a:p>
            <a:pPr lvl="1"/>
            <a:r>
              <a:rPr lang="en-US" altLang="en-US" sz="2000" smtClean="0"/>
              <a:t>Bill Whitman, Purchasing Specialist</a:t>
            </a:r>
          </a:p>
          <a:p>
            <a:pPr lvl="1"/>
            <a:r>
              <a:rPr lang="en-US" altLang="en-US" sz="2000" smtClean="0"/>
              <a:t>Susan Jones, EHS Manager</a:t>
            </a:r>
          </a:p>
          <a:p>
            <a:pPr lvl="1"/>
            <a:r>
              <a:rPr lang="en-US" altLang="en-US" sz="2000" smtClean="0"/>
              <a:t>Lamar Kane, Paint Supervisor </a:t>
            </a:r>
          </a:p>
          <a:p>
            <a:pPr lvl="1"/>
            <a:r>
              <a:rPr lang="en-US" altLang="en-US" sz="2000" smtClean="0"/>
              <a:t>Mandy Kelly, Admin Assistant</a:t>
            </a:r>
          </a:p>
          <a:p>
            <a:endParaRPr lang="en-US" altLang="en-US" smtClean="0"/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4345B7-8624-4494-BB80-EF3645E9CC7A}" type="slidenum">
              <a:rPr lang="en-US" altLang="en-US" sz="26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2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Who else is involved?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001000" cy="3724275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smtClean="0"/>
              <a:t>EVERYONE!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smtClean="0"/>
              <a:t>Everyone has responsibility for energy awareness and energy management in their work areas!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smtClean="0"/>
              <a:t>This includes our on-site contractors and suppliers!</a:t>
            </a:r>
          </a:p>
          <a:p>
            <a:pPr algn="ctr">
              <a:buFont typeface="Wingdings" panose="05000000000000000000" pitchFamily="2" charset="2"/>
              <a:buNone/>
            </a:pPr>
            <a:endParaRPr lang="en-US" alt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71490FF-8B49-4F67-BDE0-109D3A0E6854}" type="slidenum">
              <a:rPr lang="en-US" altLang="en-US" sz="26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2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energy commitments have we made? (Energy Policy)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rgbClr val="0000FF"/>
                </a:solidFill>
              </a:rPr>
              <a:t>As an energy intense manufacturer of specialty ceramics, ABC Company strives to reduce its energy consumption and costs and promote the long-term environmental and economic sustainability of its operations.  We are committed to:</a:t>
            </a:r>
          </a:p>
          <a:p>
            <a:pPr>
              <a:defRPr/>
            </a:pPr>
            <a:r>
              <a:rPr lang="en-US" sz="1800" b="1" dirty="0">
                <a:solidFill>
                  <a:srgbClr val="0000FF"/>
                </a:solidFill>
              </a:rPr>
              <a:t>R</a:t>
            </a:r>
            <a:r>
              <a:rPr lang="en-US" sz="1800" dirty="0"/>
              <a:t>educe energy use by 25% in 10 years across our US business operations</a:t>
            </a:r>
          </a:p>
          <a:p>
            <a:pPr>
              <a:defRPr/>
            </a:pPr>
            <a:r>
              <a:rPr lang="en-US" sz="1800" b="1" dirty="0">
                <a:solidFill>
                  <a:srgbClr val="0000FF"/>
                </a:solidFill>
              </a:rPr>
              <a:t>E</a:t>
            </a:r>
            <a:r>
              <a:rPr lang="en-US" sz="1800" dirty="0"/>
              <a:t>nsure continual improvement in our energy performance</a:t>
            </a:r>
          </a:p>
          <a:p>
            <a:pPr>
              <a:defRPr/>
            </a:pPr>
            <a:r>
              <a:rPr lang="en-US" sz="1800" b="1" dirty="0">
                <a:solidFill>
                  <a:srgbClr val="0000FF"/>
                </a:solidFill>
              </a:rPr>
              <a:t>D</a:t>
            </a:r>
            <a:r>
              <a:rPr lang="en-US" sz="1800" dirty="0"/>
              <a:t>eploy information and resources to achieve our energy objectives and targets</a:t>
            </a:r>
          </a:p>
          <a:p>
            <a:pPr>
              <a:defRPr/>
            </a:pPr>
            <a:r>
              <a:rPr lang="en-US" sz="1800" b="1" dirty="0">
                <a:solidFill>
                  <a:srgbClr val="0000FF"/>
                </a:solidFill>
              </a:rPr>
              <a:t>U</a:t>
            </a:r>
            <a:r>
              <a:rPr lang="en-US" sz="1800" dirty="0"/>
              <a:t>phold legal and other requirements regarding energy</a:t>
            </a:r>
          </a:p>
          <a:p>
            <a:pPr>
              <a:defRPr/>
            </a:pPr>
            <a:r>
              <a:rPr lang="en-US" sz="1800" b="1" dirty="0">
                <a:solidFill>
                  <a:srgbClr val="0000FF"/>
                </a:solidFill>
              </a:rPr>
              <a:t>C</a:t>
            </a:r>
            <a:r>
              <a:rPr lang="en-US" sz="1800" dirty="0"/>
              <a:t>onsider energy performance improvements in design and modification of our facilities, equipment, systems and processes</a:t>
            </a:r>
          </a:p>
          <a:p>
            <a:pPr>
              <a:defRPr/>
            </a:pPr>
            <a:r>
              <a:rPr lang="en-US" sz="1800" b="1" dirty="0">
                <a:solidFill>
                  <a:srgbClr val="0000FF"/>
                </a:solidFill>
              </a:rPr>
              <a:t>E</a:t>
            </a:r>
            <a:r>
              <a:rPr lang="en-US" sz="1800" dirty="0"/>
              <a:t>ffectively procure and utilize energy-efficient products and services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dirty="0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D9A05AF-97BF-43DE-98A8-41301B2598C5}" type="slidenum">
              <a:rPr lang="en-US" altLang="en-US" sz="26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2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Why do your actions matter?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886200" cy="37242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smtClean="0"/>
              <a:t>Positive energy behavior:</a:t>
            </a:r>
          </a:p>
          <a:p>
            <a:r>
              <a:rPr lang="en-US" altLang="en-US" smtClean="0"/>
              <a:t>Conserves energy</a:t>
            </a:r>
          </a:p>
          <a:p>
            <a:r>
              <a:rPr lang="en-US" altLang="en-US" smtClean="0"/>
              <a:t>Helps control energy costs</a:t>
            </a:r>
          </a:p>
          <a:p>
            <a:r>
              <a:rPr lang="en-US" altLang="en-US" smtClean="0"/>
              <a:t>Supports achieving energy objectives</a:t>
            </a:r>
          </a:p>
          <a:p>
            <a:endParaRPr lang="en-US" altLang="en-US" smtClean="0"/>
          </a:p>
        </p:txBody>
      </p:sp>
      <p:sp>
        <p:nvSpPr>
          <p:cNvPr id="21508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smtClean="0"/>
              <a:t>Poor energy behavior:</a:t>
            </a:r>
          </a:p>
          <a:p>
            <a:r>
              <a:rPr lang="en-US" altLang="en-US" smtClean="0"/>
              <a:t>Wastes energy</a:t>
            </a:r>
          </a:p>
          <a:p>
            <a:r>
              <a:rPr lang="en-US" altLang="en-US" smtClean="0"/>
              <a:t>Increases energy costs</a:t>
            </a:r>
          </a:p>
          <a:p>
            <a:r>
              <a:rPr lang="en-US" altLang="en-US" smtClean="0"/>
              <a:t>Undermines achieving energy objectives</a:t>
            </a:r>
          </a:p>
          <a:p>
            <a:endParaRPr lang="en-US" altLang="en-US" smtClean="0"/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1A50FEA-B206-4AF2-BCB2-C36F600EDEFA}" type="slidenum">
              <a:rPr lang="en-US" altLang="en-US" sz="26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2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What’s next?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Increased communications about energy</a:t>
            </a:r>
          </a:p>
          <a:p>
            <a:pPr lvl="1"/>
            <a:r>
              <a:rPr lang="en-US" altLang="en-US" smtClean="0"/>
              <a:t>Postings of our energy performance data</a:t>
            </a:r>
          </a:p>
          <a:p>
            <a:pPr lvl="1"/>
            <a:r>
              <a:rPr lang="en-US" altLang="en-US" smtClean="0"/>
              <a:t>Suggestion system for energy-saving ideas</a:t>
            </a:r>
          </a:p>
          <a:p>
            <a:pPr lvl="1"/>
            <a:r>
              <a:rPr lang="en-US" altLang="en-US" smtClean="0"/>
              <a:t>Updates from the energy team on EnMS implementation</a:t>
            </a:r>
          </a:p>
          <a:p>
            <a:r>
              <a:rPr lang="en-US" altLang="en-US" smtClean="0"/>
              <a:t>Additional energy awareness training as we:</a:t>
            </a:r>
          </a:p>
          <a:p>
            <a:pPr lvl="1"/>
            <a:r>
              <a:rPr lang="en-US" altLang="en-US" smtClean="0"/>
              <a:t>identify our significant energy uses, and </a:t>
            </a:r>
          </a:p>
          <a:p>
            <a:pPr lvl="1"/>
            <a:r>
              <a:rPr lang="en-US" altLang="en-US" smtClean="0"/>
              <a:t>set energy objectives and targets</a:t>
            </a:r>
          </a:p>
          <a:p>
            <a:endParaRPr lang="en-US" alt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31FA65-A35D-4423-BE30-A78B5AADE6F7}" type="slidenum">
              <a:rPr lang="en-US" altLang="en-US" sz="26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2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A242C39C8E7A469708F7C5188BE15E" ma:contentTypeVersion="2" ma:contentTypeDescription="Create a new document." ma:contentTypeScope="" ma:versionID="3783f798d3e76e35db4bc491ab866d3e">
  <xsd:schema xmlns:xsd="http://www.w3.org/2001/XMLSchema" xmlns:xs="http://www.w3.org/2001/XMLSchema" xmlns:p="http://schemas.microsoft.com/office/2006/metadata/properties" xmlns:ns1="http://schemas.microsoft.com/sharepoint/v3" xmlns:ns2="c6d9b406-8ab6-4e35-b189-c607f551e6ff" targetNamespace="http://schemas.microsoft.com/office/2006/metadata/properties" ma:root="true" ma:fieldsID="a1e8942c93cf6a46c9a4f8d9cf040dd3" ns1:_="" ns2:_="">
    <xsd:import namespace="http://schemas.microsoft.com/sharepoint/v3"/>
    <xsd:import namespace="c6d9b406-8ab6-4e35-b189-c607f551e6ff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_dlc_DocId" minOccurs="0"/>
                <xsd:element ref="ns2:_dlc_DocIdUrl" minOccurs="0"/>
                <xsd:element ref="ns2:_dlc_DocIdPersistId" minOccurs="0"/>
                <xsd:element ref="ns2:TaxCatchAll" minOccurs="0"/>
                <xsd:element ref="ns2:TaxCatchAllLabe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d9b406-8ab6-4e35-b189-c607f551e6ff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13" nillable="true" ma:displayName="Taxonomy Catch All Column" ma:hidden="true" ma:list="{6790939c-8508-475c-a371-8a07c1aeb326}" ma:internalName="TaxCatchAll" ma:showField="CatchAllData" ma:web="4892e862-c7bf-4c34-9731-a0297609fbf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4" nillable="true" ma:displayName="Taxonomy Catch All Column1" ma:hidden="true" ma:list="{6790939c-8508-475c-a371-8a07c1aeb326}" ma:internalName="TaxCatchAllLabel" ma:readOnly="true" ma:showField="CatchAllDataLabel" ma:web="4892e862-c7bf-4c34-9731-a0297609fbf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6d9b406-8ab6-4e35-b189-c607f551e6ff"/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323CC2A2-69EB-49EB-A4DC-93EE951CF0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6d9b406-8ab6-4e35-b189-c607f551e6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6C2F274-3635-4C19-BB6B-6460031E790A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c6d9b406-8ab6-4e35-b189-c607f551e6ff"/>
    <ds:schemaRef ds:uri="http://www.w3.org/XML/1998/namespace"/>
    <ds:schemaRef ds:uri="http://schemas.microsoft.com/sharepoint/v3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268</TotalTime>
  <Words>443</Words>
  <Application>Microsoft Office PowerPoint</Application>
  <PresentationFormat>On-screen Show (4:3)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Wingdings</vt:lpstr>
      <vt:lpstr>Calibri</vt:lpstr>
      <vt:lpstr>Times New Roman</vt:lpstr>
      <vt:lpstr>Capsules</vt:lpstr>
      <vt:lpstr>Energy Management System (EnMS) Awareness </vt:lpstr>
      <vt:lpstr>What are we doing? Implementing an Energy Management System!</vt:lpstr>
      <vt:lpstr>Why are we doing it?</vt:lpstr>
      <vt:lpstr>How will an Energy Management System help us?</vt:lpstr>
      <vt:lpstr>Who is leading the effort?</vt:lpstr>
      <vt:lpstr>Who else is involved?</vt:lpstr>
      <vt:lpstr>What energy commitments have we made? (Energy Policy)</vt:lpstr>
      <vt:lpstr>Why do your actions matter?</vt:lpstr>
      <vt:lpstr>What’s next?</vt:lpstr>
      <vt:lpstr>PowerPoint Presentation</vt:lpstr>
    </vt:vector>
  </TitlesOfParts>
  <Company>Georgia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 1.8 Example Initial EnMS Awareness Presentation</dc:title>
  <dc:creator>Brenda Faile</dc:creator>
  <cp:lastModifiedBy>Ridah Sabouni</cp:lastModifiedBy>
  <cp:revision>38</cp:revision>
  <dcterms:created xsi:type="dcterms:W3CDTF">2010-09-23T19:00:13Z</dcterms:created>
  <dcterms:modified xsi:type="dcterms:W3CDTF">2017-02-09T13:39:05Z</dcterms:modified>
</cp:coreProperties>
</file>