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22"/>
  </p:notesMasterIdLst>
  <p:sldIdLst>
    <p:sldId id="256" r:id="rId4"/>
    <p:sldId id="269" r:id="rId5"/>
    <p:sldId id="270" r:id="rId6"/>
    <p:sldId id="257" r:id="rId7"/>
    <p:sldId id="271" r:id="rId8"/>
    <p:sldId id="277" r:id="rId9"/>
    <p:sldId id="278" r:id="rId10"/>
    <p:sldId id="280" r:id="rId11"/>
    <p:sldId id="273" r:id="rId12"/>
    <p:sldId id="265" r:id="rId13"/>
    <p:sldId id="292" r:id="rId14"/>
    <p:sldId id="295" r:id="rId15"/>
    <p:sldId id="266" r:id="rId16"/>
    <p:sldId id="281" r:id="rId17"/>
    <p:sldId id="288" r:id="rId18"/>
    <p:sldId id="290" r:id="rId19"/>
    <p:sldId id="268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70"/>
    <p:restoredTop sz="96853"/>
  </p:normalViewPr>
  <p:slideViewPr>
    <p:cSldViewPr>
      <p:cViewPr>
        <p:scale>
          <a:sx n="173" d="100"/>
          <a:sy n="173" d="100"/>
        </p:scale>
        <p:origin x="80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E0BAAF-D35A-4443-B2F2-53DA769116F3}" type="datetimeFigureOut">
              <a:rPr lang="en-US"/>
              <a:pPr>
                <a:defRPr/>
              </a:pPr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A7C077-79A6-49C0-9DF4-5274308E3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208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7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3430A-811A-4B2D-BE1A-40674D6BB7A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32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FCCE7D9-F134-4288-A476-6BC63DECFA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1282-F3C9-4AE1-9C8D-518FF2D24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6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5D84A-957D-4B65-B9CC-DE8928885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6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9A23B-6F0B-4061-9B1E-EF64AFD96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6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CA7D-2B3C-4802-97D4-C0193DA81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5428-9CA3-47EE-839E-CF26E4123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E6F3-BD77-40C0-9EBF-55E46517D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2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F840-180E-485D-9AB9-EC824777A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B0477-F797-4CB6-B866-EA1BA221B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9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AA65E-38E4-4BA7-A86A-918F33C27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49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1E6C-034B-4614-A433-D859F0629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8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4040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2AFF6D-AA50-4AA0-9D21-6BFC35742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8686800" cy="1905000"/>
          </a:xfrm>
        </p:spPr>
        <p:txBody>
          <a:bodyPr/>
          <a:lstStyle/>
          <a:p>
            <a:pPr eaLnBrk="1" hangingPunct="1"/>
            <a:r>
              <a:rPr lang="es-ES" altLang="en-US" sz="2800" dirty="0"/>
              <a:t>Concientización para la </a:t>
            </a:r>
            <a:r>
              <a:rPr lang="es-ES" altLang="en-US" sz="2800" dirty="0"/>
              <a:t>instrumentación </a:t>
            </a:r>
            <a:r>
              <a:rPr lang="es-ES" altLang="en-US" sz="2800" dirty="0" smtClean="0"/>
              <a:t>de un sistema </a:t>
            </a:r>
            <a:r>
              <a:rPr lang="es-ES" altLang="en-US" sz="2800" dirty="0"/>
              <a:t>de gestión de energía </a:t>
            </a:r>
            <a:r>
              <a:rPr lang="es-ES" altLang="en-US" sz="2800" dirty="0"/>
              <a:t>(</a:t>
            </a:r>
            <a:r>
              <a:rPr lang="es-ES" altLang="en-US" sz="2800" dirty="0" err="1" smtClean="0"/>
              <a:t>SGEn</a:t>
            </a:r>
            <a:r>
              <a:rPr lang="es-ES" altLang="en-US" sz="2800" dirty="0" smtClean="0"/>
              <a:t>)</a:t>
            </a:r>
            <a:endParaRPr lang="es-ES" alt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s-ES" altLang="en-US" dirty="0"/>
              <a:t>Fecha: 7 de julio de 2014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864DC-6D21-449F-A01D-5371B1AFB88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494071" y="6031210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spc="-20" dirty="0"/>
              <a:t>Modelo de presentación general sobre concientización para la instrumentación de un sistema de gestión de energía (</a:t>
            </a:r>
            <a:r>
              <a:rPr lang="es-ES" altLang="en-US" sz="1200" spc="-20" dirty="0" err="1" smtClean="0"/>
              <a:t>SGEn</a:t>
            </a:r>
            <a:r>
              <a:rPr lang="es-ES" altLang="en-US" sz="1200" spc="-20" dirty="0" smtClean="0"/>
              <a:t>) </a:t>
            </a:r>
            <a:endParaRPr lang="es-ES" altLang="en-US" sz="1200" spc="-2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Navegador</a:t>
            </a:r>
            <a:r>
              <a:rPr lang="en-US" altLang="en-US" sz="1200" dirty="0"/>
              <a:t> 50001 (https://navigator.industrialenergytools.com) 	</a:t>
            </a:r>
            <a:r>
              <a:rPr lang="en-US" altLang="en-US" sz="1200" dirty="0" smtClean="0"/>
              <a:t>                                                       </a:t>
            </a:r>
            <a:r>
              <a:rPr lang="en-US" altLang="en-US" sz="1200" dirty="0" err="1" smtClean="0"/>
              <a:t>Enero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de  2017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81781" y="6507623"/>
            <a:ext cx="536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en-US" altLang="en-US" sz="1200" dirty="0" smtClean="0"/>
              <a:t>y </a:t>
            </a:r>
            <a:r>
              <a:rPr lang="en-US" altLang="en-US" sz="1200" dirty="0"/>
              <a:t>U.S.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924800" cy="1143000"/>
          </a:xfrm>
        </p:spPr>
        <p:txBody>
          <a:bodyPr/>
          <a:lstStyle/>
          <a:p>
            <a:r>
              <a:rPr lang="es-MX" altLang="en-US" dirty="0"/>
              <a:t>¿Cuáles son nuestros usos significativos de energía?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Operaciones de caldera</a:t>
            </a:r>
          </a:p>
          <a:p>
            <a:pPr lvl="1">
              <a:spcAft>
                <a:spcPts val="1200"/>
              </a:spcAft>
            </a:pPr>
            <a:r>
              <a:rPr lang="es-MX" altLang="en-US" dirty="0"/>
              <a:t>37% de nuestro consumo total de gas natural</a:t>
            </a:r>
          </a:p>
          <a:p>
            <a:r>
              <a:rPr lang="es-MX" altLang="en-US" dirty="0"/>
              <a:t>Operaciones de fabricación en hornos </a:t>
            </a:r>
          </a:p>
          <a:p>
            <a:pPr lvl="1">
              <a:spcAft>
                <a:spcPts val="1200"/>
              </a:spcAft>
            </a:pPr>
            <a:r>
              <a:rPr lang="es-MX" altLang="en-US" dirty="0"/>
              <a:t>23% del consumo total de gas natural</a:t>
            </a:r>
          </a:p>
          <a:p>
            <a:r>
              <a:rPr lang="es-MX" altLang="en-US" dirty="0"/>
              <a:t>Compresores de aire</a:t>
            </a:r>
          </a:p>
          <a:p>
            <a:pPr lvl="1"/>
            <a:r>
              <a:rPr lang="es-MX" altLang="en-US" dirty="0"/>
              <a:t>8% del consumo total de energía eléctrica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56A13-97E9-440B-ACCA-A88A939C289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40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>¿Por qué </a:t>
            </a:r>
            <a:r>
              <a:rPr lang="es-MX" altLang="en-US" dirty="0" smtClean="0"/>
              <a:t>es importante identificar los </a:t>
            </a:r>
            <a:r>
              <a:rPr lang="es-MX" altLang="en-US" dirty="0"/>
              <a:t>usos </a:t>
            </a:r>
            <a:r>
              <a:rPr lang="es-MX" altLang="en-US" dirty="0" smtClean="0"/>
              <a:t>significativos de energía?</a:t>
            </a:r>
            <a:endParaRPr lang="es-MX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520950"/>
            <a:ext cx="7848600" cy="3879850"/>
          </a:xfrm>
        </p:spPr>
        <p:txBody>
          <a:bodyPr/>
          <a:lstStyle/>
          <a:p>
            <a:r>
              <a:rPr lang="es-MX" altLang="en-US" sz="2200" dirty="0"/>
              <a:t>Los </a:t>
            </a:r>
            <a:r>
              <a:rPr lang="es-MX" altLang="en-US" sz="2200" dirty="0" smtClean="0"/>
              <a:t>usos significativos de energía (USEn) </a:t>
            </a:r>
            <a:r>
              <a:rPr lang="es-MX" altLang="en-US" sz="2200" dirty="0"/>
              <a:t>nos ayudan </a:t>
            </a:r>
            <a:r>
              <a:rPr lang="es-MX" altLang="en-US" sz="2200" dirty="0" smtClean="0"/>
              <a:t>a:</a:t>
            </a:r>
          </a:p>
          <a:p>
            <a:pPr lvl="1"/>
            <a:r>
              <a:rPr lang="es-MX" altLang="en-US" sz="2000" dirty="0" smtClean="0"/>
              <a:t>establecer prioridades en gestión energética;</a:t>
            </a:r>
          </a:p>
          <a:p>
            <a:pPr lvl="1">
              <a:spcAft>
                <a:spcPts val="1200"/>
              </a:spcAft>
            </a:pPr>
            <a:r>
              <a:rPr lang="es-MX" altLang="en-US" sz="2000" dirty="0" smtClean="0"/>
              <a:t>tomar </a:t>
            </a:r>
            <a:r>
              <a:rPr lang="es-MX" altLang="en-US" sz="2000" dirty="0"/>
              <a:t>decisiones </a:t>
            </a:r>
            <a:r>
              <a:rPr lang="es-MX" altLang="en-US" sz="2000" dirty="0" smtClean="0"/>
              <a:t>sobre asignación </a:t>
            </a:r>
            <a:r>
              <a:rPr lang="es-MX" altLang="en-US" sz="2000" dirty="0"/>
              <a:t>de </a:t>
            </a:r>
            <a:r>
              <a:rPr lang="es-MX" altLang="en-US" sz="2000" dirty="0" smtClean="0"/>
              <a:t>recursos.</a:t>
            </a:r>
            <a:endParaRPr lang="es-MX" altLang="en-US" sz="2000" dirty="0"/>
          </a:p>
          <a:p>
            <a:r>
              <a:rPr lang="es-MX" altLang="en-US" sz="2200" dirty="0" smtClean="0"/>
              <a:t>Como parte de un SGEn, </a:t>
            </a:r>
            <a:r>
              <a:rPr lang="es-MX" altLang="en-US" sz="2200" dirty="0"/>
              <a:t>debemos </a:t>
            </a:r>
            <a:r>
              <a:rPr lang="es-MX" altLang="en-US" sz="2200" dirty="0" smtClean="0"/>
              <a:t>manejar </a:t>
            </a:r>
            <a:r>
              <a:rPr lang="es-MX" altLang="en-US" sz="2200" dirty="0"/>
              <a:t>nuestros </a:t>
            </a:r>
            <a:r>
              <a:rPr lang="es-MX" altLang="en-US" sz="2200" dirty="0" smtClean="0"/>
              <a:t>USEn y para ello es preciso asegurar:</a:t>
            </a:r>
            <a:endParaRPr lang="es-MX" altLang="en-US" sz="2200" dirty="0"/>
          </a:p>
          <a:p>
            <a:pPr lvl="1"/>
            <a:r>
              <a:rPr lang="es-MX" altLang="en-US" sz="2000" dirty="0" smtClean="0"/>
              <a:t>competencia </a:t>
            </a:r>
            <a:r>
              <a:rPr lang="es-MX" altLang="en-US" sz="2000" dirty="0"/>
              <a:t>y </a:t>
            </a:r>
            <a:r>
              <a:rPr lang="es-MX" altLang="en-US" sz="2000" dirty="0"/>
              <a:t>adecuada </a:t>
            </a:r>
            <a:r>
              <a:rPr lang="es-MX" altLang="en-US" sz="2000" dirty="0" smtClean="0"/>
              <a:t>capacitación </a:t>
            </a:r>
            <a:r>
              <a:rPr lang="es-MX" altLang="en-US" sz="2000" dirty="0" smtClean="0"/>
              <a:t>del personal, sobre todo el directamente relacionado con el desempeño energético;</a:t>
            </a:r>
            <a:endParaRPr lang="es-MX" altLang="en-US" sz="2000" dirty="0"/>
          </a:p>
          <a:p>
            <a:pPr lvl="1"/>
            <a:r>
              <a:rPr lang="es-MX" altLang="en-US" sz="2000" dirty="0" smtClean="0"/>
              <a:t>instrumentación de </a:t>
            </a:r>
            <a:r>
              <a:rPr lang="es-MX" altLang="en-US" sz="2000" dirty="0"/>
              <a:t>controles </a:t>
            </a:r>
            <a:r>
              <a:rPr lang="es-MX" altLang="en-US" sz="2000" dirty="0" smtClean="0"/>
              <a:t>operativos </a:t>
            </a:r>
            <a:r>
              <a:rPr lang="es-MX" altLang="en-US" sz="2000" dirty="0"/>
              <a:t>y </a:t>
            </a:r>
            <a:r>
              <a:rPr lang="es-MX" altLang="en-US" sz="2000" dirty="0" smtClean="0"/>
              <a:t>adquisitivos; </a:t>
            </a:r>
            <a:endParaRPr lang="es-MX" altLang="en-US" sz="2000" dirty="0"/>
          </a:p>
          <a:p>
            <a:pPr lvl="1"/>
            <a:r>
              <a:rPr lang="es-MX" altLang="en-US" sz="2000" dirty="0"/>
              <a:t>monitoreo y </a:t>
            </a:r>
            <a:r>
              <a:rPr lang="es-MX" altLang="en-US" sz="2000" dirty="0" smtClean="0"/>
              <a:t>medición.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9FCBCE-6F66-4CC8-8E87-D64552923E62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05800" cy="1143000"/>
          </a:xfrm>
        </p:spPr>
        <p:txBody>
          <a:bodyPr/>
          <a:lstStyle/>
          <a:p>
            <a:r>
              <a:rPr lang="es-ES" altLang="en-US" dirty="0"/>
              <a:t>¿Por qué son importantes </a:t>
            </a:r>
            <a:r>
              <a:rPr lang="es-ES" altLang="en-US" dirty="0" smtClean="0"/>
              <a:t>nuestras acciones</a:t>
            </a:r>
            <a:r>
              <a:rPr lang="es-ES" altLang="en-US" dirty="0"/>
              <a:t>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s-MX" altLang="en-US" b="1" dirty="0"/>
              <a:t>Seguir los procedimientos:</a:t>
            </a:r>
          </a:p>
          <a:p>
            <a:pPr>
              <a:spcAft>
                <a:spcPts val="400"/>
              </a:spcAft>
            </a:pPr>
            <a:r>
              <a:rPr lang="es-MX" altLang="en-US" sz="2500" dirty="0"/>
              <a:t>Ahorra energía</a:t>
            </a:r>
          </a:p>
          <a:p>
            <a:pPr>
              <a:spcAft>
                <a:spcPts val="400"/>
              </a:spcAft>
            </a:pPr>
            <a:r>
              <a:rPr lang="es-MX" altLang="en-US" sz="2500" dirty="0"/>
              <a:t>Ayuda a controlar </a:t>
            </a:r>
            <a:r>
              <a:rPr lang="es-MX" altLang="en-US" sz="2500" dirty="0" smtClean="0"/>
              <a:t>los costos </a:t>
            </a:r>
            <a:r>
              <a:rPr lang="es-MX" altLang="en-US" sz="2500" dirty="0"/>
              <a:t>energéticos</a:t>
            </a:r>
          </a:p>
          <a:p>
            <a:r>
              <a:rPr lang="es-MX" altLang="en-US" sz="2500" dirty="0"/>
              <a:t>Apoya </a:t>
            </a:r>
            <a:r>
              <a:rPr lang="es-MX" altLang="en-US" sz="2500" dirty="0" smtClean="0"/>
              <a:t>en la consecución </a:t>
            </a:r>
            <a:r>
              <a:rPr lang="es-MX" altLang="en-US" sz="2500" dirty="0"/>
              <a:t>de objetivos </a:t>
            </a:r>
            <a:r>
              <a:rPr lang="es-MX" altLang="en-US" sz="2500" dirty="0" smtClean="0"/>
              <a:t>energéticos</a:t>
            </a:r>
            <a:endParaRPr lang="es-MX" altLang="en-US" sz="2500" dirty="0"/>
          </a:p>
        </p:txBody>
      </p:sp>
      <p:sp>
        <p:nvSpPr>
          <p:cNvPr id="15364" name="Content Placeholder 3"/>
          <p:cNvSpPr>
            <a:spLocks noGrp="1"/>
          </p:cNvSpPr>
          <p:nvPr>
            <p:ph sz="half" idx="2"/>
          </p:nvPr>
        </p:nvSpPr>
        <p:spPr>
          <a:xfrm>
            <a:off x="4885403" y="2381250"/>
            <a:ext cx="4002087" cy="3724275"/>
          </a:xfrm>
        </p:spPr>
        <p:txBody>
          <a:bodyPr/>
          <a:lstStyle/>
          <a:p>
            <a:pPr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s-MX" altLang="en-US" b="1" dirty="0"/>
              <a:t>No seguir los procedimientos:</a:t>
            </a:r>
          </a:p>
          <a:p>
            <a:pPr>
              <a:spcAft>
                <a:spcPts val="400"/>
              </a:spcAft>
            </a:pPr>
            <a:r>
              <a:rPr lang="es-MX" altLang="en-US" sz="2500" dirty="0" smtClean="0"/>
              <a:t>Lleva al desperdicio de energía</a:t>
            </a:r>
            <a:endParaRPr lang="es-MX" altLang="en-US" sz="2500" dirty="0"/>
          </a:p>
          <a:p>
            <a:pPr>
              <a:spcAft>
                <a:spcPts val="400"/>
              </a:spcAft>
            </a:pPr>
            <a:r>
              <a:rPr lang="es-MX" altLang="en-US" sz="2500" dirty="0"/>
              <a:t>Incrementa los costos energéticos</a:t>
            </a:r>
          </a:p>
          <a:p>
            <a:r>
              <a:rPr lang="es-MX" altLang="en-US" sz="2500" dirty="0"/>
              <a:t>Socava </a:t>
            </a:r>
            <a:r>
              <a:rPr lang="es-MX" altLang="en-US" sz="2500" dirty="0" smtClean="0"/>
              <a:t>la consecución </a:t>
            </a:r>
            <a:r>
              <a:rPr lang="es-MX" altLang="en-US" sz="2500" dirty="0"/>
              <a:t>de objetivos energéticos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F5DA27-AB4E-4451-9F40-AACCA1D677C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/>
          <a:lstStyle/>
          <a:p>
            <a:r>
              <a:rPr lang="es-ES" altLang="en-US" spc="-30" dirty="0"/>
              <a:t>¿Qué </a:t>
            </a:r>
            <a:r>
              <a:rPr lang="es-ES" altLang="en-US" spc="-30" dirty="0"/>
              <a:t>objetivos y metas </a:t>
            </a:r>
            <a:r>
              <a:rPr lang="es-ES" altLang="en-US" spc="-30" dirty="0" smtClean="0"/>
              <a:t>de eficiencia </a:t>
            </a:r>
            <a:r>
              <a:rPr lang="es-ES" altLang="en-US" spc="-20" dirty="0" smtClean="0"/>
              <a:t>energética se</a:t>
            </a:r>
            <a:r>
              <a:rPr lang="es-ES" altLang="en-US" spc="-20" dirty="0" smtClean="0"/>
              <a:t> han establecido</a:t>
            </a:r>
            <a:r>
              <a:rPr lang="es-ES" altLang="en-US" spc="-20" dirty="0"/>
              <a:t>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4267200"/>
          </a:xfrm>
        </p:spPr>
        <p:txBody>
          <a:bodyPr/>
          <a:lstStyle/>
          <a:p>
            <a:pPr>
              <a:spcAft>
                <a:spcPts val="400"/>
              </a:spcAft>
              <a:defRPr/>
            </a:pPr>
            <a:r>
              <a:rPr lang="es-MX" sz="2500" b="1" dirty="0"/>
              <a:t>Objetivo:</a:t>
            </a:r>
            <a:r>
              <a:rPr lang="es-MX" sz="2500" dirty="0"/>
              <a:t> </a:t>
            </a:r>
            <a:r>
              <a:rPr lang="es-MX" sz="2500" b="1" dirty="0"/>
              <a:t>Reducir el consumo de gas natural para finales del año fiscal 2015</a:t>
            </a:r>
          </a:p>
          <a:p>
            <a:pPr lvl="1">
              <a:spcAft>
                <a:spcPts val="900"/>
              </a:spcAft>
              <a:defRPr/>
            </a:pPr>
            <a:r>
              <a:rPr lang="es-MX" sz="2200" b="1" dirty="0" smtClean="0">
                <a:solidFill>
                  <a:schemeClr val="accent6">
                    <a:lumMod val="50000"/>
                  </a:schemeClr>
                </a:solidFill>
              </a:rPr>
              <a:t>Meta:</a:t>
            </a:r>
            <a:r>
              <a:rPr lang="es-MX" sz="22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s-MX" sz="2200" i="1" dirty="0">
                <a:solidFill>
                  <a:schemeClr val="accent6">
                    <a:lumMod val="50000"/>
                  </a:schemeClr>
                </a:solidFill>
              </a:rPr>
              <a:t>Reducir en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lang="es-MX" sz="2200" i="1" dirty="0">
                <a:solidFill>
                  <a:schemeClr val="accent6">
                    <a:lumMod val="50000"/>
                  </a:schemeClr>
                </a:solidFill>
              </a:rPr>
              <a:t>% el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consumo de gas natural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en hornos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de fabricación</a:t>
            </a:r>
          </a:p>
          <a:p>
            <a:pPr>
              <a:spcAft>
                <a:spcPts val="400"/>
              </a:spcAft>
              <a:defRPr/>
            </a:pPr>
            <a:r>
              <a:rPr lang="es-MX" sz="2500" b="1" dirty="0" smtClean="0"/>
              <a:t>Objetivo: Reducir el consumo de energía eléctrica para finales del año fiscal 2015</a:t>
            </a:r>
          </a:p>
          <a:p>
            <a:pPr lvl="1">
              <a:spcAft>
                <a:spcPts val="400"/>
              </a:spcAft>
              <a:defRPr/>
            </a:pPr>
            <a:r>
              <a:rPr lang="es-MX" sz="2200" b="1" dirty="0" smtClean="0">
                <a:solidFill>
                  <a:schemeClr val="accent6">
                    <a:lumMod val="50000"/>
                  </a:schemeClr>
                </a:solidFill>
              </a:rPr>
              <a:t>Meta </a:t>
            </a:r>
            <a:r>
              <a:rPr lang="es-MX" sz="2200" b="1" dirty="0">
                <a:solidFill>
                  <a:schemeClr val="accent6">
                    <a:lumMod val="50000"/>
                  </a:schemeClr>
                </a:solidFill>
              </a:rPr>
              <a:t>1:</a:t>
            </a:r>
            <a:r>
              <a:rPr lang="es-MX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2200" i="1" dirty="0">
                <a:solidFill>
                  <a:schemeClr val="accent6">
                    <a:lumMod val="50000"/>
                  </a:schemeClr>
                </a:solidFill>
              </a:rPr>
              <a:t>Reducir en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2.5</a:t>
            </a:r>
            <a:r>
              <a:rPr lang="es-MX" sz="2200" i="1" dirty="0">
                <a:solidFill>
                  <a:schemeClr val="accent6">
                    <a:lumMod val="50000"/>
                  </a:schemeClr>
                </a:solidFill>
              </a:rPr>
              <a:t>% el consumo de energía eléctrica de los compresores de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aire</a:t>
            </a:r>
            <a:endParaRPr lang="es-MX" sz="2200" i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MX" sz="2200" b="1" dirty="0">
                <a:solidFill>
                  <a:schemeClr val="accent6">
                    <a:lumMod val="50000"/>
                  </a:schemeClr>
                </a:solidFill>
              </a:rPr>
              <a:t>Meta 2:</a:t>
            </a:r>
            <a:r>
              <a:rPr lang="es-MX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2200" i="1" dirty="0">
                <a:solidFill>
                  <a:schemeClr val="accent6">
                    <a:lumMod val="50000"/>
                  </a:schemeClr>
                </a:solidFill>
              </a:rPr>
              <a:t>Reducir en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2.5</a:t>
            </a:r>
            <a:r>
              <a:rPr lang="es-MX" sz="2200" i="1" dirty="0">
                <a:solidFill>
                  <a:schemeClr val="accent6">
                    <a:lumMod val="50000"/>
                  </a:schemeClr>
                </a:solidFill>
              </a:rPr>
              <a:t>% el consumo de energía eléctrica en el edificio </a:t>
            </a:r>
            <a:r>
              <a:rPr lang="es-MX" sz="2200" i="1" dirty="0" smtClean="0">
                <a:solidFill>
                  <a:schemeClr val="accent6">
                    <a:lumMod val="50000"/>
                  </a:schemeClr>
                </a:solidFill>
              </a:rPr>
              <a:t>administrativo</a:t>
            </a:r>
            <a:endParaRPr lang="es-MX" sz="2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96513-DF80-4022-A831-5289D934F608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s-ES" altLang="en-US" sz="3400" dirty="0" smtClean="0"/>
              <a:t>¿</a:t>
            </a:r>
            <a:r>
              <a:rPr lang="es-ES" altLang="en-US" sz="3400" dirty="0" err="1" smtClean="0"/>
              <a:t>Qu</a:t>
            </a:r>
            <a:r>
              <a:rPr lang="es-ES_tradnl" altLang="en-US" sz="3400" dirty="0" smtClean="0"/>
              <a:t>é</a:t>
            </a:r>
            <a:r>
              <a:rPr lang="es-ES" altLang="en-US" sz="3400" dirty="0" smtClean="0"/>
              <a:t> </a:t>
            </a:r>
            <a:r>
              <a:rPr lang="es-ES" altLang="en-US" sz="3400" dirty="0"/>
              <a:t>beneficios </a:t>
            </a:r>
            <a:r>
              <a:rPr lang="es-ES" altLang="en-US" sz="3400" dirty="0" smtClean="0"/>
              <a:t>se </a:t>
            </a:r>
            <a:r>
              <a:rPr lang="es-ES" altLang="en-US" sz="3400" dirty="0"/>
              <a:t>obtienen al mejorar el desempeño energético?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8077200" cy="3810000"/>
          </a:xfrm>
        </p:spPr>
        <p:txBody>
          <a:bodyPr/>
          <a:lstStyle/>
          <a:p>
            <a:pPr>
              <a:defRPr/>
            </a:pPr>
            <a:r>
              <a:rPr lang="es-ES_tradnl" sz="2400" dirty="0" smtClean="0"/>
              <a:t>Reducción del consumo energético</a:t>
            </a:r>
          </a:p>
          <a:p>
            <a:pPr lvl="1">
              <a:defRPr/>
            </a:pPr>
            <a:r>
              <a:rPr lang="es-ES_tradnl" sz="2000" i="1" dirty="0" smtClean="0">
                <a:solidFill>
                  <a:schemeClr val="accent6">
                    <a:lumMod val="50000"/>
                  </a:schemeClr>
                </a:solidFill>
              </a:rPr>
              <a:t>Menores costos de energía</a:t>
            </a:r>
          </a:p>
          <a:p>
            <a:pPr lvl="1">
              <a:spcAft>
                <a:spcPts val="600"/>
              </a:spcAft>
              <a:defRPr/>
            </a:pPr>
            <a:r>
              <a:rPr lang="es-ES_tradnl" sz="2000" i="1" dirty="0" smtClean="0">
                <a:solidFill>
                  <a:schemeClr val="accent6">
                    <a:lumMod val="50000"/>
                  </a:schemeClr>
                </a:solidFill>
              </a:rPr>
              <a:t>Mayor conservación de recursos naturales</a:t>
            </a:r>
          </a:p>
          <a:p>
            <a:pPr>
              <a:defRPr/>
            </a:pPr>
            <a:r>
              <a:rPr lang="es-ES_tradnl" sz="2400" dirty="0" smtClean="0"/>
              <a:t>Aumento de la eficiencia energética</a:t>
            </a:r>
          </a:p>
          <a:p>
            <a:pPr lvl="1">
              <a:defRPr/>
            </a:pPr>
            <a:r>
              <a:rPr lang="es-ES_tradnl" sz="2000" i="1" dirty="0" smtClean="0">
                <a:solidFill>
                  <a:schemeClr val="accent6">
                    <a:lumMod val="50000"/>
                  </a:schemeClr>
                </a:solidFill>
              </a:rPr>
              <a:t>Producir lo mismo con menos cantidad de energía</a:t>
            </a:r>
          </a:p>
          <a:p>
            <a:pPr lvl="1">
              <a:spcAft>
                <a:spcPts val="600"/>
              </a:spcAft>
              <a:defRPr/>
            </a:pPr>
            <a:r>
              <a:rPr lang="es-ES_tradnl" sz="2000" i="1" dirty="0" smtClean="0">
                <a:solidFill>
                  <a:schemeClr val="accent6">
                    <a:lumMod val="50000"/>
                  </a:schemeClr>
                </a:solidFill>
              </a:rPr>
              <a:t>Producir más con la misma cantidad de energía</a:t>
            </a:r>
          </a:p>
          <a:p>
            <a:pPr>
              <a:defRPr/>
            </a:pPr>
            <a:r>
              <a:rPr lang="es-ES_tradnl" sz="2400" dirty="0" smtClean="0"/>
              <a:t>Reducción de emisiones de gases de efecto invernadero y otros impactos ambientales</a:t>
            </a:r>
          </a:p>
          <a:p>
            <a:pPr lvl="1">
              <a:defRPr/>
            </a:pPr>
            <a:r>
              <a:rPr lang="es-ES_tradnl" sz="2000" i="1" dirty="0" smtClean="0">
                <a:solidFill>
                  <a:schemeClr val="accent6">
                    <a:lumMod val="50000"/>
                  </a:schemeClr>
                </a:solidFill>
              </a:rPr>
              <a:t>Reducción de pasivos y riesgos de negocio en el largo plazo</a:t>
            </a:r>
          </a:p>
          <a:p>
            <a:pPr lvl="1">
              <a:defRPr/>
            </a:pPr>
            <a:r>
              <a:rPr lang="es-ES_tradnl" sz="2000" i="1" dirty="0" smtClean="0">
                <a:solidFill>
                  <a:schemeClr val="accent6">
                    <a:lumMod val="50000"/>
                  </a:schemeClr>
                </a:solidFill>
              </a:rPr>
              <a:t>Posible reducción de costos del cumplimiento reglamentario</a:t>
            </a:r>
            <a:endParaRPr lang="es-ES_tradnl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EC3A1-4FBF-46C9-A95C-17D8414D60A5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 smtClean="0"/>
              <a:t>Uso consciente, </a:t>
            </a:r>
            <a:r>
              <a:rPr lang="es-MX" altLang="en-US" dirty="0"/>
              <a:t>¡la clave del éxito!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381250"/>
            <a:ext cx="3770313" cy="3724275"/>
          </a:xfrm>
        </p:spPr>
        <p:txBody>
          <a:bodyPr/>
          <a:lstStyle/>
          <a:p>
            <a:pPr>
              <a:defRPr/>
            </a:pPr>
            <a:r>
              <a:rPr lang="es-MX" sz="2500" dirty="0">
                <a:ea typeface="ＭＳ Ｐゴシック" pitchFamily="34" charset="-128"/>
              </a:rPr>
              <a:t>Políticas energéticas</a:t>
            </a:r>
          </a:p>
          <a:p>
            <a:pPr lvl="1">
              <a:spcAft>
                <a:spcPts val="600"/>
              </a:spcAft>
              <a:defRPr/>
            </a:pPr>
            <a:r>
              <a:rPr lang="es-MX" sz="22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¿Se cuenta con una política energética?</a:t>
            </a:r>
            <a:endParaRPr lang="es-MX" sz="2200" dirty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lvl="1">
              <a:spcAft>
                <a:spcPts val="600"/>
              </a:spcAft>
              <a:defRPr/>
            </a:pPr>
            <a:r>
              <a:rPr lang="es-MX" sz="22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¿Qué </a:t>
            </a:r>
            <a:r>
              <a:rPr lang="es-MX" sz="22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representa dicha política para nuestro trabajo?</a:t>
            </a:r>
            <a:endParaRPr lang="es-MX" sz="2200" dirty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lvl="1">
              <a:defRPr/>
            </a:pPr>
            <a:r>
              <a:rPr lang="es-MX" sz="22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¿Cómo </a:t>
            </a:r>
            <a:r>
              <a:rPr lang="es-MX" sz="22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podemos </a:t>
            </a:r>
            <a:r>
              <a:rPr lang="es-MX" sz="22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generar impacto en el consumo energético?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362200"/>
            <a:ext cx="4581525" cy="4114800"/>
          </a:xfrm>
        </p:spPr>
        <p:txBody>
          <a:bodyPr/>
          <a:lstStyle/>
          <a:p>
            <a:pPr>
              <a:defRPr/>
            </a:pPr>
            <a:r>
              <a:rPr lang="es-MX" sz="2500" dirty="0">
                <a:ea typeface="ＭＳ Ｐゴシック" pitchFamily="34" charset="-128"/>
              </a:rPr>
              <a:t>Procedimientos y requisitos energéticos</a:t>
            </a:r>
          </a:p>
          <a:p>
            <a:pPr lvl="1">
              <a:spcAft>
                <a:spcPts val="600"/>
              </a:spcAft>
              <a:defRPr/>
            </a:pPr>
            <a:r>
              <a:rPr lang="es-MX" sz="22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¿Qué resultados negativos se generan si no se siguen </a:t>
            </a:r>
            <a:r>
              <a:rPr lang="es-MX" sz="2200" spc="-3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los procedimientos </a:t>
            </a:r>
            <a:r>
              <a:rPr lang="es-MX" sz="2200" spc="-3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del SGEn?</a:t>
            </a:r>
            <a:endParaRPr lang="es-MX" sz="2200" spc="-30" dirty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lvl="1">
              <a:defRPr/>
            </a:pPr>
            <a:r>
              <a:rPr lang="es-MX" sz="22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¿Qué resultados positivos </a:t>
            </a:r>
            <a:r>
              <a:rPr lang="es-MX" sz="22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se generan </a:t>
            </a:r>
            <a:r>
              <a:rPr lang="es-MX" sz="22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cuando se siguen los procedimientos del </a:t>
            </a:r>
            <a:r>
              <a:rPr lang="es-MX" sz="2200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SGEn?</a:t>
            </a:r>
            <a:endParaRPr lang="en-US" sz="2200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FE6C7-9AE5-424E-B9B2-FDAB3729E79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3792538" y="6581775"/>
            <a:ext cx="543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394160" y="6105525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(</a:t>
            </a:r>
            <a:r>
              <a:rPr lang="es-ES" altLang="en-US" sz="1800" b="1" dirty="0" smtClean="0"/>
              <a:t>continúa</a:t>
            </a:r>
            <a:r>
              <a:rPr lang="is-IS" altLang="en-US" sz="1800" b="1" dirty="0" smtClean="0"/>
              <a:t>…</a:t>
            </a:r>
            <a:r>
              <a:rPr lang="es-ES" altLang="en-US" sz="1800" b="1" dirty="0" smtClean="0"/>
              <a:t>)</a:t>
            </a:r>
            <a:endParaRPr lang="es-ES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066800"/>
          </a:xfrm>
        </p:spPr>
        <p:txBody>
          <a:bodyPr/>
          <a:lstStyle/>
          <a:p>
            <a:r>
              <a:rPr lang="es-MX" altLang="en-US" sz="3200" dirty="0"/>
              <a:t>Uso consciente, ¡la clave del éxito</a:t>
            </a:r>
            <a:r>
              <a:rPr lang="es-MX" altLang="en-US" sz="3200" dirty="0" smtClean="0"/>
              <a:t>!</a:t>
            </a:r>
            <a:br>
              <a:rPr lang="es-MX" altLang="en-US" sz="3200" dirty="0" smtClean="0"/>
            </a:br>
            <a:r>
              <a:rPr lang="es-MX" altLang="en-US" sz="2400" dirty="0" smtClean="0"/>
              <a:t>(</a:t>
            </a:r>
            <a:r>
              <a:rPr lang="is-IS" altLang="en-US" sz="2400" i="1" dirty="0" smtClean="0"/>
              <a:t>…</a:t>
            </a:r>
            <a:r>
              <a:rPr lang="es-MX" altLang="en-US" sz="2400" i="1" dirty="0" smtClean="0"/>
              <a:t>cont.</a:t>
            </a:r>
            <a:r>
              <a:rPr lang="es-MX" altLang="en-US" sz="2400" dirty="0" smtClean="0"/>
              <a:t>)</a:t>
            </a:r>
            <a:endParaRPr lang="es-MX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s-MX" sz="2600" dirty="0">
                <a:ea typeface="ＭＳ Ｐゴシック" pitchFamily="34" charset="-128"/>
              </a:rPr>
              <a:t>Objetivos y metas </a:t>
            </a:r>
            <a:r>
              <a:rPr lang="es-MX" sz="2600" dirty="0" smtClean="0">
                <a:ea typeface="ＭＳ Ｐゴシック" pitchFamily="34" charset="-128"/>
              </a:rPr>
              <a:t>de eficiencia energética</a:t>
            </a:r>
            <a:endParaRPr lang="es-MX" sz="2600" dirty="0">
              <a:ea typeface="ＭＳ Ｐゴシック" pitchFamily="34" charset="-128"/>
            </a:endParaRPr>
          </a:p>
          <a:p>
            <a:pPr lvl="1">
              <a:spcAft>
                <a:spcPts val="600"/>
              </a:spcAft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¿Se han fijado objetivos y metas energéticas?</a:t>
            </a:r>
          </a:p>
          <a:p>
            <a:pPr lvl="1">
              <a:spcAft>
                <a:spcPts val="600"/>
              </a:spcAft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¿Existen objetivos o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metas aplicables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a mis actividades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o área de trabajo? </a:t>
            </a:r>
          </a:p>
          <a:p>
            <a:pPr lvl="1">
              <a:spcAft>
                <a:spcPts val="600"/>
              </a:spcAft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¿Cuál es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mi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papel en la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consecución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de tales objetivos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y metas?</a:t>
            </a:r>
          </a:p>
          <a:p>
            <a:pPr lvl="1"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¿Qué beneficios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se obtienen con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un desempeño energético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mejorado?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E6B20-E93B-45CB-935D-726E8A02C2F9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05800" cy="1143000"/>
          </a:xfrm>
        </p:spPr>
        <p:txBody>
          <a:bodyPr/>
          <a:lstStyle/>
          <a:p>
            <a:r>
              <a:rPr lang="es-ES" altLang="en-US" dirty="0"/>
              <a:t>¿Cuáles son </a:t>
            </a:r>
            <a:r>
              <a:rPr lang="es-ES" altLang="en-US" dirty="0"/>
              <a:t>los </a:t>
            </a:r>
            <a:r>
              <a:rPr lang="es-ES" altLang="en-US" dirty="0"/>
              <a:t>pasos siguientes?</a:t>
            </a:r>
            <a:endParaRPr lang="es-E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724275"/>
          </a:xfrm>
        </p:spPr>
        <p:txBody>
          <a:bodyPr/>
          <a:lstStyle/>
          <a:p>
            <a:r>
              <a:rPr lang="es-MX" altLang="en-US" sz="2600" dirty="0"/>
              <a:t>Mayor información </a:t>
            </a:r>
            <a:r>
              <a:rPr lang="es-MX" altLang="en-US" sz="2600" dirty="0" smtClean="0"/>
              <a:t>sobre </a:t>
            </a:r>
            <a:r>
              <a:rPr lang="es-MX" altLang="en-US" sz="2600" dirty="0"/>
              <a:t>uso de </a:t>
            </a:r>
            <a:r>
              <a:rPr lang="es-MX" altLang="en-US" sz="2600" dirty="0"/>
              <a:t>energía</a:t>
            </a:r>
          </a:p>
          <a:p>
            <a:pPr lvl="1"/>
            <a:r>
              <a:rPr lang="es-MX" altLang="en-US" sz="2000" dirty="0"/>
              <a:t>Actualizaciones por parte </a:t>
            </a:r>
            <a:r>
              <a:rPr lang="es-MX" altLang="en-US" sz="2000" dirty="0"/>
              <a:t>del equipo de gestión energética</a:t>
            </a:r>
          </a:p>
          <a:p>
            <a:pPr lvl="1"/>
            <a:r>
              <a:rPr lang="es-MX" altLang="en-US" sz="2000" dirty="0"/>
              <a:t>M</a:t>
            </a:r>
            <a:r>
              <a:rPr lang="es-MX" altLang="en-US" sz="2000" dirty="0" smtClean="0"/>
              <a:t>ecanismo </a:t>
            </a:r>
            <a:r>
              <a:rPr lang="es-MX" altLang="en-US" sz="2000" dirty="0" smtClean="0"/>
              <a:t>para aportar </a:t>
            </a:r>
            <a:r>
              <a:rPr lang="es-MX" altLang="en-US" sz="2000" dirty="0"/>
              <a:t>ideas y sugerencias en torno </a:t>
            </a:r>
            <a:r>
              <a:rPr lang="es-MX" altLang="en-US" sz="2000" dirty="0" smtClean="0"/>
              <a:t>a ahorro </a:t>
            </a:r>
            <a:r>
              <a:rPr lang="es-MX" altLang="en-US" sz="2000" dirty="0"/>
              <a:t>energético</a:t>
            </a:r>
          </a:p>
          <a:p>
            <a:r>
              <a:rPr lang="es-MX" altLang="en-US" sz="2600" dirty="0" smtClean="0"/>
              <a:t>Capacitación </a:t>
            </a:r>
            <a:r>
              <a:rPr lang="es-MX" altLang="en-US" sz="2600" dirty="0" smtClean="0"/>
              <a:t>adicional </a:t>
            </a:r>
            <a:r>
              <a:rPr lang="es-MX" altLang="en-US" sz="2600" dirty="0"/>
              <a:t>en uso consciente </a:t>
            </a:r>
            <a:r>
              <a:rPr lang="es-MX" altLang="en-US" sz="2600" dirty="0" smtClean="0"/>
              <a:t>de energía dirigida </a:t>
            </a:r>
            <a:r>
              <a:rPr lang="es-MX" altLang="en-US" sz="2600" dirty="0"/>
              <a:t>a:</a:t>
            </a:r>
            <a:endParaRPr lang="es-MX" altLang="en-US" sz="2600" dirty="0"/>
          </a:p>
          <a:p>
            <a:pPr lvl="1"/>
            <a:r>
              <a:rPr lang="es-MX" altLang="en-US" sz="2000" dirty="0"/>
              <a:t>Personal que </a:t>
            </a:r>
            <a:r>
              <a:rPr lang="es-MX" altLang="en-US" sz="2000" dirty="0" smtClean="0"/>
              <a:t>labora </a:t>
            </a:r>
            <a:r>
              <a:rPr lang="es-MX" altLang="en-US" sz="2000" dirty="0"/>
              <a:t>en áreas con usos significativos </a:t>
            </a:r>
            <a:r>
              <a:rPr lang="es-MX" altLang="en-US" sz="2000" dirty="0" smtClean="0"/>
              <a:t>de energía</a:t>
            </a:r>
            <a:endParaRPr lang="es-MX" altLang="en-US" sz="2000" dirty="0"/>
          </a:p>
          <a:p>
            <a:pPr lvl="1"/>
            <a:r>
              <a:rPr lang="es-MX" altLang="en-US" sz="2000" dirty="0"/>
              <a:t>Personal que </a:t>
            </a:r>
            <a:r>
              <a:rPr lang="es-MX" altLang="en-US" sz="2000" dirty="0" smtClean="0"/>
              <a:t>labora </a:t>
            </a:r>
            <a:r>
              <a:rPr lang="es-MX" altLang="en-US" sz="2000" dirty="0"/>
              <a:t>en áreas </a:t>
            </a:r>
            <a:r>
              <a:rPr lang="es-MX" altLang="en-US" sz="2000" dirty="0" smtClean="0"/>
              <a:t>en relación con las cuales se aplican los </a:t>
            </a:r>
            <a:r>
              <a:rPr lang="es-MX" altLang="en-US" sz="2000" dirty="0"/>
              <a:t>objetivos </a:t>
            </a:r>
            <a:r>
              <a:rPr lang="es-MX" altLang="en-US" sz="2000" dirty="0" smtClean="0"/>
              <a:t>y metas energéticas</a:t>
            </a:r>
            <a:endParaRPr lang="en-US" altLang="en-US" sz="2200" dirty="0"/>
          </a:p>
          <a:p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86C3F-7757-4E36-B5B3-ADD9A8F8E831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B703C-3FE4-4201-89AC-647A78370183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1631985" y="2895600"/>
            <a:ext cx="6376939" cy="197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500"/>
              </a:spcAft>
              <a:buClrTx/>
              <a:buSzTx/>
              <a:buFontTx/>
              <a:buNone/>
            </a:pPr>
            <a:r>
              <a:rPr lang="en-US" altLang="en-US" sz="6600" dirty="0"/>
              <a:t>¿</a:t>
            </a:r>
            <a:r>
              <a:rPr lang="es-MX" altLang="en-US" sz="6600" dirty="0"/>
              <a:t>PREGUNTAS?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4400" dirty="0"/>
              <a:t>¡Gracias por su tiempo!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792538" y="6581775"/>
            <a:ext cx="5351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2C2468-2647-43F8-8C8E-DA2D967EF6E3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892861" y="2667000"/>
            <a:ext cx="80329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3600" dirty="0" smtClean="0"/>
              <a:t>Introducción al</a:t>
            </a:r>
            <a:endParaRPr lang="es-MX" altLang="en-US" sz="36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3600" spc="-20" dirty="0"/>
              <a:t>sistema de gestión de energía </a:t>
            </a:r>
            <a:r>
              <a:rPr lang="es-MX" altLang="en-US" sz="3600" spc="-20" dirty="0" smtClean="0"/>
              <a:t>(SGEn)</a:t>
            </a:r>
            <a:endParaRPr lang="es-MX" altLang="en-US" sz="3600" spc="-2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n-US" sz="3600" b="1" dirty="0"/>
              <a:t>de la empresa ABC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779838" y="6581775"/>
            <a:ext cx="53641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en-US" altLang="en-US" sz="1200" dirty="0" smtClean="0"/>
              <a:t>y </a:t>
            </a:r>
            <a:r>
              <a:rPr lang="en-US" altLang="en-US" sz="1200" dirty="0"/>
              <a:t>U.S. Department of Energy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/>
            </a:r>
            <a:br>
              <a:rPr lang="es-MX" altLang="en-US" dirty="0"/>
            </a:br>
            <a:r>
              <a:rPr lang="es-MX" altLang="en-US" dirty="0"/>
              <a:t>¿Qué estamos haciendo?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 smtClean="0"/>
              <a:t>Instrumentar </a:t>
            </a:r>
            <a:r>
              <a:rPr lang="es-MX" altLang="en-US" dirty="0"/>
              <a:t>un </a:t>
            </a:r>
            <a:r>
              <a:rPr lang="es-MX" altLang="en-US" i="1" dirty="0"/>
              <a:t>sistema de </a:t>
            </a:r>
            <a:r>
              <a:rPr lang="es-MX" altLang="en-US" i="1" dirty="0" smtClean="0"/>
              <a:t>gestión de energía</a:t>
            </a:r>
            <a:r>
              <a:rPr lang="es-MX" altLang="en-US" dirty="0" smtClean="0"/>
              <a:t> </a:t>
            </a:r>
            <a:r>
              <a:rPr lang="es-MX" altLang="en-US" dirty="0"/>
              <a:t>para:</a:t>
            </a:r>
          </a:p>
          <a:p>
            <a:pPr lvl="1"/>
            <a:r>
              <a:rPr lang="es-MX" altLang="en-US" dirty="0"/>
              <a:t>Analizar y </a:t>
            </a:r>
            <a:r>
              <a:rPr lang="es-MX" altLang="en-US" dirty="0" smtClean="0"/>
              <a:t>manejar adecuadamente nuestro </a:t>
            </a:r>
            <a:r>
              <a:rPr lang="es-MX" altLang="en-US" dirty="0"/>
              <a:t>consumo y </a:t>
            </a:r>
            <a:r>
              <a:rPr lang="es-MX" altLang="en-US" dirty="0" smtClean="0"/>
              <a:t>uso </a:t>
            </a:r>
            <a:r>
              <a:rPr lang="es-MX" altLang="en-US" dirty="0" smtClean="0"/>
              <a:t>energético</a:t>
            </a:r>
            <a:endParaRPr lang="es-MX" altLang="en-US" dirty="0"/>
          </a:p>
          <a:p>
            <a:pPr lvl="1"/>
            <a:r>
              <a:rPr lang="es-MX" altLang="en-US" dirty="0"/>
              <a:t>Mejorar nuestro desempeño energético </a:t>
            </a:r>
            <a:r>
              <a:rPr lang="es-MX" altLang="en-US" dirty="0" smtClean="0"/>
              <a:t>y nuestro balance </a:t>
            </a:r>
            <a:r>
              <a:rPr lang="es-MX" altLang="en-US" dirty="0"/>
              <a:t>final</a:t>
            </a:r>
          </a:p>
          <a:p>
            <a:r>
              <a:rPr lang="es-MX" altLang="en-US" dirty="0" smtClean="0"/>
              <a:t>A este </a:t>
            </a:r>
            <a:r>
              <a:rPr lang="es-MX" altLang="en-US" dirty="0"/>
              <a:t>sistema </a:t>
            </a:r>
            <a:r>
              <a:rPr lang="es-MX" altLang="en-US" dirty="0" smtClean="0"/>
              <a:t>se le denomina </a:t>
            </a:r>
            <a:r>
              <a:rPr lang="es-MX" altLang="en-US" b="1" dirty="0"/>
              <a:t>sistema </a:t>
            </a:r>
            <a:r>
              <a:rPr lang="es-MX" altLang="en-US" b="1" dirty="0" smtClean="0"/>
              <a:t>de gestión </a:t>
            </a:r>
            <a:r>
              <a:rPr lang="es-MX" altLang="en-US" b="1" dirty="0"/>
              <a:t>de energía</a:t>
            </a:r>
            <a:r>
              <a:rPr lang="es-MX" altLang="en-US" b="1" dirty="0" smtClean="0"/>
              <a:t> </a:t>
            </a:r>
            <a:r>
              <a:rPr lang="es-MX" altLang="en-US" dirty="0"/>
              <a:t>o </a:t>
            </a:r>
            <a:r>
              <a:rPr lang="es-MX" altLang="en-US" dirty="0" smtClean="0"/>
              <a:t>SGEn</a:t>
            </a:r>
            <a:endParaRPr lang="es-MX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2748E-56A1-44FA-8D48-1A388A672EDC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3810000" y="6581775"/>
            <a:ext cx="548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¿Por </a:t>
            </a:r>
            <a:r>
              <a:rPr lang="en-US" altLang="en-US" dirty="0" err="1"/>
              <a:t>qué</a:t>
            </a:r>
            <a:r>
              <a:rPr lang="en-US" altLang="en-US" dirty="0"/>
              <a:t> lo </a:t>
            </a:r>
            <a:r>
              <a:rPr lang="en-US" altLang="en-US" dirty="0" err="1"/>
              <a:t>hacemos</a:t>
            </a:r>
            <a:r>
              <a:rPr lang="en-US" altLang="en-US" dirty="0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Demostrar liderazgo en </a:t>
            </a:r>
            <a:r>
              <a:rPr lang="es-ES" altLang="en-US" dirty="0" smtClean="0"/>
              <a:t>sustentabilidad</a:t>
            </a:r>
            <a:endParaRPr lang="es-ES" altLang="en-US" dirty="0"/>
          </a:p>
          <a:p>
            <a:pPr eaLnBrk="1" hangingPunct="1"/>
            <a:r>
              <a:rPr lang="es-ES" altLang="en-US" dirty="0"/>
              <a:t>Mantener la competitividad</a:t>
            </a:r>
          </a:p>
          <a:p>
            <a:pPr eaLnBrk="1" hangingPunct="1"/>
            <a:r>
              <a:rPr lang="es-ES" altLang="en-US" dirty="0"/>
              <a:t>Usar de manera más eficiente nuestras fuentes de energía</a:t>
            </a:r>
          </a:p>
          <a:p>
            <a:pPr eaLnBrk="1" hangingPunct="1"/>
            <a:r>
              <a:rPr lang="es-ES" altLang="en-US" dirty="0"/>
              <a:t>Ahorrar </a:t>
            </a:r>
            <a:r>
              <a:rPr lang="es-ES" altLang="en-US" dirty="0" smtClean="0"/>
              <a:t>en </a:t>
            </a:r>
            <a:r>
              <a:rPr lang="es-ES" altLang="en-US" dirty="0"/>
              <a:t>costos de energía </a:t>
            </a:r>
          </a:p>
          <a:p>
            <a:pPr eaLnBrk="1" hangingPunct="1"/>
            <a:r>
              <a:rPr lang="es-ES" altLang="en-US" dirty="0"/>
              <a:t>Reducir emisiones de </a:t>
            </a:r>
            <a:r>
              <a:rPr lang="es-ES" altLang="en-US" dirty="0" smtClean="0"/>
              <a:t>gases </a:t>
            </a:r>
            <a:r>
              <a:rPr lang="es-ES" altLang="en-US" dirty="0"/>
              <a:t>de efecto invernadero y </a:t>
            </a:r>
            <a:r>
              <a:rPr lang="es-ES" altLang="en-US" dirty="0" smtClean="0"/>
              <a:t>otros </a:t>
            </a:r>
            <a:r>
              <a:rPr lang="es-ES" altLang="en-US" dirty="0"/>
              <a:t>impactos </a:t>
            </a:r>
            <a:r>
              <a:rPr lang="es-ES" altLang="en-US" dirty="0" smtClean="0"/>
              <a:t>ambientales</a:t>
            </a:r>
            <a:endParaRPr lang="es-E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00ECDA-26F1-4E97-8AAB-2362A71F2196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779838" y="6581775"/>
            <a:ext cx="5364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¿</a:t>
            </a:r>
            <a:r>
              <a:rPr lang="en-US" altLang="en-US" dirty="0" err="1"/>
              <a:t>Cómo</a:t>
            </a:r>
            <a:r>
              <a:rPr lang="en-US" altLang="en-US" dirty="0"/>
              <a:t> </a:t>
            </a:r>
            <a:r>
              <a:rPr lang="en-US" altLang="en-US" dirty="0" err="1" smtClean="0"/>
              <a:t>puede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ayudarnos</a:t>
            </a:r>
            <a:r>
              <a:rPr lang="en-US" altLang="en-US" dirty="0" smtClean="0"/>
              <a:t> </a:t>
            </a:r>
            <a:r>
              <a:rPr lang="en-US" altLang="en-US" dirty="0"/>
              <a:t>un </a:t>
            </a:r>
            <a:r>
              <a:rPr lang="en-US" altLang="en-US" dirty="0" err="1"/>
              <a:t>sistema</a:t>
            </a:r>
            <a:r>
              <a:rPr lang="en-US" altLang="en-US" dirty="0"/>
              <a:t> de </a:t>
            </a:r>
            <a:r>
              <a:rPr lang="en-US" altLang="en-US" dirty="0" err="1"/>
              <a:t>gestión</a:t>
            </a:r>
            <a:r>
              <a:rPr lang="en-US" altLang="en-US" dirty="0"/>
              <a:t> de </a:t>
            </a:r>
            <a:r>
              <a:rPr lang="en-US" altLang="en-US" dirty="0" err="1"/>
              <a:t>energía</a:t>
            </a:r>
            <a:r>
              <a:rPr lang="en-US" altLang="en-US" dirty="0"/>
              <a:t>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s-MX" altLang="en-US" sz="2400" dirty="0"/>
              <a:t>Genera una estructura para la mejora continua </a:t>
            </a:r>
            <a:r>
              <a:rPr lang="es-MX" altLang="en-US" sz="2400" dirty="0" smtClean="0"/>
              <a:t>del desempeño </a:t>
            </a:r>
            <a:r>
              <a:rPr lang="es-MX" altLang="en-US" sz="2400" dirty="0"/>
              <a:t>energético</a:t>
            </a:r>
          </a:p>
          <a:p>
            <a:r>
              <a:rPr lang="es-MX" altLang="en-US" sz="2400" dirty="0" smtClean="0"/>
              <a:t>Alinea los </a:t>
            </a:r>
            <a:r>
              <a:rPr lang="es-MX" altLang="en-US" sz="2400" dirty="0"/>
              <a:t>recursos destinados a la mejora del desempeño energético con nuestros objetivos empresariales</a:t>
            </a:r>
          </a:p>
          <a:p>
            <a:r>
              <a:rPr lang="es-MX" altLang="en-US" sz="2400" dirty="0"/>
              <a:t>Aumenta la conciencia y </a:t>
            </a:r>
            <a:r>
              <a:rPr lang="es-MX" altLang="en-US" sz="2400" dirty="0" smtClean="0"/>
              <a:t>la responsabilidad con respecto al uso de </a:t>
            </a:r>
            <a:r>
              <a:rPr lang="es-MX" altLang="en-US" sz="2400" dirty="0"/>
              <a:t>energía</a:t>
            </a:r>
          </a:p>
          <a:p>
            <a:r>
              <a:rPr lang="es-MX" altLang="en-US" sz="2400" dirty="0"/>
              <a:t>Mejora la </a:t>
            </a:r>
            <a:r>
              <a:rPr lang="es-MX" altLang="en-US" sz="2400" dirty="0" smtClean="0"/>
              <a:t>eficiencia operativa</a:t>
            </a:r>
            <a:endParaRPr lang="es-MX" altLang="en-US" sz="2400" dirty="0"/>
          </a:p>
          <a:p>
            <a:r>
              <a:rPr lang="es-MX" altLang="en-US" sz="2400" spc="-20" dirty="0"/>
              <a:t>Integra la gestión de energía a las operaciones </a:t>
            </a:r>
            <a:r>
              <a:rPr lang="es-MX" altLang="en-US" sz="2400" spc="-20" dirty="0" smtClean="0"/>
              <a:t>diarias</a:t>
            </a:r>
            <a:endParaRPr lang="es-MX" altLang="en-US" sz="2400" spc="-20" dirty="0"/>
          </a:p>
          <a:p>
            <a:endParaRPr lang="en-US" altLang="en-US" sz="24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8D6ED-E711-4DB0-8519-3124A8557DF1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/>
          <a:lstStyle/>
          <a:p>
            <a:r>
              <a:rPr lang="en-US" altLang="en-US" dirty="0"/>
              <a:t>¿</a:t>
            </a:r>
            <a:r>
              <a:rPr lang="en-US" altLang="en-US" dirty="0" err="1"/>
              <a:t>Quién</a:t>
            </a:r>
            <a:r>
              <a:rPr lang="en-US" altLang="en-US" dirty="0"/>
              <a:t> </a:t>
            </a:r>
            <a:r>
              <a:rPr lang="en-US" altLang="en-US" dirty="0" err="1"/>
              <a:t>está</a:t>
            </a:r>
            <a:r>
              <a:rPr lang="en-US" altLang="en-US" dirty="0"/>
              <a:t> a cargo de la </a:t>
            </a:r>
            <a:r>
              <a:rPr lang="en-US" altLang="en-US" dirty="0" err="1"/>
              <a:t>iniciativa</a:t>
            </a:r>
            <a:r>
              <a:rPr lang="en-US" altLang="en-US" dirty="0"/>
              <a:t>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altLang="en-US" sz="2400" b="1" dirty="0" smtClean="0"/>
              <a:t>Alta dirección </a:t>
            </a:r>
            <a:endParaRPr lang="es-ES" altLang="en-US" sz="2400" b="1" dirty="0"/>
          </a:p>
          <a:p>
            <a:pPr lvl="1"/>
            <a:r>
              <a:rPr lang="es-ES" altLang="en-US" sz="2200" dirty="0"/>
              <a:t>Melissa Brown, vicepresidenta </a:t>
            </a:r>
            <a:r>
              <a:rPr lang="es-ES" altLang="en-US" sz="2200" dirty="0" smtClean="0"/>
              <a:t>de operaciones</a:t>
            </a:r>
            <a:endParaRPr lang="es-ES" altLang="en-US" sz="2200" dirty="0"/>
          </a:p>
          <a:p>
            <a:r>
              <a:rPr lang="es-ES" altLang="en-US" sz="2400" b="1" dirty="0"/>
              <a:t>Líder del equipo de gestión energética</a:t>
            </a:r>
          </a:p>
          <a:p>
            <a:pPr lvl="1"/>
            <a:r>
              <a:rPr lang="es-ES" altLang="en-US" sz="2200" dirty="0"/>
              <a:t>Joe Williams, ingeniero de planta</a:t>
            </a:r>
          </a:p>
          <a:p>
            <a:endParaRPr lang="en-US" altLang="en-US" dirty="0"/>
          </a:p>
        </p:txBody>
      </p:sp>
      <p:sp>
        <p:nvSpPr>
          <p:cNvPr id="9220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2362200"/>
            <a:ext cx="4648200" cy="4114800"/>
          </a:xfrm>
        </p:spPr>
        <p:txBody>
          <a:bodyPr/>
          <a:lstStyle/>
          <a:p>
            <a:r>
              <a:rPr lang="es-ES" altLang="en-US" sz="2400" b="1" dirty="0"/>
              <a:t>Miembros del equipo </a:t>
            </a:r>
            <a:r>
              <a:rPr lang="es-ES" altLang="en-US" sz="2400" b="1" dirty="0" smtClean="0"/>
              <a:t>de gestión </a:t>
            </a:r>
            <a:r>
              <a:rPr lang="es-ES" altLang="en-US" sz="2400" b="1" dirty="0"/>
              <a:t>energética</a:t>
            </a:r>
          </a:p>
          <a:p>
            <a:pPr lvl="1">
              <a:spcAft>
                <a:spcPts val="300"/>
              </a:spcAft>
            </a:pPr>
            <a:r>
              <a:rPr lang="es-ES" altLang="en-US" sz="1800" dirty="0"/>
              <a:t>Sam </a:t>
            </a:r>
            <a:r>
              <a:rPr lang="es-ES" altLang="en-US" sz="1800" dirty="0" err="1"/>
              <a:t>Spader</a:t>
            </a:r>
            <a:r>
              <a:rPr lang="es-ES" altLang="en-US" sz="1800" dirty="0"/>
              <a:t>, gerente </a:t>
            </a:r>
            <a:r>
              <a:rPr lang="es-ES" altLang="en-US" sz="1800" dirty="0" smtClean="0"/>
              <a:t>de mantenimiento</a:t>
            </a:r>
            <a:endParaRPr lang="es-ES" altLang="en-US" sz="1800" dirty="0"/>
          </a:p>
          <a:p>
            <a:pPr lvl="1">
              <a:spcAft>
                <a:spcPts val="300"/>
              </a:spcAft>
            </a:pPr>
            <a:r>
              <a:rPr lang="es-ES" altLang="en-US" sz="1800" dirty="0"/>
              <a:t>Devon Bailey, supervisor </a:t>
            </a:r>
            <a:r>
              <a:rPr lang="es-ES" altLang="en-US" sz="1800" dirty="0" smtClean="0"/>
              <a:t>de producción</a:t>
            </a:r>
            <a:endParaRPr lang="es-ES" altLang="en-US" sz="1800" dirty="0"/>
          </a:p>
          <a:p>
            <a:pPr lvl="1">
              <a:spcAft>
                <a:spcPts val="300"/>
              </a:spcAft>
            </a:pPr>
            <a:r>
              <a:rPr lang="es-ES" altLang="en-US" sz="1800" spc="-30" dirty="0"/>
              <a:t>Bill </a:t>
            </a:r>
            <a:r>
              <a:rPr lang="es-ES" altLang="en-US" sz="1800" spc="-30" dirty="0" err="1"/>
              <a:t>Whitman</a:t>
            </a:r>
            <a:r>
              <a:rPr lang="es-ES" altLang="en-US" sz="1800" spc="-30" dirty="0"/>
              <a:t>, especialista en compras </a:t>
            </a:r>
          </a:p>
          <a:p>
            <a:pPr lvl="1">
              <a:spcAft>
                <a:spcPts val="300"/>
              </a:spcAft>
            </a:pPr>
            <a:r>
              <a:rPr lang="es-ES" altLang="en-US" sz="1800" dirty="0"/>
              <a:t>Susan Jones, gerente de seguridad, higiene y medio ambiente</a:t>
            </a:r>
          </a:p>
          <a:p>
            <a:pPr lvl="1">
              <a:spcAft>
                <a:spcPts val="300"/>
              </a:spcAft>
            </a:pPr>
            <a:r>
              <a:rPr lang="es-ES" altLang="en-US" sz="1800" dirty="0"/>
              <a:t>Lamar Kane, supervisor de pintura</a:t>
            </a:r>
          </a:p>
          <a:p>
            <a:pPr lvl="1"/>
            <a:r>
              <a:rPr lang="es-ES" altLang="en-US" sz="1800" spc="-20" dirty="0"/>
              <a:t>Mandy Kelly, asistente administrativa</a:t>
            </a:r>
          </a:p>
          <a:p>
            <a:endParaRPr lang="en-US" altLang="en-US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9BF307-4DAF-4098-8BC8-559D320B14C0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¿</a:t>
            </a:r>
            <a:r>
              <a:rPr lang="en-US" altLang="en-US" dirty="0" err="1"/>
              <a:t>Quién</a:t>
            </a:r>
            <a:r>
              <a:rPr lang="en-US" altLang="en-US" dirty="0"/>
              <a:t> </a:t>
            </a:r>
            <a:r>
              <a:rPr lang="en-US" altLang="en-US" dirty="0" err="1"/>
              <a:t>más</a:t>
            </a:r>
            <a:r>
              <a:rPr lang="en-US" altLang="en-US" dirty="0"/>
              <a:t> </a:t>
            </a:r>
            <a:r>
              <a:rPr lang="en-US" altLang="en-US" dirty="0" err="1" smtClean="0"/>
              <a:t>participa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00" y="2364838"/>
            <a:ext cx="7693025" cy="372427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4400" dirty="0"/>
              <a:t>¡TODOS!</a:t>
            </a:r>
          </a:p>
          <a:p>
            <a:pPr algn="ctr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s-MX" altLang="en-US" sz="2400" dirty="0"/>
              <a:t>¡Todos </a:t>
            </a:r>
            <a:r>
              <a:rPr lang="es-MX" altLang="en-US" sz="2400" dirty="0" smtClean="0"/>
              <a:t>somos </a:t>
            </a:r>
            <a:r>
              <a:rPr lang="es-MX" altLang="en-US" sz="2400" dirty="0"/>
              <a:t>responsables de la conciencia </a:t>
            </a:r>
            <a:r>
              <a:rPr lang="es-MX" altLang="en-US" sz="2400" dirty="0" smtClean="0"/>
              <a:t>respecto de la energía y la gestión </a:t>
            </a:r>
            <a:r>
              <a:rPr lang="es-MX" altLang="en-US" sz="2400" dirty="0"/>
              <a:t>energética en </a:t>
            </a:r>
            <a:r>
              <a:rPr lang="es-MX" altLang="en-US" sz="2400" dirty="0" smtClean="0"/>
              <a:t>nuestras áreas </a:t>
            </a:r>
            <a:r>
              <a:rPr lang="es-MX" altLang="en-US" sz="2400" dirty="0"/>
              <a:t>de trabajo!</a:t>
            </a:r>
          </a:p>
          <a:p>
            <a:pPr algn="ctr">
              <a:buNone/>
            </a:pPr>
            <a:r>
              <a:rPr lang="es-MX" altLang="en-US" sz="2400" dirty="0"/>
              <a:t>¡Incluidos nuestros proveedores y contratistas </a:t>
            </a:r>
            <a:r>
              <a:rPr lang="es-MX" altLang="en-US" sz="2400" i="1" dirty="0"/>
              <a:t>in situ</a:t>
            </a:r>
            <a:r>
              <a:rPr lang="es-MX" altLang="en-US" sz="2400" dirty="0"/>
              <a:t>!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8C761-7381-41BF-A715-B59319BAADD7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05800" cy="1143000"/>
          </a:xfrm>
        </p:spPr>
        <p:txBody>
          <a:bodyPr/>
          <a:lstStyle/>
          <a:p>
            <a:r>
              <a:rPr lang="en-US" altLang="en-US" spc="-20" dirty="0"/>
              <a:t>¿</a:t>
            </a:r>
            <a:r>
              <a:rPr lang="en-US" altLang="en-US" spc="-20" dirty="0" err="1"/>
              <a:t>Qué</a:t>
            </a:r>
            <a:r>
              <a:rPr lang="en-US" altLang="en-US" spc="-20" dirty="0"/>
              <a:t> </a:t>
            </a:r>
            <a:r>
              <a:rPr lang="en-US" altLang="en-US" spc="-20" dirty="0" err="1"/>
              <a:t>información</a:t>
            </a:r>
            <a:r>
              <a:rPr lang="en-US" altLang="en-US" spc="-20" dirty="0"/>
              <a:t> </a:t>
            </a:r>
            <a:r>
              <a:rPr lang="en-US" altLang="en-US" spc="-20" dirty="0"/>
              <a:t>clave </a:t>
            </a:r>
            <a:r>
              <a:rPr lang="en-US" altLang="en-US" spc="-20" dirty="0"/>
              <a:t>se </a:t>
            </a:r>
            <a:r>
              <a:rPr lang="en-US" altLang="en-US" spc="-20" dirty="0" err="1"/>
              <a:t>requiere</a:t>
            </a:r>
            <a:r>
              <a:rPr lang="en-US" altLang="en-US" spc="-20" dirty="0"/>
              <a:t>?</a:t>
            </a:r>
            <a:endParaRPr lang="en-US" altLang="en-US" spc="-2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Políticas energéticas</a:t>
            </a:r>
          </a:p>
          <a:p>
            <a:pPr lvl="1"/>
            <a:r>
              <a:rPr lang="es-MX" altLang="en-US" sz="2300" dirty="0" smtClean="0"/>
              <a:t>Los </a:t>
            </a:r>
            <a:r>
              <a:rPr lang="es-MX" altLang="en-US" sz="2300" dirty="0"/>
              <a:t>compromisos energéticos que hemos adoptado</a:t>
            </a:r>
          </a:p>
          <a:p>
            <a:r>
              <a:rPr lang="es-MX" altLang="en-US" dirty="0"/>
              <a:t>Usos significativos de la energía (</a:t>
            </a:r>
            <a:r>
              <a:rPr lang="es-MX" altLang="en-US" dirty="0" smtClean="0"/>
              <a:t>USEn)</a:t>
            </a:r>
            <a:endParaRPr lang="es-MX" altLang="en-US" dirty="0"/>
          </a:p>
          <a:p>
            <a:pPr lvl="1"/>
            <a:r>
              <a:rPr lang="es-MX" altLang="en-US" sz="2300" dirty="0" smtClean="0"/>
              <a:t>Nuestras </a:t>
            </a:r>
            <a:r>
              <a:rPr lang="es-MX" altLang="en-US" sz="2300" dirty="0"/>
              <a:t>principales actividades y equipos consumidores de </a:t>
            </a:r>
            <a:r>
              <a:rPr lang="es-MX" altLang="en-US" sz="2300" dirty="0" smtClean="0"/>
              <a:t>energía, así como las oportunidades </a:t>
            </a:r>
            <a:r>
              <a:rPr lang="es-MX" altLang="en-US" sz="2300" dirty="0"/>
              <a:t>de </a:t>
            </a:r>
            <a:r>
              <a:rPr lang="es-MX" altLang="en-US" sz="2300" dirty="0" smtClean="0"/>
              <a:t>mejora del desempeño energético</a:t>
            </a:r>
            <a:endParaRPr lang="es-MX" altLang="en-US" sz="2300" dirty="0"/>
          </a:p>
          <a:p>
            <a:r>
              <a:rPr lang="es-MX" altLang="en-US" dirty="0" smtClean="0"/>
              <a:t>Objetivos y metas de eficiencia energética</a:t>
            </a:r>
            <a:endParaRPr lang="es-MX" altLang="en-US" dirty="0"/>
          </a:p>
          <a:p>
            <a:pPr lvl="1"/>
            <a:r>
              <a:rPr lang="es-MX" altLang="en-US" sz="2300" dirty="0" smtClean="0"/>
              <a:t>Los objetivos y metas que </a:t>
            </a:r>
            <a:r>
              <a:rPr lang="es-MX" altLang="en-US" sz="2300" dirty="0"/>
              <a:t>hemos </a:t>
            </a:r>
            <a:r>
              <a:rPr lang="es-MX" altLang="en-US" sz="2300" dirty="0"/>
              <a:t>establecido </a:t>
            </a:r>
            <a:r>
              <a:rPr lang="es-MX" altLang="en-US" sz="2300" dirty="0" smtClean="0"/>
              <a:t>para mejorar nuestro </a:t>
            </a:r>
            <a:r>
              <a:rPr lang="es-MX" altLang="en-US" sz="2300" dirty="0"/>
              <a:t>desempeño energético</a:t>
            </a:r>
            <a:endParaRPr lang="es-MX" altLang="en-US" sz="23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13B8A-4665-4973-B06F-5E1BD82801AD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¿</a:t>
            </a:r>
            <a:r>
              <a:rPr lang="es-ES_tradnl" altLang="en-US" dirty="0" smtClean="0"/>
              <a:t>Qué compromisos energéticos hemos asumido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402220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ES" sz="1800" b="1" dirty="0"/>
              <a:t>Política energética de la empresa ABC</a:t>
            </a:r>
            <a:endParaRPr lang="es-ES" sz="1800" b="1" dirty="0">
              <a:solidFill>
                <a:srgbClr val="0000FF"/>
              </a:solidFill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s-ES" sz="1500" b="1" dirty="0" smtClean="0">
                <a:solidFill>
                  <a:srgbClr val="0000FF"/>
                </a:solidFill>
              </a:rPr>
              <a:t>Como fabricante de cerámicas </a:t>
            </a:r>
            <a:r>
              <a:rPr lang="es-ES" sz="1500" b="1" dirty="0">
                <a:solidFill>
                  <a:srgbClr val="0000FF"/>
                </a:solidFill>
              </a:rPr>
              <a:t>especiales con uso intensivo de energía, la empresa ABC se esfuerza por reducir su consumo y costos energéticos, y promover la sustentabilidad ambiental y económica </a:t>
            </a:r>
            <a:r>
              <a:rPr lang="es-ES" sz="1500" b="1" dirty="0" smtClean="0">
                <a:solidFill>
                  <a:srgbClr val="0000FF"/>
                </a:solidFill>
              </a:rPr>
              <a:t>a largo plazo de sus operaciones. Por ello, nos comprometemos a:</a:t>
            </a:r>
            <a:endParaRPr lang="es-ES" sz="15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s-ES" sz="1500" b="1" dirty="0">
                <a:solidFill>
                  <a:srgbClr val="0000FF"/>
                </a:solidFill>
              </a:rPr>
              <a:t>R</a:t>
            </a:r>
            <a:r>
              <a:rPr lang="es-ES" sz="1500" dirty="0"/>
              <a:t>educir el uso </a:t>
            </a:r>
            <a:r>
              <a:rPr lang="es-ES" sz="1500" dirty="0"/>
              <a:t>energético en </a:t>
            </a:r>
            <a:r>
              <a:rPr lang="es-ES" sz="1500" dirty="0"/>
              <a:t>25</a:t>
            </a:r>
            <a:r>
              <a:rPr lang="es-ES" sz="1500" dirty="0" smtClean="0"/>
              <a:t>%, en un plazo de diez años, </a:t>
            </a:r>
            <a:r>
              <a:rPr lang="es-ES" sz="1500" dirty="0"/>
              <a:t>en todas nuestras operaciones comerciales en </a:t>
            </a:r>
            <a:r>
              <a:rPr lang="es-ES" sz="1500" dirty="0" smtClean="0"/>
              <a:t>el país.</a:t>
            </a:r>
            <a:endParaRPr lang="es-ES" sz="1500" dirty="0"/>
          </a:p>
          <a:p>
            <a:pPr>
              <a:defRPr/>
            </a:pPr>
            <a:r>
              <a:rPr lang="es-ES" sz="1500" b="1" dirty="0" smtClean="0">
                <a:solidFill>
                  <a:srgbClr val="0000FF"/>
                </a:solidFill>
              </a:rPr>
              <a:t>E</a:t>
            </a:r>
            <a:r>
              <a:rPr lang="es-ES" sz="1500" dirty="0"/>
              <a:t>n</a:t>
            </a:r>
            <a:r>
              <a:rPr lang="es-ES" sz="1500" dirty="0" smtClean="0"/>
              <a:t>contrar la forma de asegurar una </a:t>
            </a:r>
            <a:r>
              <a:rPr lang="es-ES" sz="1500" dirty="0"/>
              <a:t>mejora continua en nuestro desempeño energético.</a:t>
            </a:r>
          </a:p>
          <a:p>
            <a:pPr>
              <a:defRPr/>
            </a:pPr>
            <a:r>
              <a:rPr lang="es-ES" sz="1500" b="1" dirty="0" smtClean="0">
                <a:solidFill>
                  <a:srgbClr val="0000FF"/>
                </a:solidFill>
              </a:rPr>
              <a:t>D</a:t>
            </a:r>
            <a:r>
              <a:rPr lang="es-ES" sz="1500" dirty="0" smtClean="0"/>
              <a:t>isponer de la información </a:t>
            </a:r>
            <a:r>
              <a:rPr lang="es-ES" sz="1500" dirty="0"/>
              <a:t>y </a:t>
            </a:r>
            <a:r>
              <a:rPr lang="es-ES" sz="1500" dirty="0" smtClean="0"/>
              <a:t>los recursos necesarios para </a:t>
            </a:r>
            <a:r>
              <a:rPr lang="es-ES" sz="1500" dirty="0"/>
              <a:t>alcanzar nuestras metas y objetivos energéticos.</a:t>
            </a:r>
          </a:p>
          <a:p>
            <a:pPr>
              <a:defRPr/>
            </a:pPr>
            <a:r>
              <a:rPr lang="es-ES" sz="1500" dirty="0" err="1" smtClean="0"/>
              <a:t>C</a:t>
            </a:r>
            <a:r>
              <a:rPr lang="es-ES" sz="1500" b="1" dirty="0" err="1" smtClean="0">
                <a:solidFill>
                  <a:srgbClr val="0000FF"/>
                </a:solidFill>
              </a:rPr>
              <a:t>U</a:t>
            </a:r>
            <a:r>
              <a:rPr lang="es-ES" sz="1500" dirty="0" err="1" smtClean="0"/>
              <a:t>mplir</a:t>
            </a:r>
            <a:r>
              <a:rPr lang="es-ES" sz="1500" dirty="0" smtClean="0"/>
              <a:t> </a:t>
            </a:r>
            <a:r>
              <a:rPr lang="es-ES" sz="1500" dirty="0"/>
              <a:t>con los requisitos legales y de otro tipo </a:t>
            </a:r>
            <a:r>
              <a:rPr lang="es-ES" sz="1500" dirty="0"/>
              <a:t>relacionados con </a:t>
            </a:r>
            <a:r>
              <a:rPr lang="es-ES" sz="1500" dirty="0"/>
              <a:t>energía</a:t>
            </a:r>
            <a:r>
              <a:rPr lang="es-ES" sz="1500" dirty="0"/>
              <a:t>.</a:t>
            </a:r>
          </a:p>
          <a:p>
            <a:pPr>
              <a:defRPr/>
            </a:pPr>
            <a:r>
              <a:rPr lang="es-ES" sz="1500" b="1" dirty="0">
                <a:solidFill>
                  <a:srgbClr val="0000FF"/>
                </a:solidFill>
              </a:rPr>
              <a:t>C</a:t>
            </a:r>
            <a:r>
              <a:rPr lang="es-ES" sz="1500" dirty="0"/>
              <a:t>onte</a:t>
            </a:r>
            <a:r>
              <a:rPr lang="es-ES" sz="1500" dirty="0"/>
              <a:t>m</a:t>
            </a:r>
            <a:r>
              <a:rPr lang="es-ES" sz="1500" dirty="0"/>
              <a:t>plar</a:t>
            </a:r>
            <a:r>
              <a:rPr lang="es-ES" sz="1500" dirty="0" smtClean="0">
                <a:solidFill>
                  <a:srgbClr val="FF0000"/>
                </a:solidFill>
              </a:rPr>
              <a:t> </a:t>
            </a:r>
            <a:r>
              <a:rPr lang="es-ES" sz="1500" dirty="0"/>
              <a:t>mejoras </a:t>
            </a:r>
            <a:r>
              <a:rPr lang="es-ES" sz="1500" dirty="0"/>
              <a:t>del </a:t>
            </a:r>
            <a:r>
              <a:rPr lang="es-ES" sz="1500" dirty="0"/>
              <a:t>desempeño energético en el diseño y modificación de nuestras instalaciones, equipos, sistemas y procesos.</a:t>
            </a:r>
          </a:p>
          <a:p>
            <a:pPr>
              <a:defRPr/>
            </a:pPr>
            <a:r>
              <a:rPr lang="es-ES" sz="1500" b="1" dirty="0" smtClean="0">
                <a:solidFill>
                  <a:srgbClr val="0000FF"/>
                </a:solidFill>
              </a:rPr>
              <a:t>E</a:t>
            </a:r>
            <a:r>
              <a:rPr lang="es-ES" sz="1500" dirty="0" smtClean="0"/>
              <a:t>sforzarnos por ad</a:t>
            </a:r>
            <a:r>
              <a:rPr lang="es-ES" sz="1500" dirty="0" smtClean="0"/>
              <a:t>quirir </a:t>
            </a:r>
            <a:r>
              <a:rPr lang="es-ES" sz="1500" dirty="0"/>
              <a:t>y utilizar de </a:t>
            </a:r>
            <a:r>
              <a:rPr lang="es-ES" sz="1500" dirty="0"/>
              <a:t>manera </a:t>
            </a:r>
            <a:r>
              <a:rPr lang="es-ES" sz="1500" dirty="0"/>
              <a:t>efectiva productos </a:t>
            </a:r>
            <a:r>
              <a:rPr lang="es-ES" sz="1500" dirty="0"/>
              <a:t>y servicios </a:t>
            </a:r>
            <a:r>
              <a:rPr lang="es-ES" sz="1500" dirty="0"/>
              <a:t>eficientes en t</a:t>
            </a:r>
            <a:r>
              <a:rPr lang="es-ES_tradnl" sz="1500" dirty="0"/>
              <a:t>é</a:t>
            </a:r>
            <a:r>
              <a:rPr lang="es-ES" sz="1500" dirty="0" err="1"/>
              <a:t>rminos</a:t>
            </a:r>
            <a:r>
              <a:rPr lang="es-ES" sz="1500" dirty="0"/>
              <a:t> de gasto de </a:t>
            </a:r>
            <a:r>
              <a:rPr lang="es-ES" sz="1500" dirty="0" err="1"/>
              <a:t>energ</a:t>
            </a:r>
            <a:r>
              <a:rPr lang="es-ES_tradnl" sz="1500" dirty="0" err="1"/>
              <a:t>ía</a:t>
            </a:r>
            <a:r>
              <a:rPr lang="es-ES" sz="1500" dirty="0" smtClean="0"/>
              <a:t>.</a:t>
            </a:r>
            <a:endParaRPr lang="es-ES" sz="15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D85353-2605-4CF9-B087-6A85EAE3951F}" type="slidenum">
              <a:rPr lang="en-US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748088" y="6581775"/>
            <a:ext cx="5395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 2017 Georgia Tech Research Corporation </a:t>
            </a:r>
            <a:r>
              <a:rPr lang="pl-PL" altLang="en-US" sz="1200" dirty="0" smtClean="0"/>
              <a:t>y U.</a:t>
            </a:r>
            <a:r>
              <a:rPr lang="en-US" altLang="en-US" sz="1200" dirty="0" smtClean="0"/>
              <a:t>S</a:t>
            </a:r>
            <a:r>
              <a:rPr lang="en-US" altLang="en-US" sz="1200" dirty="0"/>
              <a:t>. Department of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CCAB985966244A2EB7D5EE12645C5" ma:contentTypeVersion="2" ma:contentTypeDescription="Create a new document." ma:contentTypeScope="" ma:versionID="fbed22fde692670813ece212ce7cae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46353A8-ABED-4E74-A7B4-134F0426058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B98997-C012-4352-9105-CB820D452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6293</TotalTime>
  <Words>1029</Words>
  <Application>Microsoft Macintosh PowerPoint</Application>
  <PresentationFormat>On-screen Show (4:3)</PresentationFormat>
  <Paragraphs>158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ＭＳ Ｐゴシック</vt:lpstr>
      <vt:lpstr>Times New Roman</vt:lpstr>
      <vt:lpstr>Wingdings</vt:lpstr>
      <vt:lpstr>Arial</vt:lpstr>
      <vt:lpstr>Capsules</vt:lpstr>
      <vt:lpstr>Concientización para la instrumentación de un sistema de gestión de energía (SGEn)</vt:lpstr>
      <vt:lpstr>PowerPoint Presentation</vt:lpstr>
      <vt:lpstr> ¿Qué estamos haciendo?</vt:lpstr>
      <vt:lpstr>¿Por qué lo hacemos?</vt:lpstr>
      <vt:lpstr>¿Cómo puede ayudarnos un sistema de gestión de energía?</vt:lpstr>
      <vt:lpstr>¿Quién está a cargo de la iniciativa?</vt:lpstr>
      <vt:lpstr>¿Quién más participa?</vt:lpstr>
      <vt:lpstr>¿Qué información clave se requiere?</vt:lpstr>
      <vt:lpstr>¿Qué compromisos energéticos hemos asumido?</vt:lpstr>
      <vt:lpstr>¿Cuáles son nuestros usos significativos de energía?</vt:lpstr>
      <vt:lpstr>¿Por qué es importante identificar los usos significativos de energía?</vt:lpstr>
      <vt:lpstr>¿Por qué son importantes nuestras acciones?</vt:lpstr>
      <vt:lpstr>¿Qué objetivos y metas de eficiencia energética se han establecido?</vt:lpstr>
      <vt:lpstr>¿Qué beneficios se obtienen al mejorar el desempeño energético?</vt:lpstr>
      <vt:lpstr>Uso consciente, ¡la clave del éxito!</vt:lpstr>
      <vt:lpstr>Uso consciente, ¡la clave del éxito! (…cont.)</vt:lpstr>
      <vt:lpstr>¿Cuáles son los pasos siguientes?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3.4.2 Example General EnMS Awareness Presentation</dc:title>
  <dc:creator>Holly Grell-Lawe</dc:creator>
  <cp:lastModifiedBy>Jacqueline Fortson</cp:lastModifiedBy>
  <cp:revision>359</cp:revision>
  <dcterms:created xsi:type="dcterms:W3CDTF">2010-09-23T19:00:13Z</dcterms:created>
  <dcterms:modified xsi:type="dcterms:W3CDTF">2017-11-21T19:57:50Z</dcterms:modified>
</cp:coreProperties>
</file>