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3"/>
  </p:sldMasterIdLst>
  <p:notesMasterIdLst>
    <p:notesMasterId r:id="rId31"/>
  </p:notesMasterIdLst>
  <p:handoutMasterIdLst>
    <p:handoutMasterId r:id="rId32"/>
  </p:handoutMasterIdLst>
  <p:sldIdLst>
    <p:sldId id="256" r:id="rId4"/>
    <p:sldId id="328" r:id="rId5"/>
    <p:sldId id="327" r:id="rId6"/>
    <p:sldId id="313" r:id="rId7"/>
    <p:sldId id="302" r:id="rId8"/>
    <p:sldId id="301" r:id="rId9"/>
    <p:sldId id="300" r:id="rId10"/>
    <p:sldId id="309" r:id="rId11"/>
    <p:sldId id="299" r:id="rId12"/>
    <p:sldId id="297" r:id="rId13"/>
    <p:sldId id="298" r:id="rId14"/>
    <p:sldId id="305" r:id="rId15"/>
    <p:sldId id="340" r:id="rId16"/>
    <p:sldId id="341" r:id="rId17"/>
    <p:sldId id="307" r:id="rId18"/>
    <p:sldId id="308" r:id="rId19"/>
    <p:sldId id="314" r:id="rId20"/>
    <p:sldId id="306" r:id="rId21"/>
    <p:sldId id="315" r:id="rId22"/>
    <p:sldId id="324" r:id="rId23"/>
    <p:sldId id="319" r:id="rId24"/>
    <p:sldId id="323" r:id="rId25"/>
    <p:sldId id="321" r:id="rId26"/>
    <p:sldId id="339" r:id="rId27"/>
    <p:sldId id="330" r:id="rId28"/>
    <p:sldId id="343" r:id="rId29"/>
    <p:sldId id="325" r:id="rId30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renda\Documents\1-eguide%20restructure\New%20Step%206-6.1-6.2-6.3%20sent%20to%20Holly%201-16-13\CPAR%20chart%20for%20Holly.xlsx" TargetMode="External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hardiso\Documents\ESS\Superior%20Energy%20Performance\EM%20Toolkit\Phase%20IV%20Cleanup\Step%207\Step%207.1%20Example%20Mgt.%20Review%20Info%2009_29_2011%20REPLACE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\\veratlfile2\public$\ISO%20Quality%20System%20Documents\Management%20Review\2012\11-28-2012\Internal%20Audits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Facility Consumption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'Energy Data Gas'!$H$5</c:f>
              <c:strCache>
                <c:ptCount val="1"/>
                <c:pt idx="0">
                  <c:v>Facility Actual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Gas'!$H$7:$H$18</c:f>
              <c:numCache>
                <c:formatCode>#,##0</c:formatCode>
                <c:ptCount val="12"/>
                <c:pt idx="0">
                  <c:v>6238</c:v>
                </c:pt>
                <c:pt idx="1">
                  <c:v>6647</c:v>
                </c:pt>
                <c:pt idx="2">
                  <c:v>6997</c:v>
                </c:pt>
                <c:pt idx="3">
                  <c:v>6742</c:v>
                </c:pt>
                <c:pt idx="4">
                  <c:v>6685</c:v>
                </c:pt>
                <c:pt idx="5">
                  <c:v>6017</c:v>
                </c:pt>
                <c:pt idx="6">
                  <c:v>5994</c:v>
                </c:pt>
                <c:pt idx="7">
                  <c:v>6820</c:v>
                </c:pt>
                <c:pt idx="8">
                  <c:v>6756</c:v>
                </c:pt>
                <c:pt idx="9">
                  <c:v>6895</c:v>
                </c:pt>
                <c:pt idx="10">
                  <c:v>7197</c:v>
                </c:pt>
                <c:pt idx="11">
                  <c:v>7397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'Energy Data Gas'!$G$5</c:f>
              <c:strCache>
                <c:ptCount val="1"/>
                <c:pt idx="0">
                  <c:v>Facility Target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Gas'!$G$7:$G$18</c:f>
              <c:numCache>
                <c:formatCode>#,##0</c:formatCode>
                <c:ptCount val="12"/>
                <c:pt idx="0">
                  <c:v>6004</c:v>
                </c:pt>
                <c:pt idx="1">
                  <c:v>6376</c:v>
                </c:pt>
                <c:pt idx="2">
                  <c:v>6832.1393500000004</c:v>
                </c:pt>
                <c:pt idx="3">
                  <c:v>6438.2663000000011</c:v>
                </c:pt>
                <c:pt idx="4">
                  <c:v>6363.7166452500014</c:v>
                </c:pt>
                <c:pt idx="5">
                  <c:v>5822.6673633</c:v>
                </c:pt>
                <c:pt idx="6">
                  <c:v>5858.0447423999985</c:v>
                </c:pt>
                <c:pt idx="7">
                  <c:v>5905.7761269000002</c:v>
                </c:pt>
                <c:pt idx="8">
                  <c:v>5949.4126000000024</c:v>
                </c:pt>
                <c:pt idx="9">
                  <c:v>6130.1805000000013</c:v>
                </c:pt>
                <c:pt idx="10">
                  <c:v>6362.1535000000003</c:v>
                </c:pt>
                <c:pt idx="11">
                  <c:v>6445.0010000000002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587944"/>
        <c:axId val="435588336"/>
      </c:lineChart>
      <c:dateAx>
        <c:axId val="435587944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35588336"/>
        <c:crosses val="autoZero"/>
        <c:auto val="1"/>
        <c:lblOffset val="100"/>
        <c:baseTimeUnit val="months"/>
      </c:dateAx>
      <c:valAx>
        <c:axId val="4355883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Btu/lb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435587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Open Action CPARs</a:t>
            </a:r>
          </a:p>
          <a:p>
            <a:pPr>
              <a:defRPr/>
            </a:pPr>
            <a:r>
              <a:rPr lang="en-US" sz="1200" baseline="0"/>
              <a:t>Graphic shows month in which the action is/was due.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September</c:v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Sheet1!$B$11</c:f>
              <c:numCache>
                <c:formatCode>General</c:formatCode>
                <c:ptCount val="1"/>
              </c:numCache>
            </c:numRef>
          </c:cat>
          <c:val>
            <c:numRef>
              <c:f>Sheet1!$B$12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v>October</c:v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Sheet1!$B$11</c:f>
              <c:numCache>
                <c:formatCode>General</c:formatCode>
                <c:ptCount val="1"/>
              </c:numCache>
            </c:numRef>
          </c:cat>
          <c:val>
            <c:numRef>
              <c:f>Sheet1!$B$13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v>November</c:v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Sheet1!$B$11</c:f>
              <c:numCache>
                <c:formatCode>General</c:formatCode>
                <c:ptCount val="1"/>
              </c:numCache>
            </c:numRef>
          </c:cat>
          <c:val>
            <c:numRef>
              <c:f>Sheet1!$B$14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v>December</c:v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Sheet1!$B$11</c:f>
              <c:numCache>
                <c:formatCode>General</c:formatCode>
                <c:ptCount val="1"/>
              </c:numCache>
            </c:numRef>
          </c:cat>
          <c:val>
            <c:numRef>
              <c:f>Sheet1!$B$15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v>January</c:v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Sheet1!$B$11</c:f>
              <c:numCache>
                <c:formatCode>General</c:formatCode>
                <c:ptCount val="1"/>
              </c:numCache>
            </c:numRef>
          </c:cat>
          <c:val>
            <c:numRef>
              <c:f>Sheet1!$B$16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48232208"/>
        <c:axId val="448232600"/>
      </c:barChart>
      <c:catAx>
        <c:axId val="44823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8232600"/>
        <c:crosses val="autoZero"/>
        <c:auto val="1"/>
        <c:lblAlgn val="ctr"/>
        <c:lblOffset val="100"/>
        <c:noMultiLvlLbl val="0"/>
      </c:catAx>
      <c:valAx>
        <c:axId val="448232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crossAx val="4482322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Boiler Consumption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'Energy Data Gas'!$D$5</c:f>
              <c:strCache>
                <c:ptCount val="1"/>
                <c:pt idx="0">
                  <c:v>Boiler Actual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Gas'!$D$7:$D$18</c:f>
              <c:numCache>
                <c:formatCode>#,##0</c:formatCode>
                <c:ptCount val="12"/>
                <c:pt idx="0">
                  <c:v>3506</c:v>
                </c:pt>
                <c:pt idx="1">
                  <c:v>3604</c:v>
                </c:pt>
                <c:pt idx="2">
                  <c:v>3752</c:v>
                </c:pt>
                <c:pt idx="3">
                  <c:v>3719</c:v>
                </c:pt>
                <c:pt idx="4">
                  <c:v>3525</c:v>
                </c:pt>
                <c:pt idx="5">
                  <c:v>3205</c:v>
                </c:pt>
                <c:pt idx="6">
                  <c:v>2935</c:v>
                </c:pt>
                <c:pt idx="7">
                  <c:v>3391</c:v>
                </c:pt>
                <c:pt idx="8">
                  <c:v>3360</c:v>
                </c:pt>
                <c:pt idx="9">
                  <c:v>3728</c:v>
                </c:pt>
                <c:pt idx="10">
                  <c:v>4130</c:v>
                </c:pt>
                <c:pt idx="11">
                  <c:v>4345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'Energy Data Gas'!$C$5</c:f>
              <c:strCache>
                <c:ptCount val="1"/>
                <c:pt idx="0">
                  <c:v>Boiler Target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Gas'!$C$7:$C$18</c:f>
              <c:numCache>
                <c:formatCode>#,##0</c:formatCode>
                <c:ptCount val="12"/>
                <c:pt idx="0">
                  <c:v>3371</c:v>
                </c:pt>
                <c:pt idx="1">
                  <c:v>3440</c:v>
                </c:pt>
                <c:pt idx="2">
                  <c:v>3635</c:v>
                </c:pt>
                <c:pt idx="3">
                  <c:v>3532</c:v>
                </c:pt>
                <c:pt idx="4">
                  <c:v>3339</c:v>
                </c:pt>
                <c:pt idx="5">
                  <c:v>3108</c:v>
                </c:pt>
                <c:pt idx="6">
                  <c:v>2875</c:v>
                </c:pt>
                <c:pt idx="7">
                  <c:v>3012</c:v>
                </c:pt>
                <c:pt idx="8">
                  <c:v>3245</c:v>
                </c:pt>
                <c:pt idx="9">
                  <c:v>3543</c:v>
                </c:pt>
                <c:pt idx="10">
                  <c:v>3616</c:v>
                </c:pt>
                <c:pt idx="11">
                  <c:v>3702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589120"/>
        <c:axId val="435589512"/>
      </c:lineChart>
      <c:dateAx>
        <c:axId val="435589120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35589512"/>
        <c:crosses val="autoZero"/>
        <c:auto val="1"/>
        <c:lblOffset val="100"/>
        <c:baseTimeUnit val="months"/>
      </c:dateAx>
      <c:valAx>
        <c:axId val="4355895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Btu/lb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435589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Dryer Consumption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'Energy Data Gas'!$F$5</c:f>
              <c:strCache>
                <c:ptCount val="1"/>
                <c:pt idx="0">
                  <c:v>Dryer Actual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Gas'!$F$7:$F$18</c:f>
              <c:numCache>
                <c:formatCode>#,##0</c:formatCode>
                <c:ptCount val="12"/>
                <c:pt idx="0">
                  <c:v>2862</c:v>
                </c:pt>
                <c:pt idx="1">
                  <c:v>3043</c:v>
                </c:pt>
                <c:pt idx="2">
                  <c:v>3245</c:v>
                </c:pt>
                <c:pt idx="3">
                  <c:v>3023</c:v>
                </c:pt>
                <c:pt idx="4">
                  <c:v>3160</c:v>
                </c:pt>
                <c:pt idx="5">
                  <c:v>2812</c:v>
                </c:pt>
                <c:pt idx="6">
                  <c:v>2756</c:v>
                </c:pt>
                <c:pt idx="7">
                  <c:v>3059</c:v>
                </c:pt>
                <c:pt idx="8">
                  <c:v>3126</c:v>
                </c:pt>
                <c:pt idx="9">
                  <c:v>3245</c:v>
                </c:pt>
                <c:pt idx="10">
                  <c:v>3332</c:v>
                </c:pt>
                <c:pt idx="11">
                  <c:v>3522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'Energy Data Gas'!$E$5</c:f>
              <c:strCache>
                <c:ptCount val="1"/>
                <c:pt idx="0">
                  <c:v>Dryer Target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Gas'!$E$7:$E$18</c:f>
              <c:numCache>
                <c:formatCode>#,##0</c:formatCode>
                <c:ptCount val="12"/>
                <c:pt idx="0">
                  <c:v>2841.7529999999997</c:v>
                </c:pt>
                <c:pt idx="1">
                  <c:v>2899.92</c:v>
                </c:pt>
                <c:pt idx="2">
                  <c:v>3064.3049999999998</c:v>
                </c:pt>
                <c:pt idx="3">
                  <c:v>2977.4760000000001</c:v>
                </c:pt>
                <c:pt idx="4">
                  <c:v>2814.777</c:v>
                </c:pt>
                <c:pt idx="5">
                  <c:v>2620.0439999999999</c:v>
                </c:pt>
                <c:pt idx="6">
                  <c:v>2423.625</c:v>
                </c:pt>
                <c:pt idx="7">
                  <c:v>2539.116</c:v>
                </c:pt>
                <c:pt idx="8">
                  <c:v>2735.5349999999999</c:v>
                </c:pt>
                <c:pt idx="9">
                  <c:v>2986.7489999999784</c:v>
                </c:pt>
                <c:pt idx="10">
                  <c:v>3046</c:v>
                </c:pt>
                <c:pt idx="11">
                  <c:v>3120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437864"/>
        <c:axId val="441438256"/>
      </c:lineChart>
      <c:dateAx>
        <c:axId val="441437864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41438256"/>
        <c:crosses val="autoZero"/>
        <c:auto val="1"/>
        <c:lblOffset val="100"/>
        <c:baseTimeUnit val="months"/>
      </c:dateAx>
      <c:valAx>
        <c:axId val="4414382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Btu/lb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4414378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Facility EnPI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'Energy Data Gas'!$S$5</c:f>
              <c:strCache>
                <c:ptCount val="1"/>
                <c:pt idx="0">
                  <c:v>Facility Actual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Gas'!$S$7:$S$18</c:f>
              <c:numCache>
                <c:formatCode>#,##0</c:formatCode>
                <c:ptCount val="12"/>
                <c:pt idx="0">
                  <c:v>10226.313330437071</c:v>
                </c:pt>
                <c:pt idx="1">
                  <c:v>10447.972335743387</c:v>
                </c:pt>
                <c:pt idx="2">
                  <c:v>10759.153045377006</c:v>
                </c:pt>
                <c:pt idx="3">
                  <c:v>10253.664901957503</c:v>
                </c:pt>
                <c:pt idx="4">
                  <c:v>9908.4744506614297</c:v>
                </c:pt>
                <c:pt idx="5">
                  <c:v>9067.2091621458749</c:v>
                </c:pt>
                <c:pt idx="6">
                  <c:v>9585.4615701990333</c:v>
                </c:pt>
                <c:pt idx="7">
                  <c:v>8819.0149341354063</c:v>
                </c:pt>
                <c:pt idx="8">
                  <c:v>8902.5346396357818</c:v>
                </c:pt>
                <c:pt idx="9">
                  <c:v>9076.201922127635</c:v>
                </c:pt>
                <c:pt idx="10">
                  <c:v>9605.0800022955027</c:v>
                </c:pt>
                <c:pt idx="11">
                  <c:v>9831.2982709833832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'Energy Data Gas'!$R$5</c:f>
              <c:strCache>
                <c:ptCount val="1"/>
                <c:pt idx="0">
                  <c:v>Facility Target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Gas'!$R$7:$R$18</c:f>
              <c:numCache>
                <c:formatCode>#,##0</c:formatCode>
                <c:ptCount val="12"/>
                <c:pt idx="0">
                  <c:v>9338.2212275001748</c:v>
                </c:pt>
                <c:pt idx="1">
                  <c:v>9916.8052209428042</c:v>
                </c:pt>
                <c:pt idx="2">
                  <c:v>10626.253948602454</c:v>
                </c:pt>
                <c:pt idx="3">
                  <c:v>10013.650071778631</c:v>
                </c:pt>
                <c:pt idx="4">
                  <c:v>9897.7005100715669</c:v>
                </c:pt>
                <c:pt idx="5">
                  <c:v>9056.1885364157952</c:v>
                </c:pt>
                <c:pt idx="6">
                  <c:v>9111.2121527524741</c:v>
                </c:pt>
                <c:pt idx="7">
                  <c:v>9185.4503652699605</c:v>
                </c:pt>
                <c:pt idx="8">
                  <c:v>9253.3196256622759</c:v>
                </c:pt>
                <c:pt idx="9">
                  <c:v>9534.4739629426276</c:v>
                </c:pt>
                <c:pt idx="10">
                  <c:v>9895.2692981869568</c:v>
                </c:pt>
                <c:pt idx="11">
                  <c:v>10024.124775060003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598392"/>
        <c:axId val="441598784"/>
      </c:lineChart>
      <c:dateAx>
        <c:axId val="441598392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41598784"/>
        <c:crosses val="autoZero"/>
        <c:auto val="1"/>
        <c:lblOffset val="100"/>
        <c:baseTimeUnit val="months"/>
      </c:dateAx>
      <c:valAx>
        <c:axId val="44159878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Btu/lb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441598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Boiler EnPI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'Energy Data Gas'!$O$5</c:f>
              <c:strCache>
                <c:ptCount val="1"/>
                <c:pt idx="0">
                  <c:v>Boiler Actual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Gas'!$O$7:$O$18</c:f>
              <c:numCache>
                <c:formatCode>#,##0</c:formatCode>
                <c:ptCount val="12"/>
                <c:pt idx="0">
                  <c:v>5747.5880949843795</c:v>
                </c:pt>
                <c:pt idx="1">
                  <c:v>5664.8852562087404</c:v>
                </c:pt>
                <c:pt idx="2">
                  <c:v>5769.3786231605554</c:v>
                </c:pt>
                <c:pt idx="3">
                  <c:v>5656.0931133758504</c:v>
                </c:pt>
                <c:pt idx="4">
                  <c:v>5224.7378367361698</c:v>
                </c:pt>
                <c:pt idx="5">
                  <c:v>4829.7166968053543</c:v>
                </c:pt>
                <c:pt idx="6">
                  <c:v>4693.5818666223158</c:v>
                </c:pt>
                <c:pt idx="7">
                  <c:v>4384.9383638787585</c:v>
                </c:pt>
                <c:pt idx="8">
                  <c:v>4427.5483110089135</c:v>
                </c:pt>
                <c:pt idx="9">
                  <c:v>4907.3358615941734</c:v>
                </c:pt>
                <c:pt idx="10">
                  <c:v>5511.8772279394789</c:v>
                </c:pt>
                <c:pt idx="11">
                  <c:v>5774.9075283794509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'Energy Data Gas'!$N$5</c:f>
              <c:strCache>
                <c:ptCount val="1"/>
                <c:pt idx="0">
                  <c:v>Boiler Target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Gas'!$N$7:$N$18</c:f>
              <c:numCache>
                <c:formatCode>#,##0</c:formatCode>
                <c:ptCount val="12"/>
                <c:pt idx="0">
                  <c:v>5243.0286072456756</c:v>
                </c:pt>
                <c:pt idx="1">
                  <c:v>5350.346606029444</c:v>
                </c:pt>
                <c:pt idx="2">
                  <c:v>5653.6366025921234</c:v>
                </c:pt>
                <c:pt idx="3">
                  <c:v>5493.4372710743773</c:v>
                </c:pt>
                <c:pt idx="4">
                  <c:v>5193.257941143077</c:v>
                </c:pt>
                <c:pt idx="5">
                  <c:v>4833.9759452149365</c:v>
                </c:pt>
                <c:pt idx="6">
                  <c:v>4471.5832826553924</c:v>
                </c:pt>
                <c:pt idx="7">
                  <c:v>4684.6639469071424</c:v>
                </c:pt>
                <c:pt idx="8">
                  <c:v>5047.0566094667611</c:v>
                </c:pt>
                <c:pt idx="9">
                  <c:v>5510.5459375471464</c:v>
                </c:pt>
                <c:pt idx="10">
                  <c:v>5624.0852695937692</c:v>
                </c:pt>
                <c:pt idx="11">
                  <c:v>5757.8439347444355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599568"/>
        <c:axId val="441599960"/>
      </c:lineChart>
      <c:dateAx>
        <c:axId val="441599568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41599960"/>
        <c:crosses val="autoZero"/>
        <c:auto val="1"/>
        <c:lblOffset val="100"/>
        <c:baseTimeUnit val="months"/>
      </c:dateAx>
      <c:valAx>
        <c:axId val="4415999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Btu/lb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4415995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Dryer EnPI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'Energy Data Gas'!$Q$5</c:f>
              <c:strCache>
                <c:ptCount val="1"/>
                <c:pt idx="0">
                  <c:v>Dryer Actual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Gas'!$Q$7:$Q$18</c:f>
              <c:numCache>
                <c:formatCode>#,##0</c:formatCode>
                <c:ptCount val="12"/>
                <c:pt idx="0">
                  <c:v>4691.841736407715</c:v>
                </c:pt>
                <c:pt idx="1">
                  <c:v>4783.0870795347373</c:v>
                </c:pt>
                <c:pt idx="2">
                  <c:v>4989.7744222164065</c:v>
                </c:pt>
                <c:pt idx="3">
                  <c:v>4597.5717885816584</c:v>
                </c:pt>
                <c:pt idx="4">
                  <c:v>4683.7366139252235</c:v>
                </c:pt>
                <c:pt idx="5">
                  <c:v>4237.4924653405669</c:v>
                </c:pt>
                <c:pt idx="6">
                  <c:v>4407.3293439220115</c:v>
                </c:pt>
                <c:pt idx="7">
                  <c:v>3955.6256134193854</c:v>
                </c:pt>
                <c:pt idx="8">
                  <c:v>4119.2011964922222</c:v>
                </c:pt>
                <c:pt idx="9">
                  <c:v>4271.5410061354914</c:v>
                </c:pt>
                <c:pt idx="10">
                  <c:v>4446.8704415240545</c:v>
                </c:pt>
                <c:pt idx="11">
                  <c:v>4681.0642842238422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'Energy Data Gas'!$P$5</c:f>
              <c:strCache>
                <c:ptCount val="1"/>
                <c:pt idx="0">
                  <c:v>Dryer Target</c:v>
                </c:pt>
              </c:strCache>
            </c:strRef>
          </c:tx>
          <c:marker>
            <c:symbol val="none"/>
          </c:marker>
          <c:cat>
            <c:numRef>
              <c:f>'Energy Data Gas'!$B$7:$B$18</c:f>
              <c:numCache>
                <c:formatCode>m/d/yy;@</c:formatCode>
                <c:ptCount val="12"/>
                <c:pt idx="0">
                  <c:v>40201</c:v>
                </c:pt>
                <c:pt idx="1">
                  <c:v>40233</c:v>
                </c:pt>
                <c:pt idx="2">
                  <c:v>40261</c:v>
                </c:pt>
                <c:pt idx="3">
                  <c:v>40291</c:v>
                </c:pt>
                <c:pt idx="4">
                  <c:v>40320</c:v>
                </c:pt>
                <c:pt idx="5">
                  <c:v>40352</c:v>
                </c:pt>
                <c:pt idx="6">
                  <c:v>40382</c:v>
                </c:pt>
                <c:pt idx="7">
                  <c:v>40412</c:v>
                </c:pt>
                <c:pt idx="8">
                  <c:v>40442</c:v>
                </c:pt>
                <c:pt idx="9">
                  <c:v>40473</c:v>
                </c:pt>
                <c:pt idx="10">
                  <c:v>40504</c:v>
                </c:pt>
                <c:pt idx="11">
                  <c:v>40533</c:v>
                </c:pt>
              </c:numCache>
            </c:numRef>
          </c:cat>
          <c:val>
            <c:numRef>
              <c:f>'Energy Data Gas'!$P$7:$P$18</c:f>
              <c:numCache>
                <c:formatCode>#,##0</c:formatCode>
                <c:ptCount val="12"/>
                <c:pt idx="0">
                  <c:v>4419.8731159080689</c:v>
                </c:pt>
                <c:pt idx="1">
                  <c:v>4510.3421888827934</c:v>
                </c:pt>
                <c:pt idx="2">
                  <c:v>4766.0156559851557</c:v>
                </c:pt>
                <c:pt idx="3">
                  <c:v>4630.9676195157044</c:v>
                </c:pt>
                <c:pt idx="4">
                  <c:v>4377.9164443836144</c:v>
                </c:pt>
                <c:pt idx="5">
                  <c:v>4075.0417218161942</c:v>
                </c:pt>
                <c:pt idx="6">
                  <c:v>3769.5447072785109</c:v>
                </c:pt>
                <c:pt idx="7">
                  <c:v>3949.1717072427364</c:v>
                </c:pt>
                <c:pt idx="8">
                  <c:v>4254.6687217804556</c:v>
                </c:pt>
                <c:pt idx="9">
                  <c:v>4645.3902253522792</c:v>
                </c:pt>
                <c:pt idx="10">
                  <c:v>4737.5452796411855</c:v>
                </c:pt>
                <c:pt idx="11">
                  <c:v>4852.6399450034141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600744"/>
        <c:axId val="441601136"/>
      </c:lineChart>
      <c:dateAx>
        <c:axId val="441600744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41601136"/>
        <c:crosses val="autoZero"/>
        <c:auto val="1"/>
        <c:lblOffset val="100"/>
        <c:baseTimeUnit val="months"/>
      </c:dateAx>
      <c:valAx>
        <c:axId val="4416011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Btu/lb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4416007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400" dirty="0" smtClean="0"/>
              <a:t>Significant Energy Uses </a:t>
            </a:r>
            <a:r>
              <a:rPr lang="en-US" sz="2400" dirty="0"/>
              <a:t>vs. Other Energy Users </a:t>
            </a:r>
          </a:p>
          <a:p>
            <a:pPr>
              <a:defRPr/>
            </a:pPr>
            <a:r>
              <a:rPr lang="en-US" sz="2000" dirty="0"/>
              <a:t>Energy by % Consumption</a:t>
            </a:r>
          </a:p>
        </c:rich>
      </c:tx>
      <c:layout>
        <c:manualLayout>
          <c:xMode val="edge"/>
          <c:yMode val="edge"/>
          <c:x val="0.13857891027510447"/>
          <c:y val="6.510481857673163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'SEU ID'!$M$36:$M$39</c:f>
              <c:strCache>
                <c:ptCount val="4"/>
                <c:pt idx="0">
                  <c:v>Motors</c:v>
                </c:pt>
                <c:pt idx="1">
                  <c:v>Dryer</c:v>
                </c:pt>
                <c:pt idx="2">
                  <c:v>Boiler</c:v>
                </c:pt>
                <c:pt idx="3">
                  <c:v>Other</c:v>
                </c:pt>
              </c:strCache>
            </c:strRef>
          </c:cat>
          <c:val>
            <c:numRef>
              <c:f>'SEU ID'!$O$36:$O$39</c:f>
              <c:numCache>
                <c:formatCode>0.00%</c:formatCode>
                <c:ptCount val="4"/>
                <c:pt idx="0">
                  <c:v>0.15677397907453186</c:v>
                </c:pt>
                <c:pt idx="1">
                  <c:v>0.32889367627004557</c:v>
                </c:pt>
                <c:pt idx="2">
                  <c:v>0.38209511402086188</c:v>
                </c:pt>
                <c:pt idx="3">
                  <c:v>0.13223723063456591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400" dirty="0" smtClean="0"/>
              <a:t>Significant Energy Uses </a:t>
            </a:r>
            <a:r>
              <a:rPr lang="en-US" sz="2400" dirty="0"/>
              <a:t>vs. Other Energy Users</a:t>
            </a:r>
          </a:p>
          <a:p>
            <a:pPr>
              <a:defRPr/>
            </a:pPr>
            <a:r>
              <a:rPr lang="en-US" sz="2000" dirty="0"/>
              <a:t>Energy by </a:t>
            </a:r>
            <a:r>
              <a:rPr lang="en-US" sz="2000" dirty="0" smtClean="0"/>
              <a:t>Cost</a:t>
            </a:r>
            <a:endParaRPr lang="en-US" sz="2000" dirty="0"/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'SEU ID'!$M$42:$M$45</c:f>
              <c:strCache>
                <c:ptCount val="4"/>
                <c:pt idx="0">
                  <c:v>Motors</c:v>
                </c:pt>
                <c:pt idx="1">
                  <c:v>Dryer</c:v>
                </c:pt>
                <c:pt idx="2">
                  <c:v>Boiler</c:v>
                </c:pt>
                <c:pt idx="3">
                  <c:v>Other</c:v>
                </c:pt>
              </c:strCache>
            </c:strRef>
          </c:cat>
          <c:val>
            <c:numRef>
              <c:f>'SEU ID'!$N$42:$N$45</c:f>
              <c:numCache>
                <c:formatCode>"$"#,##0</c:formatCode>
                <c:ptCount val="4"/>
                <c:pt idx="0">
                  <c:v>473076.99095040001</c:v>
                </c:pt>
                <c:pt idx="1">
                  <c:v>338827.98987342103</c:v>
                </c:pt>
                <c:pt idx="2">
                  <c:v>393271.2</c:v>
                </c:pt>
                <c:pt idx="3">
                  <c:v>398663.73469440022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Planned</c:v>
                </c:pt>
              </c:strCache>
            </c:strRef>
          </c:tx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Sheet1!$B$3:$B$14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16</c:v>
                </c:pt>
                <c:pt idx="9">
                  <c:v>20</c:v>
                </c:pt>
                <c:pt idx="10">
                  <c:v>21</c:v>
                </c:pt>
                <c:pt idx="11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Conducted</c:v>
                </c:pt>
              </c:strCache>
            </c:strRef>
          </c:tx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4760"/>
        <c:axId val="448225152"/>
      </c:lineChart>
      <c:catAx>
        <c:axId val="448224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48225152"/>
        <c:crosses val="autoZero"/>
        <c:auto val="1"/>
        <c:lblAlgn val="ctr"/>
        <c:lblOffset val="100"/>
        <c:noMultiLvlLbl val="0"/>
      </c:catAx>
      <c:valAx>
        <c:axId val="448225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8224760"/>
        <c:crosses val="autoZero"/>
        <c:crossBetween val="between"/>
        <c:majorUnit val="1"/>
        <c:minorUnit val="1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FC7F4D-2E39-431B-A099-0C30532E307F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8902700"/>
            <a:ext cx="3070225" cy="4683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7994B61-BFAB-403A-A4F8-E9D9F02CE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702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8313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68313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11661A8-8B96-41BF-BA65-8F5353A7DC1F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1350"/>
            <a:ext cx="5670550" cy="4217988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70225" cy="468313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02700"/>
            <a:ext cx="3070225" cy="468313"/>
          </a:xfrm>
          <a:prstGeom prst="rect">
            <a:avLst/>
          </a:prstGeom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F6AFE1-2026-45DC-9075-EFCEF9FAC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98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0B4785-C12D-486F-9761-DD7E38DF8129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2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A256-0FDE-4188-B535-FEF87296E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62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49EF1-AA15-4461-B81D-C10C1B7BE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39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13008-93E9-428F-BFD4-762A7F63A6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7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604A-4B84-4874-84AA-6DB830B0F7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55D32-A1EC-4A49-AD4A-448353656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2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84287-B10F-4881-AE82-39A93240E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62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DE62-782C-4515-8BB3-8C3C45774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67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FFA5D-1E2A-467E-8E94-4E9CEC2E9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87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2434D-AD97-44BA-AC48-DFEC9FE8E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E4D38-EB4D-4168-A3D8-CA2216471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24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55EE8-4500-48FB-908A-0F999F6A5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B5AAD61-3801-4FD4-9475-F56E54869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8686800" cy="1905000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EnMS Management Review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927350"/>
            <a:ext cx="4114800" cy="1822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January 31, 2011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96A5A-7035-42E5-AC5D-B36F792C0D5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57175" y="6048375"/>
            <a:ext cx="5705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+mn-lt"/>
              </a:rPr>
              <a:t>Example Management Review </a:t>
            </a:r>
            <a:r>
              <a:rPr lang="en-US" altLang="en-US" sz="1200" dirty="0" smtClean="0">
                <a:latin typeface="+mn-lt"/>
              </a:rPr>
              <a:t>Presentation-Industrial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+mn-lt"/>
              </a:rPr>
              <a:t>50001 Ready Navigator (https://navigator.industrialenergytools.com) 	February 2017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 smtClean="0">
                <a:latin typeface="+mn-lt"/>
              </a:rPr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Boiler EnPI 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676400"/>
          <a:ext cx="7693025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725F6D-E6EE-47E6-8432-6B6EFCB0B30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Dryer EnPI 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51252-53B9-4285-8484-535CD4D2D51A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Significant Energy Uses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/>
              <a:tblGrid>
                <a:gridCol w="2742634"/>
                <a:gridCol w="2744332"/>
                <a:gridCol w="2742633"/>
              </a:tblGrid>
              <a:tr h="546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SEU Identification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Energy uses exceeding 11,305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MMBtu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3363" marR="73363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Energy Use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MMBtu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Plant %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Dryer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22,400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21.83%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Boiler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20,329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19.81%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Motors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17,725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17.28%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</a:tbl>
          </a:graphicData>
        </a:graphic>
      </p:graphicFrame>
      <p:sp>
        <p:nvSpPr>
          <p:cNvPr id="153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0B701-4287-43EC-B779-599A67D4C17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SEUs Energy Consumption (%)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D05A2C-739E-47EB-AAEE-978F531BE7F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SEUs Energy Costs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AA530A-D0BA-44C5-B401-F55E5CFD7DC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SEUs Current Energy 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8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267"/>
                <a:gridCol w="2200900"/>
                <a:gridCol w="1548782"/>
                <a:gridCol w="1222722"/>
                <a:gridCol w="1789930"/>
              </a:tblGrid>
              <a:tr h="396194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Significant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Energy Uses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Current Energy Performance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790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Calibri" pitchFamily="34" charset="0"/>
                        </a:rPr>
                        <a:t>Significant Energy Use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Calibri" pitchFamily="34" charset="0"/>
                        </a:rPr>
                        <a:t>Relevant </a:t>
                      </a:r>
                    </a:p>
                    <a:p>
                      <a:pPr algn="l"/>
                      <a:r>
                        <a:rPr lang="en-US" sz="1600" b="1" dirty="0" smtClean="0">
                          <a:latin typeface="Calibri" pitchFamily="34" charset="0"/>
                        </a:rPr>
                        <a:t>Variables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</a:rPr>
                        <a:t>Current Energy Performance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</a:rPr>
                        <a:t>Evaluation Date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</a:rPr>
                        <a:t>Evaluation </a:t>
                      </a:r>
                    </a:p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</a:rPr>
                        <a:t>Basis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</a:tr>
              <a:tr h="8228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Boiler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air/fuel ratio, feed water temperature, production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75% efficient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12/30/10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Stack gas analysis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</a:tr>
              <a:tr h="8228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Dryer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inside air temperature, air/fuel ratio, material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moisture content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80% efficient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12/30/10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Stack gas analysis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</a:tr>
              <a:tr h="10667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Motors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voltage,</a:t>
                      </a:r>
                    </a:p>
                    <a:p>
                      <a:r>
                        <a:rPr lang="en-US" sz="1600" baseline="0" dirty="0" smtClean="0">
                          <a:latin typeface="Calibri" pitchFamily="34" charset="0"/>
                        </a:rPr>
                        <a:t>washer load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55%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average load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1/15/11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Engineering estimate-Weekly motor amperage measurement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97818" marR="97818" marT="45705" marB="45705"/>
                </a:tc>
              </a:tr>
            </a:tbl>
          </a:graphicData>
        </a:graphic>
      </p:graphicFrame>
      <p:sp>
        <p:nvSpPr>
          <p:cNvPr id="184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E349B3-D853-4CB6-A494-42AE6F6779C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Future Use/Consumption Estimates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4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07"/>
                <a:gridCol w="1548782"/>
                <a:gridCol w="1548782"/>
                <a:gridCol w="2526959"/>
                <a:gridCol w="1463870"/>
              </a:tblGrid>
              <a:tr h="76210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Future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Estimates January – March 2011 </a:t>
                      </a:r>
                      <a:r>
                        <a:rPr lang="en-US" sz="1800" i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en-US" sz="1800" i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</a:t>
                      </a:r>
                      <a:r>
                        <a:rPr lang="en-US" sz="1800" i="1" dirty="0" smtClean="0">
                          <a:solidFill>
                            <a:schemeClr val="bg1"/>
                          </a:solidFill>
                        </a:rPr>
                        <a:t>repared 12/30/10)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249"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Future Energy Use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Future Energy Consumption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602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itchFamily="34" charset="0"/>
                        </a:rPr>
                        <a:t>SEU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 pitchFamily="34" charset="0"/>
                        </a:rPr>
                        <a:t>Use</a:t>
                      </a:r>
                      <a:endParaRPr lang="en-US" sz="1800" b="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 pitchFamily="34" charset="0"/>
                        </a:rPr>
                        <a:t>Estimate Basis</a:t>
                      </a:r>
                      <a:endParaRPr lang="en-US" sz="1800" b="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 pitchFamily="34" charset="0"/>
                        </a:rPr>
                        <a:t>Consumption</a:t>
                      </a:r>
                      <a:endParaRPr lang="en-US" sz="1800" b="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 pitchFamily="34" charset="0"/>
                        </a:rPr>
                        <a:t>Estimate Basis</a:t>
                      </a:r>
                      <a:endParaRPr lang="en-US" sz="1800" b="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</a:tr>
              <a:tr h="9943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Boiler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cont’d use of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steam boiler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</a:rPr>
                        <a:t>No change in production methods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↑ to 50,978 </a:t>
                      </a:r>
                      <a:r>
                        <a:rPr lang="en-US" sz="1400" dirty="0" err="1" smtClean="0">
                          <a:latin typeface="Calibri" pitchFamily="34" charset="0"/>
                        </a:rPr>
                        <a:t>MMBtu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/yr. Facility ↑ to 94,859 MMBtu and $806,303/yr.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</a:rPr>
                        <a:t>18% increased production in last 2 quarters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due to increased sales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 anchor="ctr"/>
                </a:tc>
              </a:tr>
              <a:tr h="795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Dryer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cont‘d use of gas dryer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↑ to 43,880 </a:t>
                      </a:r>
                      <a:r>
                        <a:rPr lang="en-US" sz="1400" dirty="0" err="1" smtClean="0">
                          <a:latin typeface="Calibri" pitchFamily="34" charset="0"/>
                        </a:rPr>
                        <a:t>MMBtu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/yr. Facility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↑ to 94,859 MMBtu and $806,303/yr.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95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Motors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cont‘d use of motors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97818" marR="97818" marT="45726" marB="45726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↑ to 6,126,614 kWh/yr. Facility ↑ to 11,297,660 kWh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and $1,027,222/yr.</a:t>
                      </a:r>
                    </a:p>
                  </a:txBody>
                  <a:tcPr marL="97818" marR="97818" marT="45726" marB="45726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67B402-A35F-488D-A5FE-E144FB3407B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b="1" smtClean="0">
                <a:solidFill>
                  <a:srgbClr val="0070C0"/>
                </a:solidFill>
              </a:rPr>
              <a:t>Energy Performance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b="1" smtClean="0">
                <a:solidFill>
                  <a:srgbClr val="0070C0"/>
                </a:solidFill>
              </a:rPr>
              <a:t>Improvement Opportunities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7E6E7-8CCB-4C1C-AEC8-BA2AAA6F886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 Improvement Opportunities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7818" marR="97818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Opportunity Ratings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7818" marR="978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Description</a:t>
                      </a:r>
                      <a:r>
                        <a:rPr lang="en-US" sz="1400" b="1" baseline="0" dirty="0" smtClean="0"/>
                        <a:t> of </a:t>
                      </a:r>
                      <a:r>
                        <a:rPr lang="en-US" sz="1400" b="1" dirty="0" smtClean="0"/>
                        <a:t>Opportunity</a:t>
                      </a:r>
                      <a:endParaRPr lang="en-US" sz="1400" b="1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 Annual</a:t>
                      </a:r>
                      <a:r>
                        <a:rPr lang="en-US" sz="1400" b="1" baseline="0" dirty="0" smtClean="0"/>
                        <a:t> $ Savings</a:t>
                      </a:r>
                      <a:endParaRPr lang="en-US" sz="1400" b="1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 Time to Implement</a:t>
                      </a:r>
                      <a:endParaRPr lang="en-US" sz="1400" b="1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Simple</a:t>
                      </a:r>
                      <a:r>
                        <a:rPr lang="en-US" sz="1400" b="1" baseline="0" dirty="0" smtClean="0"/>
                        <a:t> Payback</a:t>
                      </a:r>
                      <a:endParaRPr lang="en-US" sz="1400" b="1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EHS </a:t>
                      </a:r>
                    </a:p>
                    <a:p>
                      <a:pPr algn="ctr"/>
                      <a:r>
                        <a:rPr lang="en-US" sz="1400" b="1" dirty="0" smtClean="0"/>
                        <a:t>Impact</a:t>
                      </a:r>
                      <a:endParaRPr lang="en-US" sz="1400" b="1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 Score (x)</a:t>
                      </a:r>
                      <a:endParaRPr lang="en-US" sz="1400" b="1" dirty="0"/>
                    </a:p>
                  </a:txBody>
                  <a:tcPr marL="97818" marR="978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Reduce</a:t>
                      </a:r>
                      <a:r>
                        <a:rPr lang="en-US" sz="1600" baseline="0" dirty="0" smtClean="0"/>
                        <a:t> boiler </a:t>
                      </a:r>
                      <a:r>
                        <a:rPr lang="en-US" sz="1600" baseline="0" dirty="0" err="1" smtClean="0"/>
                        <a:t>blowdown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144</a:t>
                      </a:r>
                      <a:endParaRPr lang="en-US" sz="1600" dirty="0"/>
                    </a:p>
                  </a:txBody>
                  <a:tcPr marL="97818" marR="978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synthetic lubricants on compressors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 marL="97818" marR="978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Recover heat from boiler </a:t>
                      </a:r>
                      <a:r>
                        <a:rPr lang="en-US" sz="1600" dirty="0" err="1" smtClean="0"/>
                        <a:t>blowdown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 marL="97818" marR="978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Replace 40W tubes with 36W EE tubes in office areas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 marL="97818" marR="97818"/>
                </a:tc>
              </a:tr>
            </a:tbl>
          </a:graphicData>
        </a:graphic>
      </p:graphicFrame>
      <p:sp>
        <p:nvSpPr>
          <p:cNvPr id="22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4A6F0-F449-4FAC-B682-A83879EC2FD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Improvement Opportunity Recommendations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772400" cy="4038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Initiate implementation of boiler </a:t>
            </a:r>
            <a:r>
              <a:rPr lang="en-US" dirty="0" err="1" smtClean="0">
                <a:solidFill>
                  <a:srgbClr val="0070C0"/>
                </a:solidFill>
              </a:rPr>
              <a:t>blowdown</a:t>
            </a:r>
            <a:r>
              <a:rPr lang="en-US" dirty="0" smtClean="0">
                <a:solidFill>
                  <a:srgbClr val="0070C0"/>
                </a:solidFill>
              </a:rPr>
              <a:t> reduction project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Implement heat recovery from boiler </a:t>
            </a:r>
            <a:r>
              <a:rPr lang="en-US" dirty="0" err="1" smtClean="0">
                <a:solidFill>
                  <a:srgbClr val="0070C0"/>
                </a:solidFill>
              </a:rPr>
              <a:t>blowdown</a:t>
            </a:r>
            <a:endParaRPr lang="en-US" dirty="0" smtClean="0">
              <a:solidFill>
                <a:srgbClr val="0070C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Minimal time to implement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Good expected annual savings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Excellent payback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Best option in view of current focus on increased production to meet customer demand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D94AEB-FE2E-4B45-9180-90DA0AA8FE0E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699375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8305800" cy="5181600"/>
          </a:xfrm>
        </p:spPr>
        <p:txBody>
          <a:bodyPr rtlCol="0">
            <a:noAutofit/>
          </a:bodyPr>
          <a:lstStyle/>
          <a:p>
            <a:pPr marL="405511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Report on previous action items (Mgt Rep)</a:t>
            </a:r>
          </a:p>
          <a:p>
            <a:pPr marL="405511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Energy performance summary (Engineering)</a:t>
            </a:r>
          </a:p>
          <a:p>
            <a:pPr marL="805561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Energy consumption data</a:t>
            </a:r>
          </a:p>
          <a:p>
            <a:pPr marL="805561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Energy objectives and targets</a:t>
            </a:r>
          </a:p>
          <a:p>
            <a:pPr marL="805561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rgbClr val="0070C0"/>
                </a:solidFill>
              </a:rPr>
              <a:t>EnPIs</a:t>
            </a:r>
            <a:r>
              <a:rPr lang="en-US" sz="2000" dirty="0" smtClean="0">
                <a:solidFill>
                  <a:srgbClr val="0070C0"/>
                </a:solidFill>
              </a:rPr>
              <a:t> &amp; energy performance of SEUs</a:t>
            </a:r>
          </a:p>
          <a:p>
            <a:pPr marL="805561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Future use and consumption estimates</a:t>
            </a:r>
          </a:p>
          <a:p>
            <a:pPr marL="405511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Legal and other requirements – compliance and changes  (Legal)</a:t>
            </a:r>
          </a:p>
          <a:p>
            <a:pPr marL="404813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Improvement opportunities and recommendations (Engineering)</a:t>
            </a:r>
          </a:p>
          <a:p>
            <a:pPr marL="404813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dirty="0" err="1" smtClean="0">
                <a:solidFill>
                  <a:srgbClr val="0070C0"/>
                </a:solidFill>
              </a:rPr>
              <a:t>EnMS</a:t>
            </a:r>
            <a:r>
              <a:rPr lang="en-US" sz="2000" dirty="0" smtClean="0">
                <a:solidFill>
                  <a:srgbClr val="0070C0"/>
                </a:solidFill>
              </a:rPr>
              <a:t> audit results (Mgt Rep)</a:t>
            </a:r>
          </a:p>
          <a:p>
            <a:pPr marL="404813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Status of corrective/preventive actions (Mgt Rep)</a:t>
            </a:r>
          </a:p>
          <a:p>
            <a:pPr marL="404813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Energy policy  (Mgt Rep)</a:t>
            </a:r>
          </a:p>
          <a:p>
            <a:pPr marL="404813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Summary of decisions and actions</a:t>
            </a:r>
            <a:endParaRPr lang="en-US" sz="2000" dirty="0" smtClean="0"/>
          </a:p>
          <a:p>
            <a:pPr marL="688975" lvl="1" indent="-3429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sz="2000" dirty="0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8B38D-3113-468F-AA6B-ABD7895C3E6C}" type="slidenum">
              <a:rPr lang="de-DE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b="1" smtClean="0">
                <a:solidFill>
                  <a:srgbClr val="0070C0"/>
                </a:solidFill>
              </a:rPr>
              <a:t>Status Reports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010011-577A-4826-96F2-AC1011D8521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Status of Legal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7924800" cy="404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411"/>
                <a:gridCol w="4507389"/>
              </a:tblGrid>
              <a:tr h="365798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24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Calibri"/>
                        </a:rPr>
                        <a:t>Status</a:t>
                      </a:r>
                      <a:endParaRPr lang="en-US" sz="24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485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Calibri"/>
                        </a:rPr>
                        <a:t>Compliance </a:t>
                      </a:r>
                      <a:r>
                        <a:rPr lang="en-US" sz="2400" b="1" dirty="0">
                          <a:latin typeface="Calibri"/>
                          <a:ea typeface="Calibri"/>
                          <a:cs typeface="Calibri"/>
                        </a:rPr>
                        <a:t>with legal requirements</a:t>
                      </a:r>
                      <a:endParaRPr lang="en-US" sz="24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Calibri"/>
                        </a:rPr>
                        <a:t>Compliance audits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 conducted 3</a:t>
                      </a:r>
                      <a:r>
                        <a:rPr lang="en-US" sz="2400" baseline="30000" dirty="0" smtClean="0">
                          <a:latin typeface="Calibri"/>
                          <a:ea typeface="Calibri"/>
                          <a:cs typeface="Calibri"/>
                        </a:rPr>
                        <a:t>rd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 Quarter 2010.  No negative findings. </a:t>
                      </a:r>
                      <a:r>
                        <a:rPr lang="en-US" sz="2400" dirty="0" smtClean="0">
                          <a:latin typeface="Calibri"/>
                          <a:ea typeface="Calibri"/>
                          <a:cs typeface="Calibri"/>
                        </a:rPr>
                        <a:t>Currently </a:t>
                      </a: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</a:rPr>
                        <a:t>in compliance with </a:t>
                      </a:r>
                      <a:r>
                        <a:rPr lang="en-US" sz="2400" dirty="0" smtClean="0">
                          <a:latin typeface="Calibri"/>
                          <a:ea typeface="Calibri"/>
                          <a:cs typeface="Calibri"/>
                        </a:rPr>
                        <a:t>applicable </a:t>
                      </a: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</a:rPr>
                        <a:t>legal </a:t>
                      </a:r>
                      <a:r>
                        <a:rPr lang="en-US" sz="2400" dirty="0" smtClean="0">
                          <a:latin typeface="Calibri"/>
                          <a:ea typeface="Calibri"/>
                          <a:cs typeface="Calibri"/>
                        </a:rPr>
                        <a:t>requirements</a:t>
                      </a: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</a:rPr>
                        <a:t>.  </a:t>
                      </a:r>
                      <a:endParaRPr lang="en-US" sz="2400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1828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Calibri"/>
                        </a:rPr>
                        <a:t>Changes </a:t>
                      </a:r>
                      <a:r>
                        <a:rPr lang="en-US" sz="2400" b="1" dirty="0">
                          <a:latin typeface="Calibri"/>
                          <a:ea typeface="Calibri"/>
                          <a:cs typeface="Calibri"/>
                        </a:rPr>
                        <a:t>in legal and other requirements</a:t>
                      </a:r>
                      <a:endParaRPr lang="en-US" sz="24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</a:rPr>
                        <a:t>Maintenance is currently monitoring </a:t>
                      </a:r>
                      <a:r>
                        <a:rPr lang="en-US" sz="2400" dirty="0" smtClean="0">
                          <a:latin typeface="Calibri"/>
                          <a:ea typeface="Calibri"/>
                          <a:cs typeface="Calibri"/>
                        </a:rPr>
                        <a:t>County Commission consideration of 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proposed </a:t>
                      </a:r>
                      <a:r>
                        <a:rPr lang="en-US" sz="2400" dirty="0" smtClean="0">
                          <a:latin typeface="Calibri"/>
                          <a:ea typeface="Calibri"/>
                          <a:cs typeface="Calibri"/>
                        </a:rPr>
                        <a:t>ordinance </a:t>
                      </a: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</a:rPr>
                        <a:t>relative to automatic control of exterior lighting.</a:t>
                      </a:r>
                      <a:endParaRPr lang="en-US" sz="24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56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69932-DB90-457F-B0E4-10294C02C63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Status of 2010 EnMS Audits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33268-46B8-4586-BF13-B83D4DAFC72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EnMS Audit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9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37"/>
                <a:gridCol w="896663"/>
                <a:gridCol w="896663"/>
                <a:gridCol w="5132037"/>
              </a:tblGrid>
              <a:tr h="457276">
                <a:tc gridSpan="4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Nonconformities: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7818" marR="97818" marT="45728" marB="4572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Date</a:t>
                      </a:r>
                      <a:endParaRPr lang="en-US" sz="1800" b="1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Major</a:t>
                      </a:r>
                      <a:endParaRPr lang="en-US" sz="1800" b="1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Minor</a:t>
                      </a:r>
                      <a:endParaRPr lang="en-US" sz="1800" b="1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Comments</a:t>
                      </a:r>
                      <a:endParaRPr lang="en-US" sz="1800" b="1" dirty="0"/>
                    </a:p>
                  </a:txBody>
                  <a:tcPr marL="97818" marR="97818" marT="45728" marB="45728"/>
                </a:tc>
              </a:tr>
              <a:tr h="3963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12/19/10</a:t>
                      </a:r>
                      <a:endParaRPr lang="en-US" sz="2000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findings related to documentation; </a:t>
                      </a:r>
                      <a:endParaRPr lang="en-US" sz="2000" dirty="0"/>
                    </a:p>
                  </a:txBody>
                  <a:tcPr marL="97818" marR="97818" marT="45728" marB="45728"/>
                </a:tc>
              </a:tr>
              <a:tr h="70115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7818" marR="97818" marT="45728" marB="4572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finding related to main dryer operational controls</a:t>
                      </a:r>
                      <a:endParaRPr lang="en-US" sz="2000" dirty="0"/>
                    </a:p>
                  </a:txBody>
                  <a:tcPr marL="97818" marR="97818" marT="45728" marB="45728"/>
                </a:tc>
              </a:tr>
            </a:tbl>
          </a:graphicData>
        </a:graphic>
      </p:graphicFrame>
      <p:sp>
        <p:nvSpPr>
          <p:cNvPr id="27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EA4264-62F4-40B6-8A3A-F5C698DA8A7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962400"/>
          <a:ext cx="7772400" cy="173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457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Positive findings:</a:t>
                      </a:r>
                    </a:p>
                  </a:txBody>
                  <a:tcPr marT="45659" marB="45659"/>
                </a:tc>
              </a:tr>
              <a:tr h="6398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r>
                        <a:rPr lang="en-US" sz="1800" baseline="0" dirty="0" smtClean="0"/>
                        <a:t> CCTVs in break rooms now run “Energy Tips” videos produced by the Energy Team, supporting internal communications on energy conservation.</a:t>
                      </a:r>
                      <a:endParaRPr lang="en-US" sz="1800" dirty="0"/>
                    </a:p>
                  </a:txBody>
                  <a:tcPr marT="45659" marB="45659"/>
                </a:tc>
              </a:tr>
              <a:tr h="6398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All energy data now loaded into new Corporate software package which</a:t>
                      </a:r>
                      <a:r>
                        <a:rPr lang="en-US" sz="1800" baseline="0" dirty="0" smtClean="0"/>
                        <a:t> will manage monthly reporting and GHG calculations.</a:t>
                      </a:r>
                      <a:endParaRPr lang="en-US" sz="1800" dirty="0"/>
                    </a:p>
                  </a:txBody>
                  <a:tcPr marT="45659" marB="45659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183562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98AE5A-6490-44D2-882F-CE1953EEE95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33400" y="838200"/>
            <a:ext cx="8066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Status of Corrective and Preventive Actions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693025" cy="4191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As an energy intense manufacturer of specialty glass, XYZ Inc. strives to reduce its energy consumption and costs and promote the long-term environmental and economic sustainability of its operations.  We are committed to: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R</a:t>
            </a:r>
            <a:r>
              <a:rPr lang="en-US" sz="2000" dirty="0" smtClean="0"/>
              <a:t>educe energy consumption in our manufacturing operations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E</a:t>
            </a:r>
            <a:r>
              <a:rPr lang="en-US" sz="2000" dirty="0" smtClean="0"/>
              <a:t>nsure continual improvement in our energy performance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D</a:t>
            </a:r>
            <a:r>
              <a:rPr lang="en-US" sz="2000" dirty="0" smtClean="0"/>
              <a:t>eploy information and resources to achieve our objectives and targets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U</a:t>
            </a:r>
            <a:r>
              <a:rPr lang="en-US" sz="2000" dirty="0" smtClean="0"/>
              <a:t>phold legal and other requirements regarding energy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C</a:t>
            </a:r>
            <a:r>
              <a:rPr lang="en-US" sz="2000" dirty="0" smtClean="0"/>
              <a:t>onsider energy performance improvements in design and modification of our facilities, equipment, systems and processes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E</a:t>
            </a:r>
            <a:r>
              <a:rPr lang="en-US" sz="2000" dirty="0" smtClean="0"/>
              <a:t>ffectively procure and utilize energy-efficient products and services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3C899-66E5-4137-B1FB-3F1AA9830EC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Decisions and Actions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00405-6F4A-4212-A171-A382640886E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smtClean="0"/>
              <a:t>Next Management Review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smtClean="0"/>
              <a:t>April 30, 2011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7C9E3-8FA3-428B-B011-7C95F90E516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Report on Action Items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228600" y="1524000"/>
          <a:ext cx="8610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654615"/>
                <a:gridCol w="974785"/>
              </a:tblGrid>
              <a:tr h="31776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/>
                          <a:ea typeface="Calibri"/>
                        </a:rPr>
                        <a:t>Status of actions from previous management reviews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06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Action item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Status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Complete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238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Initiate planning for boiler </a:t>
                      </a:r>
                      <a:r>
                        <a:rPr lang="en-US" sz="1600" dirty="0" err="1" smtClean="0">
                          <a:latin typeface="Calibri"/>
                          <a:ea typeface="Calibri"/>
                          <a:cs typeface="Calibri"/>
                        </a:rPr>
                        <a:t>blowdown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reduction project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(SEU)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43250" algn="l"/>
                          <a:tab pos="800100" algn="l"/>
                        </a:tabLst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Project plan developed and coordinated with engineering, maintenance and purchasing.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43250" algn="l"/>
                          <a:tab pos="800100" algn="l"/>
                        </a:tabLst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Reviewed with COO WRT company strategic plan, budgets, production forecast, materials, energy performance improvement, payback, labor and contractor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availability.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43250" algn="l"/>
                          <a:tab pos="800100" algn="l"/>
                        </a:tabLs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Project ready to proceed.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3143250" algn="l"/>
                        </a:tabLst>
                      </a:pPr>
                      <a:r>
                        <a:rPr lang="en-US" sz="1600" smtClean="0">
                          <a:latin typeface="Calibri"/>
                          <a:ea typeface="Calibri"/>
                          <a:cs typeface="Calibri"/>
                        </a:rPr>
                        <a:t>12/22/10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25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Conduct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awareness training for administrative staff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27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Staff trained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1/11/13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Topics included: What is an 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Calibri"/>
                        </a:rPr>
                        <a:t>EnMS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? What is its purpose? Key personnel, energy policy, SEUs, 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Calibri"/>
                        </a:rPr>
                        <a:t>EnPIs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, personal roles relative to 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Calibri"/>
                        </a:rPr>
                        <a:t>EnMS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, objectives and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targets.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1/11/11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356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Update energy performance improvement opportunities list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800100" algn="l"/>
                        </a:tabLst>
                      </a:pPr>
                      <a:endParaRPr lang="en-US" sz="16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800100" algn="l"/>
                        </a:tabLs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Reviewed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prioritized opportunity list with engineering, maintenance, purchasing and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COO.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</a:rPr>
                        <a:t>Reviewed and confirmed opportunity criteria and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Calibri"/>
                        </a:rPr>
                        <a:t>ratings.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smtClean="0">
                          <a:latin typeface="Calibri"/>
                          <a:ea typeface="Calibri"/>
                        </a:rPr>
                        <a:t>List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</a:rPr>
                        <a:t> is up to date.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Arial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/>
                          <a:ea typeface="Calibri"/>
                        </a:rPr>
                        <a:t>1/27/11</a:t>
                      </a:r>
                      <a:endParaRPr lang="en-US" sz="16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17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10FC6-F143-48D5-9C30-E85C3DD3EEBE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b="1" smtClean="0">
                <a:solidFill>
                  <a:srgbClr val="0070C0"/>
                </a:solidFill>
              </a:rPr>
              <a:t>Energy Performance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400" b="1" smtClean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D4028-536E-479F-AE42-532A306E2F5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Facility Energy Consumption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4CC43-EC08-4D13-AC02-9DF6167F9D9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Boiler Energy Consumption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016B46-44AC-441E-9EC9-A86CD71E46A4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Dryer Energy Consumption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C244D8-6DC3-414E-98EB-39CD9CDFC84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Objectives and Targets Performance Summary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989"/>
                <a:gridCol w="2037870"/>
                <a:gridCol w="1874841"/>
                <a:gridCol w="16268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2010 Target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(MMBtu)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2010 Actual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(MMBtu)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% Change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97818" marR="978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latin typeface="Calibri" pitchFamily="34" charset="0"/>
                        </a:rPr>
                        <a:t>Objective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5% reduction in facility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natural gas consumption from 2009 baseline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74,487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80,385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2.5% ↑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latin typeface="Calibri" pitchFamily="34" charset="0"/>
                        </a:rPr>
                        <a:t>Target 1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5% reduction in boiler natural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gas consumption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40,418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43,200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1.5% ↑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latin typeface="Calibri" pitchFamily="34" charset="0"/>
                        </a:rPr>
                        <a:t>Target 2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:</a:t>
                      </a:r>
                      <a:r>
                        <a:rPr lang="en-US" dirty="0" smtClean="0">
                          <a:latin typeface="Calibri" pitchFamily="34" charset="0"/>
                        </a:rPr>
                        <a:t> </a:t>
                      </a: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5% reduction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in dryer natural gas consumption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34,069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37,185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3.7% ↑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marL="97818" marR="97818" anchor="ctr"/>
                </a:tc>
              </a:tr>
            </a:tbl>
          </a:graphicData>
        </a:graphic>
      </p:graphicFrame>
      <p:sp>
        <p:nvSpPr>
          <p:cNvPr id="112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8615A-1C8F-4DEB-96F1-D481BDCEA65A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295" name="TextBox 5"/>
          <p:cNvSpPr txBox="1">
            <a:spLocks noChangeArrowheads="1"/>
          </p:cNvSpPr>
          <p:nvPr/>
        </p:nvSpPr>
        <p:spPr bwMode="auto">
          <a:xfrm>
            <a:off x="838200" y="57912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Note:  See separate handout of corrective action taken to adjust EnPIs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for changes in temperature and production.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Facility EnPI 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E3BF7-4653-4A12-93D7-2E0786D568A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  <a:fontScheme name="Capsules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  <a:fontScheme name="Capsules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  <a:fontScheme name="Capsules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  <a:fontScheme name="Capsules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  <a:fontScheme name="Capsules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  <a:fontScheme name="Capsules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CCAB985966244A2EB7D5EE12645C5" ma:contentTypeVersion="2" ma:contentTypeDescription="Create a new document." ma:contentTypeScope="" ma:versionID="fbed22fde692670813ece212ce7cae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B98997-C012-4352-9105-CB820D452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C14EFCB-8703-4220-8D29-52C592A7A2E3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3421</TotalTime>
  <Words>1005</Words>
  <Application>Microsoft Office PowerPoint</Application>
  <PresentationFormat>On-screen Show (4:3)</PresentationFormat>
  <Paragraphs>271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Symbol</vt:lpstr>
      <vt:lpstr>Wingdings</vt:lpstr>
      <vt:lpstr>Times New Roman</vt:lpstr>
      <vt:lpstr>Office Theme</vt:lpstr>
      <vt:lpstr>EnMS Management Review </vt:lpstr>
      <vt:lpstr>Agenda</vt:lpstr>
      <vt:lpstr>Report on Action Items</vt:lpstr>
      <vt:lpstr>PowerPoint Presentation</vt:lpstr>
      <vt:lpstr>Facility Energy Consumption</vt:lpstr>
      <vt:lpstr>Boiler Energy Consumption</vt:lpstr>
      <vt:lpstr>Dryer Energy Consumption</vt:lpstr>
      <vt:lpstr>Objectives and Targets Performance Summary</vt:lpstr>
      <vt:lpstr>Facility EnPI Performance</vt:lpstr>
      <vt:lpstr>Boiler EnPI Performance</vt:lpstr>
      <vt:lpstr>Dryer EnPI Performance</vt:lpstr>
      <vt:lpstr>Significant Energy Uses</vt:lpstr>
      <vt:lpstr>SEUs Energy Consumption (%)</vt:lpstr>
      <vt:lpstr>SEUs Energy Costs</vt:lpstr>
      <vt:lpstr>SEUs Current Energy Performance</vt:lpstr>
      <vt:lpstr>Future Use/Consumption Estimates</vt:lpstr>
      <vt:lpstr>PowerPoint Presentation</vt:lpstr>
      <vt:lpstr>Top Improvement Opportunities</vt:lpstr>
      <vt:lpstr>Improvement Opportunity Recommendations</vt:lpstr>
      <vt:lpstr>PowerPoint Presentation</vt:lpstr>
      <vt:lpstr>Status of Legal Requirements</vt:lpstr>
      <vt:lpstr>Status of 2010 EnMS Audits</vt:lpstr>
      <vt:lpstr>EnMS Audit Results</vt:lpstr>
      <vt:lpstr>PowerPoint Presentation</vt:lpstr>
      <vt:lpstr>Energy Policy</vt:lpstr>
      <vt:lpstr>Summary of Decisions and Actions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Review Presentation (example)</dc:title>
  <dc:creator>Holly Grell- Lawe</dc:creator>
  <cp:lastModifiedBy>Ridah Sabouni</cp:lastModifiedBy>
  <cp:revision>329</cp:revision>
  <dcterms:created xsi:type="dcterms:W3CDTF">2010-09-23T19:00:13Z</dcterms:created>
  <dcterms:modified xsi:type="dcterms:W3CDTF">2017-02-09T19:07:48Z</dcterms:modified>
</cp:coreProperties>
</file>