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22"/>
  </p:notesMasterIdLst>
  <p:sldIdLst>
    <p:sldId id="256" r:id="rId4"/>
    <p:sldId id="269" r:id="rId5"/>
    <p:sldId id="270" r:id="rId6"/>
    <p:sldId id="257" r:id="rId7"/>
    <p:sldId id="271" r:id="rId8"/>
    <p:sldId id="277" r:id="rId9"/>
    <p:sldId id="278" r:id="rId10"/>
    <p:sldId id="280" r:id="rId11"/>
    <p:sldId id="273" r:id="rId12"/>
    <p:sldId id="265" r:id="rId13"/>
    <p:sldId id="292" r:id="rId14"/>
    <p:sldId id="295" r:id="rId15"/>
    <p:sldId id="266" r:id="rId16"/>
    <p:sldId id="281" r:id="rId17"/>
    <p:sldId id="288" r:id="rId18"/>
    <p:sldId id="290" r:id="rId19"/>
    <p:sldId id="268" r:id="rId20"/>
    <p:sldId id="29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3235" autoAdjust="0"/>
    <p:restoredTop sz="66472" autoAdjust="0"/>
  </p:normalViewPr>
  <p:slideViewPr>
    <p:cSldViewPr>
      <p:cViewPr varScale="1">
        <p:scale>
          <a:sx n="73" d="100"/>
          <a:sy n="73" d="100"/>
        </p:scale>
        <p:origin x="27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E0BAAF-D35A-4443-B2F2-53DA769116F3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A7C077-79A6-49C0-9DF4-5274308E3E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208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96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88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879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55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543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49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C3430A-811A-4B2D-BE1A-40674D6BB7A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323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655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559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51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72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1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32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49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1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7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15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7C077-79A6-49C0-9DF4-5274308E3EA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01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FCCE7D9-F134-4288-A476-6BC63DECFA6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1282-F3C9-4AE1-9C8D-518FF2D246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6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5D84A-957D-4B65-B9CC-DE8928885A1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6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9A23B-6F0B-4061-9B1E-EF64AFD9690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6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4CA7D-2B3C-4802-97D4-C0193DA810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45428-9CA3-47EE-839E-CF26E4123783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2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E6F3-BD77-40C0-9EBF-55E46517D4F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2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F840-180E-485D-9AB9-EC824777A1A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B0477-F797-4CB6-B866-EA1BA221B437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19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AA65E-38E4-4BA7-A86A-918F33C27DB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49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1E6C-034B-4614-A433-D859F062938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8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48400"/>
            <a:ext cx="4040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2AFF6D-AA50-4AA0-9D21-6BFC3574203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990600"/>
            <a:ext cx="8686800" cy="1905000"/>
          </a:xfrm>
        </p:spPr>
        <p:txBody>
          <a:bodyPr/>
          <a:lstStyle/>
          <a:p>
            <a:pPr eaLnBrk="1" hangingPunct="1"/>
            <a:r>
              <a:rPr lang="fr-CA" dirty="0"/>
              <a:t>Sensibilisation aux systèmes de gestion de l'énergie – </a:t>
            </a:r>
            <a:br>
              <a:rPr lang="fr-CA" dirty="0"/>
            </a:br>
            <a:r>
              <a:rPr lang="fr-CA" dirty="0"/>
              <a:t>Vue d'ensemble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dirty="0"/>
              <a:t>Date : 7 juillet 2014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0864DC-6D21-449F-A01D-5371B1AFB88C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6119813"/>
            <a:ext cx="6831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Sensibilisation aux systèmes de gestion de l'énergie – vue d’ensemble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50001 Navigator (https://navigator.industrialenergytools.com) 	Janvier 2017</a:t>
            </a:r>
          </a:p>
        </p:txBody>
      </p:sp>
      <p:sp>
        <p:nvSpPr>
          <p:cNvPr id="4102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6599238"/>
            <a:ext cx="5565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Quels sont nos usages énergétiques significatifs?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400" dirty="0"/>
              <a:t>Fonctionnement des chaudières</a:t>
            </a:r>
          </a:p>
          <a:p>
            <a:pPr lvl="1"/>
            <a:r>
              <a:rPr lang="fr-CA" sz="2000" dirty="0"/>
              <a:t>37 % du total du gaz naturel consommé</a:t>
            </a:r>
          </a:p>
          <a:p>
            <a:r>
              <a:rPr lang="fr-CA" sz="2400" dirty="0"/>
              <a:t>Fonctionnement du four de fabrication </a:t>
            </a:r>
          </a:p>
          <a:p>
            <a:pPr lvl="1"/>
            <a:r>
              <a:rPr lang="fr-CA" sz="2000" dirty="0"/>
              <a:t>23 % du total du gaz naturel consommé</a:t>
            </a:r>
          </a:p>
          <a:p>
            <a:r>
              <a:rPr lang="fr-CA" sz="2400" dirty="0"/>
              <a:t>Compresseurs d'air</a:t>
            </a:r>
          </a:p>
          <a:p>
            <a:pPr lvl="1"/>
            <a:r>
              <a:rPr lang="fr-CA" sz="2000" dirty="0"/>
              <a:t>8 % du total de l'énergie électrique consommée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B56A13-97E9-440B-ACCA-A88A939C2897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228600"/>
            <a:ext cx="8077200" cy="1676400"/>
          </a:xfrm>
        </p:spPr>
        <p:txBody>
          <a:bodyPr/>
          <a:lstStyle/>
          <a:p>
            <a:r>
              <a:rPr lang="fr-CA" sz="3200" dirty="0"/>
              <a:t>                     Pourquoi faut-il prendre en compte les usages énergétiques significatifs (UES)?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362200"/>
            <a:ext cx="8349598" cy="4219575"/>
          </a:xfrm>
        </p:spPr>
        <p:txBody>
          <a:bodyPr/>
          <a:lstStyle/>
          <a:p>
            <a:r>
              <a:rPr lang="fr-CA" sz="2400" dirty="0"/>
              <a:t>Les UES nous aident à :</a:t>
            </a:r>
          </a:p>
          <a:p>
            <a:pPr lvl="1"/>
            <a:r>
              <a:rPr lang="fr-CA" sz="2000" dirty="0"/>
              <a:t>établir des priorités en matière de gestion de l'énergie;</a:t>
            </a:r>
          </a:p>
          <a:p>
            <a:pPr lvl="1"/>
            <a:r>
              <a:rPr lang="fr-CA" sz="2000" dirty="0"/>
              <a:t>prendre des décisions en matière d’affectation des ressources.</a:t>
            </a:r>
          </a:p>
          <a:p>
            <a:r>
              <a:rPr lang="fr-CA" sz="2400" dirty="0"/>
              <a:t>Dans le cadre d’un SGE, nous devons gérer nos UES grâce à :</a:t>
            </a:r>
          </a:p>
          <a:p>
            <a:pPr lvl="1"/>
            <a:r>
              <a:rPr lang="fr-CA" sz="2000" dirty="0"/>
              <a:t>la compétence et la formation du personnel concerné;</a:t>
            </a:r>
          </a:p>
          <a:p>
            <a:pPr lvl="1"/>
            <a:r>
              <a:rPr lang="fr-CA" sz="2000" dirty="0"/>
              <a:t>la mise en œuvre de contrôles visant les opérations et l'approvisionnement;</a:t>
            </a:r>
          </a:p>
          <a:p>
            <a:pPr lvl="1"/>
            <a:r>
              <a:rPr lang="fr-CA" sz="2000" dirty="0"/>
              <a:t>la surveillance et les mesures.</a:t>
            </a:r>
          </a:p>
          <a:p>
            <a:endParaRPr lang="fr-CA" altLang="en-US" sz="2400" dirty="0"/>
          </a:p>
          <a:p>
            <a:endParaRPr lang="fr-CA" altLang="en-US" sz="2400" dirty="0"/>
          </a:p>
          <a:p>
            <a:endParaRPr lang="fr-CA" altLang="en-US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9FCBCE-6F66-4CC8-8E87-D64552923E62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Pourquoi les mesures que vous prenez sont-elles importantes?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fr-CA" sz="2400" b="1" dirty="0"/>
              <a:t>Suivre les procédures</a:t>
            </a:r>
          </a:p>
          <a:p>
            <a:r>
              <a:rPr lang="fr-CA" sz="2400" dirty="0"/>
              <a:t>Économise l'énergie</a:t>
            </a:r>
          </a:p>
          <a:p>
            <a:r>
              <a:rPr lang="fr-CA" sz="2400" dirty="0"/>
              <a:t>Aide à contrôler les coûts énergétiques</a:t>
            </a:r>
          </a:p>
          <a:p>
            <a:r>
              <a:rPr lang="fr-CA" sz="2400" dirty="0"/>
              <a:t>Contribue à l'atteinte des objectifs énergétiques</a:t>
            </a:r>
          </a:p>
          <a:p>
            <a:endParaRPr lang="fr-CA" altLang="en-US" sz="2400" dirty="0"/>
          </a:p>
        </p:txBody>
      </p:sp>
      <p:sp>
        <p:nvSpPr>
          <p:cNvPr id="1536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marL="1588" indent="-1588">
              <a:buFont typeface="Wingdings" panose="05000000000000000000" pitchFamily="2" charset="2"/>
              <a:buNone/>
            </a:pPr>
            <a:r>
              <a:rPr lang="fr-CA" sz="2400" b="1" dirty="0"/>
              <a:t>Ne pas suivre les procédures</a:t>
            </a:r>
          </a:p>
          <a:p>
            <a:r>
              <a:rPr lang="fr-CA" sz="2400" dirty="0"/>
              <a:t>Gaspille l'énergie</a:t>
            </a:r>
          </a:p>
          <a:p>
            <a:r>
              <a:rPr lang="fr-CA" sz="2400" dirty="0"/>
              <a:t>Fait augmenter les coûts énergétiques</a:t>
            </a:r>
          </a:p>
          <a:p>
            <a:r>
              <a:rPr lang="fr-CA" sz="2400" dirty="0"/>
              <a:t>Compromet l'atteinte des objectifs énergétiques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F5DA27-AB4E-4451-9F40-AACCA1D677CC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Quels sont les objectifs et cibles énergétiques définis?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09800"/>
            <a:ext cx="7693025" cy="4267200"/>
          </a:xfrm>
        </p:spPr>
        <p:txBody>
          <a:bodyPr/>
          <a:lstStyle/>
          <a:p>
            <a:pPr>
              <a:defRPr/>
            </a:pPr>
            <a:r>
              <a:rPr lang="fr-CA" sz="2400" b="1" dirty="0"/>
              <a:t>Objectif :</a:t>
            </a:r>
            <a:r>
              <a:rPr lang="fr-CA" sz="2400" dirty="0"/>
              <a:t> </a:t>
            </a:r>
            <a:r>
              <a:rPr lang="fr-CA" sz="2400" b="1" dirty="0"/>
              <a:t>Réduire la consommation de gaz naturel d'ici la fin de l'exercice 2015</a:t>
            </a:r>
          </a:p>
          <a:p>
            <a:pPr lvl="1">
              <a:defRPr/>
            </a:pPr>
            <a:r>
              <a:rPr lang="fr-CA" sz="2000" b="1" dirty="0">
                <a:solidFill>
                  <a:schemeClr val="accent6">
                    <a:lumMod val="50000"/>
                  </a:schemeClr>
                </a:solidFill>
              </a:rPr>
              <a:t>Cible :</a:t>
            </a:r>
            <a:r>
              <a:rPr lang="fr-CA" sz="20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Réduire de 20 % la consommation de gaz naturel des fours de fabrication</a:t>
            </a:r>
          </a:p>
          <a:p>
            <a:pPr>
              <a:defRPr/>
            </a:pPr>
            <a:r>
              <a:rPr lang="fr-CA" sz="2400" b="1" dirty="0"/>
              <a:t>Objectif : Réduire la consommation d'électricité d'ici la fin de l'exercice 2015</a:t>
            </a:r>
          </a:p>
          <a:p>
            <a:pPr lvl="1">
              <a:defRPr/>
            </a:pPr>
            <a:r>
              <a:rPr lang="fr-CA" sz="2000" b="1" dirty="0">
                <a:solidFill>
                  <a:schemeClr val="accent6">
                    <a:lumMod val="50000"/>
                  </a:schemeClr>
                </a:solidFill>
              </a:rPr>
              <a:t>Cible 1 :</a:t>
            </a:r>
            <a:r>
              <a:rPr lang="fr-CA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Réduire de 2,5 % la consommation d'électricité des compresseurs d'air</a:t>
            </a:r>
          </a:p>
          <a:p>
            <a:pPr lvl="1">
              <a:defRPr/>
            </a:pPr>
            <a:r>
              <a:rPr lang="fr-CA" sz="2000" b="1" dirty="0">
                <a:solidFill>
                  <a:schemeClr val="accent6">
                    <a:lumMod val="50000"/>
                  </a:schemeClr>
                </a:solidFill>
              </a:rPr>
              <a:t>Cible 2 :</a:t>
            </a:r>
            <a:r>
              <a:rPr lang="fr-CA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Réduire de 2,5 % la consommation d'électricité du bâtiment administratif</a:t>
            </a:r>
          </a:p>
          <a:p>
            <a:pPr lvl="1">
              <a:defRPr/>
            </a:pPr>
            <a:endParaRPr lang="fr-CA" sz="20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F96513-DF80-4022-A831-5289D934F608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762000"/>
            <a:ext cx="8534400" cy="1143000"/>
          </a:xfrm>
        </p:spPr>
        <p:txBody>
          <a:bodyPr/>
          <a:lstStyle/>
          <a:p>
            <a:r>
              <a:rPr lang="fr-CA" sz="2800" dirty="0"/>
              <a:t>Quels sont les avantages de l'amélioration du rendement énergétique?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362200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fr-CA" sz="2400" dirty="0"/>
              <a:t>Réduction de la consommation d'énergie</a:t>
            </a:r>
          </a:p>
          <a:p>
            <a:pPr lvl="1">
              <a:defRPr/>
            </a:pP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Possibilité de réduction des coûts énergétiques</a:t>
            </a:r>
          </a:p>
          <a:p>
            <a:pPr lvl="1">
              <a:defRPr/>
            </a:pP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Possibilité de conservation accrue des ressources naturelles</a:t>
            </a:r>
          </a:p>
          <a:p>
            <a:pPr>
              <a:defRPr/>
            </a:pPr>
            <a:r>
              <a:rPr lang="fr-CA" sz="2400" dirty="0"/>
              <a:t>Augmentation de l'efficacité énergétique</a:t>
            </a:r>
          </a:p>
          <a:p>
            <a:pPr lvl="1">
              <a:defRPr/>
            </a:pP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Fabrication de la même quantité de produits avec moins d'énergie</a:t>
            </a:r>
          </a:p>
          <a:p>
            <a:pPr lvl="1">
              <a:defRPr/>
            </a:pP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Fabrication de plus de produits avec la même quantité d'énergie</a:t>
            </a:r>
          </a:p>
          <a:p>
            <a:pPr>
              <a:defRPr/>
            </a:pPr>
            <a:r>
              <a:rPr lang="fr-CA" sz="2400" dirty="0"/>
              <a:t>Réduction des émissions de gaz à effet de serre et d’autres impacts environnementaux</a:t>
            </a:r>
          </a:p>
          <a:p>
            <a:pPr lvl="1">
              <a:defRPr/>
            </a:pP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Réduction des risques et des passifs commerciaux à long terme</a:t>
            </a:r>
          </a:p>
          <a:p>
            <a:pPr lvl="1">
              <a:defRPr/>
            </a:pPr>
            <a:r>
              <a:rPr lang="fr-CA" sz="2000" i="1" dirty="0">
                <a:solidFill>
                  <a:schemeClr val="accent6">
                    <a:lumMod val="50000"/>
                  </a:schemeClr>
                </a:solidFill>
              </a:rPr>
              <a:t>Possibilité de réduction des coûts liés à la réglementation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EC3A1-4FBF-46C9-A95C-17D8414D60A5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La sensibilisation est essentielle à notre réussite!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fr-CA" sz="2400" dirty="0"/>
              <a:t>Politique énergétique</a:t>
            </a:r>
          </a:p>
          <a:p>
            <a:pPr lvl="1">
              <a:defRPr/>
            </a:pPr>
            <a:r>
              <a:rPr lang="fr-CA" sz="20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Y a-t-il une politique énergétique?</a:t>
            </a:r>
          </a:p>
          <a:p>
            <a:pPr lvl="1">
              <a:defRPr/>
            </a:pPr>
            <a:r>
              <a:rPr lang="fr-CA" sz="20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Quelle incidence a-t-elle sur votre travail?</a:t>
            </a:r>
          </a:p>
          <a:p>
            <a:pPr lvl="1">
              <a:defRPr/>
            </a:pPr>
            <a:r>
              <a:rPr lang="fr-CA" sz="20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Comment avez-vous ou pouvez-vous avoir une incidence sur la consommation d'énergie?</a:t>
            </a:r>
          </a:p>
          <a:p>
            <a:pPr>
              <a:defRPr/>
            </a:pPr>
            <a:endParaRPr lang="fr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760913" y="2362200"/>
            <a:ext cx="3770312" cy="4114800"/>
          </a:xfrm>
        </p:spPr>
        <p:txBody>
          <a:bodyPr/>
          <a:lstStyle/>
          <a:p>
            <a:pPr>
              <a:defRPr/>
            </a:pPr>
            <a:r>
              <a:rPr lang="fr-CA" sz="2400"/>
              <a:t>Procédures et exigences en matière d'énergie</a:t>
            </a:r>
          </a:p>
          <a:p>
            <a:pPr lvl="1">
              <a:defRPr/>
            </a:pPr>
            <a:r>
              <a:rPr lang="fr-CA" sz="200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Quelles sont les conséquences négatives du non-respect des procédures du SGE?</a:t>
            </a:r>
          </a:p>
          <a:p>
            <a:pPr lvl="1">
              <a:defRPr/>
            </a:pPr>
            <a:r>
              <a:rPr lang="fr-CA" sz="200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Quelles sont les conséquences positives du respect des procédures du SGE?</a:t>
            </a:r>
          </a:p>
          <a:p>
            <a:pPr>
              <a:defRPr/>
            </a:pPr>
            <a:endParaRPr lang="fr-CA" sz="2400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FE6C7-9AE5-424E-B9B2-FDAB3729E797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8438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  <p:sp>
        <p:nvSpPr>
          <p:cNvPr id="18439" name="Text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91400" y="61722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800" b="1"/>
              <a:t>(suite)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La sensibilisation est essentielle à notre réussite! </a:t>
            </a:r>
            <a:r>
              <a:rPr lang="fr-CA" sz="2400" dirty="0"/>
              <a:t>(suite)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fr-CA" sz="2400" dirty="0"/>
              <a:t>Objectifs et cibles énergétiques</a:t>
            </a:r>
          </a:p>
          <a:p>
            <a:pPr lvl="1">
              <a:defRPr/>
            </a:pPr>
            <a:r>
              <a:rPr lang="fr-CA" sz="20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A-t-on défini des objectifs et cibles énergétiques?</a:t>
            </a:r>
          </a:p>
          <a:p>
            <a:pPr lvl="1">
              <a:defRPr/>
            </a:pPr>
            <a:r>
              <a:rPr lang="fr-CA" sz="20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Y a-t-il des objectifs et des cibles énergétiques qui s'appliquent à votre secteur ou à vos activités?</a:t>
            </a:r>
          </a:p>
          <a:p>
            <a:pPr lvl="1">
              <a:defRPr/>
            </a:pPr>
            <a:r>
              <a:rPr lang="fr-CA" sz="20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Quel est votre rôle dans l'atteinte des objectifs et des cibles énergétiques?</a:t>
            </a:r>
          </a:p>
          <a:p>
            <a:pPr lvl="1">
              <a:defRPr/>
            </a:pPr>
            <a:r>
              <a:rPr lang="fr-CA" sz="2000" dirty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Quels sont les avantages de l'amélioration du rendement énergétique?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3E6B20-E93B-45CB-935D-726E8A02C2F9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Quelles sont les prochaines étapes?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362200"/>
            <a:ext cx="8153400" cy="4219575"/>
          </a:xfrm>
        </p:spPr>
        <p:txBody>
          <a:bodyPr/>
          <a:lstStyle/>
          <a:p>
            <a:r>
              <a:rPr lang="fr-CA" sz="2400" dirty="0"/>
              <a:t>Meilleure communication à propos de l'énergie</a:t>
            </a:r>
          </a:p>
          <a:p>
            <a:pPr lvl="1"/>
            <a:r>
              <a:rPr lang="fr-CA" sz="2000" dirty="0"/>
              <a:t>Mises à jour produites par l'équipe responsable de l’énergie (équipe Énergie)</a:t>
            </a:r>
          </a:p>
          <a:p>
            <a:pPr lvl="1"/>
            <a:r>
              <a:rPr lang="fr-CA" sz="2000" dirty="0"/>
              <a:t>Mécanisme de présentation des suggestions quant aux façons d'économiser l'énergie</a:t>
            </a:r>
          </a:p>
          <a:p>
            <a:r>
              <a:rPr lang="fr-CA" sz="2400" dirty="0"/>
              <a:t>Formation supplémentaire de sensibilisation à l'énergie pour : </a:t>
            </a:r>
          </a:p>
          <a:p>
            <a:pPr lvl="1"/>
            <a:r>
              <a:rPr lang="fr-CA" sz="2000" dirty="0"/>
              <a:t>le personnel travaillant dans des secteurs où l’on observe des UES;</a:t>
            </a:r>
          </a:p>
          <a:p>
            <a:pPr lvl="1"/>
            <a:r>
              <a:rPr lang="fr-CA" sz="2000" dirty="0"/>
              <a:t>le personnel travaillant dans des secteurs où les objectifs et les cibles énergétiques s'appliquent.</a:t>
            </a:r>
            <a:endParaRPr lang="fr-CA" altLang="en-US" sz="2400" dirty="0"/>
          </a:p>
          <a:p>
            <a:endParaRPr lang="fr-CA" altLang="en-US" sz="24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186C3F-7757-4E36-B5B3-ADD9A8F8E831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B703C-3FE4-4201-89AC-647A78370183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895600"/>
            <a:ext cx="78120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fr-CA" sz="6000" dirty="0"/>
              <a:t>DES QUESTIONS?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fr-CA" sz="4000" dirty="0"/>
              <a:t>Merci de nous avoir consacré du temps aujourd'hui!</a:t>
            </a:r>
          </a:p>
        </p:txBody>
      </p:sp>
      <p:sp>
        <p:nvSpPr>
          <p:cNvPr id="22532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25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2C2468-2647-43F8-8C8E-DA2D967EF6E3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5975" y="2667000"/>
            <a:ext cx="818673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fr-CA" sz="3800" dirty="0"/>
              <a:t>Présentation du système de gestion de l'énergie (SGE) de la Société ABC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fr-CA" sz="3800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fr-CA" sz="3800" dirty="0"/>
          </a:p>
        </p:txBody>
      </p:sp>
      <p:sp>
        <p:nvSpPr>
          <p:cNvPr id="5124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79838" y="6581775"/>
            <a:ext cx="53641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CA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br>
              <a:rPr lang="fr-CA" sz="3200" dirty="0"/>
            </a:br>
            <a:r>
              <a:rPr lang="fr-CA" sz="3200" dirty="0"/>
              <a:t>Que faisons-nous?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400" dirty="0"/>
              <a:t>Nous mettons en œuvre d'un </a:t>
            </a:r>
            <a:r>
              <a:rPr lang="fr-CA" sz="2400" i="1" dirty="0"/>
              <a:t>système de gestion</a:t>
            </a:r>
            <a:r>
              <a:rPr lang="fr-CA" sz="2400" dirty="0"/>
              <a:t> pour :</a:t>
            </a:r>
          </a:p>
          <a:p>
            <a:pPr lvl="1"/>
            <a:r>
              <a:rPr lang="fr-CA" sz="2000" dirty="0"/>
              <a:t>Analyser et gérer nos usages énergétiques et notre consommation d'énergie;</a:t>
            </a:r>
          </a:p>
          <a:p>
            <a:pPr lvl="1"/>
            <a:r>
              <a:rPr lang="fr-CA" sz="2000" dirty="0"/>
              <a:t>Améliorer notre rendement énergétique et nos résultats.</a:t>
            </a:r>
          </a:p>
          <a:p>
            <a:pPr marL="457200" lvl="1" indent="0">
              <a:buNone/>
            </a:pPr>
            <a:endParaRPr lang="fr-CA" sz="1000" dirty="0"/>
          </a:p>
          <a:p>
            <a:r>
              <a:rPr lang="fr-CA" sz="2400" dirty="0"/>
              <a:t>Nous utilisons à ces fins un système de gestion de l'énergie (SGE).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2748E-56A1-44FA-8D48-1A388A672EDC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0" y="6581775"/>
            <a:ext cx="548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fr-CA" sz="3200" dirty="0"/>
              <a:t>Pourquoi le faisons-nous?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fr-CA" sz="2400" dirty="0"/>
              <a:t>Afficher un leadership en matière de durabilité</a:t>
            </a:r>
          </a:p>
          <a:p>
            <a:pPr eaLnBrk="1" hangingPunct="1"/>
            <a:r>
              <a:rPr lang="fr-CA" sz="2400" dirty="0"/>
              <a:t>Demeurer concurrentiels</a:t>
            </a:r>
          </a:p>
          <a:p>
            <a:pPr eaLnBrk="1" hangingPunct="1"/>
            <a:r>
              <a:rPr lang="fr-CA" sz="2400" dirty="0"/>
              <a:t>Utiliser plus efficacement nos sources d'énergie</a:t>
            </a:r>
          </a:p>
          <a:p>
            <a:pPr eaLnBrk="1" hangingPunct="1"/>
            <a:r>
              <a:rPr lang="fr-CA" sz="2400" dirty="0"/>
              <a:t>Réaliser les économies possibles en matière de coûts énergétiques</a:t>
            </a:r>
          </a:p>
          <a:p>
            <a:pPr eaLnBrk="1" hangingPunct="1"/>
            <a:r>
              <a:rPr lang="fr-CA" sz="2400" dirty="0"/>
              <a:t>Réduire nos émissions de gaz à effet de serre (GES) et nos autres impacts environnementaux</a:t>
            </a:r>
          </a:p>
          <a:p>
            <a:pPr eaLnBrk="1" hangingPunct="1"/>
            <a:endParaRPr lang="fr-CA" altLang="en-US" sz="24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00ECDA-26F1-4E97-8AAB-2362A71F2196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7983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09600"/>
            <a:ext cx="7924800" cy="1143000"/>
          </a:xfrm>
        </p:spPr>
        <p:txBody>
          <a:bodyPr/>
          <a:lstStyle/>
          <a:p>
            <a:r>
              <a:rPr lang="fr-CA" sz="3200" dirty="0"/>
              <a:t>Comment un SGE peut-il nous aider?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04333" y="2509308"/>
            <a:ext cx="8339015" cy="3724275"/>
          </a:xfrm>
        </p:spPr>
        <p:txBody>
          <a:bodyPr/>
          <a:lstStyle/>
          <a:p>
            <a:r>
              <a:rPr lang="fr-CA" sz="2400" dirty="0"/>
              <a:t>Il fournit un cadre pour l'amélioration continue du rendement énergétique.</a:t>
            </a:r>
          </a:p>
          <a:p>
            <a:r>
              <a:rPr lang="fr-CA" sz="2400" dirty="0"/>
              <a:t>Il adapte nos ressources à nos objectifs commerciaux en améliorant notre rendement énergétique. </a:t>
            </a:r>
          </a:p>
          <a:p>
            <a:r>
              <a:rPr lang="fr-CA" sz="2400" dirty="0"/>
              <a:t>Il accroît la sensibilisation et la responsabilisation à propos des enjeux énergétiques.</a:t>
            </a:r>
          </a:p>
          <a:p>
            <a:r>
              <a:rPr lang="fr-CA" sz="2400" dirty="0"/>
              <a:t>Il améliore l'efficacité opérationnelle.</a:t>
            </a:r>
          </a:p>
          <a:p>
            <a:r>
              <a:rPr lang="fr-CA" sz="2400" dirty="0"/>
              <a:t>Il intègre la gestion de l'énergie aux opérations quotidiennes.</a:t>
            </a:r>
          </a:p>
          <a:p>
            <a:endParaRPr lang="fr-CA" altLang="en-US" sz="24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8D6ED-E711-4DB0-8519-3124A8557DF1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4808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Qui supervise l’initiative?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000" b="1" dirty="0"/>
              <a:t>Haute direction</a:t>
            </a:r>
          </a:p>
          <a:p>
            <a:pPr lvl="1"/>
            <a:r>
              <a:rPr lang="fr-CA" sz="2000" dirty="0"/>
              <a:t>Melissa Brown, V.-P., Exploitation</a:t>
            </a:r>
          </a:p>
          <a:p>
            <a:r>
              <a:rPr lang="fr-CA" sz="2000" b="1" dirty="0"/>
              <a:t>Chef de l'équipe Énergie</a:t>
            </a:r>
          </a:p>
          <a:p>
            <a:pPr lvl="1"/>
            <a:r>
              <a:rPr lang="fr-CA" sz="2000" dirty="0"/>
              <a:t>Joe Williams, ingénieur des installations</a:t>
            </a:r>
          </a:p>
          <a:p>
            <a:endParaRPr lang="fr-CA" altLang="en-US" sz="2400" dirty="0"/>
          </a:p>
        </p:txBody>
      </p:sp>
      <p:sp>
        <p:nvSpPr>
          <p:cNvPr id="9220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419600" y="2362200"/>
            <a:ext cx="4343400" cy="4114800"/>
          </a:xfrm>
        </p:spPr>
        <p:txBody>
          <a:bodyPr/>
          <a:lstStyle/>
          <a:p>
            <a:r>
              <a:rPr lang="fr-CA" sz="2000" b="1" dirty="0"/>
              <a:t>Membre de l'équipe Énergie</a:t>
            </a:r>
          </a:p>
          <a:p>
            <a:pPr lvl="1"/>
            <a:r>
              <a:rPr lang="fr-CA" sz="1800" dirty="0"/>
              <a:t>Sam </a:t>
            </a:r>
            <a:r>
              <a:rPr lang="fr-CA" sz="1800" dirty="0" err="1"/>
              <a:t>Spader</a:t>
            </a:r>
            <a:r>
              <a:rPr lang="fr-CA" sz="1800" dirty="0"/>
              <a:t>, directeur de la maintenance</a:t>
            </a:r>
          </a:p>
          <a:p>
            <a:pPr lvl="1"/>
            <a:r>
              <a:rPr lang="fr-CA" sz="1800" dirty="0"/>
              <a:t>Devon Bailey, surveillant de la production</a:t>
            </a:r>
          </a:p>
          <a:p>
            <a:pPr lvl="1"/>
            <a:r>
              <a:rPr lang="fr-CA" sz="1800" dirty="0"/>
              <a:t>Bill Whitman, spécialiste des achats</a:t>
            </a:r>
          </a:p>
          <a:p>
            <a:pPr lvl="1"/>
            <a:r>
              <a:rPr lang="fr-CA" sz="1800" dirty="0"/>
              <a:t>Susan Jones, directeur EHS</a:t>
            </a:r>
          </a:p>
          <a:p>
            <a:pPr lvl="1"/>
            <a:r>
              <a:rPr lang="fr-CA" sz="1800" dirty="0"/>
              <a:t>Lamar Kane, superviseur de la peinture </a:t>
            </a:r>
          </a:p>
          <a:p>
            <a:pPr lvl="1"/>
            <a:r>
              <a:rPr lang="fr-CA" sz="1800" dirty="0"/>
              <a:t>Mandy Kelly, adjointe administrative</a:t>
            </a:r>
          </a:p>
          <a:p>
            <a:endParaRPr lang="fr-CA" altLang="en-US" sz="2400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9BF307-4DAF-4098-8BC8-559D320B14C0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9222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4808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Qui d'autre est concerné?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fr-CA" sz="4000" dirty="0"/>
              <a:t>Tout le monde!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fr-CA" sz="2000" dirty="0"/>
              <a:t>Chacun a une part de responsabilité dans la sensibilisation et la gestion de l'énergie dans son secteur!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fr-CA" sz="2000" dirty="0"/>
              <a:t>Cela comprend nos sous-traitants présents sur place et nos fournisseurs!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8C761-7381-41BF-A715-B59319BAADD7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4808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De quelles informations clés avez-vous besoin?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400" dirty="0"/>
              <a:t>Politique énergétique</a:t>
            </a:r>
          </a:p>
          <a:p>
            <a:pPr lvl="1"/>
            <a:r>
              <a:rPr lang="fr-CA" sz="2000" dirty="0"/>
              <a:t>Les engagements que nous avons pris en matière d'énergie</a:t>
            </a:r>
          </a:p>
          <a:p>
            <a:r>
              <a:rPr lang="fr-CA" sz="2400" dirty="0"/>
              <a:t>Usages énergétiques significatifs</a:t>
            </a:r>
          </a:p>
          <a:p>
            <a:pPr lvl="1"/>
            <a:r>
              <a:rPr lang="fr-CA" sz="2000" dirty="0"/>
              <a:t>Nos principales activités et nos principaux équipements consommateurs d'énergie ou nos meilleures possibilités d'amélioration énergétique.</a:t>
            </a:r>
          </a:p>
          <a:p>
            <a:r>
              <a:rPr lang="fr-CA" sz="2400" dirty="0"/>
              <a:t>Objectifs et cibles énergétiques</a:t>
            </a:r>
          </a:p>
          <a:p>
            <a:pPr lvl="1"/>
            <a:r>
              <a:rPr lang="fr-CA" sz="2000" dirty="0"/>
              <a:t>Les objectifs que nous nous sommes fixés en matière d'amélioration du rendement énergétique.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13B8A-4665-4973-B06F-5E1BD82801AD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4808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3200" dirty="0"/>
              <a:t>Quels engagements avons-nous pris en matière d'énergie?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86000"/>
            <a:ext cx="7848600" cy="395605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fr-CA" sz="1600" b="1" dirty="0"/>
              <a:t>Politique énergétique de la Société ABC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CA" sz="1600" b="1" dirty="0">
                <a:solidFill>
                  <a:srgbClr val="0000FF"/>
                </a:solidFill>
              </a:rPr>
              <a:t>En tant que fabricant énergivore de céramiques spécialisées, la Société ABC s'efforce de réduire sa consommation et ses coûts énergétiques, et de promouvoir la durabilité environnementale et économique à long terme de ses opérations. Nous nous engageons à :</a:t>
            </a:r>
          </a:p>
          <a:p>
            <a:pPr>
              <a:defRPr/>
            </a:pPr>
            <a:r>
              <a:rPr lang="fr-CA" sz="1600" dirty="0"/>
              <a:t>Réduire la consommation énergétique liée à nos activités commerciales américaines de 25 % en 10 ans</a:t>
            </a:r>
          </a:p>
          <a:p>
            <a:pPr>
              <a:defRPr/>
            </a:pPr>
            <a:r>
              <a:rPr lang="fr-CA" sz="1600" dirty="0"/>
              <a:t>Assurer une amélioration continue de notre rendement énergétique</a:t>
            </a:r>
          </a:p>
          <a:p>
            <a:pPr>
              <a:defRPr/>
            </a:pPr>
            <a:r>
              <a:rPr lang="fr-CA" sz="1600" dirty="0"/>
              <a:t>Fournir des informations et des ressources pour atteindre nos objectifs et nos cibles énergétiques</a:t>
            </a:r>
          </a:p>
          <a:p>
            <a:pPr>
              <a:defRPr/>
            </a:pPr>
            <a:r>
              <a:rPr lang="fr-CA" sz="1600" dirty="0"/>
              <a:t>Respecter les exigences légales et les autres exigences en matière d'énergie</a:t>
            </a:r>
          </a:p>
          <a:p>
            <a:pPr>
              <a:defRPr/>
            </a:pPr>
            <a:r>
              <a:rPr lang="fr-CA" sz="1600" dirty="0"/>
              <a:t>Tenir compte des améliorations du rendement énergétique dans la conception et la modification de nos installations, de nos équipements, de nos systèmes et de nos procédés</a:t>
            </a:r>
          </a:p>
          <a:p>
            <a:pPr>
              <a:defRPr/>
            </a:pPr>
            <a:r>
              <a:rPr lang="fr-CA" sz="1600" dirty="0"/>
              <a:t>Obtenir et utiliser efficacement des produits et des services écoénergétiques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fr-CA" sz="24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D85353-2605-4CF9-B087-6A85EAE3951F}" type="slidenum">
              <a:rPr lang="fr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fr-CA" altLang="en-US" sz="2600">
              <a:solidFill>
                <a:schemeClr val="bg1"/>
              </a:solidFill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48088" y="6581775"/>
            <a:ext cx="539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CA" sz="1200" dirty="0"/>
              <a:t>© Georgia Tech </a:t>
            </a:r>
            <a:r>
              <a:rPr lang="fr-CA" sz="1200" dirty="0" err="1"/>
              <a:t>Research</a:t>
            </a:r>
            <a:r>
              <a:rPr lang="fr-CA" sz="1200" dirty="0"/>
              <a:t> Corporation and U.S. </a:t>
            </a:r>
            <a:r>
              <a:rPr lang="fr-CA" sz="1200" dirty="0" err="1"/>
              <a:t>Department</a:t>
            </a:r>
            <a:r>
              <a:rPr lang="fr-CA" sz="1200" dirty="0"/>
              <a:t> of </a:t>
            </a:r>
            <a:r>
              <a:rPr lang="fr-CA" sz="1200" dirty="0" err="1"/>
              <a:t>Energy</a:t>
            </a:r>
            <a:r>
              <a:rPr lang="fr-CA" sz="1200" dirty="0"/>
              <a:t>, 2017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CCAB985966244A2EB7D5EE12645C5" ma:contentTypeVersion="2" ma:contentTypeDescription="Create a new document." ma:contentTypeScope="" ma:versionID="fbed22fde692670813ece212ce7cae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46353A8-ABED-4E74-A7B4-134F0426058E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3B98997-C012-4352-9105-CB820D452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20181</TotalTime>
  <Words>1057</Words>
  <Application>Microsoft Office PowerPoint</Application>
  <PresentationFormat>Affichage à l'écran (4:3)</PresentationFormat>
  <Paragraphs>174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Wingdings</vt:lpstr>
      <vt:lpstr>Capsules</vt:lpstr>
      <vt:lpstr>Sensibilisation aux systèmes de gestion de l'énergie –  Vue d'ensemble</vt:lpstr>
      <vt:lpstr>Présentation PowerPoint</vt:lpstr>
      <vt:lpstr> Que faisons-nous?</vt:lpstr>
      <vt:lpstr>Pourquoi le faisons-nous?</vt:lpstr>
      <vt:lpstr>Comment un SGE peut-il nous aider?</vt:lpstr>
      <vt:lpstr>Qui supervise l’initiative?</vt:lpstr>
      <vt:lpstr>Qui d'autre est concerné?</vt:lpstr>
      <vt:lpstr>De quelles informations clés avez-vous besoin?</vt:lpstr>
      <vt:lpstr>Quels engagements avons-nous pris en matière d'énergie?</vt:lpstr>
      <vt:lpstr>Quels sont nos usages énergétiques significatifs?</vt:lpstr>
      <vt:lpstr>                     Pourquoi faut-il prendre en compte les usages énergétiques significatifs (UES)?</vt:lpstr>
      <vt:lpstr>Pourquoi les mesures que vous prenez sont-elles importantes?</vt:lpstr>
      <vt:lpstr>Quels sont les objectifs et cibles énergétiques définis?</vt:lpstr>
      <vt:lpstr>Quels sont les avantages de l'amélioration du rendement énergétique?</vt:lpstr>
      <vt:lpstr>La sensibilisation est essentielle à notre réussite!</vt:lpstr>
      <vt:lpstr>La sensibilisation est essentielle à notre réussite! (suite)</vt:lpstr>
      <vt:lpstr>Quelles sont les prochaines étapes?</vt:lpstr>
      <vt:lpstr>Présentation PowerPoint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3.4.2 Example General EnMS Awareness Presentation</dc:title>
  <dc:creator>Holly Grell-Lawe</dc:creator>
  <cp:lastModifiedBy>gmuguet</cp:lastModifiedBy>
  <cp:revision>306</cp:revision>
  <cp:lastPrinted>2017-09-24T22:29:49Z</cp:lastPrinted>
  <dcterms:created xsi:type="dcterms:W3CDTF">2010-09-23T19:00:13Z</dcterms:created>
  <dcterms:modified xsi:type="dcterms:W3CDTF">2017-11-15T15:18:14Z</dcterms:modified>
</cp:coreProperties>
</file>