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D383D6-05CD-5147-96B3-448679510B52}">
          <p14:sldIdLst>
            <p14:sldId id="256"/>
            <p14:sldId id="272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57"/>
    <p:restoredTop sz="94617"/>
  </p:normalViewPr>
  <p:slideViewPr>
    <p:cSldViewPr snapToGrid="0">
      <p:cViewPr varScale="1">
        <p:scale>
          <a:sx n="246" d="100"/>
          <a:sy n="246" d="100"/>
        </p:scale>
        <p:origin x="1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4F936-98A2-E047-83F5-20C0B542BCDC}" type="datetimeFigureOut">
              <a:rPr lang="en-US" smtClean="0"/>
              <a:t>10/1/25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653D3-12D7-9E4D-A184-9748C1B52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1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653D3-12D7-9E4D-A184-9748C1B52F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9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653D3-12D7-9E4D-A184-9748C1B52F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3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653D3-12D7-9E4D-A184-9748C1B52F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137C-CA0D-3B43-9C83-7B03206DFACD}" type="datetime1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2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7A46A-0BAF-834B-9DE8-2221EAB54036}" type="datetime1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1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CC91-707F-6D4C-B079-73B46C49BA3A}" type="datetime1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7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566B-10A6-414C-ACAE-8F816E1140F5}" type="datetime1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151A-0B04-B94C-A153-1BDE9E5299B6}" type="datetime1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4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621F-5027-4F40-8671-3D837C94CDBC}" type="datetime1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3539-4E72-7C4F-A795-5EE79AFC7973}" type="datetime1">
              <a:rPr lang="en-US" smtClean="0"/>
              <a:t>10/1/25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2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FAFD-7E9C-4448-8142-13D33ED71616}" type="datetime1">
              <a:rPr lang="en-US" smtClean="0"/>
              <a:t>10/1/25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7F5A-B222-AD4B-B06E-24B614DCE1A7}" type="datetime1">
              <a:rPr lang="en-US" smtClean="0"/>
              <a:t>10/1/25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387F-367A-B44A-85A7-8C545BCC5137}" type="datetime1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1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8242-6C9E-3E4C-B298-9A296576EBC0}" type="datetime1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C04A3D3-5701-204A-A1B6-49696B5E5CB6}" type="datetime1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2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12" r:id="rId6"/>
    <p:sldLayoutId id="2147483807" r:id="rId7"/>
    <p:sldLayoutId id="2147483808" r:id="rId8"/>
    <p:sldLayoutId id="2147483809" r:id="rId9"/>
    <p:sldLayoutId id="2147483811" r:id="rId10"/>
    <p:sldLayoutId id="214748381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435F77F2-3792-0C01-B03B-C659F262E2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9091" t="23393"/>
          <a:stretch>
            <a:fillRect/>
          </a:stretch>
        </p:blipFill>
        <p:spPr>
          <a:xfrm>
            <a:off x="1" y="152"/>
            <a:ext cx="12191999" cy="685784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8B2ECD5-47B1-47AD-AC9D-045064631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228DF-6317-57D7-164E-3737002C3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297" y="1371600"/>
            <a:ext cx="10340712" cy="2933952"/>
          </a:xfrm>
        </p:spPr>
        <p:txBody>
          <a:bodyPr anchor="t">
            <a:noAutofit/>
          </a:bodyPr>
          <a:lstStyle/>
          <a:p>
            <a:pPr algn="r"/>
            <a:r>
              <a:rPr lang="en-US" sz="4000" dirty="0"/>
              <a:t>Make, Makefile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8AFE0-7196-49EB-6EB2-5FE4E1F1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4532" y="4584879"/>
            <a:ext cx="4916477" cy="1287887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Bijan Mousavi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577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3094F-9274-0DE4-45E2-63B063CB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9D83-7900-D57C-AE90-3407DD2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Automatic Variables in Makefile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AC75-8F68-191E-66F0-836C94301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?=</a:t>
            </a:r>
            <a:r>
              <a:rPr lang="en-US" dirty="0"/>
              <a:t> for conditional assignment if unset.</a:t>
            </a:r>
          </a:p>
          <a:p>
            <a:r>
              <a:rPr lang="en-US" dirty="0">
                <a:highlight>
                  <a:srgbClr val="FFFF00"/>
                </a:highlight>
              </a:rPr>
              <a:t>:=</a:t>
            </a:r>
            <a:r>
              <a:rPr lang="en-US" dirty="0"/>
              <a:t> for immediate evaluation.</a:t>
            </a:r>
          </a:p>
          <a:p>
            <a:r>
              <a:rPr lang="en-US" dirty="0">
                <a:highlight>
                  <a:srgbClr val="FFFF00"/>
                </a:highlight>
              </a:rPr>
              <a:t>=</a:t>
            </a:r>
            <a:r>
              <a:rPr lang="en-US" dirty="0"/>
              <a:t> for recursive evaluation.</a:t>
            </a:r>
          </a:p>
          <a:p>
            <a:r>
              <a:rPr lang="en-US" dirty="0">
                <a:highlight>
                  <a:srgbClr val="FFFF00"/>
                </a:highlight>
              </a:rPr>
              <a:t>$@</a:t>
            </a:r>
            <a:r>
              <a:rPr lang="en-US" dirty="0"/>
              <a:t> represents the target name.</a:t>
            </a:r>
          </a:p>
          <a:p>
            <a:r>
              <a:rPr lang="en-US" dirty="0">
                <a:highlight>
                  <a:srgbClr val="FFFF00"/>
                </a:highlight>
              </a:rPr>
              <a:t>$&lt;</a:t>
            </a:r>
            <a:r>
              <a:rPr lang="en-US" dirty="0"/>
              <a:t> is the first prerequisite.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C925-6463-851B-9786-3785190A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D5F60033-6DBB-5210-7778-23C18EFE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49365"/>
          <a:stretch>
            <a:fillRect/>
          </a:stretch>
        </p:blipFill>
        <p:spPr>
          <a:xfrm>
            <a:off x="6355274" y="3429000"/>
            <a:ext cx="3935601" cy="126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2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4544A-F6E3-C818-84A7-5099166D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US" dirty="0"/>
              <a:t>Creating the </a:t>
            </a:r>
            <a:r>
              <a:rPr lang="en-US"/>
              <a:t>venv</a:t>
            </a:r>
            <a:r>
              <a:rPr lang="en-US" dirty="0"/>
              <a:t> Target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F08AA99-E8AE-2F15-5EAD-D74AD4AA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3655184"/>
            <a:ext cx="5648193" cy="15250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EC99-815F-5802-4506-BF470BC58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125" y="2537460"/>
            <a:ext cx="5057883" cy="3760459"/>
          </a:xfrm>
        </p:spPr>
        <p:txBody>
          <a:bodyPr anchor="t">
            <a:normAutofit/>
          </a:bodyPr>
          <a:lstStyle/>
          <a:p>
            <a:r>
              <a:rPr lang="en-US" dirty="0"/>
              <a:t>Checks if .</a:t>
            </a:r>
            <a:r>
              <a:rPr lang="en-US" dirty="0" err="1"/>
              <a:t>venv</a:t>
            </a:r>
            <a:r>
              <a:rPr lang="en-US" dirty="0"/>
              <a:t> exists to avoid recreation.</a:t>
            </a:r>
          </a:p>
          <a:p>
            <a:r>
              <a:rPr lang="en-US" dirty="0"/>
              <a:t>Uses BASE_PYTHON to create the env.</a:t>
            </a:r>
          </a:p>
          <a:p>
            <a:r>
              <a:rPr lang="en-US" dirty="0"/>
              <a:t>Upgrades pip for reliability.</a:t>
            </a:r>
          </a:p>
          <a:p>
            <a:r>
              <a:rPr lang="en-US" dirty="0"/>
              <a:t>Activates and prepares for installs.</a:t>
            </a:r>
          </a:p>
          <a:p>
            <a:r>
              <a:rPr lang="en-US" dirty="0"/>
              <a:t>Prerequisite for other targets.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06C02-0B60-B488-8C55-FDE040E6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238D-2ACA-2759-EE0F-9D85C083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the Clean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B406-D421-BD6E-E063-E195DDFA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Removes caches like </a:t>
            </a:r>
            <a:r>
              <a:rPr lang="en-US" b="1" dirty="0" err="1"/>
              <a:t>pycache</a:t>
            </a:r>
            <a:r>
              <a:rPr lang="en-US" dirty="0"/>
              <a:t>.</a:t>
            </a:r>
          </a:p>
          <a:p>
            <a:r>
              <a:rPr lang="en-US" dirty="0"/>
              <a:t>Deletes build and </a:t>
            </a:r>
            <a:r>
              <a:rPr lang="en-US" dirty="0" err="1"/>
              <a:t>dist</a:t>
            </a:r>
            <a:r>
              <a:rPr lang="en-US" dirty="0"/>
              <a:t> directories.</a:t>
            </a:r>
          </a:p>
          <a:p>
            <a:r>
              <a:rPr lang="en-US" dirty="0"/>
              <a:t>Finds and removes .</a:t>
            </a:r>
            <a:r>
              <a:rPr lang="en-US" dirty="0" err="1"/>
              <a:t>pyc</a:t>
            </a:r>
            <a:r>
              <a:rPr lang="en-US" dirty="0"/>
              <a:t> files.</a:t>
            </a:r>
          </a:p>
          <a:p>
            <a:r>
              <a:rPr lang="en-US" dirty="0"/>
              <a:t>Avoids deleting source or </a:t>
            </a:r>
            <a:r>
              <a:rPr lang="en-US" dirty="0" err="1"/>
              <a:t>venv</a:t>
            </a:r>
            <a:r>
              <a:rPr lang="en-US" dirty="0"/>
              <a:t>.</a:t>
            </a:r>
          </a:p>
          <a:p>
            <a:r>
              <a:rPr lang="en-US" dirty="0"/>
              <a:t>Ensures fresh starts.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2914E-E97F-E447-9F3D-5CB30652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BEAEA072-3787-44E0-1A67-7CD8F884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343" y="2342366"/>
            <a:ext cx="7772400" cy="14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0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54A0-55BF-DC18-886A-726102B0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Install and Test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DAA2-D1CF-0758-4EA9-8865C495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depends on </a:t>
            </a:r>
            <a:r>
              <a:rPr lang="en-US" dirty="0" err="1"/>
              <a:t>venv</a:t>
            </a:r>
            <a:r>
              <a:rPr lang="en-US" dirty="0"/>
              <a:t>.</a:t>
            </a:r>
          </a:p>
          <a:p>
            <a:r>
              <a:rPr lang="en-US" dirty="0"/>
              <a:t>Uses editable install with dev extras.</a:t>
            </a:r>
          </a:p>
          <a:p>
            <a:r>
              <a:rPr lang="en-US" dirty="0"/>
              <a:t>Test prefers pytest with fallback.</a:t>
            </a:r>
          </a:p>
          <a:p>
            <a:r>
              <a:rPr lang="en-US" dirty="0"/>
              <a:t>Discovers tests in tests/.</a:t>
            </a:r>
          </a:p>
          <a:p>
            <a:r>
              <a:rPr lang="en-US" dirty="0"/>
              <a:t>Quiet mode for clean output.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13848-BF79-2055-F142-61170F0D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188553E-5B85-31A7-1111-0B072AE2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844" y="2617125"/>
            <a:ext cx="5949380" cy="177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1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32DC4-0520-39EF-36F1-18206116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US" dirty="0"/>
              <a:t>Lint and Build Targets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white screen with black text&#10;&#10;AI-generated content may be incorrect.">
            <a:extLst>
              <a:ext uri="{FF2B5EF4-FFF2-40B4-BE49-F238E27FC236}">
                <a16:creationId xmlns:a16="http://schemas.microsoft.com/office/drawing/2014/main" id="{DA5EA936-382E-268C-0F52-8A8C2BAB4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3648123"/>
            <a:ext cx="5648193" cy="15391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737E2-F96C-8F13-0A0F-C252BCAB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957" y="2537460"/>
            <a:ext cx="5032052" cy="3760459"/>
          </a:xfrm>
        </p:spPr>
        <p:txBody>
          <a:bodyPr anchor="t">
            <a:normAutofit/>
          </a:bodyPr>
          <a:lstStyle/>
          <a:p>
            <a:r>
              <a:rPr lang="en-US" dirty="0"/>
              <a:t>Lint uses ruff and fails on errors.</a:t>
            </a:r>
          </a:p>
          <a:p>
            <a:r>
              <a:rPr lang="en-US" dirty="0"/>
              <a:t>Build creates wheel/</a:t>
            </a:r>
            <a:r>
              <a:rPr lang="en-US" dirty="0" err="1"/>
              <a:t>sdist</a:t>
            </a:r>
            <a:r>
              <a:rPr lang="en-US" dirty="0"/>
              <a:t> via PEP 517.</a:t>
            </a:r>
          </a:p>
          <a:p>
            <a:r>
              <a:rPr lang="en-US" dirty="0"/>
              <a:t>Outputs to </a:t>
            </a:r>
            <a:r>
              <a:rPr lang="en-US" dirty="0" err="1"/>
              <a:t>dist</a:t>
            </a:r>
            <a:r>
              <a:rPr lang="en-US" dirty="0"/>
              <a:t> directory.</a:t>
            </a:r>
          </a:p>
          <a:p>
            <a:r>
              <a:rPr lang="en-US" dirty="0"/>
              <a:t>Uses </a:t>
            </a:r>
            <a:r>
              <a:rPr lang="en-US" dirty="0" err="1"/>
              <a:t>pyproject.toml</a:t>
            </a:r>
            <a:r>
              <a:rPr lang="en-US" dirty="0"/>
              <a:t> for config.</a:t>
            </a:r>
          </a:p>
          <a:p>
            <a:r>
              <a:rPr lang="en-US" dirty="0"/>
              <a:t>Fail-fast for quality.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0D8ED-70B5-7978-7B06-E5D4B8F6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2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199D7-E55F-26FE-505F-D6D2DA1F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Run and All Targets for Orchestration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B2D36-9183-33EB-1719-3ED5E11A2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3529336"/>
            <a:ext cx="5648193" cy="12143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47B4-F217-822D-91BA-142F6D1C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r>
              <a:rPr lang="en-US" dirty="0"/>
              <a:t>Run executes as module.</a:t>
            </a:r>
          </a:p>
          <a:p>
            <a:r>
              <a:rPr lang="en-US" dirty="0"/>
              <a:t>All chains all targets.</a:t>
            </a:r>
          </a:p>
          <a:p>
            <a:r>
              <a:rPr lang="en-US" dirty="0"/>
              <a:t>Safe re-runs due to incrementality.</a:t>
            </a:r>
          </a:p>
          <a:p>
            <a:r>
              <a:rPr lang="en-US" dirty="0"/>
              <a:t>Default goal for make command.</a:t>
            </a:r>
          </a:p>
          <a:p>
            <a:r>
              <a:rPr lang="en-US" dirty="0"/>
              <a:t>Provides full pipeline.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D0581-FCE5-0743-928B-9AE9A5E6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4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36D2-A529-3561-5976-E24D66D9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Hands-On Lab and Everyday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4C34-095A-B58B-056B-A784005C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structure and files.</a:t>
            </a:r>
          </a:p>
          <a:p>
            <a:r>
              <a:rPr lang="en-US" dirty="0"/>
              <a:t>Copy full Makefile.</a:t>
            </a:r>
          </a:p>
          <a:p>
            <a:r>
              <a:rPr lang="en-US" dirty="0"/>
              <a:t>Run make for pipeline.</a:t>
            </a:r>
          </a:p>
          <a:p>
            <a:r>
              <a:rPr lang="en-US" dirty="0"/>
              <a:t>Use make test lint daily.</a:t>
            </a:r>
          </a:p>
          <a:p>
            <a:r>
              <a:rPr lang="en-US" dirty="0"/>
              <a:t>Override with make BASE_PYTHON=...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8A148-C887-337F-959B-D118A979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79D54485-C197-DE03-01F5-8318ACDE34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96"/>
          <a:stretch>
            <a:fillRect/>
          </a:stretch>
        </p:blipFill>
        <p:spPr>
          <a:xfrm>
            <a:off x="6525757" y="2476754"/>
            <a:ext cx="3878774" cy="15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944D-FE2F-E4BC-D874-5B6A9C81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Practices, Troubleshooting,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961CD-0528-503F-3B0B-BCCDDC6B3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.PHONY for actions.</a:t>
            </a:r>
          </a:p>
          <a:p>
            <a:r>
              <a:rPr lang="en-US" dirty="0"/>
              <a:t>Variables for flexibility.</a:t>
            </a:r>
          </a:p>
          <a:p>
            <a:r>
              <a:rPr lang="en-US" dirty="0"/>
              <a:t>@ for silent execution.</a:t>
            </a:r>
          </a:p>
          <a:p>
            <a:r>
              <a:rPr lang="en-US" dirty="0"/>
              <a:t>Integrate with CI/CD.</a:t>
            </a:r>
          </a:p>
          <a:p>
            <a:r>
              <a:rPr lang="en-US" dirty="0"/>
              <a:t>Add help target.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1C3D5-54F0-D9FB-1D45-B08148A1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580B-F6B0-FE18-3E59-9879F2770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229532"/>
            <a:ext cx="10890928" cy="49701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Introduction to Makefile - Motivation</a:t>
            </a:r>
          </a:p>
          <a:p>
            <a:r>
              <a:rPr lang="en-US" dirty="0"/>
              <a:t>Makefile Philosophy and Core Ideas</a:t>
            </a:r>
          </a:p>
          <a:p>
            <a:r>
              <a:rPr lang="en-US" dirty="0"/>
              <a:t>Python Project Structure Overview</a:t>
            </a:r>
          </a:p>
          <a:p>
            <a:r>
              <a:rPr lang="en-US" dirty="0"/>
              <a:t>Setting Up pyproject.toml for Dependencies</a:t>
            </a:r>
          </a:p>
          <a:p>
            <a:r>
              <a:rPr lang="en-US" dirty="0"/>
              <a:t>Virtual Environments in Python</a:t>
            </a:r>
          </a:p>
          <a:p>
            <a:r>
              <a:rPr lang="en-US" dirty="0"/>
              <a:t>Makefile Basics - Structure and Anatomy</a:t>
            </a:r>
          </a:p>
          <a:p>
            <a:r>
              <a:rPr lang="en-US" dirty="0"/>
              <a:t>Special Directives in Makefile</a:t>
            </a:r>
          </a:p>
          <a:p>
            <a:r>
              <a:rPr lang="en-US" dirty="0"/>
              <a:t>Variables and Automatic Variables in Makefile</a:t>
            </a:r>
          </a:p>
          <a:p>
            <a:r>
              <a:rPr lang="en-US" dirty="0"/>
              <a:t>Creating the </a:t>
            </a:r>
            <a:r>
              <a:rPr lang="en-US" dirty="0" err="1"/>
              <a:t>venv</a:t>
            </a:r>
            <a:r>
              <a:rPr lang="en-US" dirty="0"/>
              <a:t> Target</a:t>
            </a:r>
          </a:p>
          <a:p>
            <a:r>
              <a:rPr lang="en-US" dirty="0"/>
              <a:t>Implementing the Clean Target</a:t>
            </a:r>
          </a:p>
          <a:p>
            <a:r>
              <a:rPr lang="en-US" dirty="0"/>
              <a:t>Adding Install and Test Targets</a:t>
            </a:r>
          </a:p>
          <a:p>
            <a:r>
              <a:rPr lang="en-US" dirty="0"/>
              <a:t>Lint and Build Targets</a:t>
            </a:r>
          </a:p>
          <a:p>
            <a:r>
              <a:rPr lang="en-US" dirty="0"/>
              <a:t>Run and All Targets for Orchestration</a:t>
            </a:r>
          </a:p>
          <a:p>
            <a:r>
              <a:rPr lang="en-US" dirty="0"/>
              <a:t>Hands-On Lab and Everyday Use</a:t>
            </a:r>
          </a:p>
          <a:p>
            <a:r>
              <a:rPr lang="en-US" dirty="0"/>
              <a:t>Best Practices, Troubleshooting, and Next Steps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5D435-4011-0BBF-944A-052885CB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2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232F2-DBC9-D5E1-8476-13D71CC8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876801" cy="1569516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Introduction to Makefile - Motivation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D7B8A28-90B5-7152-6DB8-0F53C89C1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4408707"/>
            <a:ext cx="4806291" cy="15740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B72A4-162D-B2AF-5BF3-DC134DF4A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960119"/>
            <a:ext cx="5130210" cy="5022661"/>
          </a:xfrm>
        </p:spPr>
        <p:txBody>
          <a:bodyPr>
            <a:normAutofit/>
          </a:bodyPr>
          <a:lstStyle/>
          <a:p>
            <a:r>
              <a:rPr lang="en-US" dirty="0"/>
              <a:t>Daily development often involves repetitive shell commands like cleaning, installing, and testing.</a:t>
            </a:r>
          </a:p>
          <a:p>
            <a:r>
              <a:rPr lang="en-US" dirty="0"/>
              <a:t>A single typo or missed step can lead to hours of debugging and frustration.</a:t>
            </a:r>
          </a:p>
          <a:p>
            <a:r>
              <a:rPr lang="en-US" dirty="0"/>
              <a:t>Makefiles provide a single file to automate these tasks reliably.</a:t>
            </a:r>
          </a:p>
          <a:p>
            <a:r>
              <a:rPr lang="en-US" dirty="0"/>
              <a:t>They turn chaotic scripts into structured, reproducible workflows.</a:t>
            </a:r>
          </a:p>
          <a:p>
            <a:r>
              <a:rPr lang="en-US" dirty="0"/>
              <a:t>The goal is to create an efficient pipeline for Python projects.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C8CF-7DCF-A8DB-C642-CCF6ABF9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1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22EE3-705E-3214-B011-7850BA8A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35365"/>
            <a:ext cx="5358392" cy="129847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Makefile Philosophy and Core Ideas</a:t>
            </a:r>
          </a:p>
        </p:txBody>
      </p:sp>
      <p:pic>
        <p:nvPicPr>
          <p:cNvPr id="5" name="Content Placeholder 5" descr="A white card with green text&#10;&#10;AI-generated content may be incorrect.">
            <a:extLst>
              <a:ext uri="{FF2B5EF4-FFF2-40B4-BE49-F238E27FC236}">
                <a16:creationId xmlns:a16="http://schemas.microsoft.com/office/drawing/2014/main" id="{F5C96C9F-3BF7-CDC1-3B85-9C136411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851640"/>
            <a:ext cx="5295901" cy="86058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580A-9394-B4E1-96A9-A2DCA68A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146" y="914400"/>
            <a:ext cx="5243864" cy="5383523"/>
          </a:xfrm>
        </p:spPr>
        <p:txBody>
          <a:bodyPr anchor="t">
            <a:normAutofit/>
          </a:bodyPr>
          <a:lstStyle/>
          <a:p>
            <a:r>
              <a:rPr lang="en-US" dirty="0"/>
              <a:t>Makefiles follow a declarative approach: define what needs to be done, not how.</a:t>
            </a:r>
          </a:p>
          <a:p>
            <a:r>
              <a:rPr lang="en-US" dirty="0"/>
              <a:t>They manage dependencies automatically, ensuring correct execution order.</a:t>
            </a:r>
          </a:p>
          <a:p>
            <a:r>
              <a:rPr lang="en-US" dirty="0"/>
              <a:t>Incremental builds only re-execute changed parts, saving time.</a:t>
            </a:r>
          </a:p>
          <a:p>
            <a:r>
              <a:rPr lang="en-US" dirty="0"/>
              <a:t>Idempotence makes repeated runs safe without side effects.</a:t>
            </a:r>
          </a:p>
          <a:p>
            <a:r>
              <a:rPr lang="en-US" dirty="0"/>
              <a:t>Philosophy rooted in Unix tools for build automation and reproducibility.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FFC80-35A9-7F13-66CA-FC801C19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E825F-906E-0912-C50D-12601A0B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149" y="1371600"/>
            <a:ext cx="5737859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Python Project Structure Overview</a:t>
            </a:r>
          </a:p>
        </p:txBody>
      </p:sp>
      <p:pic>
        <p:nvPicPr>
          <p:cNvPr id="10" name="Picture 9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73C2C20F-FDA3-A2A9-AB22-6917AF4949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49881"/>
          <a:stretch>
            <a:fillRect/>
          </a:stretch>
        </p:blipFill>
        <p:spPr>
          <a:xfrm>
            <a:off x="713232" y="2457985"/>
            <a:ext cx="4343400" cy="272361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6630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3CF02A-CF5D-E7A6-F7D2-A8ADCE9B6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49" y="2633236"/>
            <a:ext cx="5737860" cy="36669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Use </a:t>
            </a:r>
            <a:r>
              <a:rPr lang="en-US" dirty="0" err="1"/>
              <a:t>src</a:t>
            </a:r>
            <a:r>
              <a:rPr lang="en-US" dirty="0"/>
              <a:t>-layout to separate code from artifacts and tests.</a:t>
            </a:r>
          </a:p>
          <a:p>
            <a:pPr>
              <a:lnSpc>
                <a:spcPct val="110000"/>
              </a:lnSpc>
            </a:pPr>
            <a:r>
              <a:rPr lang="en-US" dirty="0"/>
              <a:t>Root level for configs like </a:t>
            </a:r>
            <a:r>
              <a:rPr lang="en-US" dirty="0" err="1"/>
              <a:t>pyproject.toml</a:t>
            </a:r>
            <a:r>
              <a:rPr lang="en-US" dirty="0"/>
              <a:t> and </a:t>
            </a:r>
            <a:r>
              <a:rPr lang="en-US" dirty="0" err="1"/>
              <a:t>README.md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src</a:t>
            </a:r>
            <a:r>
              <a:rPr lang="en-US" dirty="0"/>
              <a:t> directory houses the package code, e.g., </a:t>
            </a:r>
            <a:r>
              <a:rPr lang="en-US" dirty="0" err="1"/>
              <a:t>main.py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Tests directory for unit tests [and beyond] to ensure code quality.</a:t>
            </a:r>
          </a:p>
          <a:p>
            <a:pPr>
              <a:lnSpc>
                <a:spcPct val="110000"/>
              </a:lnSpc>
            </a:pPr>
            <a:r>
              <a:rPr lang="en-US" dirty="0"/>
              <a:t>Makefile at root to orchestrate the workflow.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84696-590F-4D5B-2869-290D50EA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3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8E644-DA0F-F805-4F3E-AB8C4E43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US" dirty="0"/>
              <a:t>Setting Up </a:t>
            </a:r>
            <a:r>
              <a:rPr lang="en-US"/>
              <a:t>pyproject.toml</a:t>
            </a:r>
            <a:r>
              <a:rPr lang="en-US" dirty="0"/>
              <a:t> for Dependencies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1B75A65-8827-32F9-3E80-1120D8B3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3069184"/>
            <a:ext cx="5648193" cy="26970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0DA6-3F50-FF82-BC77-38FFF7A9B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Replaces older </a:t>
            </a:r>
            <a:r>
              <a:rPr lang="en-US" dirty="0" err="1"/>
              <a:t>setup.py</a:t>
            </a:r>
            <a:r>
              <a:rPr lang="en-US" dirty="0"/>
              <a:t> for modern packaging.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Defines build system like </a:t>
            </a:r>
            <a:r>
              <a:rPr lang="en-US" dirty="0" err="1"/>
              <a:t>setuptools</a:t>
            </a:r>
            <a:r>
              <a:rPr lang="en-US" dirty="0"/>
              <a:t>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Specifies project metadata: name, version, description.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Handles dependencies: runtime and optional dev tools.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Enables PEP 517/518 compliant builds.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B1EE-709B-00E2-12AC-520117CC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9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3AA0-D54B-381C-E8BC-8E277DE1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Environments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90D6-D405-FDCF-E1D9-11257CCE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Isolates project dependencies from system Python.</a:t>
            </a:r>
          </a:p>
          <a:p>
            <a:r>
              <a:rPr lang="en-US" dirty="0"/>
              <a:t>Prevents version conflicts across projects.</a:t>
            </a:r>
          </a:p>
          <a:p>
            <a:r>
              <a:rPr lang="en-US" dirty="0"/>
              <a:t>Created using python -m </a:t>
            </a:r>
            <a:r>
              <a:rPr lang="en-US" dirty="0" err="1"/>
              <a:t>venv</a:t>
            </a:r>
            <a:r>
              <a:rPr lang="en-US" dirty="0"/>
              <a:t> .</a:t>
            </a:r>
            <a:r>
              <a:rPr lang="en-US" dirty="0" err="1"/>
              <a:t>venv</a:t>
            </a:r>
            <a:r>
              <a:rPr lang="en-US" dirty="0"/>
              <a:t>.</a:t>
            </a:r>
          </a:p>
          <a:p>
            <a:r>
              <a:rPr lang="en-US" dirty="0"/>
              <a:t>Activated to run commands in isolation.</a:t>
            </a:r>
          </a:p>
          <a:p>
            <a:r>
              <a:rPr lang="en-US" dirty="0"/>
              <a:t>Essential for reproducible environments.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4275D-E6D9-BD76-0AAB-0252427C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9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D344-E927-7BE3-F960-C880A766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Makefile Basics - Structure and Anatomy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167F7-20CD-EF25-07D4-C9CFD5E8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rules: target, prerequisites, recipes.</a:t>
            </a:r>
          </a:p>
          <a:p>
            <a:r>
              <a:rPr lang="en-US" dirty="0"/>
              <a:t>Recipes must be </a:t>
            </a:r>
            <a:r>
              <a:rPr lang="en-US" b="1" dirty="0"/>
              <a:t>tab-indented</a:t>
            </a:r>
            <a:r>
              <a:rPr lang="en-US" dirty="0"/>
              <a:t>.</a:t>
            </a:r>
          </a:p>
          <a:p>
            <a:r>
              <a:rPr lang="en-US" dirty="0"/>
              <a:t>First target is default unless specified.</a:t>
            </a:r>
          </a:p>
          <a:p>
            <a:r>
              <a:rPr lang="en-US" dirty="0"/>
              <a:t>Make executes based on file timestamps.</a:t>
            </a:r>
          </a:p>
          <a:p>
            <a:r>
              <a:rPr lang="en-US" dirty="0"/>
              <a:t>Links to philosophy through dependency graphs.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533BA-C7CC-3D0A-E949-BA2E9326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white rectangle with green text&#10;&#10;AI-generated content may be incorrect.">
            <a:extLst>
              <a:ext uri="{FF2B5EF4-FFF2-40B4-BE49-F238E27FC236}">
                <a16:creationId xmlns:a16="http://schemas.microsoft.com/office/drawing/2014/main" id="{A9FC27D3-5329-0199-F6E7-41C4114F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343" y="5426345"/>
            <a:ext cx="7772400" cy="10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3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165B5-4F39-1836-9BC9-B2417A52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0"/>
            <a:ext cx="3975869" cy="2055218"/>
          </a:xfrm>
        </p:spPr>
        <p:txBody>
          <a:bodyPr anchor="t">
            <a:normAutofit/>
          </a:bodyPr>
          <a:lstStyle/>
          <a:p>
            <a:r>
              <a:rPr lang="en-US" dirty="0"/>
              <a:t>Special Directives in Makefile</a:t>
            </a:r>
          </a:p>
        </p:txBody>
      </p:sp>
      <p:pic>
        <p:nvPicPr>
          <p:cNvPr id="6" name="Picture 5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C8233FFC-A201-A5BB-6E40-F949AFAE7C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035"/>
          <a:stretch>
            <a:fillRect/>
          </a:stretch>
        </p:blipFill>
        <p:spPr>
          <a:xfrm>
            <a:off x="713232" y="832104"/>
            <a:ext cx="3977640" cy="1435209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78DB0B-1EF7-950E-31DB-5E3F29F4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536" y="914399"/>
            <a:ext cx="6056039" cy="5164175"/>
          </a:xfrm>
        </p:spPr>
        <p:txBody>
          <a:bodyPr anchor="t"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.DEFAULT_GOAL </a:t>
            </a:r>
            <a:r>
              <a:rPr lang="en-US" dirty="0"/>
              <a:t>:= all — sets the target Make runs by default when you type make with no arguments.</a:t>
            </a:r>
          </a:p>
          <a:p>
            <a:r>
              <a:rPr lang="en-US" b="1" dirty="0">
                <a:solidFill>
                  <a:srgbClr val="FF0000"/>
                </a:solidFill>
              </a:rPr>
              <a:t>.PHONY</a:t>
            </a:r>
            <a:r>
              <a:rPr lang="en-US" dirty="0"/>
              <a:t>: all clean — marks targets as “not files,” so they always run and aren’t confused with real files of the same name.</a:t>
            </a:r>
          </a:p>
          <a:p>
            <a:r>
              <a:rPr lang="en-US" b="1" dirty="0">
                <a:solidFill>
                  <a:srgbClr val="FF0000"/>
                </a:solidFill>
              </a:rPr>
              <a:t>.SUFFIXES</a:t>
            </a:r>
            <a:r>
              <a:rPr lang="en-US" b="1" dirty="0"/>
              <a:t>:</a:t>
            </a:r>
            <a:r>
              <a:rPr lang="en-US" dirty="0"/>
              <a:t> — erases Make’s old automatic file-conversion rules, so only the rules you write yourself are used.</a:t>
            </a:r>
          </a:p>
          <a:p>
            <a:r>
              <a:rPr lang="en-US" b="1" dirty="0">
                <a:solidFill>
                  <a:srgbClr val="FF0000"/>
                </a:solidFill>
              </a:rPr>
              <a:t>.DELETE_ON_ERROR</a:t>
            </a:r>
            <a:r>
              <a:rPr lang="en-US" dirty="0"/>
              <a:t>: — if a recipe fails, delete the (possibly corrupt) target file so it won’t pollute future builds.</a:t>
            </a:r>
          </a:p>
          <a:p>
            <a:r>
              <a:rPr lang="en-US" dirty="0"/>
              <a:t>These ensure safe and predictable behavior.</a:t>
            </a:r>
          </a:p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B646F3-FFAB-11FA-9A88-F695FA818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C26A4-2205-4CAF-90A9-9A55A085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294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806</Words>
  <Application>Microsoft Macintosh PowerPoint</Application>
  <PresentationFormat>Widescreen</PresentationFormat>
  <Paragraphs>130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Grandview Display</vt:lpstr>
      <vt:lpstr>DashVTI</vt:lpstr>
      <vt:lpstr>Make, Makefile</vt:lpstr>
      <vt:lpstr>PowerPoint Presentation</vt:lpstr>
      <vt:lpstr>Introduction to Makefile - Motivation</vt:lpstr>
      <vt:lpstr>Makefile Philosophy and Core Ideas</vt:lpstr>
      <vt:lpstr>Python Project Structure Overview</vt:lpstr>
      <vt:lpstr>Setting Up pyproject.toml for Dependencies</vt:lpstr>
      <vt:lpstr>Virtual Environments in Python</vt:lpstr>
      <vt:lpstr>Makefile Basics - Structure and Anatomy</vt:lpstr>
      <vt:lpstr>Special Directives in Makefile</vt:lpstr>
      <vt:lpstr>Variables and Automatic Variables in Makefile</vt:lpstr>
      <vt:lpstr>Creating the venv Target</vt:lpstr>
      <vt:lpstr>Implementing the Clean Target</vt:lpstr>
      <vt:lpstr>Adding Install and Test Targets</vt:lpstr>
      <vt:lpstr>Lint and Build Targets</vt:lpstr>
      <vt:lpstr>Run and All Targets for Orchestration</vt:lpstr>
      <vt:lpstr>Hands-On Lab and Everyday Use</vt:lpstr>
      <vt:lpstr>Best Practices, Troubleshooting,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Bijan Mousavi</dc:creator>
  <cp:lastModifiedBy>Bijan Mousavi</cp:lastModifiedBy>
  <cp:revision>21</cp:revision>
  <dcterms:created xsi:type="dcterms:W3CDTF">2025-09-28T08:57:28Z</dcterms:created>
  <dcterms:modified xsi:type="dcterms:W3CDTF">2025-10-01T22:39:27Z</dcterms:modified>
</cp:coreProperties>
</file>