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80" r:id="rId8"/>
    <p:sldId id="263" r:id="rId9"/>
    <p:sldId id="277" r:id="rId10"/>
    <p:sldId id="270" r:id="rId11"/>
    <p:sldId id="265" r:id="rId12"/>
    <p:sldId id="266" r:id="rId13"/>
    <p:sldId id="278" r:id="rId14"/>
    <p:sldId id="267" r:id="rId15"/>
    <p:sldId id="268" r:id="rId16"/>
    <p:sldId id="281" r:id="rId17"/>
    <p:sldId id="269" r:id="rId18"/>
    <p:sldId id="279" r:id="rId19"/>
    <p:sldId id="264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>
        <p:scale>
          <a:sx n="100" d="100"/>
          <a:sy n="100" d="100"/>
        </p:scale>
        <p:origin x="91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F283-505B-4582-B143-CC9116F9CA6B}" type="datetimeFigureOut">
              <a:rPr lang="en-NZ" smtClean="0"/>
              <a:t>31/10/2018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9A7-1FB2-42F1-AB82-5BD3BA955F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7616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F283-505B-4582-B143-CC9116F9CA6B}" type="datetimeFigureOut">
              <a:rPr lang="en-NZ" smtClean="0"/>
              <a:t>31/10/2018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9A7-1FB2-42F1-AB82-5BD3BA955F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014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F283-505B-4582-B143-CC9116F9CA6B}" type="datetimeFigureOut">
              <a:rPr lang="en-NZ" smtClean="0"/>
              <a:t>31/10/2018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9A7-1FB2-42F1-AB82-5BD3BA955F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82671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F283-505B-4582-B143-CC9116F9CA6B}" type="datetimeFigureOut">
              <a:rPr lang="en-NZ" smtClean="0"/>
              <a:t>31/10/2018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9A7-1FB2-42F1-AB82-5BD3BA955FB5}" type="slidenum">
              <a:rPr lang="en-NZ" smtClean="0"/>
              <a:t>‹#›</a:t>
            </a:fld>
            <a:endParaRPr lang="en-NZ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421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F283-505B-4582-B143-CC9116F9CA6B}" type="datetimeFigureOut">
              <a:rPr lang="en-NZ" smtClean="0"/>
              <a:t>31/10/2018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9A7-1FB2-42F1-AB82-5BD3BA955F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558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F283-505B-4582-B143-CC9116F9CA6B}" type="datetimeFigureOut">
              <a:rPr lang="en-NZ" smtClean="0"/>
              <a:t>31/10/2018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9A7-1FB2-42F1-AB82-5BD3BA955F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4783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F283-505B-4582-B143-CC9116F9CA6B}" type="datetimeFigureOut">
              <a:rPr lang="en-NZ" smtClean="0"/>
              <a:t>31/10/2018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9A7-1FB2-42F1-AB82-5BD3BA955F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8735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F283-505B-4582-B143-CC9116F9CA6B}" type="datetimeFigureOut">
              <a:rPr lang="en-NZ" smtClean="0"/>
              <a:t>31/10/2018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9A7-1FB2-42F1-AB82-5BD3BA955F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17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F283-505B-4582-B143-CC9116F9CA6B}" type="datetimeFigureOut">
              <a:rPr lang="en-NZ" smtClean="0"/>
              <a:t>31/10/2018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9A7-1FB2-42F1-AB82-5BD3BA955F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182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F283-505B-4582-B143-CC9116F9CA6B}" type="datetimeFigureOut">
              <a:rPr lang="en-NZ" smtClean="0"/>
              <a:t>31/10/2018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9A7-1FB2-42F1-AB82-5BD3BA955F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521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F283-505B-4582-B143-CC9116F9CA6B}" type="datetimeFigureOut">
              <a:rPr lang="en-NZ" smtClean="0"/>
              <a:t>31/10/2018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9A7-1FB2-42F1-AB82-5BD3BA955F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83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F283-505B-4582-B143-CC9116F9CA6B}" type="datetimeFigureOut">
              <a:rPr lang="en-NZ" smtClean="0"/>
              <a:t>31/10/2018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9A7-1FB2-42F1-AB82-5BD3BA955F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975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F283-505B-4582-B143-CC9116F9CA6B}" type="datetimeFigureOut">
              <a:rPr lang="en-NZ" smtClean="0"/>
              <a:t>31/10/2018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9A7-1FB2-42F1-AB82-5BD3BA955F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617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F283-505B-4582-B143-CC9116F9CA6B}" type="datetimeFigureOut">
              <a:rPr lang="en-NZ" smtClean="0"/>
              <a:t>31/10/2018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9A7-1FB2-42F1-AB82-5BD3BA955F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9799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F283-505B-4582-B143-CC9116F9CA6B}" type="datetimeFigureOut">
              <a:rPr lang="en-NZ" smtClean="0"/>
              <a:t>31/10/2018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9A7-1FB2-42F1-AB82-5BD3BA955F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078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F283-505B-4582-B143-CC9116F9CA6B}" type="datetimeFigureOut">
              <a:rPr lang="en-NZ" smtClean="0"/>
              <a:t>31/10/2018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9A7-1FB2-42F1-AB82-5BD3BA955F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221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F283-505B-4582-B143-CC9116F9CA6B}" type="datetimeFigureOut">
              <a:rPr lang="en-NZ" smtClean="0"/>
              <a:t>31/10/2018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9A7-1FB2-42F1-AB82-5BD3BA955F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226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BF283-505B-4582-B143-CC9116F9CA6B}" type="datetimeFigureOut">
              <a:rPr lang="en-NZ" smtClean="0"/>
              <a:t>31/10/2018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609A7-1FB2-42F1-AB82-5BD3BA955F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9477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9480-025C-4F6D-98CE-F0D909EC8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64" y="868362"/>
            <a:ext cx="11940073" cy="2387600"/>
          </a:xfrm>
        </p:spPr>
        <p:txBody>
          <a:bodyPr>
            <a:normAutofit fontScale="90000"/>
          </a:bodyPr>
          <a:lstStyle/>
          <a:p>
            <a:r>
              <a:rPr lang="en-NZ" b="0" dirty="0"/>
              <a:t/>
            </a:r>
            <a:br>
              <a:rPr lang="en-NZ" b="0" dirty="0"/>
            </a:br>
            <a:r>
              <a:rPr lang="en-NZ" b="0" dirty="0"/>
              <a:t> </a:t>
            </a:r>
            <a:r>
              <a:rPr lang="en-NZ" dirty="0"/>
              <a:t>BCPR301</a:t>
            </a:r>
            <a:br>
              <a:rPr lang="en-NZ" dirty="0"/>
            </a:br>
            <a:r>
              <a:rPr lang="en-NZ" dirty="0"/>
              <a:t>Advanced Programming </a:t>
            </a:r>
            <a:r>
              <a:rPr lang="en-NZ" b="0" dirty="0"/>
              <a:t/>
            </a:r>
            <a:br>
              <a:rPr lang="en-NZ" b="0" dirty="0"/>
            </a:br>
            <a:r>
              <a:rPr lang="en-NZ" dirty="0"/>
              <a:t>Assessment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0F037-6BBF-4919-A537-79226CCAF9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Jignesh Patel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6700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EE22-2BE4-4065-A26C-11F25A39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256" y="461640"/>
            <a:ext cx="7919487" cy="319595"/>
          </a:xfrm>
        </p:spPr>
        <p:txBody>
          <a:bodyPr>
            <a:noAutofit/>
          </a:bodyPr>
          <a:lstStyle/>
          <a:p>
            <a:r>
              <a:rPr lang="en-NZ" sz="2400" dirty="0"/>
              <a:t>6. </a:t>
            </a:r>
            <a:r>
              <a:rPr lang="en-US" sz="2400" dirty="0"/>
              <a:t>Applying the design pattern proposed and PEP 8 Validation</a:t>
            </a:r>
            <a:endParaRPr lang="en-NZ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0659" b="20582"/>
          <a:stretch/>
        </p:blipFill>
        <p:spPr>
          <a:xfrm>
            <a:off x="480646" y="1087897"/>
            <a:ext cx="3797356" cy="24905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6" y="3751079"/>
            <a:ext cx="3387970" cy="2397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815" y="2458429"/>
            <a:ext cx="3827586" cy="27503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214" y="1804759"/>
            <a:ext cx="3888566" cy="373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9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76C5-0B10-416E-A48D-E781EC24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20" y="2765840"/>
            <a:ext cx="10353761" cy="1326321"/>
          </a:xfrm>
        </p:spPr>
        <p:txBody>
          <a:bodyPr/>
          <a:lstStyle/>
          <a:p>
            <a:r>
              <a:rPr lang="en-US" dirty="0"/>
              <a:t>Template-Method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1622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EE22-2BE4-4065-A26C-11F25A39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257" y="115410"/>
            <a:ext cx="8286127" cy="319595"/>
          </a:xfrm>
        </p:spPr>
        <p:txBody>
          <a:bodyPr>
            <a:noAutofit/>
          </a:bodyPr>
          <a:lstStyle/>
          <a:p>
            <a:r>
              <a:rPr lang="en-NZ" sz="2400" dirty="0"/>
              <a:t>1. </a:t>
            </a:r>
            <a:r>
              <a:rPr lang="en-US" sz="2400" dirty="0"/>
              <a:t>The class diagram before modification</a:t>
            </a:r>
            <a:endParaRPr lang="en-NZ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203C2A-E610-4D23-8270-F2F428FF9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75" t="18030" r="26546" b="8003"/>
          <a:stretch/>
        </p:blipFill>
        <p:spPr>
          <a:xfrm>
            <a:off x="1760155" y="597710"/>
            <a:ext cx="8295589" cy="6144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494B5B-9341-4DF5-AFE9-D0957F34EC5A}"/>
              </a:ext>
            </a:extLst>
          </p:cNvPr>
          <p:cNvSpPr txBox="1"/>
          <p:nvPr/>
        </p:nvSpPr>
        <p:spPr>
          <a:xfrm>
            <a:off x="10227076" y="5939161"/>
            <a:ext cx="179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Continued…</a:t>
            </a:r>
          </a:p>
        </p:txBody>
      </p:sp>
    </p:spTree>
    <p:extLst>
      <p:ext uri="{BB962C8B-B14F-4D97-AF65-F5344CB8AC3E}">
        <p14:creationId xmlns:p14="http://schemas.microsoft.com/office/powerpoint/2010/main" val="1608752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01E255-F04C-4C03-A0C2-758AC227C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59" t="18030" r="17424" b="50000"/>
          <a:stretch/>
        </p:blipFill>
        <p:spPr>
          <a:xfrm>
            <a:off x="2061813" y="0"/>
            <a:ext cx="8295589" cy="280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86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A2FEE22-2BE4-4065-A26C-11F25A39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257" y="1091956"/>
            <a:ext cx="7919487" cy="319595"/>
          </a:xfrm>
        </p:spPr>
        <p:txBody>
          <a:bodyPr>
            <a:noAutofit/>
          </a:bodyPr>
          <a:lstStyle/>
          <a:p>
            <a:r>
              <a:rPr lang="en-NZ" sz="2400" dirty="0"/>
              <a:t>2. </a:t>
            </a:r>
            <a:r>
              <a:rPr lang="en-US" sz="2400" dirty="0"/>
              <a:t>The locations of code involved</a:t>
            </a:r>
            <a:endParaRPr lang="en-NZ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F172D9-2F4A-4CA5-901B-E60B9A875D58}"/>
              </a:ext>
            </a:extLst>
          </p:cNvPr>
          <p:cNvSpPr txBox="1">
            <a:spLocks/>
          </p:cNvSpPr>
          <p:nvPr/>
        </p:nvSpPr>
        <p:spPr>
          <a:xfrm>
            <a:off x="2136257" y="4148092"/>
            <a:ext cx="8392660" cy="31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dirty="0"/>
              <a:t>3. </a:t>
            </a:r>
            <a:r>
              <a:rPr lang="en-US" sz="2400" dirty="0"/>
              <a:t>The name of the design pattern applied</a:t>
            </a:r>
            <a:endParaRPr lang="en-NZ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D2672-0111-42C9-A8D0-90235FDDB66E}"/>
              </a:ext>
            </a:extLst>
          </p:cNvPr>
          <p:cNvSpPr txBox="1"/>
          <p:nvPr/>
        </p:nvSpPr>
        <p:spPr>
          <a:xfrm>
            <a:off x="2379216" y="1704513"/>
            <a:ext cx="7676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Folder :</a:t>
            </a:r>
            <a:r>
              <a:rPr lang="en-US" i="1" dirty="0"/>
              <a:t> </a:t>
            </a:r>
            <a:r>
              <a:rPr lang="en-US" dirty="0" err="1" smtClean="0"/>
              <a:t>PythonInterpreter</a:t>
            </a:r>
            <a:r>
              <a:rPr lang="en-US" dirty="0" smtClean="0"/>
              <a:t>/</a:t>
            </a:r>
            <a:r>
              <a:rPr lang="en-US" dirty="0" err="1" smtClean="0"/>
              <a:t>object_store</a:t>
            </a:r>
            <a:endParaRPr lang="en-US" dirty="0" smtClean="0"/>
          </a:p>
          <a:p>
            <a:r>
              <a:rPr lang="en-US" b="1" i="1" dirty="0" smtClean="0"/>
              <a:t>Module </a:t>
            </a:r>
            <a:r>
              <a:rPr lang="en-US" b="1" i="1" dirty="0"/>
              <a:t>: </a:t>
            </a:r>
            <a:r>
              <a:rPr lang="en-US" dirty="0" smtClean="0"/>
              <a:t>Storage.py</a:t>
            </a:r>
            <a:endParaRPr lang="en-US" dirty="0"/>
          </a:p>
          <a:p>
            <a:r>
              <a:rPr lang="en-US" b="1" i="1" dirty="0"/>
              <a:t>Class : </a:t>
            </a:r>
            <a:r>
              <a:rPr lang="en-NZ" dirty="0" smtClean="0"/>
              <a:t>Storage</a:t>
            </a:r>
          </a:p>
          <a:p>
            <a:r>
              <a:rPr lang="en-US" b="1" i="1" dirty="0" smtClean="0"/>
              <a:t>Lines : </a:t>
            </a:r>
            <a:r>
              <a:rPr lang="en-US" i="1" dirty="0" smtClean="0"/>
              <a:t>5 - 28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085209E-2E91-4524-9242-C68F6431FF89}"/>
              </a:ext>
            </a:extLst>
          </p:cNvPr>
          <p:cNvSpPr txBox="1">
            <a:spLocks/>
          </p:cNvSpPr>
          <p:nvPr/>
        </p:nvSpPr>
        <p:spPr>
          <a:xfrm>
            <a:off x="3732461" y="4770777"/>
            <a:ext cx="4727078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0" dirty="0" smtClean="0"/>
              <a:t>Template-Method</a:t>
            </a:r>
            <a:endParaRPr lang="en-NZ" sz="3200" b="0" dirty="0"/>
          </a:p>
        </p:txBody>
      </p:sp>
    </p:spTree>
    <p:extLst>
      <p:ext uri="{BB962C8B-B14F-4D97-AF65-F5344CB8AC3E}">
        <p14:creationId xmlns:p14="http://schemas.microsoft.com/office/powerpoint/2010/main" val="1561453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EE22-2BE4-4065-A26C-11F25A39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3" y="133166"/>
            <a:ext cx="11567755" cy="319595"/>
          </a:xfrm>
        </p:spPr>
        <p:txBody>
          <a:bodyPr>
            <a:noAutofit/>
          </a:bodyPr>
          <a:lstStyle/>
          <a:p>
            <a:r>
              <a:rPr lang="en-NZ" sz="2400" dirty="0"/>
              <a:t>4. </a:t>
            </a:r>
            <a:r>
              <a:rPr lang="en-US" sz="2400" dirty="0"/>
              <a:t>The reasons why applying this design pattern is suitable</a:t>
            </a:r>
            <a:endParaRPr lang="en-NZ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160585" y="525340"/>
            <a:ext cx="101375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NZ" b="1" dirty="0" smtClean="0"/>
              <a:t>Existing Problem: </a:t>
            </a:r>
            <a:r>
              <a:rPr lang="en-NZ" dirty="0" smtClean="0"/>
              <a:t>Currently my program is using Shelve persistent storage for data sterilization. This means that my program is tightly coupled with the Shelve storage.</a:t>
            </a:r>
          </a:p>
          <a:p>
            <a:pPr algn="just"/>
            <a:endParaRPr lang="en-NZ" dirty="0"/>
          </a:p>
          <a:p>
            <a:pPr algn="just"/>
            <a:r>
              <a:rPr lang="en-NZ" dirty="0"/>
              <a:t>F</a:t>
            </a:r>
            <a:r>
              <a:rPr lang="en-NZ" dirty="0" smtClean="0"/>
              <a:t>or my next iteration I want my program to support additional </a:t>
            </a:r>
            <a:r>
              <a:rPr lang="en-NZ" dirty="0"/>
              <a:t>persistent </a:t>
            </a:r>
            <a:r>
              <a:rPr lang="en-NZ" dirty="0" smtClean="0"/>
              <a:t>storage for object sterilization called Pickle.</a:t>
            </a:r>
          </a:p>
          <a:p>
            <a:pPr algn="just"/>
            <a:endParaRPr lang="en-NZ" dirty="0"/>
          </a:p>
          <a:p>
            <a:pPr algn="just"/>
            <a:r>
              <a:rPr lang="en-NZ" dirty="0" smtClean="0"/>
              <a:t>Both Shelve and Pickle should be interchangeable.</a:t>
            </a:r>
          </a:p>
          <a:p>
            <a:pPr algn="just"/>
            <a:endParaRPr lang="en-NZ" dirty="0"/>
          </a:p>
          <a:p>
            <a:pPr algn="just"/>
            <a:r>
              <a:rPr lang="en-NZ" dirty="0" smtClean="0"/>
              <a:t>There two main task when using any of the persistent storage object are mentioned below:</a:t>
            </a:r>
          </a:p>
          <a:p>
            <a:pPr algn="just"/>
            <a:endParaRPr lang="en-NZ" dirty="0"/>
          </a:p>
          <a:p>
            <a:pPr algn="just"/>
            <a:r>
              <a:rPr lang="en-NZ" dirty="0" smtClean="0"/>
              <a:t>Store the data with the associated key: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NZ" dirty="0"/>
              <a:t>	</a:t>
            </a:r>
            <a:r>
              <a:rPr lang="en-NZ" dirty="0" smtClean="0"/>
              <a:t>open storage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NZ" dirty="0"/>
              <a:t>	</a:t>
            </a:r>
            <a:r>
              <a:rPr lang="en-NZ" dirty="0" smtClean="0"/>
              <a:t>store the key and data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NZ" dirty="0"/>
              <a:t>	</a:t>
            </a:r>
            <a:r>
              <a:rPr lang="en-NZ" dirty="0" smtClean="0"/>
              <a:t>close the storage</a:t>
            </a:r>
          </a:p>
          <a:p>
            <a:pPr algn="just"/>
            <a:endParaRPr lang="en-NZ" dirty="0"/>
          </a:p>
          <a:p>
            <a:pPr algn="just"/>
            <a:r>
              <a:rPr lang="en-NZ" dirty="0" smtClean="0"/>
              <a:t>Get the stored data based on the key: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NZ" dirty="0"/>
              <a:t>	</a:t>
            </a:r>
            <a:r>
              <a:rPr lang="en-NZ" dirty="0" smtClean="0"/>
              <a:t>open storage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NZ" dirty="0"/>
              <a:t>	</a:t>
            </a:r>
            <a:r>
              <a:rPr lang="en-NZ" dirty="0" smtClean="0"/>
              <a:t>get the data based on the key provided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NZ" dirty="0"/>
              <a:t>	</a:t>
            </a:r>
            <a:r>
              <a:rPr lang="en-NZ" dirty="0" smtClean="0"/>
              <a:t>close the storage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3105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EE22-2BE4-4065-A26C-11F25A39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3" y="133166"/>
            <a:ext cx="11567755" cy="319595"/>
          </a:xfrm>
        </p:spPr>
        <p:txBody>
          <a:bodyPr>
            <a:noAutofit/>
          </a:bodyPr>
          <a:lstStyle/>
          <a:p>
            <a:r>
              <a:rPr lang="en-NZ" sz="2400" dirty="0"/>
              <a:t>4. </a:t>
            </a:r>
            <a:r>
              <a:rPr lang="en-US" sz="2400" dirty="0"/>
              <a:t>The reasons why applying this design pattern is suitable</a:t>
            </a:r>
            <a:endParaRPr lang="en-NZ" sz="1600" dirty="0"/>
          </a:p>
        </p:txBody>
      </p:sp>
      <p:sp>
        <p:nvSpPr>
          <p:cNvPr id="5" name="Rectangle 4"/>
          <p:cNvSpPr/>
          <p:nvPr/>
        </p:nvSpPr>
        <p:spPr>
          <a:xfrm>
            <a:off x="805960" y="690127"/>
            <a:ext cx="1080867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NZ" dirty="0"/>
              <a:t>The </a:t>
            </a:r>
            <a:r>
              <a:rPr lang="en-NZ" dirty="0" smtClean="0"/>
              <a:t>reasons </a:t>
            </a:r>
            <a:r>
              <a:rPr lang="en-NZ" dirty="0"/>
              <a:t>why </a:t>
            </a:r>
            <a:r>
              <a:rPr lang="en-NZ" dirty="0" smtClean="0"/>
              <a:t>Template </a:t>
            </a:r>
            <a:r>
              <a:rPr lang="en-NZ" dirty="0"/>
              <a:t>method is suitable for the problem mentioned above is the Intent of the </a:t>
            </a:r>
            <a:r>
              <a:rPr lang="en-NZ" dirty="0" smtClean="0"/>
              <a:t>Template </a:t>
            </a:r>
            <a:r>
              <a:rPr lang="en-NZ" dirty="0"/>
              <a:t>method. The Intent of the </a:t>
            </a:r>
            <a:r>
              <a:rPr lang="en-NZ" dirty="0" smtClean="0"/>
              <a:t>Template </a:t>
            </a:r>
            <a:r>
              <a:rPr lang="en-NZ" dirty="0"/>
              <a:t>method says</a:t>
            </a:r>
            <a:r>
              <a:rPr lang="en-NZ" dirty="0" smtClean="0"/>
              <a:t>:</a:t>
            </a:r>
          </a:p>
          <a:p>
            <a:pPr algn="just"/>
            <a:endParaRPr lang="en-NZ" dirty="0"/>
          </a:p>
          <a:p>
            <a:pPr algn="just"/>
            <a:r>
              <a:rPr lang="en-NZ" dirty="0"/>
              <a:t>Define the skeleton of an algorithm in an operation, deferring some steps </a:t>
            </a:r>
            <a:r>
              <a:rPr lang="en-NZ" dirty="0" smtClean="0"/>
              <a:t>to subclasses. Template </a:t>
            </a:r>
            <a:r>
              <a:rPr lang="en-NZ" dirty="0"/>
              <a:t>Method lets </a:t>
            </a:r>
            <a:r>
              <a:rPr lang="en-NZ" dirty="0" smtClean="0"/>
              <a:t>subclasses </a:t>
            </a:r>
            <a:r>
              <a:rPr lang="en-NZ" dirty="0"/>
              <a:t>redefine certain </a:t>
            </a:r>
            <a:r>
              <a:rPr lang="en-NZ" dirty="0" smtClean="0"/>
              <a:t>steps </a:t>
            </a:r>
            <a:r>
              <a:rPr lang="en-NZ" dirty="0"/>
              <a:t>of an </a:t>
            </a:r>
            <a:r>
              <a:rPr lang="en-NZ" dirty="0" smtClean="0"/>
              <a:t>algorithm without </a:t>
            </a:r>
            <a:r>
              <a:rPr lang="en-NZ" dirty="0"/>
              <a:t>changing the algorithm's structure</a:t>
            </a:r>
            <a:r>
              <a:rPr lang="en-NZ" dirty="0" smtClean="0"/>
              <a:t>.</a:t>
            </a:r>
          </a:p>
          <a:p>
            <a:pPr algn="just"/>
            <a:endParaRPr lang="en-NZ" dirty="0"/>
          </a:p>
          <a:p>
            <a:pPr algn="just"/>
            <a:r>
              <a:rPr lang="en-NZ" dirty="0" smtClean="0"/>
              <a:t>“Define </a:t>
            </a:r>
            <a:r>
              <a:rPr lang="en-NZ" dirty="0"/>
              <a:t>the skeleton of an algorithm in an </a:t>
            </a:r>
            <a:r>
              <a:rPr lang="en-NZ" dirty="0" smtClean="0"/>
              <a:t>operation”. Define the skeleton for </a:t>
            </a:r>
            <a:r>
              <a:rPr lang="en-NZ" dirty="0" err="1" smtClean="0"/>
              <a:t>set_data</a:t>
            </a:r>
            <a:r>
              <a:rPr lang="en-NZ" dirty="0" smtClean="0"/>
              <a:t>() and </a:t>
            </a:r>
            <a:r>
              <a:rPr lang="en-NZ" dirty="0" err="1" smtClean="0"/>
              <a:t>get_data</a:t>
            </a:r>
            <a:r>
              <a:rPr lang="en-NZ" dirty="0" smtClean="0"/>
              <a:t>() in parent class called storage.</a:t>
            </a:r>
          </a:p>
          <a:p>
            <a:pPr algn="just"/>
            <a:endParaRPr lang="en-NZ" dirty="0"/>
          </a:p>
          <a:p>
            <a:pPr algn="just"/>
            <a:r>
              <a:rPr lang="en-NZ" dirty="0" smtClean="0"/>
              <a:t>“Template </a:t>
            </a:r>
            <a:r>
              <a:rPr lang="en-NZ" dirty="0"/>
              <a:t>Method lets subclasses redefine certain steps of an </a:t>
            </a:r>
            <a:r>
              <a:rPr lang="en-NZ" dirty="0" smtClean="0"/>
              <a:t>algorithm without </a:t>
            </a:r>
            <a:r>
              <a:rPr lang="en-NZ" dirty="0"/>
              <a:t>changing the algorithm's structure</a:t>
            </a:r>
            <a:r>
              <a:rPr lang="en-NZ" dirty="0" smtClean="0"/>
              <a:t>.”  The subclasses </a:t>
            </a:r>
            <a:r>
              <a:rPr lang="en-NZ" dirty="0" err="1" smtClean="0"/>
              <a:t>PickleStorage</a:t>
            </a:r>
            <a:r>
              <a:rPr lang="en-NZ" dirty="0" smtClean="0"/>
              <a:t> and </a:t>
            </a:r>
            <a:r>
              <a:rPr lang="en-NZ" dirty="0" err="1" smtClean="0"/>
              <a:t>ShelveStorage</a:t>
            </a:r>
            <a:r>
              <a:rPr lang="en-NZ" dirty="0" smtClean="0"/>
              <a:t> will redefine the open the storage, store and retrieve the data based on </a:t>
            </a:r>
            <a:r>
              <a:rPr lang="en-NZ" dirty="0"/>
              <a:t>persistent </a:t>
            </a:r>
            <a:r>
              <a:rPr lang="en-NZ" dirty="0" smtClean="0"/>
              <a:t>storage.</a:t>
            </a:r>
          </a:p>
          <a:p>
            <a:pPr algn="just"/>
            <a:endParaRPr lang="en-NZ" dirty="0"/>
          </a:p>
          <a:p>
            <a:pPr algn="just"/>
            <a:r>
              <a:rPr lang="en-NZ" dirty="0"/>
              <a:t>The Template </a:t>
            </a:r>
            <a:r>
              <a:rPr lang="en-NZ" dirty="0" smtClean="0"/>
              <a:t>Method will turn the </a:t>
            </a:r>
            <a:r>
              <a:rPr lang="en-NZ" dirty="0"/>
              <a:t>monolithic </a:t>
            </a:r>
            <a:r>
              <a:rPr lang="en-NZ" dirty="0" smtClean="0"/>
              <a:t>algorithm of </a:t>
            </a:r>
            <a:r>
              <a:rPr lang="en-NZ" dirty="0" err="1" smtClean="0"/>
              <a:t>get_data</a:t>
            </a:r>
            <a:r>
              <a:rPr lang="en-NZ" dirty="0" smtClean="0"/>
              <a:t> and </a:t>
            </a:r>
            <a:r>
              <a:rPr lang="en-NZ" dirty="0" err="1" smtClean="0"/>
              <a:t>set_data</a:t>
            </a:r>
            <a:r>
              <a:rPr lang="en-NZ" dirty="0" smtClean="0"/>
              <a:t> </a:t>
            </a:r>
            <a:r>
              <a:rPr lang="en-NZ" dirty="0"/>
              <a:t>into a series of individual steps, which can be easily extended by </a:t>
            </a:r>
            <a:r>
              <a:rPr lang="en-NZ" dirty="0" smtClean="0"/>
              <a:t>subclasses </a:t>
            </a:r>
            <a:r>
              <a:rPr lang="en-NZ" dirty="0" err="1" smtClean="0"/>
              <a:t>PickleStorage</a:t>
            </a:r>
            <a:r>
              <a:rPr lang="en-NZ" dirty="0" smtClean="0"/>
              <a:t> and </a:t>
            </a:r>
            <a:r>
              <a:rPr lang="en-NZ" dirty="0" err="1" smtClean="0"/>
              <a:t>ShelveStorage</a:t>
            </a:r>
            <a:r>
              <a:rPr lang="en-NZ" dirty="0" smtClean="0"/>
              <a:t>, </a:t>
            </a:r>
            <a:r>
              <a:rPr lang="en-NZ" dirty="0"/>
              <a:t>while keeping the structure, defined in a superclass, intact.</a:t>
            </a:r>
          </a:p>
        </p:txBody>
      </p:sp>
    </p:spTree>
    <p:extLst>
      <p:ext uri="{BB962C8B-B14F-4D97-AF65-F5344CB8AC3E}">
        <p14:creationId xmlns:p14="http://schemas.microsoft.com/office/powerpoint/2010/main" val="2821574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EE22-2BE4-4065-A26C-11F25A39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257" y="115410"/>
            <a:ext cx="7919487" cy="319595"/>
          </a:xfrm>
        </p:spPr>
        <p:txBody>
          <a:bodyPr>
            <a:noAutofit/>
          </a:bodyPr>
          <a:lstStyle/>
          <a:p>
            <a:r>
              <a:rPr lang="en-NZ" sz="2400" dirty="0"/>
              <a:t>5. </a:t>
            </a:r>
            <a:r>
              <a:rPr lang="en-US" sz="2400" dirty="0"/>
              <a:t>The class diagram After modification</a:t>
            </a:r>
            <a:endParaRPr lang="en-NZ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C565E-A9AA-403C-BF58-7AFC1F36CCC3}"/>
              </a:ext>
            </a:extLst>
          </p:cNvPr>
          <p:cNvSpPr txBox="1"/>
          <p:nvPr/>
        </p:nvSpPr>
        <p:spPr>
          <a:xfrm>
            <a:off x="10262586" y="6422995"/>
            <a:ext cx="179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Continued…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666" t="18383" r="12288" b="8060"/>
          <a:stretch/>
        </p:blipFill>
        <p:spPr>
          <a:xfrm>
            <a:off x="425355" y="448872"/>
            <a:ext cx="11368586" cy="600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6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5321F5-7CCC-4785-9A08-381C4D8E7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04" t="17746" r="12319" b="50000"/>
          <a:stretch/>
        </p:blipFill>
        <p:spPr>
          <a:xfrm>
            <a:off x="263950" y="0"/>
            <a:ext cx="11664100" cy="278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04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EE22-2BE4-4065-A26C-11F25A39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256" y="461640"/>
            <a:ext cx="7919487" cy="319595"/>
          </a:xfrm>
        </p:spPr>
        <p:txBody>
          <a:bodyPr>
            <a:noAutofit/>
          </a:bodyPr>
          <a:lstStyle/>
          <a:p>
            <a:r>
              <a:rPr lang="en-NZ" sz="2400" dirty="0"/>
              <a:t>6. </a:t>
            </a:r>
            <a:r>
              <a:rPr lang="en-US" sz="2400" dirty="0"/>
              <a:t>Applying the design pattern proposed and PEP 8 Validation</a:t>
            </a:r>
            <a:endParaRPr lang="en-NZ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477" y="1068127"/>
            <a:ext cx="3013868" cy="36400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2" y="2950327"/>
            <a:ext cx="4425464" cy="3612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263" y="2888135"/>
            <a:ext cx="3910812" cy="367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7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341F-1224-4068-BFBA-78C5D03C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dirty="0"/>
              <a:t>Self-Marking sheet</a:t>
            </a:r>
            <a:endParaRPr lang="en-NZ" dirty="0"/>
          </a:p>
        </p:txBody>
      </p:sp>
      <p:sp>
        <p:nvSpPr>
          <p:cNvPr id="3" name="Rectangle 2"/>
          <p:cNvSpPr/>
          <p:nvPr/>
        </p:nvSpPr>
        <p:spPr>
          <a:xfrm>
            <a:off x="3735113" y="1751255"/>
            <a:ext cx="5769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Student Name  </a:t>
            </a:r>
            <a:r>
              <a:rPr lang="en-NZ" dirty="0" smtClean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Jignesh Patel</a:t>
            </a:r>
            <a:r>
              <a:rPr lang="en-NZ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	</a:t>
            </a:r>
            <a:endParaRPr lang="en-NZ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820294"/>
              </p:ext>
            </p:extLst>
          </p:nvPr>
        </p:nvGraphicFramePr>
        <p:xfrm>
          <a:off x="2339731" y="2926536"/>
          <a:ext cx="812799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4654">
                  <a:extLst>
                    <a:ext uri="{9D8B030D-6E8A-4147-A177-3AD203B41FA5}">
                      <a16:colId xmlns:a16="http://schemas.microsoft.com/office/drawing/2014/main" val="351250461"/>
                    </a:ext>
                  </a:extLst>
                </a:gridCol>
                <a:gridCol w="896815">
                  <a:extLst>
                    <a:ext uri="{9D8B030D-6E8A-4147-A177-3AD203B41FA5}">
                      <a16:colId xmlns:a16="http://schemas.microsoft.com/office/drawing/2014/main" val="509793399"/>
                    </a:ext>
                  </a:extLst>
                </a:gridCol>
                <a:gridCol w="866530">
                  <a:extLst>
                    <a:ext uri="{9D8B030D-6E8A-4147-A177-3AD203B41FA5}">
                      <a16:colId xmlns:a16="http://schemas.microsoft.com/office/drawing/2014/main" val="525542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Marking Guide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Mark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60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class diagram before your modification (2 * N marks)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2 * 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3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locations of code involved (2 * N marks)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2 * 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5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name of the design pattern applied  (2 *</a:t>
                      </a:r>
                      <a:r>
                        <a:rPr lang="en-NZ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 marks</a:t>
                      </a:r>
                      <a:r>
                        <a:rPr lang="en-NZ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2 * 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93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reasons why applying this design pattern is suitable </a:t>
                      </a:r>
                    </a:p>
                    <a:p>
                      <a:r>
                        <a:rPr lang="en-NZ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 *</a:t>
                      </a:r>
                      <a:r>
                        <a:rPr lang="en-NZ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 marks</a:t>
                      </a:r>
                      <a:r>
                        <a:rPr lang="en-NZ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2 * 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class diagram after your modification (2 * N</a:t>
                      </a:r>
                      <a:r>
                        <a:rPr lang="en-NZ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marks</a:t>
                      </a:r>
                      <a:r>
                        <a:rPr lang="en-NZ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2 * 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44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Applying the design pattern proposed (10 *</a:t>
                      </a:r>
                      <a:r>
                        <a:rPr lang="en-NZ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 marks</a:t>
                      </a:r>
                      <a:r>
                        <a:rPr lang="en-NZ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10 * 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20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6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b="1" dirty="0" smtClean="0"/>
                        <a:t>Total</a:t>
                      </a:r>
                      <a:endParaRPr lang="en-N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40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537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581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76C5-0B10-416E-A48D-E781EC24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20" y="2765840"/>
            <a:ext cx="10353761" cy="1326321"/>
          </a:xfrm>
        </p:spPr>
        <p:txBody>
          <a:bodyPr/>
          <a:lstStyle/>
          <a:p>
            <a:r>
              <a:rPr lang="en-NZ" b="0" dirty="0">
                <a:effectLst/>
              </a:rPr>
              <a:t>facade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66279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EE22-2BE4-4065-A26C-11F25A39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257" y="115410"/>
            <a:ext cx="8286127" cy="319595"/>
          </a:xfrm>
        </p:spPr>
        <p:txBody>
          <a:bodyPr>
            <a:noAutofit/>
          </a:bodyPr>
          <a:lstStyle/>
          <a:p>
            <a:r>
              <a:rPr lang="en-NZ" sz="2400" dirty="0"/>
              <a:t>1. </a:t>
            </a:r>
            <a:r>
              <a:rPr lang="en-US" sz="2400" dirty="0"/>
              <a:t>The class diagram before modification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594218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EE22-2BE4-4065-A26C-11F25A39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257" y="1091956"/>
            <a:ext cx="7919487" cy="319595"/>
          </a:xfrm>
        </p:spPr>
        <p:txBody>
          <a:bodyPr>
            <a:noAutofit/>
          </a:bodyPr>
          <a:lstStyle/>
          <a:p>
            <a:r>
              <a:rPr lang="en-NZ" sz="2400" dirty="0"/>
              <a:t>2. </a:t>
            </a:r>
            <a:r>
              <a:rPr lang="en-US" sz="2400" dirty="0"/>
              <a:t>The locations of code involved</a:t>
            </a:r>
            <a:endParaRPr lang="en-NZ" sz="1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BF172D9-2F4A-4CA5-901B-E60B9A875D58}"/>
              </a:ext>
            </a:extLst>
          </p:cNvPr>
          <p:cNvSpPr txBox="1">
            <a:spLocks/>
          </p:cNvSpPr>
          <p:nvPr/>
        </p:nvSpPr>
        <p:spPr>
          <a:xfrm>
            <a:off x="2136257" y="4148092"/>
            <a:ext cx="8357149" cy="31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dirty="0"/>
              <a:t>3. </a:t>
            </a:r>
            <a:r>
              <a:rPr lang="en-US" sz="2400" dirty="0"/>
              <a:t>The name of the design pattern applied</a:t>
            </a:r>
            <a:endParaRPr lang="en-NZ" sz="1600" dirty="0"/>
          </a:p>
        </p:txBody>
      </p:sp>
    </p:spTree>
    <p:extLst>
      <p:ext uri="{BB962C8B-B14F-4D97-AF65-F5344CB8AC3E}">
        <p14:creationId xmlns:p14="http://schemas.microsoft.com/office/powerpoint/2010/main" val="3784109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EE22-2BE4-4065-A26C-11F25A39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3" y="133166"/>
            <a:ext cx="11567755" cy="319595"/>
          </a:xfrm>
        </p:spPr>
        <p:txBody>
          <a:bodyPr>
            <a:noAutofit/>
          </a:bodyPr>
          <a:lstStyle/>
          <a:p>
            <a:r>
              <a:rPr lang="en-NZ" sz="2400" dirty="0"/>
              <a:t>4. </a:t>
            </a:r>
            <a:r>
              <a:rPr lang="en-US" sz="2400" dirty="0"/>
              <a:t>The reasons why applying this design pattern is suitable</a:t>
            </a:r>
            <a:endParaRPr lang="en-NZ" sz="1600" dirty="0"/>
          </a:p>
        </p:txBody>
      </p:sp>
    </p:spTree>
    <p:extLst>
      <p:ext uri="{BB962C8B-B14F-4D97-AF65-F5344CB8AC3E}">
        <p14:creationId xmlns:p14="http://schemas.microsoft.com/office/powerpoint/2010/main" val="3915383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EE22-2BE4-4065-A26C-11F25A39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257" y="115410"/>
            <a:ext cx="7919487" cy="319595"/>
          </a:xfrm>
        </p:spPr>
        <p:txBody>
          <a:bodyPr>
            <a:noAutofit/>
          </a:bodyPr>
          <a:lstStyle/>
          <a:p>
            <a:r>
              <a:rPr lang="en-NZ" sz="2400" dirty="0"/>
              <a:t>5. </a:t>
            </a:r>
            <a:r>
              <a:rPr lang="en-US" sz="2400" dirty="0"/>
              <a:t>The class diagram After modification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971135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EE22-2BE4-4065-A26C-11F25A39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256" y="461640"/>
            <a:ext cx="7919487" cy="319595"/>
          </a:xfrm>
        </p:spPr>
        <p:txBody>
          <a:bodyPr>
            <a:noAutofit/>
          </a:bodyPr>
          <a:lstStyle/>
          <a:p>
            <a:r>
              <a:rPr lang="en-NZ" sz="2400" dirty="0"/>
              <a:t>6. </a:t>
            </a:r>
            <a:r>
              <a:rPr lang="en-US" sz="2400" dirty="0"/>
              <a:t>Applying the design pattern proposed and PEP 8 Validation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266528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76C5-0B10-416E-A48D-E781EC24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20" y="2765840"/>
            <a:ext cx="10353761" cy="1326321"/>
          </a:xfrm>
        </p:spPr>
        <p:txBody>
          <a:bodyPr/>
          <a:lstStyle/>
          <a:p>
            <a:r>
              <a:rPr lang="en-US" dirty="0"/>
              <a:t>Factory-Method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7603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EE22-2BE4-4065-A26C-11F25A39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257" y="115410"/>
            <a:ext cx="8419293" cy="319595"/>
          </a:xfrm>
        </p:spPr>
        <p:txBody>
          <a:bodyPr>
            <a:noAutofit/>
          </a:bodyPr>
          <a:lstStyle/>
          <a:p>
            <a:r>
              <a:rPr lang="en-NZ" sz="2400" dirty="0"/>
              <a:t>1. </a:t>
            </a:r>
            <a:r>
              <a:rPr lang="en-US" sz="2400" dirty="0"/>
              <a:t>The class diagram before modification</a:t>
            </a:r>
            <a:endParaRPr lang="en-NZ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4AA608-057E-45FD-B827-03082430C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01" t="18352" r="21578" b="7971"/>
          <a:stretch/>
        </p:blipFill>
        <p:spPr>
          <a:xfrm>
            <a:off x="2831977" y="692459"/>
            <a:ext cx="7093258" cy="596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0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EE22-2BE4-4065-A26C-11F25A39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257" y="1091956"/>
            <a:ext cx="7919487" cy="319595"/>
          </a:xfrm>
        </p:spPr>
        <p:txBody>
          <a:bodyPr>
            <a:noAutofit/>
          </a:bodyPr>
          <a:lstStyle/>
          <a:p>
            <a:r>
              <a:rPr lang="en-NZ" sz="2400" dirty="0"/>
              <a:t>2. </a:t>
            </a:r>
            <a:r>
              <a:rPr lang="en-US" sz="2400" dirty="0"/>
              <a:t>The locations of code involved</a:t>
            </a:r>
            <a:endParaRPr lang="en-NZ" sz="1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BF172D9-2F4A-4CA5-901B-E60B9A875D58}"/>
              </a:ext>
            </a:extLst>
          </p:cNvPr>
          <p:cNvSpPr txBox="1">
            <a:spLocks/>
          </p:cNvSpPr>
          <p:nvPr/>
        </p:nvSpPr>
        <p:spPr>
          <a:xfrm>
            <a:off x="2136257" y="4148092"/>
            <a:ext cx="8392660" cy="31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dirty="0"/>
              <a:t>3. </a:t>
            </a:r>
            <a:r>
              <a:rPr lang="en-US" sz="2400" dirty="0"/>
              <a:t>The name of the design pattern applied</a:t>
            </a:r>
            <a:endParaRPr lang="en-NZ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9D2672-0111-42C9-A8D0-90235FDDB66E}"/>
              </a:ext>
            </a:extLst>
          </p:cNvPr>
          <p:cNvSpPr txBox="1"/>
          <p:nvPr/>
        </p:nvSpPr>
        <p:spPr>
          <a:xfrm>
            <a:off x="2379216" y="1704513"/>
            <a:ext cx="7676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Folder :</a:t>
            </a:r>
            <a:r>
              <a:rPr lang="en-US" i="1" dirty="0"/>
              <a:t> </a:t>
            </a:r>
            <a:r>
              <a:rPr lang="en-US" dirty="0" err="1"/>
              <a:t>PythonInterpreter</a:t>
            </a:r>
            <a:endParaRPr lang="en-US" dirty="0"/>
          </a:p>
          <a:p>
            <a:r>
              <a:rPr lang="en-US" b="1" i="1" dirty="0"/>
              <a:t>Module : </a:t>
            </a:r>
            <a:r>
              <a:rPr lang="en-US" dirty="0"/>
              <a:t>main.py</a:t>
            </a:r>
          </a:p>
          <a:p>
            <a:r>
              <a:rPr lang="en-US" b="1" i="1" dirty="0"/>
              <a:t>Class : </a:t>
            </a:r>
            <a:r>
              <a:rPr lang="en-US" dirty="0"/>
              <a:t>Not Available</a:t>
            </a:r>
          </a:p>
          <a:p>
            <a:r>
              <a:rPr lang="en-US" b="1" i="1" dirty="0"/>
              <a:t>Methods  : </a:t>
            </a:r>
            <a:r>
              <a:rPr lang="en-US" dirty="0"/>
              <a:t>Monolithic approach of creating Interpreter Instance</a:t>
            </a:r>
          </a:p>
          <a:p>
            <a:r>
              <a:rPr lang="en-US" b="1" i="1" dirty="0"/>
              <a:t>Lines : </a:t>
            </a:r>
            <a:r>
              <a:rPr lang="en-US" dirty="0"/>
              <a:t>176 - 202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85209E-2E91-4524-9242-C68F6431FF89}"/>
              </a:ext>
            </a:extLst>
          </p:cNvPr>
          <p:cNvSpPr txBox="1">
            <a:spLocks/>
          </p:cNvSpPr>
          <p:nvPr/>
        </p:nvSpPr>
        <p:spPr>
          <a:xfrm>
            <a:off x="3732461" y="4770777"/>
            <a:ext cx="4727078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0" dirty="0"/>
              <a:t>Factory-Method</a:t>
            </a:r>
            <a:endParaRPr lang="en-NZ" sz="3200" b="0" dirty="0"/>
          </a:p>
        </p:txBody>
      </p:sp>
    </p:spTree>
    <p:extLst>
      <p:ext uri="{BB962C8B-B14F-4D97-AF65-F5344CB8AC3E}">
        <p14:creationId xmlns:p14="http://schemas.microsoft.com/office/powerpoint/2010/main" val="328890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EE22-2BE4-4065-A26C-11F25A39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94" y="133166"/>
            <a:ext cx="11650613" cy="319595"/>
          </a:xfrm>
        </p:spPr>
        <p:txBody>
          <a:bodyPr>
            <a:noAutofit/>
          </a:bodyPr>
          <a:lstStyle/>
          <a:p>
            <a:r>
              <a:rPr lang="en-NZ" sz="2400" dirty="0"/>
              <a:t>4. </a:t>
            </a:r>
            <a:r>
              <a:rPr lang="en-US" sz="2400" dirty="0"/>
              <a:t>The reasons why applying this design pattern is suitable</a:t>
            </a:r>
            <a:endParaRPr lang="en-NZ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160585" y="525340"/>
            <a:ext cx="10137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NZ" b="1" dirty="0" smtClean="0"/>
              <a:t>Existing Problem: </a:t>
            </a:r>
            <a:r>
              <a:rPr lang="en-NZ" dirty="0" smtClean="0"/>
              <a:t>Currently there are three different way of instantiating the Interpreter class with different parameters supplied by the users. The code is provided below:</a:t>
            </a:r>
            <a:r>
              <a:rPr lang="en-NZ" b="1" dirty="0" smtClean="0"/>
              <a:t> </a:t>
            </a:r>
            <a:r>
              <a:rPr lang="en-NZ" dirty="0" smtClean="0"/>
              <a:t> 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965" y="1371638"/>
            <a:ext cx="4248150" cy="243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25157" y="1201890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/>
              <a:t>Client Code</a:t>
            </a:r>
            <a:endParaRPr lang="en-NZ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1428846"/>
            <a:ext cx="3619500" cy="54120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29300" y="4252839"/>
            <a:ext cx="5657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NZ" dirty="0" smtClean="0"/>
              <a:t>This code is used for selecting how to instantiate the Interpreter class based on the arguments provided by the user.</a:t>
            </a:r>
            <a:endParaRPr lang="en-NZ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353175" y="2290132"/>
            <a:ext cx="1295400" cy="199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91CB4F-143F-4961-9AC2-7B9F598BEAF8}"/>
              </a:ext>
            </a:extLst>
          </p:cNvPr>
          <p:cNvSpPr txBox="1"/>
          <p:nvPr/>
        </p:nvSpPr>
        <p:spPr>
          <a:xfrm>
            <a:off x="10590505" y="5176169"/>
            <a:ext cx="179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Continued…</a:t>
            </a:r>
          </a:p>
        </p:txBody>
      </p:sp>
    </p:spTree>
    <p:extLst>
      <p:ext uri="{BB962C8B-B14F-4D97-AF65-F5344CB8AC3E}">
        <p14:creationId xmlns:p14="http://schemas.microsoft.com/office/powerpoint/2010/main" val="68567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EE22-2BE4-4065-A26C-11F25A39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94" y="133166"/>
            <a:ext cx="11650613" cy="319595"/>
          </a:xfrm>
        </p:spPr>
        <p:txBody>
          <a:bodyPr>
            <a:noAutofit/>
          </a:bodyPr>
          <a:lstStyle/>
          <a:p>
            <a:r>
              <a:rPr lang="en-NZ" sz="2400" dirty="0"/>
              <a:t>4. </a:t>
            </a:r>
            <a:r>
              <a:rPr lang="en-US" sz="2400" dirty="0"/>
              <a:t>The reasons why applying this design pattern is suitable</a:t>
            </a:r>
            <a:endParaRPr lang="en-NZ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19163" y="2361055"/>
            <a:ext cx="10567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NZ" dirty="0" smtClean="0"/>
              <a:t>Factory method is very useful for the current problem as my current method of </a:t>
            </a:r>
            <a:r>
              <a:rPr lang="en-NZ" dirty="0"/>
              <a:t>instantiating</a:t>
            </a:r>
            <a:r>
              <a:rPr lang="en-NZ" dirty="0" smtClean="0"/>
              <a:t> the Interpreter class is Monolithic.  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919163" y="628650"/>
            <a:ext cx="10353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NZ" dirty="0" smtClean="0"/>
              <a:t>The reasons why Factory method is suitable for the problem mentioned above is the Intent of the Factory method. The Intent of the factory method says:</a:t>
            </a:r>
          </a:p>
          <a:p>
            <a:pPr algn="just"/>
            <a:endParaRPr lang="en-NZ" dirty="0"/>
          </a:p>
          <a:p>
            <a:pPr algn="just"/>
            <a:r>
              <a:rPr lang="en-NZ" dirty="0"/>
              <a:t>Define an interface for creating an object, but let subclasses decide which class </a:t>
            </a:r>
            <a:r>
              <a:rPr lang="en-NZ" dirty="0" smtClean="0"/>
              <a:t>to instantiate</a:t>
            </a:r>
            <a:r>
              <a:rPr lang="en-NZ" dirty="0"/>
              <a:t>. Factory Method lets a class defer instantiation to subclasses.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9162" y="3262463"/>
            <a:ext cx="10567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NZ" dirty="0" smtClean="0"/>
              <a:t>With the help of factory method design pattern I can put my common methods like </a:t>
            </a:r>
            <a:r>
              <a:rPr lang="en-NZ" dirty="0" err="1" smtClean="0"/>
              <a:t>is_a_valid_directory</a:t>
            </a:r>
            <a:r>
              <a:rPr lang="en-NZ" dirty="0" smtClean="0"/>
              <a:t> and </a:t>
            </a:r>
            <a:r>
              <a:rPr lang="en-NZ" dirty="0" err="1" smtClean="0"/>
              <a:t>is_a_valid_file</a:t>
            </a:r>
            <a:r>
              <a:rPr lang="en-NZ" dirty="0" smtClean="0"/>
              <a:t> in an abstract class and create an abstract method called </a:t>
            </a:r>
            <a:r>
              <a:rPr lang="en-NZ" dirty="0" err="1" smtClean="0"/>
              <a:t>create_interpreter</a:t>
            </a:r>
            <a:r>
              <a:rPr lang="en-NZ" dirty="0" smtClean="0"/>
              <a:t>() which can be overwritten by the subclasses and put the three </a:t>
            </a:r>
            <a:r>
              <a:rPr lang="en-NZ" dirty="0"/>
              <a:t>different </a:t>
            </a:r>
            <a:r>
              <a:rPr lang="en-NZ" dirty="0" smtClean="0"/>
              <a:t>instancation method in three different class.</a:t>
            </a:r>
            <a:endParaRPr lang="en-NZ" dirty="0"/>
          </a:p>
        </p:txBody>
      </p:sp>
      <p:sp>
        <p:nvSpPr>
          <p:cNvPr id="13" name="TextBox 12"/>
          <p:cNvSpPr txBox="1"/>
          <p:nvPr/>
        </p:nvSpPr>
        <p:spPr>
          <a:xfrm>
            <a:off x="919162" y="4592514"/>
            <a:ext cx="10567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NZ" dirty="0" smtClean="0"/>
              <a:t>By using the factory method design pattern, the factory method </a:t>
            </a:r>
            <a:r>
              <a:rPr lang="en-NZ" dirty="0" err="1"/>
              <a:t>create_interpreter</a:t>
            </a:r>
            <a:r>
              <a:rPr lang="en-NZ" dirty="0"/>
              <a:t>()</a:t>
            </a:r>
            <a:r>
              <a:rPr lang="en-NZ" dirty="0" smtClean="0"/>
              <a:t> can </a:t>
            </a:r>
            <a:r>
              <a:rPr lang="en-NZ" dirty="0"/>
              <a:t>hide the implementation details </a:t>
            </a:r>
            <a:r>
              <a:rPr lang="en-NZ" dirty="0" smtClean="0"/>
              <a:t>of </a:t>
            </a:r>
            <a:r>
              <a:rPr lang="en-NZ" dirty="0"/>
              <a:t>instantiating the Interpreter </a:t>
            </a:r>
            <a:r>
              <a:rPr lang="en-NZ" dirty="0" smtClean="0"/>
              <a:t>class from </a:t>
            </a:r>
            <a:r>
              <a:rPr lang="en-NZ" dirty="0"/>
              <a:t>the other code. To support a new </a:t>
            </a:r>
            <a:r>
              <a:rPr lang="en-NZ" dirty="0" smtClean="0"/>
              <a:t>Instancation </a:t>
            </a:r>
            <a:r>
              <a:rPr lang="en-NZ" dirty="0"/>
              <a:t>type, I</a:t>
            </a:r>
            <a:r>
              <a:rPr lang="en-NZ" dirty="0" smtClean="0"/>
              <a:t> will </a:t>
            </a:r>
            <a:r>
              <a:rPr lang="en-NZ" dirty="0"/>
              <a:t>only need to create a new subclass and override the </a:t>
            </a:r>
            <a:r>
              <a:rPr lang="en-NZ" dirty="0" err="1" smtClean="0"/>
              <a:t>create_interpreter</a:t>
            </a:r>
            <a:r>
              <a:rPr lang="en-NZ" dirty="0" smtClean="0"/>
              <a:t>() factory method </a:t>
            </a:r>
            <a:r>
              <a:rPr lang="en-NZ" dirty="0"/>
              <a:t>in it.</a:t>
            </a:r>
          </a:p>
        </p:txBody>
      </p:sp>
    </p:spTree>
    <p:extLst>
      <p:ext uri="{BB962C8B-B14F-4D97-AF65-F5344CB8AC3E}">
        <p14:creationId xmlns:p14="http://schemas.microsoft.com/office/powerpoint/2010/main" val="370621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EE22-2BE4-4065-A26C-11F25A39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257" y="115410"/>
            <a:ext cx="7919487" cy="319595"/>
          </a:xfrm>
        </p:spPr>
        <p:txBody>
          <a:bodyPr>
            <a:noAutofit/>
          </a:bodyPr>
          <a:lstStyle/>
          <a:p>
            <a:r>
              <a:rPr lang="en-NZ" sz="2400" dirty="0"/>
              <a:t>5. </a:t>
            </a:r>
            <a:r>
              <a:rPr lang="en-US" sz="2400" dirty="0"/>
              <a:t>The class diagram After modification</a:t>
            </a:r>
            <a:endParaRPr lang="en-NZ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401E37-F961-4998-A133-F479C9617A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75" t="18030" r="26546" b="8003"/>
          <a:stretch/>
        </p:blipFill>
        <p:spPr>
          <a:xfrm>
            <a:off x="1760155" y="597710"/>
            <a:ext cx="8295589" cy="6144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91CB4F-143F-4961-9AC2-7B9F598BEAF8}"/>
              </a:ext>
            </a:extLst>
          </p:cNvPr>
          <p:cNvSpPr txBox="1"/>
          <p:nvPr/>
        </p:nvSpPr>
        <p:spPr>
          <a:xfrm>
            <a:off x="10227076" y="5939161"/>
            <a:ext cx="179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Continued…</a:t>
            </a:r>
          </a:p>
        </p:txBody>
      </p:sp>
    </p:spTree>
    <p:extLst>
      <p:ext uri="{BB962C8B-B14F-4D97-AF65-F5344CB8AC3E}">
        <p14:creationId xmlns:p14="http://schemas.microsoft.com/office/powerpoint/2010/main" val="287929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01E255-F04C-4C03-A0C2-758AC227C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59" t="18030" r="17424" b="50000"/>
          <a:stretch/>
        </p:blipFill>
        <p:spPr>
          <a:xfrm>
            <a:off x="2061813" y="0"/>
            <a:ext cx="8295589" cy="280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57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316</TotalTime>
  <Words>816</Words>
  <Application>Microsoft Office PowerPoint</Application>
  <PresentationFormat>Widescreen</PresentationFormat>
  <Paragraphs>100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SimSun</vt:lpstr>
      <vt:lpstr>Arial</vt:lpstr>
      <vt:lpstr>Bookman Old Style</vt:lpstr>
      <vt:lpstr>Calibri</vt:lpstr>
      <vt:lpstr>Rockwell</vt:lpstr>
      <vt:lpstr>Damask</vt:lpstr>
      <vt:lpstr>  BCPR301 Advanced Programming  Assessment 3 </vt:lpstr>
      <vt:lpstr>Self-Marking sheet</vt:lpstr>
      <vt:lpstr>Factory-Method</vt:lpstr>
      <vt:lpstr>1. The class diagram before modification</vt:lpstr>
      <vt:lpstr>2. The locations of code involved</vt:lpstr>
      <vt:lpstr>4. The reasons why applying this design pattern is suitable</vt:lpstr>
      <vt:lpstr>4. The reasons why applying this design pattern is suitable</vt:lpstr>
      <vt:lpstr>5. The class diagram After modification</vt:lpstr>
      <vt:lpstr>PowerPoint Presentation</vt:lpstr>
      <vt:lpstr>6. Applying the design pattern proposed and PEP 8 Validation</vt:lpstr>
      <vt:lpstr>Template-Method</vt:lpstr>
      <vt:lpstr>1. The class diagram before modification</vt:lpstr>
      <vt:lpstr>PowerPoint Presentation</vt:lpstr>
      <vt:lpstr>2. The locations of code involved</vt:lpstr>
      <vt:lpstr>4. The reasons why applying this design pattern is suitable</vt:lpstr>
      <vt:lpstr>4. The reasons why applying this design pattern is suitable</vt:lpstr>
      <vt:lpstr>5. The class diagram After modification</vt:lpstr>
      <vt:lpstr>PowerPoint Presentation</vt:lpstr>
      <vt:lpstr>6. Applying the design pattern proposed and PEP 8 Validation</vt:lpstr>
      <vt:lpstr>facade</vt:lpstr>
      <vt:lpstr>1. The class diagram before modification</vt:lpstr>
      <vt:lpstr>2. The locations of code involved</vt:lpstr>
      <vt:lpstr>4. The reasons why applying this design pattern is suitable</vt:lpstr>
      <vt:lpstr>5. The class diagram After modification</vt:lpstr>
      <vt:lpstr>6. Applying the design pattern proposed and PEP 8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BCPR301 Advanced Programming  Assessment 3 </dc:title>
  <dc:creator>Jigneshbhai Patel</dc:creator>
  <cp:lastModifiedBy>Jigneshbhai Patel</cp:lastModifiedBy>
  <cp:revision>25</cp:revision>
  <dcterms:created xsi:type="dcterms:W3CDTF">2018-10-28T03:00:41Z</dcterms:created>
  <dcterms:modified xsi:type="dcterms:W3CDTF">2018-10-31T00:36:59Z</dcterms:modified>
</cp:coreProperties>
</file>