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0"/>
  </p:notesMasterIdLst>
  <p:handoutMasterIdLst>
    <p:handoutMasterId r:id="rId11"/>
  </p:handoutMasterIdLst>
  <p:sldIdLst>
    <p:sldId id="264" r:id="rId3"/>
    <p:sldId id="258" r:id="rId4"/>
    <p:sldId id="259" r:id="rId5"/>
    <p:sldId id="262" r:id="rId6"/>
    <p:sldId id="265" r:id="rId7"/>
    <p:sldId id="267" r:id="rId8"/>
    <p:sldId id="268"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4444" autoAdjust="0"/>
  </p:normalViewPr>
  <p:slideViewPr>
    <p:cSldViewPr>
      <p:cViewPr varScale="1">
        <p:scale>
          <a:sx n="98" d="100"/>
          <a:sy n="98" d="100"/>
        </p:scale>
        <p:origin x="786" y="90"/>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5/31/2018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5/31/2018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F2A70B-78F2-4DCF-B53B-C990D2FAFB8A}" type="slidenum">
              <a:rPr lang="en-NZ" smtClean="0"/>
              <a:t>3</a:t>
            </a:fld>
            <a:endParaRPr lang="en-NZ"/>
          </a:p>
        </p:txBody>
      </p:sp>
    </p:spTree>
    <p:extLst>
      <p:ext uri="{BB962C8B-B14F-4D97-AF65-F5344CB8AC3E}">
        <p14:creationId xmlns:p14="http://schemas.microsoft.com/office/powerpoint/2010/main" val="181086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Because of languages implementing the two concepts the same way it can get confusing</a:t>
            </a:r>
          </a:p>
        </p:txBody>
      </p:sp>
      <p:sp>
        <p:nvSpPr>
          <p:cNvPr id="4" name="Slide Number Placeholder 3"/>
          <p:cNvSpPr>
            <a:spLocks noGrp="1"/>
          </p:cNvSpPr>
          <p:nvPr>
            <p:ph type="sldNum" sz="quarter" idx="10"/>
          </p:nvPr>
        </p:nvSpPr>
        <p:spPr/>
        <p:txBody>
          <a:bodyPr/>
          <a:lstStyle/>
          <a:p>
            <a:fld id="{01F2A70B-78F2-4DCF-B53B-C990D2FAFB8A}" type="slidenum">
              <a:rPr lang="en-NZ" smtClean="0"/>
              <a:t>5</a:t>
            </a:fld>
            <a:endParaRPr lang="en-NZ"/>
          </a:p>
        </p:txBody>
      </p:sp>
    </p:spTree>
    <p:extLst>
      <p:ext uri="{BB962C8B-B14F-4D97-AF65-F5344CB8AC3E}">
        <p14:creationId xmlns:p14="http://schemas.microsoft.com/office/powerpoint/2010/main" val="92366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F2A70B-78F2-4DCF-B53B-C990D2FAFB8A}" type="slidenum">
              <a:rPr lang="en-NZ" smtClean="0"/>
              <a:t>6</a:t>
            </a:fld>
            <a:endParaRPr lang="en-NZ"/>
          </a:p>
        </p:txBody>
      </p:sp>
    </p:spTree>
    <p:extLst>
      <p:ext uri="{BB962C8B-B14F-4D97-AF65-F5344CB8AC3E}">
        <p14:creationId xmlns:p14="http://schemas.microsoft.com/office/powerpoint/2010/main" val="57607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5/31/2018</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NZ" dirty="0"/>
              <a:t>Ryan and </a:t>
            </a:r>
            <a:r>
              <a:rPr lang="en-NZ" dirty="0" err="1"/>
              <a:t>Jono</a:t>
            </a:r>
            <a:endParaRPr lang="en-US" dirty="0"/>
          </a:p>
        </p:txBody>
      </p:sp>
      <p:sp>
        <p:nvSpPr>
          <p:cNvPr id="2" name="Title 1"/>
          <p:cNvSpPr>
            <a:spLocks noGrp="1"/>
          </p:cNvSpPr>
          <p:nvPr>
            <p:ph type="title"/>
          </p:nvPr>
        </p:nvSpPr>
        <p:spPr/>
        <p:txBody>
          <a:bodyPr/>
          <a:lstStyle/>
          <a:p>
            <a:r>
              <a:rPr lang="en-US" dirty="0"/>
              <a:t>Class Vs Interface Inheritance </a:t>
            </a:r>
          </a:p>
        </p:txBody>
      </p:sp>
    </p:spTree>
    <p:extLst>
      <p:ext uri="{BB962C8B-B14F-4D97-AF65-F5344CB8AC3E}">
        <p14:creationId xmlns:p14="http://schemas.microsoft.com/office/powerpoint/2010/main" val="3752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a:t>Interface inheritance is when a child class only inherits the description of </a:t>
            </a:r>
            <a:r>
              <a:rPr lang="en-US" dirty="0" err="1"/>
              <a:t>behaviour</a:t>
            </a:r>
            <a:r>
              <a:rPr lang="en-US" dirty="0"/>
              <a:t> from the base class and provides the implementation itself.</a:t>
            </a:r>
          </a:p>
        </p:txBody>
      </p:sp>
      <p:sp>
        <p:nvSpPr>
          <p:cNvPr id="6" name="Text Placeholder 5"/>
          <p:cNvSpPr>
            <a:spLocks noGrp="1"/>
          </p:cNvSpPr>
          <p:nvPr>
            <p:ph type="body" idx="1"/>
          </p:nvPr>
        </p:nvSpPr>
        <p:spPr/>
        <p:txBody>
          <a:bodyPr>
            <a:normAutofit/>
          </a:bodyPr>
          <a:lstStyle/>
          <a:p>
            <a:r>
              <a:rPr lang="en-NZ" dirty="0"/>
              <a:t>W</a:t>
            </a:r>
            <a:r>
              <a:rPr lang="en-US" dirty="0"/>
              <a:t>hat is it?</a:t>
            </a:r>
          </a:p>
        </p:txBody>
      </p:sp>
      <p:sp>
        <p:nvSpPr>
          <p:cNvPr id="2" name="Title 1"/>
          <p:cNvSpPr>
            <a:spLocks noGrp="1"/>
          </p:cNvSpPr>
          <p:nvPr>
            <p:ph type="title"/>
          </p:nvPr>
        </p:nvSpPr>
        <p:spPr/>
        <p:txBody>
          <a:bodyPr/>
          <a:lstStyle/>
          <a:p>
            <a:r>
              <a:rPr lang="en-US" dirty="0"/>
              <a:t>Interface Inheritance</a:t>
            </a:r>
          </a:p>
        </p:txBody>
      </p:sp>
      <p:pic>
        <p:nvPicPr>
          <p:cNvPr id="4" name="Picture 3">
            <a:extLst>
              <a:ext uri="{FF2B5EF4-FFF2-40B4-BE49-F238E27FC236}">
                <a16:creationId xmlns:a16="http://schemas.microsoft.com/office/drawing/2014/main" id="{9ADC2A39-BEF9-47F2-881E-F2AACAB51C18}"/>
              </a:ext>
            </a:extLst>
          </p:cNvPr>
          <p:cNvPicPr>
            <a:picLocks noChangeAspect="1"/>
          </p:cNvPicPr>
          <p:nvPr/>
        </p:nvPicPr>
        <p:blipFill>
          <a:blip r:embed="rId2"/>
          <a:stretch>
            <a:fillRect/>
          </a:stretch>
        </p:blipFill>
        <p:spPr>
          <a:xfrm>
            <a:off x="5874550" y="1602197"/>
            <a:ext cx="5477661" cy="5169289"/>
          </a:xfrm>
          <a:prstGeom prst="rect">
            <a:avLst/>
          </a:prstGeom>
        </p:spPr>
      </p:pic>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Class inheritance is basically just a mechanism for extending an application's functionality</a:t>
            </a:r>
          </a:p>
          <a:p>
            <a:r>
              <a:rPr lang="en-US" dirty="0"/>
              <a:t>by reusing functionality in parent classes. It lets you define a new kind of object rapidly in terms of an old one. </a:t>
            </a:r>
          </a:p>
          <a:p>
            <a:r>
              <a:rPr lang="en-US" dirty="0"/>
              <a:t>It lets you get new implementations almost for free, inheriting most of what you need from existing classes.</a:t>
            </a:r>
          </a:p>
        </p:txBody>
      </p:sp>
      <p:sp>
        <p:nvSpPr>
          <p:cNvPr id="2" name="Title 1"/>
          <p:cNvSpPr>
            <a:spLocks noGrp="1"/>
          </p:cNvSpPr>
          <p:nvPr>
            <p:ph type="title"/>
          </p:nvPr>
        </p:nvSpPr>
        <p:spPr/>
        <p:txBody>
          <a:bodyPr/>
          <a:lstStyle/>
          <a:p>
            <a:r>
              <a:rPr lang="en-US" dirty="0"/>
              <a:t>Class Inheritance</a:t>
            </a:r>
          </a:p>
        </p:txBody>
      </p:sp>
      <p:pic>
        <p:nvPicPr>
          <p:cNvPr id="4" name="Picture 3">
            <a:extLst>
              <a:ext uri="{FF2B5EF4-FFF2-40B4-BE49-F238E27FC236}">
                <a16:creationId xmlns:a16="http://schemas.microsoft.com/office/drawing/2014/main" id="{6D84CEB0-170F-478F-9F72-DBBA029234C2}"/>
              </a:ext>
            </a:extLst>
          </p:cNvPr>
          <p:cNvPicPr>
            <a:picLocks noChangeAspect="1"/>
          </p:cNvPicPr>
          <p:nvPr/>
        </p:nvPicPr>
        <p:blipFill>
          <a:blip r:embed="rId3"/>
          <a:stretch>
            <a:fillRect/>
          </a:stretch>
        </p:blipFill>
        <p:spPr>
          <a:xfrm>
            <a:off x="227012" y="1371600"/>
            <a:ext cx="3277405" cy="5334000"/>
          </a:xfrm>
          <a:prstGeom prst="rect">
            <a:avLst/>
          </a:prstGeom>
        </p:spPr>
      </p:pic>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a:t>
            </a:r>
          </a:p>
        </p:txBody>
      </p:sp>
      <p:sp>
        <p:nvSpPr>
          <p:cNvPr id="4" name="Content Placeholder 3">
            <a:extLst>
              <a:ext uri="{FF2B5EF4-FFF2-40B4-BE49-F238E27FC236}">
                <a16:creationId xmlns:a16="http://schemas.microsoft.com/office/drawing/2014/main" id="{1BA7D6B9-4BCC-4F60-9AE5-A4F577ABECBA}"/>
              </a:ext>
            </a:extLst>
          </p:cNvPr>
          <p:cNvSpPr>
            <a:spLocks noGrp="1"/>
          </p:cNvSpPr>
          <p:nvPr>
            <p:ph idx="1"/>
          </p:nvPr>
        </p:nvSpPr>
        <p:spPr/>
        <p:txBody>
          <a:bodyPr>
            <a:normAutofit lnSpcReduction="10000"/>
          </a:bodyPr>
          <a:lstStyle/>
          <a:p>
            <a:r>
              <a:rPr lang="en-US" dirty="0"/>
              <a:t>It's also important to understand the difference between class inheritance and interface inheritance (or subtyping).</a:t>
            </a:r>
          </a:p>
          <a:p>
            <a:r>
              <a:rPr lang="en-US" dirty="0"/>
              <a:t>Class inheritance defines an object's implementation in terms of another object's implementation. In short, it's a mechanism for code and representation sharing. </a:t>
            </a:r>
          </a:p>
          <a:p>
            <a:r>
              <a:rPr lang="en-US" dirty="0"/>
              <a:t>In contrast, interface inheritance (or subtyping) describes when an object can be used in place of another.</a:t>
            </a:r>
          </a:p>
          <a:p>
            <a:endParaRPr lang="en-NZ" dirty="0"/>
          </a:p>
          <a:p>
            <a:r>
              <a:rPr lang="en-NZ" dirty="0"/>
              <a:t>Section 1.6 How Design Patterns Solve Design Problems, P16 - P17</a:t>
            </a:r>
            <a:endParaRPr lang="en-US" dirty="0"/>
          </a:p>
        </p:txBody>
      </p:sp>
    </p:spTree>
    <p:extLst>
      <p:ext uri="{BB962C8B-B14F-4D97-AF65-F5344CB8AC3E}">
        <p14:creationId xmlns:p14="http://schemas.microsoft.com/office/powerpoint/2010/main" val="256706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Key assumptions</a:t>
            </a:r>
          </a:p>
          <a:p>
            <a:pPr lvl="1"/>
            <a:r>
              <a:rPr lang="en-US" dirty="0"/>
              <a:t>Have the same relationship symbol in UML</a:t>
            </a:r>
          </a:p>
          <a:p>
            <a:pPr lvl="1"/>
            <a:r>
              <a:rPr lang="en-US" dirty="0"/>
              <a:t>In a large number of languages there implementation is almost the same e.g. python. Languages like C# and java have a different ways to implement them</a:t>
            </a:r>
          </a:p>
          <a:p>
            <a:pPr lvl="1"/>
            <a:endParaRPr lang="en-US" dirty="0"/>
          </a:p>
        </p:txBody>
      </p:sp>
      <p:sp>
        <p:nvSpPr>
          <p:cNvPr id="6" name="Text Placeholder 5"/>
          <p:cNvSpPr>
            <a:spLocks noGrp="1"/>
          </p:cNvSpPr>
          <p:nvPr>
            <p:ph type="body" sz="half" idx="2"/>
          </p:nvPr>
        </p:nvSpPr>
        <p:spPr/>
        <p:txBody>
          <a:bodyPr/>
          <a:lstStyle/>
          <a:p>
            <a:r>
              <a:rPr lang="en-US" dirty="0"/>
              <a:t>Add your procedure here</a:t>
            </a:r>
          </a:p>
        </p:txBody>
      </p:sp>
      <p:sp>
        <p:nvSpPr>
          <p:cNvPr id="2" name="Title 1"/>
          <p:cNvSpPr>
            <a:spLocks noGrp="1"/>
          </p:cNvSpPr>
          <p:nvPr>
            <p:ph type="title"/>
          </p:nvPr>
        </p:nvSpPr>
        <p:spPr/>
        <p:txBody>
          <a:bodyPr/>
          <a:lstStyle/>
          <a:p>
            <a:r>
              <a:rPr lang="en-NZ" dirty="0"/>
              <a:t>Similarities</a:t>
            </a:r>
            <a:endParaRPr lang="en-US" dirty="0"/>
          </a:p>
        </p:txBody>
      </p:sp>
    </p:spTree>
    <p:extLst>
      <p:ext uri="{BB962C8B-B14F-4D97-AF65-F5344CB8AC3E}">
        <p14:creationId xmlns:p14="http://schemas.microsoft.com/office/powerpoint/2010/main" val="94349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B0F057-17DB-405A-99E0-E751ECB97713}"/>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NZ"/>
              <a:t>When to use Interface Inheritance?</a:t>
            </a:r>
            <a:endParaRPr lang="en-US" dirty="0"/>
          </a:p>
        </p:txBody>
      </p:sp>
      <p:sp>
        <p:nvSpPr>
          <p:cNvPr id="9" name="Content Placeholder 2">
            <a:extLst>
              <a:ext uri="{FF2B5EF4-FFF2-40B4-BE49-F238E27FC236}">
                <a16:creationId xmlns:a16="http://schemas.microsoft.com/office/drawing/2014/main" id="{7EEE8120-693B-48A8-953C-7F06E0240DE9}"/>
              </a:ext>
            </a:extLst>
          </p:cNvPr>
          <p:cNvSpPr txBox="1">
            <a:spLocks/>
          </p:cNvSpPr>
          <p:nvPr/>
        </p:nvSpPr>
        <p:spPr>
          <a:xfrm>
            <a:off x="1065212" y="1905000"/>
            <a:ext cx="9314090" cy="40386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tx2"/>
              </a:buClr>
              <a:buSzPct val="80000"/>
              <a:buFont typeface="Wingdings 3" panose="05040102010807070707" pitchFamily="18" charset="2"/>
              <a:buNone/>
              <a:defRPr sz="2400" b="0" kern="1200">
                <a:solidFill>
                  <a:schemeClr val="bg1"/>
                </a:solidFill>
                <a:latin typeface="+mn-lt"/>
                <a:ea typeface="+mn-ea"/>
                <a:cs typeface="+mn-cs"/>
              </a:defRPr>
            </a:lvl1pPr>
            <a:lvl2pPr marL="4572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2000" b="1" kern="1200">
                <a:solidFill>
                  <a:schemeClr val="bg1"/>
                </a:solidFill>
                <a:latin typeface="+mn-lt"/>
                <a:ea typeface="+mn-ea"/>
                <a:cs typeface="+mn-cs"/>
              </a:defRPr>
            </a:lvl2pPr>
            <a:lvl3pPr marL="9144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800" b="1" kern="1200">
                <a:solidFill>
                  <a:schemeClr val="bg1"/>
                </a:solidFill>
                <a:latin typeface="+mn-lt"/>
                <a:ea typeface="+mn-ea"/>
                <a:cs typeface="+mn-cs"/>
              </a:defRPr>
            </a:lvl3pPr>
            <a:lvl4pPr marL="13716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4pPr>
            <a:lvl5pPr marL="18288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5pPr>
            <a:lvl6pPr marL="22860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6pPr>
            <a:lvl7pPr marL="27432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600" b="1" kern="1200">
                <a:solidFill>
                  <a:schemeClr val="bg1"/>
                </a:solidFill>
                <a:latin typeface="+mn-lt"/>
                <a:ea typeface="+mn-ea"/>
                <a:cs typeface="+mn-cs"/>
              </a:defRPr>
            </a:lvl7pPr>
            <a:lvl8pPr marL="32004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8pPr>
            <a:lvl9pPr marL="36576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600" b="1" kern="1200">
                <a:solidFill>
                  <a:schemeClr val="bg1"/>
                </a:solidFill>
                <a:latin typeface="+mn-lt"/>
                <a:ea typeface="+mn-ea"/>
                <a:cs typeface="+mn-cs"/>
              </a:defRPr>
            </a:lvl9pPr>
          </a:lstStyle>
          <a:p>
            <a:r>
              <a:rPr lang="en-US" dirty="0"/>
              <a:t>So why prefer interface inheritance to class inheritance?</a:t>
            </a:r>
          </a:p>
          <a:p>
            <a:endParaRPr lang="en-US" dirty="0"/>
          </a:p>
          <a:p>
            <a:r>
              <a:rPr lang="en-US" dirty="0"/>
              <a:t> The simple answer to this is to avoid coupling between two components of an application.</a:t>
            </a:r>
          </a:p>
        </p:txBody>
      </p:sp>
    </p:spTree>
    <p:extLst>
      <p:ext uri="{BB962C8B-B14F-4D97-AF65-F5344CB8AC3E}">
        <p14:creationId xmlns:p14="http://schemas.microsoft.com/office/powerpoint/2010/main" val="235891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2807C4F-47C8-47ED-ADFB-25027C00BC0B}"/>
              </a:ext>
            </a:extLst>
          </p:cNvPr>
          <p:cNvSpPr>
            <a:spLocks noGrp="1"/>
          </p:cNvSpPr>
          <p:nvPr>
            <p:ph idx="1"/>
          </p:nvPr>
        </p:nvSpPr>
        <p:spPr/>
        <p:txBody>
          <a:bodyPr/>
          <a:lstStyle/>
          <a:p>
            <a:r>
              <a:rPr lang="en-NZ" dirty="0"/>
              <a:t>When 2 objects have some of the same functionality allows them to share it (it’s only written in one place easier to maintain) while still being able to have there unique functionality without knowing the other objects</a:t>
            </a:r>
          </a:p>
        </p:txBody>
      </p:sp>
      <p:sp>
        <p:nvSpPr>
          <p:cNvPr id="7" name="Title 6">
            <a:extLst>
              <a:ext uri="{FF2B5EF4-FFF2-40B4-BE49-F238E27FC236}">
                <a16:creationId xmlns:a16="http://schemas.microsoft.com/office/drawing/2014/main" id="{93BB614F-7D3E-4559-8D6A-AE2C50D5BFDB}"/>
              </a:ext>
            </a:extLst>
          </p:cNvPr>
          <p:cNvSpPr>
            <a:spLocks noGrp="1"/>
          </p:cNvSpPr>
          <p:nvPr>
            <p:ph type="title"/>
          </p:nvPr>
        </p:nvSpPr>
        <p:spPr/>
        <p:txBody>
          <a:bodyPr/>
          <a:lstStyle/>
          <a:p>
            <a:r>
              <a:rPr lang="en-NZ" dirty="0"/>
              <a:t>When to use Class inheritance </a:t>
            </a:r>
          </a:p>
        </p:txBody>
      </p:sp>
    </p:spTree>
    <p:extLst>
      <p:ext uri="{BB962C8B-B14F-4D97-AF65-F5344CB8AC3E}">
        <p14:creationId xmlns:p14="http://schemas.microsoft.com/office/powerpoint/2010/main" val="176597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304</Words>
  <Application>Microsoft Office PowerPoint</Application>
  <PresentationFormat>Custom</PresentationFormat>
  <Paragraphs>30</Paragraphs>
  <Slides>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Student presentation</vt:lpstr>
      <vt:lpstr>Class Vs Interface Inheritance </vt:lpstr>
      <vt:lpstr>Interface Inheritance</vt:lpstr>
      <vt:lpstr>Class Inheritance</vt:lpstr>
      <vt:lpstr>The Difference</vt:lpstr>
      <vt:lpstr>Similarities</vt:lpstr>
      <vt:lpstr>PowerPoint Presentation</vt:lpstr>
      <vt:lpstr>When to use Class inheritance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2018-05-28T07:59:57Z</dcterms:created>
  <dcterms:modified xsi:type="dcterms:W3CDTF">2018-05-30T21:14:39Z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