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2"/>
  </p:notesMasterIdLst>
  <p:sldIdLst>
    <p:sldId id="272" r:id="rId2"/>
    <p:sldId id="273" r:id="rId3"/>
    <p:sldId id="288" r:id="rId4"/>
    <p:sldId id="280" r:id="rId5"/>
    <p:sldId id="279" r:id="rId6"/>
    <p:sldId id="281" r:id="rId7"/>
    <p:sldId id="283" r:id="rId8"/>
    <p:sldId id="278" r:id="rId9"/>
    <p:sldId id="282" r:id="rId10"/>
    <p:sldId id="27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p:scale>
          <a:sx n="75" d="100"/>
          <a:sy n="75" d="100"/>
        </p:scale>
        <p:origin x="60" y="88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6/5/2018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t>6/5/2018</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6/5/2018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6/5/2018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6/5/2018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6/5/2018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6/5/2018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6/5/2018</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t>6/5/2018</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6/5/2018</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6/5/2018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6/5/2018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61146459-E3C3-4969-9224-5ED50B492D17}" type="datetime1">
              <a:rPr lang="en-US" smtClean="0"/>
              <a:pPr/>
              <a:t>6/5/2018</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Delegation, Inheritance versus Parameterized Types</a:t>
            </a:r>
            <a:endParaRPr lang="en-US" dirty="0"/>
          </a:p>
        </p:txBody>
      </p:sp>
      <p:sp>
        <p:nvSpPr>
          <p:cNvPr id="5" name="Subtitle 4"/>
          <p:cNvSpPr>
            <a:spLocks noGrp="1"/>
          </p:cNvSpPr>
          <p:nvPr>
            <p:ph type="subTitle" idx="1"/>
          </p:nvPr>
        </p:nvSpPr>
        <p:spPr/>
        <p:txBody>
          <a:bodyPr/>
          <a:lstStyle/>
          <a:p>
            <a:r>
              <a:rPr lang="en-NZ" dirty="0"/>
              <a:t>Samuel Gerard, Graham Parker &amp; Sam Clement</a:t>
            </a:r>
            <a:endParaRPr lang="en-US"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When to use</a:t>
            </a:r>
          </a:p>
        </p:txBody>
      </p:sp>
      <p:sp>
        <p:nvSpPr>
          <p:cNvPr id="2" name="Content Placeholder 1"/>
          <p:cNvSpPr>
            <a:spLocks noGrp="1"/>
          </p:cNvSpPr>
          <p:nvPr>
            <p:ph idx="1"/>
          </p:nvPr>
        </p:nvSpPr>
        <p:spPr/>
        <p:txBody>
          <a:bodyPr>
            <a:normAutofit lnSpcReduction="10000"/>
          </a:bodyPr>
          <a:lstStyle/>
          <a:p>
            <a:r>
              <a:rPr lang="en-GB" dirty="0"/>
              <a:t>Delegation is a good design choice only when it simplifies more than it complicates.</a:t>
            </a:r>
            <a:r>
              <a:rPr lang="en-NZ" dirty="0"/>
              <a:t> Object composition lets you change the behaviour being composed at run-time, but it also requires indirection and can be less efficient.</a:t>
            </a:r>
            <a:endParaRPr lang="en-GB" dirty="0"/>
          </a:p>
          <a:p>
            <a:endParaRPr lang="en-GB" dirty="0"/>
          </a:p>
          <a:p>
            <a:r>
              <a:rPr lang="en-GB" dirty="0"/>
              <a:t>Inheritance lets you provide default implementations for operations and lets subclasses override them. </a:t>
            </a:r>
          </a:p>
          <a:p>
            <a:r>
              <a:rPr lang="en-GB" dirty="0"/>
              <a:t>Parameterized types let you change the types that a class can use. </a:t>
            </a:r>
          </a:p>
          <a:p>
            <a:r>
              <a:rPr lang="en-GB" dirty="0"/>
              <a:t>But neither inheritance nor parameterized types can change at run-time. Which approach is best depends on your design and implementation constraints.</a:t>
            </a:r>
            <a:endParaRPr lang="en-US" dirty="0"/>
          </a:p>
        </p:txBody>
      </p:sp>
    </p:spTree>
    <p:extLst>
      <p:ext uri="{BB962C8B-B14F-4D97-AF65-F5344CB8AC3E}">
        <p14:creationId xmlns:p14="http://schemas.microsoft.com/office/powerpoint/2010/main" val="141945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Delegation</a:t>
            </a:r>
          </a:p>
        </p:txBody>
      </p:sp>
      <p:sp>
        <p:nvSpPr>
          <p:cNvPr id="2" name="Content Placeholder 1"/>
          <p:cNvSpPr>
            <a:spLocks noGrp="1"/>
          </p:cNvSpPr>
          <p:nvPr>
            <p:ph idx="1"/>
          </p:nvPr>
        </p:nvSpPr>
        <p:spPr/>
        <p:txBody>
          <a:bodyPr>
            <a:normAutofit fontScale="77500" lnSpcReduction="20000"/>
          </a:bodyPr>
          <a:lstStyle/>
          <a:p>
            <a:r>
              <a:rPr lang="en-GB" dirty="0"/>
              <a:t>Delegation is using composition for reusability instead of inheritance. It allows new functionality to be added flexibly at run time from existing objects rather than defining subclasses.</a:t>
            </a:r>
          </a:p>
          <a:p>
            <a:endParaRPr lang="en-GB" dirty="0"/>
          </a:p>
          <a:p>
            <a:r>
              <a:rPr lang="en-GB" dirty="0"/>
              <a:t>“An implementation mechanism in which an object forwards or delegates a request to another object. The delegate carries out the request on behalf of the original object.”</a:t>
            </a:r>
            <a:br>
              <a:rPr lang="en-GB" dirty="0"/>
            </a:br>
            <a:endParaRPr lang="en-GB" dirty="0"/>
          </a:p>
          <a:p>
            <a:r>
              <a:rPr lang="en-GB" dirty="0"/>
              <a:t>“In delegation, two objects are involved in handling a request: a receiving object delegates operations to its delegate. This is analogous to subclasses deferring requests to parent classes.”</a:t>
            </a:r>
          </a:p>
          <a:p>
            <a:endParaRPr lang="en-GB" dirty="0"/>
          </a:p>
          <a:p>
            <a:r>
              <a:rPr lang="en-GB" dirty="0"/>
              <a:t>Several design patterns including most notably Strategy rely on delegation.</a:t>
            </a:r>
          </a:p>
          <a:p>
            <a:r>
              <a:rPr lang="en-GB" dirty="0"/>
              <a:t>“In the Strategy pattern, an object delegates a specific request to an object that represents a strategy for carrying out the request.”</a:t>
            </a:r>
            <a:br>
              <a:rPr lang="en-GB" dirty="0"/>
            </a:br>
            <a:endParaRPr lang="en-GB" dirty="0"/>
          </a:p>
          <a:p>
            <a:pPr marL="0" indent="0" algn="r">
              <a:buNone/>
            </a:pPr>
            <a:r>
              <a:rPr lang="en-GB" sz="1600" i="1" dirty="0"/>
              <a:t>Design Patterns, Elements of Reusable Object-Oriented Software</a:t>
            </a:r>
            <a:endParaRPr lang="en-US" dirty="0"/>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639E-9EC1-4150-9B64-78B8775D7B01}"/>
              </a:ext>
            </a:extLst>
          </p:cNvPr>
          <p:cNvSpPr>
            <a:spLocks noGrp="1"/>
          </p:cNvSpPr>
          <p:nvPr>
            <p:ph type="title"/>
          </p:nvPr>
        </p:nvSpPr>
        <p:spPr/>
        <p:txBody>
          <a:bodyPr/>
          <a:lstStyle/>
          <a:p>
            <a:r>
              <a:rPr lang="en-NZ" dirty="0"/>
              <a:t>Example</a:t>
            </a:r>
          </a:p>
        </p:txBody>
      </p:sp>
      <p:sp>
        <p:nvSpPr>
          <p:cNvPr id="3" name="Content Placeholder 2">
            <a:extLst>
              <a:ext uri="{FF2B5EF4-FFF2-40B4-BE49-F238E27FC236}">
                <a16:creationId xmlns:a16="http://schemas.microsoft.com/office/drawing/2014/main" id="{96A5D506-B593-4D86-82F5-0397575E77D3}"/>
              </a:ext>
            </a:extLst>
          </p:cNvPr>
          <p:cNvSpPr>
            <a:spLocks noGrp="1"/>
          </p:cNvSpPr>
          <p:nvPr>
            <p:ph idx="1"/>
          </p:nvPr>
        </p:nvSpPr>
        <p:spPr>
          <a:xfrm>
            <a:off x="609600" y="1935480"/>
            <a:ext cx="4775200" cy="4389120"/>
          </a:xfrm>
        </p:spPr>
        <p:txBody>
          <a:bodyPr/>
          <a:lstStyle/>
          <a:p>
            <a:r>
              <a:rPr lang="en-NZ" dirty="0"/>
              <a:t>A plain arrowhead line shows that Window has a reference to an instance of Rectangle.</a:t>
            </a:r>
          </a:p>
          <a:p>
            <a:r>
              <a:rPr lang="en-NZ" dirty="0"/>
              <a:t>It doesn’t inherit from Rectangle which means it can easily be swapped and that the rectangle can be used elsewhere (not relevant in this example)</a:t>
            </a:r>
          </a:p>
        </p:txBody>
      </p:sp>
      <p:pic>
        <p:nvPicPr>
          <p:cNvPr id="4" name="Picture 3">
            <a:extLst>
              <a:ext uri="{FF2B5EF4-FFF2-40B4-BE49-F238E27FC236}">
                <a16:creationId xmlns:a16="http://schemas.microsoft.com/office/drawing/2014/main" id="{AFA10CC5-F268-44DE-8CD9-848994A8D5DA}"/>
              </a:ext>
            </a:extLst>
          </p:cNvPr>
          <p:cNvPicPr>
            <a:picLocks noChangeAspect="1"/>
          </p:cNvPicPr>
          <p:nvPr/>
        </p:nvPicPr>
        <p:blipFill>
          <a:blip r:embed="rId2"/>
          <a:stretch>
            <a:fillRect/>
          </a:stretch>
        </p:blipFill>
        <p:spPr>
          <a:xfrm>
            <a:off x="5202766" y="725763"/>
            <a:ext cx="6518539" cy="2937933"/>
          </a:xfrm>
          <a:prstGeom prst="rect">
            <a:avLst/>
          </a:prstGeom>
        </p:spPr>
      </p:pic>
    </p:spTree>
    <p:extLst>
      <p:ext uri="{BB962C8B-B14F-4D97-AF65-F5344CB8AC3E}">
        <p14:creationId xmlns:p14="http://schemas.microsoft.com/office/powerpoint/2010/main" val="593240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Delegation</a:t>
            </a:r>
          </a:p>
        </p:txBody>
      </p:sp>
      <p:sp>
        <p:nvSpPr>
          <p:cNvPr id="2" name="Content Placeholder 1"/>
          <p:cNvSpPr>
            <a:spLocks noGrp="1"/>
          </p:cNvSpPr>
          <p:nvPr>
            <p:ph idx="1"/>
          </p:nvPr>
        </p:nvSpPr>
        <p:spPr/>
        <p:txBody>
          <a:bodyPr>
            <a:normAutofit fontScale="92500"/>
          </a:bodyPr>
          <a:lstStyle/>
          <a:p>
            <a:r>
              <a:rPr lang="en-GB" b="1" dirty="0"/>
              <a:t>Advantages:</a:t>
            </a:r>
            <a:r>
              <a:rPr lang="en-GB" dirty="0"/>
              <a:t> “The main advantage of delegation is that it makes it easy to compose behaviours at run-time and to change the way they're composed. Our window can become circular at run-time simply by replacing its Rectangle instance with a Circle instance, assuming Rectangle and Circle have the same type.”</a:t>
            </a:r>
          </a:p>
          <a:p>
            <a:endParaRPr lang="en-GB" dirty="0"/>
          </a:p>
          <a:p>
            <a:r>
              <a:rPr lang="en-GB" b="1" dirty="0"/>
              <a:t>Disadvantages:</a:t>
            </a:r>
            <a:r>
              <a:rPr lang="en-GB" dirty="0"/>
              <a:t> “Dynamic, highly parameterized software is harder to understand than more static software. There are also run-time inefficiencies, but the human inefficiencies are more important in the long run.”</a:t>
            </a:r>
          </a:p>
          <a:p>
            <a:r>
              <a:rPr lang="en-US" dirty="0"/>
              <a:t>“Heavy use of object composition can make designs harder to understand.”</a:t>
            </a:r>
          </a:p>
        </p:txBody>
      </p:sp>
    </p:spTree>
    <p:extLst>
      <p:ext uri="{BB962C8B-B14F-4D97-AF65-F5344CB8AC3E}">
        <p14:creationId xmlns:p14="http://schemas.microsoft.com/office/powerpoint/2010/main" val="367511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Inheritance</a:t>
            </a:r>
          </a:p>
        </p:txBody>
      </p:sp>
      <p:sp>
        <p:nvSpPr>
          <p:cNvPr id="2" name="Content Placeholder 1"/>
          <p:cNvSpPr>
            <a:spLocks noGrp="1"/>
          </p:cNvSpPr>
          <p:nvPr>
            <p:ph idx="1"/>
          </p:nvPr>
        </p:nvSpPr>
        <p:spPr/>
        <p:txBody>
          <a:bodyPr>
            <a:normAutofit fontScale="92500" lnSpcReduction="10000"/>
          </a:bodyPr>
          <a:lstStyle/>
          <a:p>
            <a:r>
              <a:rPr lang="en-GB" dirty="0"/>
              <a:t>“A relationship that defines one entity in terms of another. Class inheritance defines a new class in terms of one or more parent classes. The new class inherits its interface and implementation from its parents. The new class is called a subclass.</a:t>
            </a:r>
            <a:br>
              <a:rPr lang="en-GB" dirty="0"/>
            </a:br>
            <a:br>
              <a:rPr lang="en-GB" dirty="0"/>
            </a:br>
            <a:r>
              <a:rPr lang="en-GB" dirty="0"/>
              <a:t>Class inheritance combines interface inheritance and implementation inheritance. Interface inheritance defines a new interface in terms of one or more existing interfaces. Implementation inheritance defines a new implementation in terms of one or more existing implementations.”</a:t>
            </a:r>
            <a:br>
              <a:rPr lang="en-GB" dirty="0"/>
            </a:br>
            <a:endParaRPr lang="en-GB" dirty="0"/>
          </a:p>
          <a:p>
            <a:pPr marL="0" indent="0" algn="r">
              <a:buNone/>
            </a:pPr>
            <a:r>
              <a:rPr lang="en-GB" sz="1700" i="1" dirty="0"/>
              <a:t>Design Patterns, Elements of Reusable Object-Oriented Software</a:t>
            </a:r>
            <a:br>
              <a:rPr lang="en-GB" sz="1700" i="1" dirty="0"/>
            </a:br>
            <a:br>
              <a:rPr lang="en-GB" sz="1700" dirty="0"/>
            </a:br>
            <a:br>
              <a:rPr lang="en-GB" sz="1700" dirty="0"/>
            </a:br>
            <a:endParaRPr lang="en-US" sz="1700" dirty="0"/>
          </a:p>
        </p:txBody>
      </p:sp>
    </p:spTree>
    <p:extLst>
      <p:ext uri="{BB962C8B-B14F-4D97-AF65-F5344CB8AC3E}">
        <p14:creationId xmlns:p14="http://schemas.microsoft.com/office/powerpoint/2010/main" val="1642492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Inheritance</a:t>
            </a:r>
          </a:p>
        </p:txBody>
      </p:sp>
      <p:sp>
        <p:nvSpPr>
          <p:cNvPr id="2" name="Content Placeholder 1"/>
          <p:cNvSpPr>
            <a:spLocks noGrp="1"/>
          </p:cNvSpPr>
          <p:nvPr>
            <p:ph idx="1"/>
          </p:nvPr>
        </p:nvSpPr>
        <p:spPr/>
        <p:txBody>
          <a:bodyPr>
            <a:normAutofit/>
          </a:bodyPr>
          <a:lstStyle/>
          <a:p>
            <a:r>
              <a:rPr lang="en-GB" b="1" dirty="0"/>
              <a:t>Advantages:</a:t>
            </a:r>
            <a:r>
              <a:rPr lang="en-GB" dirty="0"/>
              <a:t> “Class inheritance is defined statically at compile-time and is straightforward to use, since it’s supported directly by the programming language.”</a:t>
            </a:r>
            <a:br>
              <a:rPr lang="en-US" dirty="0"/>
            </a:br>
            <a:br>
              <a:rPr lang="en-US" dirty="0"/>
            </a:br>
            <a:r>
              <a:rPr lang="en-US" dirty="0"/>
              <a:t>“</a:t>
            </a:r>
            <a:r>
              <a:rPr lang="en-GB" dirty="0"/>
              <a:t>Class inheritance also makes it easier to modify the implementation being reused.”</a:t>
            </a:r>
          </a:p>
        </p:txBody>
      </p:sp>
    </p:spTree>
    <p:extLst>
      <p:ext uri="{BB962C8B-B14F-4D97-AF65-F5344CB8AC3E}">
        <p14:creationId xmlns:p14="http://schemas.microsoft.com/office/powerpoint/2010/main" val="136667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Inheritance</a:t>
            </a:r>
          </a:p>
        </p:txBody>
      </p:sp>
      <p:sp>
        <p:nvSpPr>
          <p:cNvPr id="2" name="Content Placeholder 1"/>
          <p:cNvSpPr>
            <a:spLocks noGrp="1"/>
          </p:cNvSpPr>
          <p:nvPr>
            <p:ph idx="1"/>
          </p:nvPr>
        </p:nvSpPr>
        <p:spPr/>
        <p:txBody>
          <a:bodyPr>
            <a:normAutofit fontScale="92500" lnSpcReduction="10000"/>
          </a:bodyPr>
          <a:lstStyle/>
          <a:p>
            <a:r>
              <a:rPr lang="en-GB" b="1" dirty="0"/>
              <a:t>Disadvantages:</a:t>
            </a:r>
            <a:r>
              <a:rPr lang="en-GB" dirty="0"/>
              <a:t> “You can't change the implementations inherited from parent classes at run-time, because inheritance is defined at compile-time.”</a:t>
            </a:r>
            <a:br>
              <a:rPr lang="en-GB" dirty="0"/>
            </a:br>
            <a:br>
              <a:rPr lang="en-GB" dirty="0"/>
            </a:br>
            <a:r>
              <a:rPr lang="en-GB" dirty="0"/>
              <a:t>“The implementation of a subclass becomes so bound up with the implementation of its parent class that any change in the parent's implementation will force the subclass to change.”</a:t>
            </a:r>
            <a:br>
              <a:rPr lang="en-GB" dirty="0"/>
            </a:br>
            <a:br>
              <a:rPr lang="en-GB" dirty="0"/>
            </a:br>
            <a:r>
              <a:rPr lang="en-GB" dirty="0"/>
              <a:t>“Implementation dependencies can cause problems when you're trying to reuse a subclass. Should any aspect of the inherited implementation not be appropriate for new problem domains, the parent class must be rewritten or replaced by something more appropriate.” “One cure for this is to inherit only from abstract classes, since they usually provide little or no implementation.”</a:t>
            </a:r>
            <a:endParaRPr lang="en-US" dirty="0"/>
          </a:p>
        </p:txBody>
      </p:sp>
    </p:spTree>
    <p:extLst>
      <p:ext uri="{BB962C8B-B14F-4D97-AF65-F5344CB8AC3E}">
        <p14:creationId xmlns:p14="http://schemas.microsoft.com/office/powerpoint/2010/main" val="386728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Parameterized Types</a:t>
            </a:r>
          </a:p>
        </p:txBody>
      </p:sp>
      <p:sp>
        <p:nvSpPr>
          <p:cNvPr id="2" name="Content Placeholder 1"/>
          <p:cNvSpPr>
            <a:spLocks noGrp="1"/>
          </p:cNvSpPr>
          <p:nvPr>
            <p:ph idx="1"/>
          </p:nvPr>
        </p:nvSpPr>
        <p:spPr/>
        <p:txBody>
          <a:bodyPr>
            <a:normAutofit fontScale="92500"/>
          </a:bodyPr>
          <a:lstStyle/>
          <a:p>
            <a:r>
              <a:rPr lang="en-GB" dirty="0"/>
              <a:t>A type that leaves the type unspecified. The type is supplied as a parameter at the point of use. Allows the same code to be used with multiple types. In C++ &amp; C# this is called templating or Generics and is used by writing &lt;T&gt; .</a:t>
            </a:r>
          </a:p>
          <a:p>
            <a:r>
              <a:rPr lang="en-GB" dirty="0"/>
              <a:t>“This technique lets you define a type without specifying all the other types it uses. The unspecified types are supplied as parameters at the point of use.”</a:t>
            </a:r>
          </a:p>
          <a:p>
            <a:r>
              <a:rPr lang="en-GB" dirty="0"/>
              <a:t>Not specifically used in any design pattern and only really has relevance in static typed languages. </a:t>
            </a:r>
          </a:p>
          <a:p>
            <a:pPr marL="0" indent="0" algn="r">
              <a:buNone/>
            </a:pPr>
            <a:r>
              <a:rPr lang="en-GB" sz="1600" i="1" dirty="0"/>
              <a:t>Design Patterns, Elements of Reusable Object-Oriented Software</a:t>
            </a:r>
            <a:br>
              <a:rPr lang="en-GB" sz="1600" i="1" dirty="0"/>
            </a:br>
            <a:br>
              <a:rPr lang="en-GB" dirty="0"/>
            </a:br>
            <a:br>
              <a:rPr lang="en-GB" dirty="0"/>
            </a:br>
            <a:endParaRPr lang="en-US" dirty="0"/>
          </a:p>
        </p:txBody>
      </p:sp>
    </p:spTree>
    <p:extLst>
      <p:ext uri="{BB962C8B-B14F-4D97-AF65-F5344CB8AC3E}">
        <p14:creationId xmlns:p14="http://schemas.microsoft.com/office/powerpoint/2010/main" val="80671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Parameterized Types</a:t>
            </a:r>
          </a:p>
        </p:txBody>
      </p:sp>
      <p:sp>
        <p:nvSpPr>
          <p:cNvPr id="2" name="Content Placeholder 1"/>
          <p:cNvSpPr>
            <a:spLocks noGrp="1"/>
          </p:cNvSpPr>
          <p:nvPr>
            <p:ph idx="1"/>
          </p:nvPr>
        </p:nvSpPr>
        <p:spPr/>
        <p:txBody>
          <a:bodyPr/>
          <a:lstStyle/>
          <a:p>
            <a:r>
              <a:rPr lang="en-GB" b="1" dirty="0"/>
              <a:t>Advantage:</a:t>
            </a:r>
            <a:r>
              <a:rPr lang="en-GB" dirty="0"/>
              <a:t> Allows for easy reusability.</a:t>
            </a:r>
          </a:p>
          <a:p>
            <a:endParaRPr lang="en-GB" dirty="0"/>
          </a:p>
          <a:p>
            <a:r>
              <a:rPr lang="en-GB" b="1" dirty="0"/>
              <a:t>Disadvantage:</a:t>
            </a:r>
            <a:r>
              <a:rPr lang="en-GB" dirty="0"/>
              <a:t> Cant change at run time. </a:t>
            </a:r>
            <a:endParaRPr lang="en-US" dirty="0"/>
          </a:p>
        </p:txBody>
      </p:sp>
    </p:spTree>
    <p:extLst>
      <p:ext uri="{BB962C8B-B14F-4D97-AF65-F5344CB8AC3E}">
        <p14:creationId xmlns:p14="http://schemas.microsoft.com/office/powerpoint/2010/main" val="2037393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313</TotalTime>
  <Words>537</Words>
  <Application>Microsoft Office PowerPoint</Application>
  <PresentationFormat>Widescreen</PresentationFormat>
  <Paragraphs>42</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Century Gothic</vt:lpstr>
      <vt:lpstr>Palatino Linotype</vt:lpstr>
      <vt:lpstr>Wingdings 2</vt:lpstr>
      <vt:lpstr>Presentation on brainstorming</vt:lpstr>
      <vt:lpstr>Delegation, Inheritance versus Parameterized Types</vt:lpstr>
      <vt:lpstr>Delegation</vt:lpstr>
      <vt:lpstr>Example</vt:lpstr>
      <vt:lpstr>Delegation</vt:lpstr>
      <vt:lpstr>Inheritance</vt:lpstr>
      <vt:lpstr>Inheritance</vt:lpstr>
      <vt:lpstr>Inheritance</vt:lpstr>
      <vt:lpstr>Parameterized Types</vt:lpstr>
      <vt:lpstr>Parameterized Types</vt:lpstr>
      <vt:lpstr>When to 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Delegation, Inheritance versus Parameterized Types</dc:title>
  <dc:creator>Graham Parker</dc:creator>
  <cp:lastModifiedBy>Samuel Gerard</cp:lastModifiedBy>
  <cp:revision>48</cp:revision>
  <dcterms:created xsi:type="dcterms:W3CDTF">2018-06-04T05:01:54Z</dcterms:created>
  <dcterms:modified xsi:type="dcterms:W3CDTF">2018-06-05T10:04:43Z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