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3" r:id="rId3"/>
    <p:sldId id="262" r:id="rId4"/>
    <p:sldId id="261" r:id="rId5"/>
    <p:sldId id="269" r:id="rId6"/>
    <p:sldId id="260" r:id="rId7"/>
    <p:sldId id="259" r:id="rId8"/>
    <p:sldId id="258" r:id="rId9"/>
    <p:sldId id="257" r:id="rId10"/>
    <p:sldId id="267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D85A-1C86-43E6-9815-9B88096C3C66}" type="datetimeFigureOut">
              <a:rPr lang="en-NZ" smtClean="0"/>
              <a:t>31/05/2018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01-7502-41C8-838C-3D7CB7541E8E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04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D85A-1C86-43E6-9815-9B88096C3C66}" type="datetimeFigureOut">
              <a:rPr lang="en-NZ" smtClean="0"/>
              <a:t>31/05/2018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01-7502-41C8-838C-3D7CB7541E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784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D85A-1C86-43E6-9815-9B88096C3C66}" type="datetimeFigureOut">
              <a:rPr lang="en-NZ" smtClean="0"/>
              <a:t>31/05/2018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01-7502-41C8-838C-3D7CB7541E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345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D85A-1C86-43E6-9815-9B88096C3C66}" type="datetimeFigureOut">
              <a:rPr lang="en-NZ" smtClean="0"/>
              <a:t>31/05/2018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01-7502-41C8-838C-3D7CB7541E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45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D85A-1C86-43E6-9815-9B88096C3C66}" type="datetimeFigureOut">
              <a:rPr lang="en-NZ" smtClean="0"/>
              <a:t>31/05/2018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01-7502-41C8-838C-3D7CB7541E8E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3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D85A-1C86-43E6-9815-9B88096C3C66}" type="datetimeFigureOut">
              <a:rPr lang="en-NZ" smtClean="0"/>
              <a:t>31/05/2018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01-7502-41C8-838C-3D7CB7541E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354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D85A-1C86-43E6-9815-9B88096C3C66}" type="datetimeFigureOut">
              <a:rPr lang="en-NZ" smtClean="0"/>
              <a:t>31/05/2018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01-7502-41C8-838C-3D7CB7541E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506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D85A-1C86-43E6-9815-9B88096C3C66}" type="datetimeFigureOut">
              <a:rPr lang="en-NZ" smtClean="0"/>
              <a:t>31/05/2018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01-7502-41C8-838C-3D7CB7541E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192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D85A-1C86-43E6-9815-9B88096C3C66}" type="datetimeFigureOut">
              <a:rPr lang="en-NZ" smtClean="0"/>
              <a:t>31/05/2018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01-7502-41C8-838C-3D7CB7541E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728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7CD85A-1C86-43E6-9815-9B88096C3C66}" type="datetimeFigureOut">
              <a:rPr lang="en-NZ" smtClean="0"/>
              <a:t>31/05/2018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1C7001-7502-41C8-838C-3D7CB7541E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727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D85A-1C86-43E6-9815-9B88096C3C66}" type="datetimeFigureOut">
              <a:rPr lang="en-NZ" smtClean="0"/>
              <a:t>31/05/2018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01-7502-41C8-838C-3D7CB7541E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932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7CD85A-1C86-43E6-9815-9B88096C3C66}" type="datetimeFigureOut">
              <a:rPr lang="en-NZ" smtClean="0"/>
              <a:t>31/05/2018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1C7001-7502-41C8-838C-3D7CB7541E8E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4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942" y="1448762"/>
            <a:ext cx="10918257" cy="3566160"/>
          </a:xfrm>
        </p:spPr>
        <p:txBody>
          <a:bodyPr>
            <a:normAutofit fontScale="90000"/>
          </a:bodyPr>
          <a:lstStyle/>
          <a:p>
            <a:pPr algn="ctr"/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>Inheritance </a:t>
            </a:r>
            <a:br>
              <a:rPr lang="en-NZ" dirty="0" smtClean="0"/>
            </a:br>
            <a:r>
              <a:rPr lang="en-NZ" dirty="0" smtClean="0"/>
              <a:t>Vs</a:t>
            </a:r>
            <a:br>
              <a:rPr lang="en-NZ" dirty="0" smtClean="0"/>
            </a:br>
            <a:r>
              <a:rPr lang="en-NZ" dirty="0" smtClean="0"/>
              <a:t>Composition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284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Object </a:t>
            </a:r>
            <a:r>
              <a:rPr lang="en-NZ" dirty="0" smtClean="0"/>
              <a:t>composition </a:t>
            </a:r>
            <a:r>
              <a:rPr lang="en-NZ" dirty="0"/>
              <a:t>- Advantages </a:t>
            </a:r>
            <a:r>
              <a:rPr lang="en-NZ" dirty="0" smtClean="0"/>
              <a:t>					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If there are more objects, system behaviour will depend on interrelationship instead of being depend in one class. It leads second OOD principle. </a:t>
            </a:r>
            <a:endParaRPr lang="en-NZ" dirty="0" smtClean="0"/>
          </a:p>
          <a:p>
            <a:pPr>
              <a:buFont typeface="Wingdings" panose="05000000000000000000" pitchFamily="2" charset="2"/>
              <a:buChar char="§"/>
            </a:pPr>
            <a:endParaRPr lang="en-NZ" dirty="0"/>
          </a:p>
          <a:p>
            <a:pPr marL="0" indent="0" algn="ctr">
              <a:buNone/>
            </a:pPr>
            <a:r>
              <a:rPr lang="en-NZ" sz="3200" dirty="0">
                <a:solidFill>
                  <a:schemeClr val="accent1"/>
                </a:solidFill>
              </a:rPr>
              <a:t>Favour object composition over class inheritance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414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Object </a:t>
            </a:r>
            <a:r>
              <a:rPr lang="en-NZ" dirty="0" smtClean="0"/>
              <a:t>composition </a:t>
            </a:r>
            <a:r>
              <a:rPr lang="en-NZ" dirty="0"/>
              <a:t>- Advantages </a:t>
            </a:r>
            <a:r>
              <a:rPr lang="en-NZ" dirty="0" smtClean="0"/>
              <a:t>					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Object composition helps to create functionality using existing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Inheritance and composition work together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Designers overuse inheritance as for reusing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Object composition make reuse simpler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846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Object </a:t>
            </a:r>
            <a:r>
              <a:rPr lang="en-NZ" dirty="0" smtClean="0"/>
              <a:t>composition </a:t>
            </a:r>
            <a:r>
              <a:rPr lang="en-NZ" dirty="0"/>
              <a:t>- </a:t>
            </a:r>
            <a:r>
              <a:rPr lang="en-NZ" dirty="0" smtClean="0"/>
              <a:t>Example						</a:t>
            </a:r>
            <a:endParaRPr lang="en-NZ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752" t="45169" r="31632" b="35804"/>
          <a:stretch/>
        </p:blipFill>
        <p:spPr>
          <a:xfrm>
            <a:off x="7153491" y="2390562"/>
            <a:ext cx="4002189" cy="2930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3659" t="19155" r="27736" b="54191"/>
          <a:stretch/>
        </p:blipFill>
        <p:spPr>
          <a:xfrm>
            <a:off x="1097280" y="2071528"/>
            <a:ext cx="4432300" cy="357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Object composition </a:t>
            </a:r>
            <a:r>
              <a:rPr lang="en-NZ" dirty="0" smtClean="0"/>
              <a:t>– Class diagram		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512" t="30487" r="56912" b="33927"/>
          <a:stretch/>
        </p:blipFill>
        <p:spPr>
          <a:xfrm>
            <a:off x="4735830" y="2358813"/>
            <a:ext cx="2781300" cy="29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Inheritance versus </a:t>
            </a:r>
            <a:r>
              <a:rPr lang="en-NZ" dirty="0" smtClean="0"/>
              <a:t>Composition  		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</a:t>
            </a:r>
            <a:r>
              <a:rPr lang="en-NZ" dirty="0" smtClean="0"/>
              <a:t>ost common OOP reusing techniques</a:t>
            </a:r>
            <a:endParaRPr lang="en-NZ" dirty="0"/>
          </a:p>
          <a:p>
            <a:r>
              <a:rPr lang="en-NZ" dirty="0"/>
              <a:t>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Inheritance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Composition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431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 inheritance  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Implements one class in terms of other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 smtClean="0"/>
              <a:t>Parent </a:t>
            </a:r>
            <a:r>
              <a:rPr lang="en-NZ" dirty="0"/>
              <a:t>is visible to </a:t>
            </a:r>
            <a:r>
              <a:rPr lang="en-NZ" dirty="0" smtClean="0"/>
              <a:t>child - </a:t>
            </a:r>
            <a:r>
              <a:rPr lang="en-NZ" dirty="0"/>
              <a:t>White box reuse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 smtClean="0"/>
              <a:t>Class </a:t>
            </a:r>
            <a:r>
              <a:rPr lang="en-NZ" dirty="0"/>
              <a:t>can derived from another class that is called super class (parent class) and the derived class is called as sub class (child class).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 smtClean="0"/>
              <a:t>Child </a:t>
            </a:r>
            <a:r>
              <a:rPr lang="en-NZ" dirty="0"/>
              <a:t>class inherits the attributes of its parent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Child class can use attributes of parent as if they were defined in the child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A child class can also override data members and methods from the parent</a:t>
            </a:r>
            <a:r>
              <a:rPr lang="en-NZ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 smtClean="0"/>
              <a:t>Overriding </a:t>
            </a:r>
            <a:r>
              <a:rPr lang="en-NZ" dirty="0"/>
              <a:t>implements special or different functionality in subclass.</a:t>
            </a:r>
          </a:p>
          <a:p>
            <a:pPr>
              <a:buFont typeface="Wingdings" panose="05000000000000000000" pitchFamily="2" charset="2"/>
              <a:buChar char="§"/>
            </a:pPr>
            <a:endParaRPr lang="en-NZ" dirty="0"/>
          </a:p>
          <a:p>
            <a:pPr>
              <a:buFont typeface="Wingdings" panose="05000000000000000000" pitchFamily="2" charset="2"/>
              <a:buChar char="§"/>
            </a:pP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712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 </a:t>
            </a:r>
            <a:r>
              <a:rPr lang="en-NZ" dirty="0" smtClean="0"/>
              <a:t>Inheritance - Example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34753"/>
            <a:ext cx="3503184" cy="40227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55130" y="2736440"/>
            <a:ext cx="44005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 Inheritance </a:t>
            </a:r>
            <a:r>
              <a:rPr lang="en-NZ" dirty="0" smtClean="0"/>
              <a:t>– Class Diagram			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308" y="2246517"/>
            <a:ext cx="3781425" cy="3133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856" y="2170317"/>
            <a:ext cx="38766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 </a:t>
            </a:r>
            <a:r>
              <a:rPr lang="en-NZ" dirty="0" smtClean="0"/>
              <a:t>Inheritance - </a:t>
            </a:r>
            <a:r>
              <a:rPr lang="en-NZ" dirty="0"/>
              <a:t>Advantages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NZ" dirty="0" smtClean="0"/>
              <a:t>Define </a:t>
            </a:r>
            <a:r>
              <a:rPr lang="en-NZ" dirty="0"/>
              <a:t>statistically at run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Straight forward to 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Supported directly by programming languages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Easy to modify </a:t>
            </a:r>
            <a:r>
              <a:rPr lang="en-NZ" dirty="0" smtClean="0"/>
              <a:t>the implementation</a:t>
            </a:r>
            <a:endParaRPr lang="en-NZ" dirty="0"/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Sub class overrides </a:t>
            </a:r>
            <a:r>
              <a:rPr lang="en-NZ" dirty="0" smtClean="0"/>
              <a:t>some of the operations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I</a:t>
            </a:r>
            <a:r>
              <a:rPr lang="en-NZ" dirty="0" smtClean="0"/>
              <a:t>t </a:t>
            </a:r>
            <a:r>
              <a:rPr lang="en-NZ" dirty="0"/>
              <a:t>affects the operations it inherits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87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 </a:t>
            </a:r>
            <a:r>
              <a:rPr lang="en-NZ" dirty="0" smtClean="0"/>
              <a:t>Inheritance - </a:t>
            </a:r>
            <a:r>
              <a:rPr lang="en-NZ" dirty="0"/>
              <a:t>Disadvantages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NZ" dirty="0" smtClean="0"/>
              <a:t>Cannot </a:t>
            </a:r>
            <a:r>
              <a:rPr lang="en-NZ" dirty="0"/>
              <a:t>change the </a:t>
            </a:r>
            <a:r>
              <a:rPr lang="en-NZ" dirty="0" smtClean="0"/>
              <a:t>implementation that </a:t>
            </a:r>
            <a:r>
              <a:rPr lang="en-NZ" dirty="0"/>
              <a:t>inherited from parent class at run-time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Inheritance is defined at compile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Parent class often defined at least part of sub class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Inheritance break encapsulation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Parent class may need to rewrite or replace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Limit flexibility and reusability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601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Object </a:t>
            </a:r>
            <a:r>
              <a:rPr lang="en-NZ" dirty="0" smtClean="0"/>
              <a:t>composition					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NZ" dirty="0" smtClean="0"/>
              <a:t>Alternative </a:t>
            </a:r>
            <a:r>
              <a:rPr lang="en-NZ" dirty="0"/>
              <a:t>to class inheritance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 smtClean="0"/>
              <a:t>Create </a:t>
            </a:r>
            <a:r>
              <a:rPr lang="en-NZ" dirty="0"/>
              <a:t>new functionalities using objects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 smtClean="0"/>
              <a:t>Need </a:t>
            </a:r>
            <a:r>
              <a:rPr lang="en-NZ" dirty="0"/>
              <a:t>well defined interfaces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 smtClean="0"/>
              <a:t>More </a:t>
            </a:r>
            <a:r>
              <a:rPr lang="en-NZ" dirty="0"/>
              <a:t>complex functionalities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 smtClean="0"/>
              <a:t>Black </a:t>
            </a:r>
            <a:r>
              <a:rPr lang="en-NZ" dirty="0"/>
              <a:t>box reuse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 smtClean="0"/>
              <a:t>Internal </a:t>
            </a:r>
            <a:r>
              <a:rPr lang="en-NZ" dirty="0"/>
              <a:t>details are not visible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628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Object </a:t>
            </a:r>
            <a:r>
              <a:rPr lang="en-NZ" dirty="0" smtClean="0"/>
              <a:t>composition - </a:t>
            </a:r>
            <a:r>
              <a:rPr lang="en-NZ" dirty="0"/>
              <a:t>Advantages</a:t>
            </a:r>
            <a:br>
              <a:rPr lang="en-NZ" dirty="0"/>
            </a:br>
            <a:r>
              <a:rPr lang="en-NZ" dirty="0" smtClean="0"/>
              <a:t>					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Define dynamically at run-time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Objects acquire reference to other objects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Objects require to be respect each other’s interfaces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Objects are accessed through interfaces therefore Object composition does not break encapsulation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Object can be replace at run-time by another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Fewer implementation dependencies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Object composition favour class inheritance therefore class encapsulate and focus on one task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NZ" dirty="0"/>
              <a:t>Classes and class hierarchies will remain small and less likely to grow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296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366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    Inheritance  Vs Composition </vt:lpstr>
      <vt:lpstr>Inheritance versus Composition     </vt:lpstr>
      <vt:lpstr>Class inheritance   </vt:lpstr>
      <vt:lpstr>Class Inheritance - Example </vt:lpstr>
      <vt:lpstr>Class Inheritance – Class Diagram   </vt:lpstr>
      <vt:lpstr>Class Inheritance - Advantages </vt:lpstr>
      <vt:lpstr>Class Inheritance - Disadvantages </vt:lpstr>
      <vt:lpstr>Object composition      </vt:lpstr>
      <vt:lpstr>Object composition - Advantages       </vt:lpstr>
      <vt:lpstr>Object composition - Advantages       </vt:lpstr>
      <vt:lpstr>Object composition - Advantages       </vt:lpstr>
      <vt:lpstr>Object composition - Example      </vt:lpstr>
      <vt:lpstr>Object composition – Class diagram   </vt:lpstr>
    </vt:vector>
  </TitlesOfParts>
  <Company>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versus Composition </dc:title>
  <dc:creator>Chamila Galauda Gedara</dc:creator>
  <cp:lastModifiedBy>James Darley</cp:lastModifiedBy>
  <cp:revision>7</cp:revision>
  <dcterms:created xsi:type="dcterms:W3CDTF">2018-05-26T10:34:26Z</dcterms:created>
  <dcterms:modified xsi:type="dcterms:W3CDTF">2018-05-30T21:01:24Z</dcterms:modified>
</cp:coreProperties>
</file>