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1B0D7-FBB4-4B8E-9E02-E89A9DF11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8842" y="1857895"/>
            <a:ext cx="8915399" cy="169995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NZ" sz="4800" b="1" dirty="0">
                <a:latin typeface="Cambria" panose="02040503050406030204" pitchFamily="18" charset="0"/>
                <a:ea typeface="Cambria" panose="02040503050406030204" pitchFamily="18" charset="0"/>
              </a:rPr>
              <a:t>Specifying object implementation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DDC476-3923-434C-B04B-92BECFD0A070}"/>
              </a:ext>
            </a:extLst>
          </p:cNvPr>
          <p:cNvSpPr txBox="1"/>
          <p:nvPr/>
        </p:nvSpPr>
        <p:spPr>
          <a:xfrm>
            <a:off x="2825891" y="3746330"/>
            <a:ext cx="89153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NZ" sz="2000" b="1" dirty="0">
                <a:latin typeface="Cambria" panose="02040503050406030204" pitchFamily="18" charset="0"/>
                <a:ea typeface="Cambria" panose="02040503050406030204" pitchFamily="18" charset="0"/>
              </a:rPr>
              <a:t>Presented By: </a:t>
            </a:r>
          </a:p>
          <a:p>
            <a:pPr algn="ctr">
              <a:lnSpc>
                <a:spcPct val="200000"/>
              </a:lnSpc>
            </a:pPr>
            <a:r>
              <a:rPr lang="en-NZ" sz="2000" b="1" dirty="0">
                <a:latin typeface="Cambria" panose="02040503050406030204" pitchFamily="18" charset="0"/>
                <a:ea typeface="Cambria" panose="02040503050406030204" pitchFamily="18" charset="0"/>
              </a:rPr>
              <a:t>Vaishali Patel &amp; </a:t>
            </a:r>
            <a:r>
              <a:rPr lang="en-NZ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Jonty </a:t>
            </a:r>
            <a:r>
              <a:rPr lang="en-NZ" sz="2000" b="1" dirty="0">
                <a:latin typeface="Cambria" panose="02040503050406030204" pitchFamily="18" charset="0"/>
                <a:ea typeface="Cambria" panose="02040503050406030204" pitchFamily="18" charset="0"/>
              </a:rPr>
              <a:t>Beddoes</a:t>
            </a:r>
          </a:p>
          <a:p>
            <a:pPr algn="ctr">
              <a:lnSpc>
                <a:spcPct val="200000"/>
              </a:lnSpc>
            </a:pPr>
            <a:r>
              <a:rPr lang="en-NZ" sz="2000" b="1" dirty="0">
                <a:latin typeface="Cambria" panose="02040503050406030204" pitchFamily="18" charset="0"/>
                <a:ea typeface="Cambria" panose="02040503050406030204" pitchFamily="18" charset="0"/>
              </a:rPr>
              <a:t>On: 31/05/2018</a:t>
            </a:r>
          </a:p>
        </p:txBody>
      </p:sp>
    </p:spTree>
    <p:extLst>
      <p:ext uri="{BB962C8B-B14F-4D97-AF65-F5344CB8AC3E}">
        <p14:creationId xmlns:p14="http://schemas.microsoft.com/office/powerpoint/2010/main" val="136567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6542C-3ECA-45AC-9FDB-AED2889E1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202" y="624110"/>
            <a:ext cx="9398410" cy="12808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NZ" sz="3200" b="1" dirty="0">
                <a:latin typeface="Cambria" panose="02040503050406030204" pitchFamily="18" charset="0"/>
                <a:ea typeface="Cambria" panose="02040503050406030204" pitchFamily="18" charset="0"/>
              </a:rPr>
              <a:t>What is object implementation?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12C8F-D468-4E43-9B49-597FC2344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6202" y="1660988"/>
            <a:ext cx="9398410" cy="3777622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200000"/>
              </a:lnSpc>
            </a:pPr>
            <a:r>
              <a:rPr lang="en-NZ" sz="2000" dirty="0">
                <a:latin typeface="Cambria" panose="02040503050406030204" pitchFamily="18" charset="0"/>
                <a:ea typeface="Cambria" panose="02040503050406030204" pitchFamily="18" charset="0"/>
              </a:rPr>
              <a:t>The implementation of objects must adhere to the principles of object-oriented methodology.</a:t>
            </a:r>
          </a:p>
          <a:p>
            <a:pPr algn="just">
              <a:lnSpc>
                <a:spcPct val="200000"/>
              </a:lnSpc>
            </a:pPr>
            <a:r>
              <a:rPr lang="en-NZ" sz="2000" dirty="0">
                <a:latin typeface="Cambria" panose="02040503050406030204" pitchFamily="18" charset="0"/>
                <a:ea typeface="Cambria" panose="02040503050406030204" pitchFamily="18" charset="0"/>
              </a:rPr>
              <a:t>The object’s implementation is defined by its </a:t>
            </a:r>
            <a:r>
              <a:rPr lang="en-NZ" sz="2000" b="1" i="1" dirty="0">
                <a:latin typeface="Cambria" panose="02040503050406030204" pitchFamily="18" charset="0"/>
                <a:ea typeface="Cambria" panose="02040503050406030204" pitchFamily="18" charset="0"/>
              </a:rPr>
              <a:t>class</a:t>
            </a:r>
            <a:r>
              <a:rPr lang="en-NZ" sz="2000" dirty="0">
                <a:latin typeface="Cambria" panose="02040503050406030204" pitchFamily="18" charset="0"/>
                <a:ea typeface="Cambria" panose="02040503050406030204" pitchFamily="18" charset="0"/>
              </a:rPr>
              <a:t>. The class defines the object’s internal data and representation and defines the operations the object can perform</a:t>
            </a:r>
            <a:r>
              <a:rPr lang="en-NZ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endParaRPr lang="en-NZ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en-NZ" sz="2000" dirty="0">
                <a:latin typeface="Cambria" panose="02040503050406030204" pitchFamily="18" charset="0"/>
                <a:ea typeface="Cambria" panose="02040503050406030204" pitchFamily="18" charset="0"/>
              </a:rPr>
              <a:t>Objects are created by instantiating a </a:t>
            </a:r>
            <a:r>
              <a:rPr lang="en-NZ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class, the </a:t>
            </a:r>
            <a:r>
              <a:rPr lang="en-NZ" sz="2000" dirty="0">
                <a:latin typeface="Cambria" panose="02040503050406030204" pitchFamily="18" charset="0"/>
                <a:ea typeface="Cambria" panose="02040503050406030204" pitchFamily="18" charset="0"/>
              </a:rPr>
              <a:t>object is said to be an instance of the class.</a:t>
            </a:r>
            <a:endParaRPr lang="en-NZ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186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B4C2-395A-4DD5-9CEC-027540381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03" y="452063"/>
            <a:ext cx="9578597" cy="128089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NZ" sz="3200" b="1" dirty="0">
                <a:latin typeface="Cambria" panose="02040503050406030204" pitchFamily="18" charset="0"/>
                <a:ea typeface="Cambria" panose="02040503050406030204" pitchFamily="18" charset="0"/>
              </a:rPr>
              <a:t>Objects provides a number of benefits:</a:t>
            </a:r>
            <a:br>
              <a:rPr lang="en-NZ" sz="32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NZ" sz="3200" b="1" dirty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NZ" sz="32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NZ" sz="3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A4A1BF-B3D7-44FE-A472-4F5BE10AF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191" y="1455504"/>
            <a:ext cx="9501151" cy="5500099"/>
          </a:xfrm>
        </p:spPr>
        <p:txBody>
          <a:bodyPr>
            <a:normAutofit/>
          </a:bodyPr>
          <a:lstStyle/>
          <a:p>
            <a:pPr fontAlgn="base">
              <a:lnSpc>
                <a:spcPct val="200000"/>
              </a:lnSpc>
            </a:pPr>
            <a:r>
              <a:rPr lang="en-NZ" sz="2400" b="1" i="1" u="sng" dirty="0">
                <a:latin typeface="Cambria" panose="02040503050406030204" pitchFamily="18" charset="0"/>
                <a:ea typeface="Cambria" panose="02040503050406030204" pitchFamily="18" charset="0"/>
              </a:rPr>
              <a:t>Modularity:</a:t>
            </a:r>
            <a:r>
              <a:rPr lang="en-NZ" sz="2000" dirty="0">
                <a:latin typeface="Cambria" panose="02040503050406030204" pitchFamily="18" charset="0"/>
                <a:ea typeface="Cambria" panose="02040503050406030204" pitchFamily="18" charset="0"/>
              </a:rPr>
              <a:t> code can be maintained independently of other source code</a:t>
            </a:r>
          </a:p>
          <a:p>
            <a:pPr fontAlgn="base">
              <a:lnSpc>
                <a:spcPct val="200000"/>
              </a:lnSpc>
            </a:pPr>
            <a:r>
              <a:rPr lang="en-NZ" sz="2400" b="1" i="1" u="sng" dirty="0">
                <a:latin typeface="Cambria" panose="02040503050406030204" pitchFamily="18" charset="0"/>
                <a:ea typeface="Cambria" panose="02040503050406030204" pitchFamily="18" charset="0"/>
              </a:rPr>
              <a:t>Information-hiding:</a:t>
            </a:r>
            <a:r>
              <a:rPr lang="en-NZ" sz="2000" dirty="0">
                <a:latin typeface="Cambria" panose="02040503050406030204" pitchFamily="18" charset="0"/>
                <a:ea typeface="Cambria" panose="02040503050406030204" pitchFamily="18" charset="0"/>
              </a:rPr>
              <a:t> specific implementations are unknown from the outside world</a:t>
            </a:r>
          </a:p>
          <a:p>
            <a:pPr fontAlgn="base">
              <a:lnSpc>
                <a:spcPct val="200000"/>
              </a:lnSpc>
            </a:pPr>
            <a:r>
              <a:rPr lang="en-NZ" sz="2400" b="1" i="1" u="sng" dirty="0">
                <a:latin typeface="Cambria" panose="02040503050406030204" pitchFamily="18" charset="0"/>
                <a:ea typeface="Cambria" panose="02040503050406030204" pitchFamily="18" charset="0"/>
              </a:rPr>
              <a:t>Code reuse:</a:t>
            </a:r>
            <a:r>
              <a:rPr lang="en-NZ" sz="2000" dirty="0">
                <a:latin typeface="Cambria" panose="02040503050406030204" pitchFamily="18" charset="0"/>
                <a:ea typeface="Cambria" panose="02040503050406030204" pitchFamily="18" charset="0"/>
              </a:rPr>
              <a:t> code already implemented, tested, and case-specific may be used within another program</a:t>
            </a:r>
          </a:p>
          <a:p>
            <a:pPr fontAlgn="base">
              <a:lnSpc>
                <a:spcPct val="200000"/>
              </a:lnSpc>
            </a:pPr>
            <a:r>
              <a:rPr lang="en-NZ" sz="2400" b="1" i="1" u="sng" dirty="0">
                <a:latin typeface="Cambria" panose="02040503050406030204" pitchFamily="18" charset="0"/>
                <a:ea typeface="Cambria" panose="02040503050406030204" pitchFamily="18" charset="0"/>
              </a:rPr>
              <a:t>Pluggability and debugging ease:</a:t>
            </a:r>
            <a:r>
              <a:rPr lang="en-NZ" sz="2000" u="sng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NZ" sz="2000" dirty="0">
                <a:latin typeface="Cambria" panose="02040503050406030204" pitchFamily="18" charset="0"/>
                <a:ea typeface="Cambria" panose="02040503050406030204" pitchFamily="18" charset="0"/>
              </a:rPr>
              <a:t>problems can be traced to specific instances of code and may be replaced with another object</a:t>
            </a:r>
          </a:p>
          <a:p>
            <a:pPr>
              <a:lnSpc>
                <a:spcPct val="200000"/>
              </a:lnSpc>
            </a:pPr>
            <a:endParaRPr lang="en-NZ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96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7FC17-0BEF-4B35-AFAA-1F117C169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2873" y="439176"/>
            <a:ext cx="9634450" cy="12808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NZ" b="1" dirty="0">
                <a:latin typeface="Cambria" panose="02040503050406030204" pitchFamily="18" charset="0"/>
                <a:ea typeface="Cambria" panose="02040503050406030204" pitchFamily="18" charset="0"/>
              </a:rPr>
              <a:t>When to use object implementation?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7FFE2-73B4-4C45-ABFA-95509993A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2873" y="1496602"/>
            <a:ext cx="9386376" cy="5361397"/>
          </a:xfrm>
        </p:spPr>
        <p:txBody>
          <a:bodyPr>
            <a:normAutofit lnSpcReduction="10000"/>
          </a:bodyPr>
          <a:lstStyle/>
          <a:p>
            <a:pPr>
              <a:lnSpc>
                <a:spcPct val="210000"/>
              </a:lnSpc>
            </a:pPr>
            <a:r>
              <a:rPr lang="en-NZ" sz="2000" dirty="0">
                <a:latin typeface="Cambria" panose="02040503050406030204" pitchFamily="18" charset="0"/>
                <a:ea typeface="Cambria" panose="02040503050406030204" pitchFamily="18" charset="0"/>
              </a:rPr>
              <a:t>Software objects are conceptually similar to real-world objects: they too consist of </a:t>
            </a:r>
            <a:r>
              <a:rPr lang="en-NZ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state</a:t>
            </a:r>
            <a:r>
              <a:rPr lang="en-NZ" sz="2000" dirty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NZ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related behaviour</a:t>
            </a:r>
            <a:r>
              <a:rPr lang="en-NZ" sz="20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>
              <a:lnSpc>
                <a:spcPct val="210000"/>
              </a:lnSpc>
            </a:pPr>
            <a:r>
              <a:rPr lang="en-NZ" sz="2000" dirty="0">
                <a:latin typeface="Cambria" panose="02040503050406030204" pitchFamily="18" charset="0"/>
                <a:ea typeface="Cambria" panose="02040503050406030204" pitchFamily="18" charset="0"/>
              </a:rPr>
              <a:t>An object stores its state in </a:t>
            </a:r>
            <a:r>
              <a:rPr lang="en-NZ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fields</a:t>
            </a:r>
            <a:r>
              <a:rPr lang="en-NZ" sz="2000" dirty="0">
                <a:latin typeface="Cambria" panose="02040503050406030204" pitchFamily="18" charset="0"/>
                <a:ea typeface="Cambria" panose="02040503050406030204" pitchFamily="18" charset="0"/>
              </a:rPr>
              <a:t> (variables in some programming languages) and exposes its behaviour through </a:t>
            </a:r>
            <a:r>
              <a:rPr lang="en-NZ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methods</a:t>
            </a:r>
            <a:r>
              <a:rPr lang="en-NZ" sz="2000" dirty="0">
                <a:latin typeface="Cambria" panose="02040503050406030204" pitchFamily="18" charset="0"/>
                <a:ea typeface="Cambria" panose="02040503050406030204" pitchFamily="18" charset="0"/>
              </a:rPr>
              <a:t> (functions in some programming languages). </a:t>
            </a:r>
          </a:p>
          <a:p>
            <a:pPr>
              <a:lnSpc>
                <a:spcPct val="210000"/>
              </a:lnSpc>
            </a:pPr>
            <a:r>
              <a:rPr lang="en-NZ" sz="2800" b="1" i="1" dirty="0">
                <a:latin typeface="Cambria" panose="02040503050406030204" pitchFamily="18" charset="0"/>
                <a:ea typeface="Cambria" panose="02040503050406030204" pitchFamily="18" charset="0"/>
              </a:rPr>
              <a:t>Methods</a:t>
            </a:r>
            <a:r>
              <a:rPr lang="en-NZ" sz="2000" dirty="0">
                <a:latin typeface="Cambria" panose="02040503050406030204" pitchFamily="18" charset="0"/>
                <a:ea typeface="Cambria" panose="02040503050406030204" pitchFamily="18" charset="0"/>
              </a:rPr>
              <a:t> operate on an object's internal state and serve as the primary mechanism for object-to-object communication. </a:t>
            </a:r>
          </a:p>
        </p:txBody>
      </p:sp>
    </p:spTree>
    <p:extLst>
      <p:ext uri="{BB962C8B-B14F-4D97-AF65-F5344CB8AC3E}">
        <p14:creationId xmlns:p14="http://schemas.microsoft.com/office/powerpoint/2010/main" val="314895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BEAB-4D14-4E86-99B0-F63ED142D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993" y="624110"/>
            <a:ext cx="9593619" cy="1280890"/>
          </a:xfrm>
        </p:spPr>
        <p:txBody>
          <a:bodyPr>
            <a:normAutofit/>
          </a:bodyPr>
          <a:lstStyle/>
          <a:p>
            <a:r>
              <a:rPr lang="en-NZ" sz="3200" b="1" dirty="0">
                <a:latin typeface="Cambria" panose="02040503050406030204" pitchFamily="18" charset="0"/>
                <a:ea typeface="Cambria" panose="02040503050406030204" pitchFamily="18" charset="0"/>
              </a:rPr>
              <a:t>Object Representation</a:t>
            </a:r>
          </a:p>
        </p:txBody>
      </p:sp>
      <p:pic>
        <p:nvPicPr>
          <p:cNvPr id="1028" name="Picture 4" descr="Image result for eMPLOYEE CLASS REPRESENTATION WITH LABELS">
            <a:extLst>
              <a:ext uri="{FF2B5EF4-FFF2-40B4-BE49-F238E27FC236}">
                <a16:creationId xmlns:a16="http://schemas.microsoft.com/office/drawing/2014/main" id="{2F198659-2170-4765-8704-2EBA0FD49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905000"/>
            <a:ext cx="5021943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529" y="2628900"/>
            <a:ext cx="39338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866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5990-FC1A-4B6E-9318-79D16B808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295" y="383040"/>
            <a:ext cx="10141527" cy="1014245"/>
          </a:xfrm>
        </p:spPr>
        <p:txBody>
          <a:bodyPr>
            <a:normAutofit/>
          </a:bodyPr>
          <a:lstStyle/>
          <a:p>
            <a:r>
              <a:rPr lang="en-NZ" sz="3200" b="1" dirty="0">
                <a:latin typeface="Cambria" panose="02040503050406030204" pitchFamily="18" charset="0"/>
                <a:ea typeface="Cambria" panose="02040503050406030204" pitchFamily="18" charset="0"/>
              </a:rPr>
              <a:t>OOP has four basic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4F0C4-1764-4B1F-B45F-755E1AA08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295" y="1546167"/>
            <a:ext cx="10141527" cy="5170517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NZ" sz="2000" b="1" dirty="0">
                <a:latin typeface="Cambria" panose="02040503050406030204" pitchFamily="18" charset="0"/>
                <a:ea typeface="Cambria" panose="02040503050406030204" pitchFamily="18" charset="0"/>
              </a:rPr>
              <a:t> Abstraction:</a:t>
            </a:r>
            <a:r>
              <a:rPr lang="en-NZ" sz="2000" dirty="0">
                <a:latin typeface="Cambria" panose="02040503050406030204" pitchFamily="18" charset="0"/>
                <a:ea typeface="Cambria" panose="02040503050406030204" pitchFamily="18" charset="0"/>
              </a:rPr>
              <a:t> is a process where you show only “relevant” data and “hide” unnecessary details of an object from the user.</a:t>
            </a:r>
          </a:p>
          <a:p>
            <a:pPr algn="just">
              <a:lnSpc>
                <a:spcPct val="200000"/>
              </a:lnSpc>
            </a:pPr>
            <a:r>
              <a:rPr lang="en-NZ" sz="2000" b="1" dirty="0">
                <a:latin typeface="Cambria" panose="02040503050406030204" pitchFamily="18" charset="0"/>
                <a:ea typeface="Cambria" panose="02040503050406030204" pitchFamily="18" charset="0"/>
              </a:rPr>
              <a:t>Encapsulation:</a:t>
            </a:r>
            <a:r>
              <a:rPr lang="en-NZ" sz="2000" dirty="0">
                <a:latin typeface="Cambria" panose="02040503050406030204" pitchFamily="18" charset="0"/>
                <a:ea typeface="Cambria" panose="02040503050406030204" pitchFamily="18" charset="0"/>
              </a:rPr>
              <a:t> It provides only essential information to the outside world and hiding their background details.  </a:t>
            </a:r>
          </a:p>
          <a:p>
            <a:pPr algn="just">
              <a:lnSpc>
                <a:spcPct val="200000"/>
              </a:lnSpc>
            </a:pPr>
            <a:r>
              <a:rPr lang="en-NZ" sz="2000" b="1" dirty="0">
                <a:latin typeface="Cambria" panose="02040503050406030204" pitchFamily="18" charset="0"/>
                <a:ea typeface="Cambria" panose="02040503050406030204" pitchFamily="18" charset="0"/>
              </a:rPr>
              <a:t> Inheritance:</a:t>
            </a:r>
            <a:r>
              <a:rPr lang="en-NZ" sz="2000" dirty="0">
                <a:latin typeface="Cambria" panose="02040503050406030204" pitchFamily="18" charset="0"/>
                <a:ea typeface="Cambria" panose="02040503050406030204" pitchFamily="18" charset="0"/>
              </a:rPr>
              <a:t> The ability to create a new class from an existing class.</a:t>
            </a:r>
          </a:p>
          <a:p>
            <a:pPr algn="just">
              <a:lnSpc>
                <a:spcPct val="200000"/>
              </a:lnSpc>
            </a:pPr>
            <a:r>
              <a:rPr lang="en-NZ" sz="2000" b="1" dirty="0">
                <a:latin typeface="Cambria" panose="02040503050406030204" pitchFamily="18" charset="0"/>
                <a:ea typeface="Cambria" panose="02040503050406030204" pitchFamily="18" charset="0"/>
              </a:rPr>
              <a:t>Polymorphism:</a:t>
            </a:r>
            <a:r>
              <a:rPr lang="en-NZ" sz="2000" dirty="0">
                <a:latin typeface="Cambria" panose="02040503050406030204" pitchFamily="18" charset="0"/>
                <a:ea typeface="Cambria" panose="02040503050406030204" pitchFamily="18" charset="0"/>
              </a:rPr>
              <a:t> Occurs when there is a hierarchy of classes and they are related by inheritance. </a:t>
            </a:r>
          </a:p>
        </p:txBody>
      </p:sp>
    </p:spTree>
    <p:extLst>
      <p:ext uri="{BB962C8B-B14F-4D97-AF65-F5344CB8AC3E}">
        <p14:creationId xmlns:p14="http://schemas.microsoft.com/office/powerpoint/2010/main" val="972562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2235-7553-4DF7-9ED6-4365AC4B5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295" y="624110"/>
            <a:ext cx="10365970" cy="12808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NZ" sz="3200" b="1" dirty="0">
                <a:latin typeface="Cambria" panose="02040503050406030204" pitchFamily="18" charset="0"/>
                <a:ea typeface="Cambria" panose="02040503050406030204" pitchFamily="18" charset="0"/>
              </a:rPr>
              <a:t>Python Code demo of object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FBFC2-FDDA-4677-AAD6-B680875C0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018954"/>
            <a:ext cx="71628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52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44386-D90C-440A-B7A3-17BF6DC2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200" b="1" dirty="0">
                <a:latin typeface="Cambria" panose="02040503050406030204" pitchFamily="18" charset="0"/>
                <a:ea typeface="Cambria" panose="02040503050406030204" pitchFamily="18" charset="0"/>
              </a:rPr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DD10D-3680-46DA-9DBC-6B9796ADA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55059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1848-15AB-459A-84CB-6D799701B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3048" y="2926736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NZ" sz="4800" b="1" dirty="0"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8150328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310</TotalTime>
  <Words>192</Words>
  <Application>Microsoft Office PowerPoint</Application>
  <PresentationFormat>Widescreen</PresentationFormat>
  <Paragraphs>26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</vt:lpstr>
      <vt:lpstr>Century Gothic</vt:lpstr>
      <vt:lpstr>Wingdings 3</vt:lpstr>
      <vt:lpstr>Wisp</vt:lpstr>
      <vt:lpstr>Specifying object implementation</vt:lpstr>
      <vt:lpstr>What is object implementation?</vt:lpstr>
      <vt:lpstr>Objects provides a number of benefits:  </vt:lpstr>
      <vt:lpstr>When to use object implementation?</vt:lpstr>
      <vt:lpstr>Object Representation</vt:lpstr>
      <vt:lpstr>OOP has four basic concepts</vt:lpstr>
      <vt:lpstr>Python Code demo of object implementation</vt:lpstr>
      <vt:lpstr>References: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versus Interface inheritance</dc:title>
  <dc:creator>Vaishali Patel</dc:creator>
  <cp:lastModifiedBy>Jonathon Beddoes</cp:lastModifiedBy>
  <cp:revision>40</cp:revision>
  <dcterms:created xsi:type="dcterms:W3CDTF">2018-05-29T09:55:34Z</dcterms:created>
  <dcterms:modified xsi:type="dcterms:W3CDTF">2018-05-30T20:47:34Z</dcterms:modified>
</cp:coreProperties>
</file>