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Delegation, Inheritance versus parameterized types</a:t>
            </a:r>
          </a:p>
        </p:txBody>
      </p:sp>
      <p:sp>
        <p:nvSpPr>
          <p:cNvPr id="3" name="Subtitle 2"/>
          <p:cNvSpPr>
            <a:spLocks noGrp="1"/>
          </p:cNvSpPr>
          <p:nvPr>
            <p:ph type="subTitle" idx="1"/>
          </p:nvPr>
        </p:nvSpPr>
        <p:spPr/>
        <p:txBody>
          <a:bodyPr/>
          <a:lstStyle/>
          <a:p>
            <a:r>
              <a:rPr lang="en-NZ" dirty="0"/>
              <a:t>Braeden, Jake, and Michael</a:t>
            </a:r>
          </a:p>
        </p:txBody>
      </p:sp>
    </p:spTree>
    <p:extLst>
      <p:ext uri="{BB962C8B-B14F-4D97-AF65-F5344CB8AC3E}">
        <p14:creationId xmlns:p14="http://schemas.microsoft.com/office/powerpoint/2010/main" val="163869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Inheritance versus Parameterization</a:t>
            </a:r>
          </a:p>
        </p:txBody>
      </p:sp>
      <p:sp>
        <p:nvSpPr>
          <p:cNvPr id="3" name="Content Placeholder 2"/>
          <p:cNvSpPr>
            <a:spLocks noGrp="1"/>
          </p:cNvSpPr>
          <p:nvPr>
            <p:ph idx="1"/>
          </p:nvPr>
        </p:nvSpPr>
        <p:spPr/>
        <p:txBody>
          <a:bodyPr/>
          <a:lstStyle/>
          <a:p>
            <a:r>
              <a:rPr lang="en-NZ" dirty="0"/>
              <a:t>Parameterized types, also known as generics and templates are useful for reusing functionality. </a:t>
            </a:r>
          </a:p>
          <a:p>
            <a:pPr lvl="1"/>
            <a:r>
              <a:rPr lang="en-NZ" dirty="0"/>
              <a:t>This is useful when declaring a type without specifying the rest of the types that it uses.</a:t>
            </a:r>
          </a:p>
          <a:p>
            <a:pPr lvl="1"/>
            <a:r>
              <a:rPr lang="en-NZ" dirty="0"/>
              <a:t>An example, when you declare a list of objects but don’t define what value type is going to be passed to it you can define a generic value.</a:t>
            </a:r>
          </a:p>
          <a:p>
            <a:r>
              <a:rPr lang="en-NZ" dirty="0"/>
              <a:t>Inheritance lets your provide default implementations for operations and lets subclasses override them.</a:t>
            </a:r>
          </a:p>
          <a:p>
            <a:r>
              <a:rPr lang="en-NZ" dirty="0"/>
              <a:t>Parameterized types let you change the types that a class can use.</a:t>
            </a:r>
          </a:p>
          <a:p>
            <a:r>
              <a:rPr lang="en-NZ" dirty="0"/>
              <a:t>Implementation of parameterization purely depends on your design and implementation constraints.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97" y="1357353"/>
            <a:ext cx="2610214" cy="638264"/>
          </a:xfrm>
          <a:prstGeom prst="rect">
            <a:avLst/>
          </a:prstGeom>
        </p:spPr>
      </p:pic>
    </p:spTree>
    <p:extLst>
      <p:ext uri="{BB962C8B-B14F-4D97-AF65-F5344CB8AC3E}">
        <p14:creationId xmlns:p14="http://schemas.microsoft.com/office/powerpoint/2010/main" val="387333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19B11-8D8E-48AC-9E28-E355CCB4650F}"/>
              </a:ext>
            </a:extLst>
          </p:cNvPr>
          <p:cNvSpPr>
            <a:spLocks noGrp="1"/>
          </p:cNvSpPr>
          <p:nvPr>
            <p:ph type="ctrTitle"/>
          </p:nvPr>
        </p:nvSpPr>
        <p:spPr/>
        <p:txBody>
          <a:bodyPr/>
          <a:lstStyle/>
          <a:p>
            <a:r>
              <a:rPr lang="en-NZ" dirty="0"/>
              <a:t>Inheritance</a:t>
            </a:r>
          </a:p>
        </p:txBody>
      </p:sp>
      <p:sp>
        <p:nvSpPr>
          <p:cNvPr id="5" name="Subtitle 4">
            <a:extLst>
              <a:ext uri="{FF2B5EF4-FFF2-40B4-BE49-F238E27FC236}">
                <a16:creationId xmlns:a16="http://schemas.microsoft.com/office/drawing/2014/main" id="{1CA00D03-4C94-40F5-A211-40BDC82264BC}"/>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14365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8C3E-9152-4930-A368-51A5C84A5152}"/>
              </a:ext>
            </a:extLst>
          </p:cNvPr>
          <p:cNvSpPr>
            <a:spLocks noGrp="1"/>
          </p:cNvSpPr>
          <p:nvPr>
            <p:ph type="title"/>
          </p:nvPr>
        </p:nvSpPr>
        <p:spPr/>
        <p:txBody>
          <a:bodyPr/>
          <a:lstStyle/>
          <a:p>
            <a:r>
              <a:rPr lang="en-NZ" dirty="0"/>
              <a:t>What is inheritance?</a:t>
            </a:r>
          </a:p>
        </p:txBody>
      </p:sp>
      <p:sp>
        <p:nvSpPr>
          <p:cNvPr id="3" name="Content Placeholder 2">
            <a:extLst>
              <a:ext uri="{FF2B5EF4-FFF2-40B4-BE49-F238E27FC236}">
                <a16:creationId xmlns:a16="http://schemas.microsoft.com/office/drawing/2014/main" id="{AE3487C1-AAB8-4C8A-A0FB-37B9A44EF526}"/>
              </a:ext>
            </a:extLst>
          </p:cNvPr>
          <p:cNvSpPr>
            <a:spLocks noGrp="1"/>
          </p:cNvSpPr>
          <p:nvPr>
            <p:ph idx="1"/>
          </p:nvPr>
        </p:nvSpPr>
        <p:spPr/>
        <p:txBody>
          <a:bodyPr/>
          <a:lstStyle/>
          <a:p>
            <a:r>
              <a:rPr lang="en-NZ" dirty="0"/>
              <a:t>Inheritance allows for the creation of new classes from an existing class.</a:t>
            </a:r>
          </a:p>
          <a:p>
            <a:r>
              <a:rPr lang="en-NZ" dirty="0"/>
              <a:t>The new class takes the properties and behaviour of the existing class.</a:t>
            </a:r>
          </a:p>
          <a:p>
            <a:r>
              <a:rPr lang="en-NZ" dirty="0"/>
              <a:t>Using inheritance allows for reusability.</a:t>
            </a:r>
          </a:p>
          <a:p>
            <a:r>
              <a:rPr lang="en-NZ" dirty="0"/>
              <a:t>Allows for functions to be extended.</a:t>
            </a:r>
          </a:p>
          <a:p>
            <a:r>
              <a:rPr lang="en-NZ" dirty="0"/>
              <a:t>Properties and behaviour of a class can be changed without affecting the main class.</a:t>
            </a:r>
          </a:p>
          <a:p>
            <a:r>
              <a:rPr lang="en-NZ" dirty="0"/>
              <a:t>Allows for less coding mistakes to occur as the same code won’t be typed multiple times.</a:t>
            </a:r>
          </a:p>
          <a:p>
            <a:r>
              <a:rPr lang="en-NZ" dirty="0"/>
              <a:t>New classes should use the same functions as the existing class (i.e. Fruit Class, which Banana and Apple inherits from).</a:t>
            </a:r>
          </a:p>
          <a:p>
            <a:endParaRPr lang="en-NZ" dirty="0"/>
          </a:p>
        </p:txBody>
      </p:sp>
    </p:spTree>
    <p:extLst>
      <p:ext uri="{BB962C8B-B14F-4D97-AF65-F5344CB8AC3E}">
        <p14:creationId xmlns:p14="http://schemas.microsoft.com/office/powerpoint/2010/main" val="12075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0A60-0173-4CA4-9C9E-1F56C4623557}"/>
              </a:ext>
            </a:extLst>
          </p:cNvPr>
          <p:cNvSpPr>
            <a:spLocks noGrp="1"/>
          </p:cNvSpPr>
          <p:nvPr>
            <p:ph type="title"/>
          </p:nvPr>
        </p:nvSpPr>
        <p:spPr/>
        <p:txBody>
          <a:bodyPr/>
          <a:lstStyle/>
          <a:p>
            <a:r>
              <a:rPr lang="en-NZ" dirty="0"/>
              <a:t>Disadvantages of Inheritance	</a:t>
            </a:r>
          </a:p>
        </p:txBody>
      </p:sp>
      <p:sp>
        <p:nvSpPr>
          <p:cNvPr id="3" name="Content Placeholder 2">
            <a:extLst>
              <a:ext uri="{FF2B5EF4-FFF2-40B4-BE49-F238E27FC236}">
                <a16:creationId xmlns:a16="http://schemas.microsoft.com/office/drawing/2014/main" id="{5D1BE60C-1070-4477-9999-70D4DE55A914}"/>
              </a:ext>
            </a:extLst>
          </p:cNvPr>
          <p:cNvSpPr>
            <a:spLocks noGrp="1"/>
          </p:cNvSpPr>
          <p:nvPr>
            <p:ph idx="1"/>
          </p:nvPr>
        </p:nvSpPr>
        <p:spPr/>
        <p:txBody>
          <a:bodyPr/>
          <a:lstStyle/>
          <a:p>
            <a:r>
              <a:rPr lang="en-NZ" dirty="0"/>
              <a:t>The existing and new classes are “tightly coupled” meaning they rely on each other and therefore, one cannot be used without the other.</a:t>
            </a:r>
          </a:p>
          <a:p>
            <a:r>
              <a:rPr lang="en-NZ" dirty="0"/>
              <a:t>The functions within the existing class must be used in the new class. Because of this, the super class of the subclass may need to be altered to deal with the new functionality within the system.</a:t>
            </a:r>
          </a:p>
          <a:p>
            <a:r>
              <a:rPr lang="en-NZ" dirty="0"/>
              <a:t>If a change in the function name is required, it will affect all subclasses of the same function name.</a:t>
            </a:r>
          </a:p>
          <a:p>
            <a:endParaRPr lang="en-NZ" dirty="0"/>
          </a:p>
          <a:p>
            <a:endParaRPr lang="en-NZ" dirty="0"/>
          </a:p>
          <a:p>
            <a:endParaRPr lang="en-NZ" dirty="0"/>
          </a:p>
        </p:txBody>
      </p:sp>
    </p:spTree>
    <p:extLst>
      <p:ext uri="{BB962C8B-B14F-4D97-AF65-F5344CB8AC3E}">
        <p14:creationId xmlns:p14="http://schemas.microsoft.com/office/powerpoint/2010/main" val="413197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2583D7-B5A6-435C-AD89-904A324EBC81}"/>
              </a:ext>
            </a:extLst>
          </p:cNvPr>
          <p:cNvPicPr>
            <a:picLocks noChangeAspect="1"/>
          </p:cNvPicPr>
          <p:nvPr/>
        </p:nvPicPr>
        <p:blipFill>
          <a:blip r:embed="rId2"/>
          <a:stretch>
            <a:fillRect/>
          </a:stretch>
        </p:blipFill>
        <p:spPr>
          <a:xfrm>
            <a:off x="682139" y="305151"/>
            <a:ext cx="3407542" cy="4107305"/>
          </a:xfrm>
          <a:prstGeom prst="rect">
            <a:avLst/>
          </a:prstGeom>
        </p:spPr>
      </p:pic>
      <p:pic>
        <p:nvPicPr>
          <p:cNvPr id="5" name="Picture 4">
            <a:extLst>
              <a:ext uri="{FF2B5EF4-FFF2-40B4-BE49-F238E27FC236}">
                <a16:creationId xmlns:a16="http://schemas.microsoft.com/office/drawing/2014/main" id="{F79C7DD1-62A6-4FBC-BB13-F0F79EAD32FD}"/>
              </a:ext>
            </a:extLst>
          </p:cNvPr>
          <p:cNvPicPr>
            <a:picLocks noChangeAspect="1"/>
          </p:cNvPicPr>
          <p:nvPr/>
        </p:nvPicPr>
        <p:blipFill>
          <a:blip r:embed="rId3"/>
          <a:stretch>
            <a:fillRect/>
          </a:stretch>
        </p:blipFill>
        <p:spPr>
          <a:xfrm>
            <a:off x="585259" y="4614608"/>
            <a:ext cx="3746858" cy="1163339"/>
          </a:xfrm>
          <a:prstGeom prst="rect">
            <a:avLst/>
          </a:prstGeom>
        </p:spPr>
      </p:pic>
      <p:sp>
        <p:nvSpPr>
          <p:cNvPr id="6" name="Content Placeholder 2">
            <a:extLst>
              <a:ext uri="{FF2B5EF4-FFF2-40B4-BE49-F238E27FC236}">
                <a16:creationId xmlns:a16="http://schemas.microsoft.com/office/drawing/2014/main" id="{33290392-DB40-492D-AE0F-1003D4E13C67}"/>
              </a:ext>
            </a:extLst>
          </p:cNvPr>
          <p:cNvSpPr>
            <a:spLocks noGrp="1"/>
          </p:cNvSpPr>
          <p:nvPr>
            <p:ph idx="1"/>
          </p:nvPr>
        </p:nvSpPr>
        <p:spPr>
          <a:xfrm>
            <a:off x="4731026" y="1216701"/>
            <a:ext cx="4808018" cy="4424597"/>
          </a:xfrm>
        </p:spPr>
        <p:txBody>
          <a:bodyPr/>
          <a:lstStyle/>
          <a:p>
            <a:r>
              <a:rPr lang="en-NZ" dirty="0"/>
              <a:t>In this example, Parent is the super class and Child is the subclass.</a:t>
            </a:r>
          </a:p>
          <a:p>
            <a:r>
              <a:rPr lang="en-NZ" dirty="0"/>
              <a:t>The parent class has a method called “</a:t>
            </a:r>
            <a:r>
              <a:rPr lang="en-NZ" dirty="0" err="1"/>
              <a:t>print_last_name</a:t>
            </a:r>
            <a:r>
              <a:rPr lang="en-NZ" dirty="0"/>
              <a:t>” which returns Roberts as their last name.</a:t>
            </a:r>
          </a:p>
          <a:p>
            <a:r>
              <a:rPr lang="en-NZ" dirty="0"/>
              <a:t>Child inherits this method and returns </a:t>
            </a:r>
            <a:r>
              <a:rPr lang="en-NZ" dirty="0" err="1"/>
              <a:t>Snitzleberg</a:t>
            </a:r>
            <a:r>
              <a:rPr lang="en-NZ" dirty="0"/>
              <a:t> as their last name. Also has a “</a:t>
            </a:r>
            <a:r>
              <a:rPr lang="en-NZ" dirty="0" err="1"/>
              <a:t>print_first_name</a:t>
            </a:r>
            <a:r>
              <a:rPr lang="en-NZ" dirty="0"/>
              <a:t>” method which returns their first name “Bucky”.</a:t>
            </a:r>
          </a:p>
          <a:p>
            <a:r>
              <a:rPr lang="en-NZ" dirty="0"/>
              <a:t>When the child function is run, it returns </a:t>
            </a:r>
            <a:r>
              <a:rPr lang="en-NZ" dirty="0" err="1"/>
              <a:t>Snitzleberg</a:t>
            </a:r>
            <a:r>
              <a:rPr lang="en-NZ" dirty="0"/>
              <a:t> rather than Roberts as it has been overridden.</a:t>
            </a:r>
          </a:p>
        </p:txBody>
      </p:sp>
      <p:sp>
        <p:nvSpPr>
          <p:cNvPr id="7" name="Title 1">
            <a:extLst>
              <a:ext uri="{FF2B5EF4-FFF2-40B4-BE49-F238E27FC236}">
                <a16:creationId xmlns:a16="http://schemas.microsoft.com/office/drawing/2014/main" id="{9445A143-0FBC-4265-835D-2E0EBB534F78}"/>
              </a:ext>
            </a:extLst>
          </p:cNvPr>
          <p:cNvSpPr>
            <a:spLocks noGrp="1"/>
          </p:cNvSpPr>
          <p:nvPr>
            <p:ph type="title"/>
          </p:nvPr>
        </p:nvSpPr>
        <p:spPr>
          <a:xfrm>
            <a:off x="5168348" y="156238"/>
            <a:ext cx="5722418" cy="1320800"/>
          </a:xfrm>
        </p:spPr>
        <p:txBody>
          <a:bodyPr/>
          <a:lstStyle/>
          <a:p>
            <a:r>
              <a:rPr lang="en-NZ" dirty="0"/>
              <a:t>Example</a:t>
            </a:r>
          </a:p>
        </p:txBody>
      </p:sp>
    </p:spTree>
    <p:extLst>
      <p:ext uri="{BB962C8B-B14F-4D97-AF65-F5344CB8AC3E}">
        <p14:creationId xmlns:p14="http://schemas.microsoft.com/office/powerpoint/2010/main" val="12796282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397</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Delegation, Inheritance versus parameterized types</vt:lpstr>
      <vt:lpstr>Inheritance versus Parameterization</vt:lpstr>
      <vt:lpstr>Inheritance</vt:lpstr>
      <vt:lpstr>What is inheritance?</vt:lpstr>
      <vt:lpstr>Disadvantages of Inheritance </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Delegation, Inheritance versus parameterized types</dc:title>
  <dc:creator>Braeden Dillon</dc:creator>
  <cp:lastModifiedBy>michael huang</cp:lastModifiedBy>
  <cp:revision>5</cp:revision>
  <dcterms:created xsi:type="dcterms:W3CDTF">2018-11-06T08:30:44Z</dcterms:created>
  <dcterms:modified xsi:type="dcterms:W3CDTF">2018-11-06T09:14:57Z</dcterms:modified>
</cp:coreProperties>
</file>