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66" r:id="rId4"/>
    <p:sldId id="267" r:id="rId5"/>
    <p:sldId id="268" r:id="rId6"/>
    <p:sldId id="269" r:id="rId7"/>
    <p:sldId id="270" r:id="rId8"/>
    <p:sldId id="256" r:id="rId9"/>
    <p:sldId id="262" r:id="rId10"/>
    <p:sldId id="263" r:id="rId11"/>
    <p:sldId id="258" r:id="rId12"/>
    <p:sldId id="261"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p:scale>
          <a:sx n="70" d="100"/>
          <a:sy n="70" d="100"/>
        </p:scale>
        <p:origin x="54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10/31/18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10/31/18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10/31/18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Finding Objects and </a:t>
            </a:r>
            <a:r>
              <a:rPr lang="en-GB" dirty="0" err="1" smtClean="0"/>
              <a:t>GRanularity</a:t>
            </a:r>
            <a:endParaRPr lang="en-NZ" dirty="0"/>
          </a:p>
        </p:txBody>
      </p:sp>
      <p:sp>
        <p:nvSpPr>
          <p:cNvPr id="3" name="Subtitle 2"/>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84672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3063" y="714375"/>
            <a:ext cx="6672262" cy="6463308"/>
          </a:xfrm>
          <a:prstGeom prst="rect">
            <a:avLst/>
          </a:prstGeom>
          <a:noFill/>
        </p:spPr>
        <p:txBody>
          <a:bodyPr wrap="square" rtlCol="0">
            <a:spAutoFit/>
          </a:bodyPr>
          <a:lstStyle/>
          <a:p>
            <a:r>
              <a:rPr lang="en-US" dirty="0" smtClean="0"/>
              <a:t>When we divide system into objects we must decide how data and behavior are divided among objects. The level at which this division occurs is called granularity and there is a direct relationship between higher granularity and the total number of objects in a system.</a:t>
            </a:r>
          </a:p>
          <a:p>
            <a:endParaRPr lang="en-US" dirty="0"/>
          </a:p>
          <a:p>
            <a:r>
              <a:rPr lang="en-US" dirty="0" smtClean="0"/>
              <a:t>Achieving the correct amount of granularity in an object-oriented design is a balancing act. At the extreme of having too much granularity the system is comprised of many small objects this type of software projects becomes quite complex to develop and rather difficult to maintain.</a:t>
            </a:r>
          </a:p>
          <a:p>
            <a:endParaRPr lang="en-US" dirty="0"/>
          </a:p>
          <a:p>
            <a:r>
              <a:rPr lang="en-US" dirty="0" smtClean="0"/>
              <a:t>Too Much Granularity :</a:t>
            </a:r>
          </a:p>
          <a:p>
            <a:pPr marL="285750" indent="-285750">
              <a:buFont typeface="Arial" charset="0"/>
              <a:buChar char="•"/>
            </a:pPr>
            <a:r>
              <a:rPr lang="en-US" dirty="0" smtClean="0"/>
              <a:t>Many small objects</a:t>
            </a:r>
          </a:p>
          <a:p>
            <a:pPr marL="285750" indent="-285750">
              <a:buFont typeface="Arial" charset="0"/>
              <a:buChar char="•"/>
            </a:pPr>
            <a:r>
              <a:rPr lang="en-US" dirty="0" smtClean="0"/>
              <a:t>Project becomes overly complex</a:t>
            </a:r>
          </a:p>
          <a:p>
            <a:pPr marL="285750" indent="-285750">
              <a:buFont typeface="Arial" charset="0"/>
              <a:buChar char="•"/>
            </a:pPr>
            <a:r>
              <a:rPr lang="en-US" dirty="0" smtClean="0"/>
              <a:t>Software performance decreases</a:t>
            </a:r>
          </a:p>
          <a:p>
            <a:pPr marL="285750" indent="-285750">
              <a:buFont typeface="Arial" charset="0"/>
              <a:buChar char="•"/>
            </a:pPr>
            <a:r>
              <a:rPr lang="en-US" dirty="0" smtClean="0"/>
              <a:t>Maintenance difficult</a:t>
            </a:r>
          </a:p>
          <a:p>
            <a:pPr marL="285750" indent="-285750">
              <a:buFont typeface="Arial" charset="0"/>
              <a:buChar char="•"/>
            </a:pPr>
            <a:endParaRPr lang="en-US" dirty="0"/>
          </a:p>
          <a:p>
            <a:r>
              <a:rPr lang="en-US" dirty="0" smtClean="0"/>
              <a:t>Too little granularity :</a:t>
            </a:r>
          </a:p>
          <a:p>
            <a:pPr marL="285750" indent="-285750">
              <a:buFont typeface="Arial" charset="0"/>
              <a:buChar char="•"/>
            </a:pPr>
            <a:r>
              <a:rPr lang="en-US" dirty="0" smtClean="0"/>
              <a:t>Several huge objects</a:t>
            </a:r>
          </a:p>
          <a:p>
            <a:pPr marL="285750" indent="-285750">
              <a:buFont typeface="Arial" charset="0"/>
              <a:buChar char="•"/>
            </a:pPr>
            <a:r>
              <a:rPr lang="en-US" dirty="0" smtClean="0"/>
              <a:t>Possible more prone to bugs</a:t>
            </a:r>
          </a:p>
          <a:p>
            <a:pPr marL="285750" indent="-285750">
              <a:buFont typeface="Arial" charset="0"/>
              <a:buChar char="•"/>
            </a:pPr>
            <a:r>
              <a:rPr lang="en-US" dirty="0" smtClean="0"/>
              <a:t>Maintenance difficult</a:t>
            </a:r>
          </a:p>
          <a:p>
            <a:endParaRPr lang="en-US" dirty="0" smtClean="0"/>
          </a:p>
          <a:p>
            <a:endParaRPr lang="en-US" dirty="0"/>
          </a:p>
        </p:txBody>
      </p:sp>
    </p:spTree>
    <p:extLst>
      <p:ext uri="{BB962C8B-B14F-4D97-AF65-F5344CB8AC3E}">
        <p14:creationId xmlns:p14="http://schemas.microsoft.com/office/powerpoint/2010/main" val="149391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CC3D49-C99F-444A-88AC-7C0832796E92}"/>
              </a:ext>
            </a:extLst>
          </p:cNvPr>
          <p:cNvSpPr>
            <a:spLocks noGrp="1"/>
          </p:cNvSpPr>
          <p:nvPr>
            <p:ph type="title"/>
          </p:nvPr>
        </p:nvSpPr>
        <p:spPr/>
        <p:txBody>
          <a:bodyPr/>
          <a:lstStyle/>
          <a:p>
            <a:r>
              <a:rPr lang="en-NZ" dirty="0"/>
              <a:t>Design </a:t>
            </a:r>
            <a:r>
              <a:rPr lang="en-NZ" dirty="0" smtClean="0"/>
              <a:t>pattern Helps to DO THIS BALNCE ACT</a:t>
            </a:r>
            <a:endParaRPr lang="en-NZ" dirty="0"/>
          </a:p>
        </p:txBody>
      </p:sp>
      <p:sp>
        <p:nvSpPr>
          <p:cNvPr id="3" name="Content Placeholder 2">
            <a:extLst>
              <a:ext uri="{FF2B5EF4-FFF2-40B4-BE49-F238E27FC236}">
                <a16:creationId xmlns="" xmlns:a16="http://schemas.microsoft.com/office/drawing/2014/main" id="{B37DAD6E-2D07-4117-B0CA-4E441E98737C}"/>
              </a:ext>
            </a:extLst>
          </p:cNvPr>
          <p:cNvSpPr>
            <a:spLocks noGrp="1"/>
          </p:cNvSpPr>
          <p:nvPr>
            <p:ph idx="1"/>
          </p:nvPr>
        </p:nvSpPr>
        <p:spPr/>
        <p:txBody>
          <a:bodyPr>
            <a:normAutofit lnSpcReduction="10000"/>
          </a:bodyPr>
          <a:lstStyle/>
          <a:p>
            <a:r>
              <a:rPr lang="en-NZ" dirty="0"/>
              <a:t>Facade pattern describes how to represent complete subsystems as objects.</a:t>
            </a:r>
          </a:p>
          <a:p>
            <a:r>
              <a:rPr lang="en-NZ" dirty="0"/>
              <a:t>Flyweight pattern describes how to support huge numbers of objects at the finest granularities.</a:t>
            </a:r>
          </a:p>
          <a:p>
            <a:r>
              <a:rPr lang="en-NZ" dirty="0"/>
              <a:t>Abstract Factory and Builder yield objects whose only responsibilities are creating other objects. </a:t>
            </a:r>
          </a:p>
          <a:p>
            <a:r>
              <a:rPr lang="en-NZ" dirty="0"/>
              <a:t>Visitor and Command yield objects whose only responsibilities are to implement a request on another object or group of objects.</a:t>
            </a:r>
          </a:p>
        </p:txBody>
      </p:sp>
    </p:spTree>
    <p:extLst>
      <p:ext uri="{BB962C8B-B14F-4D97-AF65-F5344CB8AC3E}">
        <p14:creationId xmlns:p14="http://schemas.microsoft.com/office/powerpoint/2010/main" val="52853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9A16431-B688-4D49-B48B-5611EF3AE1BF}"/>
              </a:ext>
            </a:extLst>
          </p:cNvPr>
          <p:cNvSpPr>
            <a:spLocks noGrp="1"/>
          </p:cNvSpPr>
          <p:nvPr>
            <p:ph idx="1"/>
          </p:nvPr>
        </p:nvSpPr>
        <p:spPr>
          <a:xfrm>
            <a:off x="1141412" y="297180"/>
            <a:ext cx="9905999" cy="6416040"/>
          </a:xfrm>
        </p:spPr>
        <p:txBody>
          <a:bodyPr>
            <a:normAutofit/>
          </a:bodyPr>
          <a:lstStyle/>
          <a:p>
            <a:r>
              <a:rPr lang="en-NZ" sz="1800" dirty="0">
                <a:latin typeface="Arial" panose="020B0604020202020204" pitchFamily="34" charset="0"/>
              </a:rPr>
              <a:t>The </a:t>
            </a:r>
            <a:r>
              <a:rPr lang="en-NZ" sz="1800" i="1" dirty="0">
                <a:latin typeface="Arial" panose="020B0604020202020204" pitchFamily="34" charset="0"/>
              </a:rPr>
              <a:t>granularity</a:t>
            </a:r>
            <a:r>
              <a:rPr lang="en-NZ" sz="1800" dirty="0">
                <a:latin typeface="Arial" panose="020B0604020202020204" pitchFamily="34" charset="0"/>
              </a:rPr>
              <a:t> of data refers to the fineness with which data fields are sub-divided. For example, a postal address can be recorded, with </a:t>
            </a:r>
            <a:r>
              <a:rPr lang="en-NZ" sz="1800" i="1" dirty="0">
                <a:latin typeface="Arial" panose="020B0604020202020204" pitchFamily="34" charset="0"/>
              </a:rPr>
              <a:t>low granularity</a:t>
            </a:r>
            <a:r>
              <a:rPr lang="en-NZ" sz="1800" dirty="0">
                <a:latin typeface="Arial" panose="020B0604020202020204" pitchFamily="34" charset="0"/>
              </a:rPr>
              <a:t>, as a single field:</a:t>
            </a:r>
          </a:p>
          <a:p>
            <a:pPr>
              <a:buFont typeface="+mj-lt"/>
              <a:buAutoNum type="arabicPeriod"/>
            </a:pPr>
            <a:r>
              <a:rPr lang="en-NZ" sz="1200" dirty="0">
                <a:latin typeface="Arial" panose="020B0604020202020204" pitchFamily="34" charset="0"/>
              </a:rPr>
              <a:t>address = 200 2nd Ave. South #358, St. Petersburg, FL 33701-4313 USA</a:t>
            </a:r>
          </a:p>
          <a:p>
            <a:r>
              <a:rPr lang="en-NZ" sz="1800" dirty="0">
                <a:latin typeface="Arial" panose="020B0604020202020204" pitchFamily="34" charset="0"/>
              </a:rPr>
              <a:t>or with </a:t>
            </a:r>
            <a:r>
              <a:rPr lang="en-NZ" sz="1800" i="1" dirty="0">
                <a:latin typeface="Arial" panose="020B0604020202020204" pitchFamily="34" charset="0"/>
              </a:rPr>
              <a:t>high granularity</a:t>
            </a:r>
            <a:r>
              <a:rPr lang="en-NZ" sz="1800" dirty="0">
                <a:latin typeface="Arial" panose="020B0604020202020204" pitchFamily="34" charset="0"/>
              </a:rPr>
              <a:t>, as multiple fields:</a:t>
            </a:r>
          </a:p>
          <a:p>
            <a:pPr>
              <a:buFont typeface="+mj-lt"/>
              <a:buAutoNum type="arabicPeriod"/>
            </a:pPr>
            <a:r>
              <a:rPr lang="en-NZ" sz="1200" dirty="0">
                <a:latin typeface="Arial" panose="020B0604020202020204" pitchFamily="34" charset="0"/>
              </a:rPr>
              <a:t>street address = 200 2nd Ave. South #358</a:t>
            </a:r>
          </a:p>
          <a:p>
            <a:pPr>
              <a:buFont typeface="+mj-lt"/>
              <a:buAutoNum type="arabicPeriod"/>
            </a:pPr>
            <a:r>
              <a:rPr lang="en-NZ" sz="1200" dirty="0">
                <a:latin typeface="Arial" panose="020B0604020202020204" pitchFamily="34" charset="0"/>
              </a:rPr>
              <a:t>city = St. Petersburg</a:t>
            </a:r>
          </a:p>
          <a:p>
            <a:pPr>
              <a:buFont typeface="+mj-lt"/>
              <a:buAutoNum type="arabicPeriod"/>
            </a:pPr>
            <a:r>
              <a:rPr lang="en-NZ" sz="1200" dirty="0">
                <a:latin typeface="Arial" panose="020B0604020202020204" pitchFamily="34" charset="0"/>
              </a:rPr>
              <a:t>postal code = FL 33701-4313</a:t>
            </a:r>
          </a:p>
          <a:p>
            <a:pPr>
              <a:buFont typeface="+mj-lt"/>
              <a:buAutoNum type="arabicPeriod"/>
            </a:pPr>
            <a:r>
              <a:rPr lang="en-NZ" sz="1200" dirty="0">
                <a:latin typeface="Arial" panose="020B0604020202020204" pitchFamily="34" charset="0"/>
              </a:rPr>
              <a:t>country = USA</a:t>
            </a:r>
          </a:p>
          <a:p>
            <a:r>
              <a:rPr lang="en-NZ" sz="1800" dirty="0">
                <a:latin typeface="Arial" panose="020B0604020202020204" pitchFamily="34" charset="0"/>
              </a:rPr>
              <a:t>or even higher granularity:</a:t>
            </a:r>
          </a:p>
          <a:p>
            <a:pPr>
              <a:buFont typeface="+mj-lt"/>
              <a:buAutoNum type="arabicPeriod"/>
            </a:pPr>
            <a:r>
              <a:rPr lang="en-NZ" sz="1200" dirty="0">
                <a:latin typeface="Arial" panose="020B0604020202020204" pitchFamily="34" charset="0"/>
              </a:rPr>
              <a:t>street number = 200</a:t>
            </a:r>
          </a:p>
          <a:p>
            <a:pPr>
              <a:buFont typeface="+mj-lt"/>
              <a:buAutoNum type="arabicPeriod"/>
            </a:pPr>
            <a:r>
              <a:rPr lang="en-NZ" sz="1200" dirty="0">
                <a:latin typeface="Arial" panose="020B0604020202020204" pitchFamily="34" charset="0"/>
              </a:rPr>
              <a:t>street = 2nd Ave. South #358</a:t>
            </a:r>
          </a:p>
          <a:p>
            <a:pPr>
              <a:buFont typeface="+mj-lt"/>
              <a:buAutoNum type="arabicPeriod"/>
            </a:pPr>
            <a:r>
              <a:rPr lang="en-NZ" sz="1200" dirty="0">
                <a:latin typeface="Arial" panose="020B0604020202020204" pitchFamily="34" charset="0"/>
              </a:rPr>
              <a:t>city = St. Petersburg</a:t>
            </a:r>
          </a:p>
          <a:p>
            <a:pPr>
              <a:buFont typeface="+mj-lt"/>
              <a:buAutoNum type="arabicPeriod"/>
            </a:pPr>
            <a:r>
              <a:rPr lang="en-NZ" sz="1200" dirty="0">
                <a:latin typeface="Arial" panose="020B0604020202020204" pitchFamily="34" charset="0"/>
              </a:rPr>
              <a:t>postal code state = FL</a:t>
            </a:r>
          </a:p>
          <a:p>
            <a:pPr>
              <a:buFont typeface="+mj-lt"/>
              <a:buAutoNum type="arabicPeriod"/>
            </a:pPr>
            <a:r>
              <a:rPr lang="en-NZ" sz="1200" dirty="0">
                <a:latin typeface="Arial" panose="020B0604020202020204" pitchFamily="34" charset="0"/>
              </a:rPr>
              <a:t>postal-code-first-part = 33701</a:t>
            </a:r>
          </a:p>
          <a:p>
            <a:pPr>
              <a:buFont typeface="+mj-lt"/>
              <a:buAutoNum type="arabicPeriod"/>
            </a:pPr>
            <a:r>
              <a:rPr lang="en-NZ" sz="1200" dirty="0">
                <a:latin typeface="Arial" panose="020B0604020202020204" pitchFamily="34" charset="0"/>
              </a:rPr>
              <a:t>postal-code-second-part = 4313</a:t>
            </a:r>
          </a:p>
          <a:p>
            <a:pPr>
              <a:buFont typeface="+mj-lt"/>
              <a:buAutoNum type="arabicPeriod"/>
            </a:pPr>
            <a:r>
              <a:rPr lang="en-NZ" sz="1200" dirty="0">
                <a:latin typeface="Arial" panose="020B0604020202020204" pitchFamily="34" charset="0"/>
              </a:rPr>
              <a:t>country = USA</a:t>
            </a:r>
          </a:p>
          <a:p>
            <a:pPr marL="0" indent="0">
              <a:buNone/>
            </a:pPr>
            <a:endParaRPr lang="en-NZ" sz="1000" dirty="0"/>
          </a:p>
        </p:txBody>
      </p:sp>
    </p:spTree>
    <p:extLst>
      <p:ext uri="{BB962C8B-B14F-4D97-AF65-F5344CB8AC3E}">
        <p14:creationId xmlns:p14="http://schemas.microsoft.com/office/powerpoint/2010/main" val="80304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5BCFEB-3803-4461-9652-9D8BA3DAB1D7}"/>
              </a:ext>
            </a:extLst>
          </p:cNvPr>
          <p:cNvSpPr>
            <a:spLocks noGrp="1"/>
          </p:cNvSpPr>
          <p:nvPr>
            <p:ph type="title"/>
          </p:nvPr>
        </p:nvSpPr>
        <p:spPr/>
        <p:txBody>
          <a:bodyPr/>
          <a:lstStyle/>
          <a:p>
            <a:endParaRPr lang="en-NZ" dirty="0"/>
          </a:p>
        </p:txBody>
      </p:sp>
      <p:pic>
        <p:nvPicPr>
          <p:cNvPr id="1026" name="Picture 2" descr="https://2.bp.blogspot.com/-w5ZyZv1gMRI/Wf8RJORDC3I/AAAAAAAADsQ/ddMrJzca35szFIBobkkMJ74GTlTgI3opACLcBGAs/s1600/granularity.png">
            <a:extLst>
              <a:ext uri="{FF2B5EF4-FFF2-40B4-BE49-F238E27FC236}">
                <a16:creationId xmlns="" xmlns:a16="http://schemas.microsoft.com/office/drawing/2014/main" id="{17C1F2C6-E1B2-4848-B26D-A1D92B48FC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422" y="2249488"/>
            <a:ext cx="9543981"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21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944FC9-E799-42D9-B1AB-8DFC17E71366}"/>
              </a:ext>
            </a:extLst>
          </p:cNvPr>
          <p:cNvSpPr>
            <a:spLocks noGrp="1"/>
          </p:cNvSpPr>
          <p:nvPr>
            <p:ph type="title"/>
          </p:nvPr>
        </p:nvSpPr>
        <p:spPr/>
        <p:txBody>
          <a:bodyPr/>
          <a:lstStyle/>
          <a:p>
            <a:endParaRPr lang="en-NZ" dirty="0"/>
          </a:p>
        </p:txBody>
      </p:sp>
      <p:pic>
        <p:nvPicPr>
          <p:cNvPr id="6" name="Content Placeholder 5">
            <a:extLst>
              <a:ext uri="{FF2B5EF4-FFF2-40B4-BE49-F238E27FC236}">
                <a16:creationId xmlns="" xmlns:a16="http://schemas.microsoft.com/office/drawing/2014/main" id="{9CE1089F-C4BE-4ECF-89BF-3BE49D079CFF}"/>
              </a:ext>
            </a:extLst>
          </p:cNvPr>
          <p:cNvPicPr>
            <a:picLocks noGrp="1" noChangeAspect="1"/>
          </p:cNvPicPr>
          <p:nvPr>
            <p:ph idx="1"/>
          </p:nvPr>
        </p:nvPicPr>
        <p:blipFill>
          <a:blip r:embed="rId2"/>
          <a:stretch>
            <a:fillRect/>
          </a:stretch>
        </p:blipFill>
        <p:spPr>
          <a:xfrm>
            <a:off x="2840872" y="2249488"/>
            <a:ext cx="6507082" cy="3541712"/>
          </a:xfrm>
          <a:prstGeom prst="rect">
            <a:avLst/>
          </a:prstGeom>
        </p:spPr>
      </p:pic>
    </p:spTree>
    <p:extLst>
      <p:ext uri="{BB962C8B-B14F-4D97-AF65-F5344CB8AC3E}">
        <p14:creationId xmlns:p14="http://schemas.microsoft.com/office/powerpoint/2010/main" val="133431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a:t>
            </a:r>
            <a:endParaRPr lang="en-NZ" dirty="0"/>
          </a:p>
        </p:txBody>
      </p:sp>
      <p:sp>
        <p:nvSpPr>
          <p:cNvPr id="3" name="Content Placeholder 2"/>
          <p:cNvSpPr>
            <a:spLocks noGrp="1"/>
          </p:cNvSpPr>
          <p:nvPr>
            <p:ph idx="1"/>
          </p:nvPr>
        </p:nvSpPr>
        <p:spPr/>
        <p:txBody>
          <a:bodyPr/>
          <a:lstStyle/>
          <a:p>
            <a:r>
              <a:rPr lang="en-GB" dirty="0" smtClean="0"/>
              <a:t>Noun Analysis: write programme description, analyse nouns to find appropriate classes and verbs for appropriate behaviour</a:t>
            </a:r>
          </a:p>
          <a:p>
            <a:r>
              <a:rPr lang="en-GB" dirty="0" smtClean="0"/>
              <a:t>Analyse relationships and collaborations in your system and develop classes from these</a:t>
            </a:r>
          </a:p>
          <a:p>
            <a:r>
              <a:rPr lang="en-NZ" dirty="0" smtClean="0"/>
              <a:t>Model the </a:t>
            </a:r>
            <a:r>
              <a:rPr lang="en-NZ" dirty="0"/>
              <a:t>real world and translate the objects found during analysis into design</a:t>
            </a:r>
          </a:p>
        </p:txBody>
      </p:sp>
    </p:spTree>
    <p:extLst>
      <p:ext uri="{BB962C8B-B14F-4D97-AF65-F5344CB8AC3E}">
        <p14:creationId xmlns:p14="http://schemas.microsoft.com/office/powerpoint/2010/main" val="160268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a:t>
            </a:r>
            <a:endParaRPr lang="en-NZ" dirty="0"/>
          </a:p>
        </p:txBody>
      </p:sp>
      <p:sp>
        <p:nvSpPr>
          <p:cNvPr id="3" name="Content Placeholder 2"/>
          <p:cNvSpPr>
            <a:spLocks noGrp="1"/>
          </p:cNvSpPr>
          <p:nvPr>
            <p:ph idx="1"/>
          </p:nvPr>
        </p:nvSpPr>
        <p:spPr/>
        <p:txBody>
          <a:bodyPr>
            <a:normAutofit fontScale="92500" lnSpcReduction="10000"/>
          </a:bodyPr>
          <a:lstStyle/>
          <a:p>
            <a:r>
              <a:rPr lang="en-GB" dirty="0" smtClean="0"/>
              <a:t>Software systems do not fully represent the </a:t>
            </a:r>
            <a:r>
              <a:rPr lang="en-GB" dirty="0" err="1" smtClean="0"/>
              <a:t>realworld</a:t>
            </a:r>
            <a:endParaRPr lang="en-GB" dirty="0" smtClean="0"/>
          </a:p>
          <a:p>
            <a:r>
              <a:rPr lang="en-GB" dirty="0" smtClean="0"/>
              <a:t>Abstractions and concepts such as arrays do not exist or have no real representation in the real world</a:t>
            </a:r>
          </a:p>
          <a:p>
            <a:r>
              <a:rPr lang="en-GB" dirty="0" smtClean="0"/>
              <a:t>Software systems require additional abstractions to implement them such as abstract classes, interfaces which have no real world equivalent and may not show up in analysis.</a:t>
            </a:r>
          </a:p>
          <a:p>
            <a:r>
              <a:rPr lang="en-GB" dirty="0" smtClean="0"/>
              <a:t>Real world modelling represents current problems and solutions, does not necessarily lead to models and solutions appropriate for future application use.</a:t>
            </a:r>
            <a:endParaRPr lang="en-NZ" dirty="0"/>
          </a:p>
        </p:txBody>
      </p:sp>
    </p:spTree>
    <p:extLst>
      <p:ext uri="{BB962C8B-B14F-4D97-AF65-F5344CB8AC3E}">
        <p14:creationId xmlns:p14="http://schemas.microsoft.com/office/powerpoint/2010/main" val="3687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Solutions</a:t>
            </a:r>
            <a:endParaRPr lang="en-NZ" dirty="0"/>
          </a:p>
        </p:txBody>
      </p:sp>
      <p:sp>
        <p:nvSpPr>
          <p:cNvPr id="3" name="Content Placeholder 2"/>
          <p:cNvSpPr>
            <a:spLocks noGrp="1"/>
          </p:cNvSpPr>
          <p:nvPr>
            <p:ph idx="1"/>
          </p:nvPr>
        </p:nvSpPr>
        <p:spPr/>
        <p:txBody>
          <a:bodyPr/>
          <a:lstStyle/>
          <a:p>
            <a:r>
              <a:rPr lang="en-GB" dirty="0" smtClean="0"/>
              <a:t>Adopt a flexible approach of real world modelling and noun analysis</a:t>
            </a:r>
          </a:p>
          <a:p>
            <a:r>
              <a:rPr lang="en-GB" dirty="0" smtClean="0"/>
              <a:t>Having developed basic system, look for system efficiencies that can be made</a:t>
            </a:r>
          </a:p>
          <a:p>
            <a:r>
              <a:rPr lang="en-GB" dirty="0" smtClean="0"/>
              <a:t>Look for system restrictions created by basic design</a:t>
            </a:r>
          </a:p>
          <a:p>
            <a:r>
              <a:rPr lang="en-GB" dirty="0" smtClean="0"/>
              <a:t>Analyse current problems and opportunities</a:t>
            </a:r>
          </a:p>
          <a:p>
            <a:r>
              <a:rPr lang="en-GB" dirty="0" smtClean="0"/>
              <a:t>Evaluate design patterns that might be appropriate for current system</a:t>
            </a:r>
            <a:endParaRPr lang="en-NZ" dirty="0"/>
          </a:p>
        </p:txBody>
      </p:sp>
    </p:spTree>
    <p:extLst>
      <p:ext uri="{BB962C8B-B14F-4D97-AF65-F5344CB8AC3E}">
        <p14:creationId xmlns:p14="http://schemas.microsoft.com/office/powerpoint/2010/main" val="1152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Library Example</a:t>
            </a:r>
            <a:endParaRPr lang="en-NZ" dirty="0"/>
          </a:p>
        </p:txBody>
      </p:sp>
      <p:sp>
        <p:nvSpPr>
          <p:cNvPr id="3" name="Content Placeholder 2"/>
          <p:cNvSpPr>
            <a:spLocks noGrp="1"/>
          </p:cNvSpPr>
          <p:nvPr>
            <p:ph idx="1"/>
          </p:nvPr>
        </p:nvSpPr>
        <p:spPr/>
        <p:txBody>
          <a:bodyPr/>
          <a:lstStyle/>
          <a:p>
            <a:r>
              <a:rPr lang="en-GB" dirty="0" smtClean="0"/>
              <a:t>Noun Analysis and Real World Modelling: Library, Book, Checkout, </a:t>
            </a:r>
            <a:r>
              <a:rPr lang="en-GB" dirty="0" err="1" smtClean="0"/>
              <a:t>LibraryMember</a:t>
            </a:r>
            <a:r>
              <a:rPr lang="en-GB" dirty="0" smtClean="0"/>
              <a:t>, </a:t>
            </a:r>
            <a:r>
              <a:rPr lang="en-GB" dirty="0" err="1" smtClean="0"/>
              <a:t>LibraryStaff</a:t>
            </a:r>
            <a:endParaRPr lang="en-GB" dirty="0" smtClean="0"/>
          </a:p>
          <a:p>
            <a:endParaRPr lang="en-GB" dirty="0" smtClean="0"/>
          </a:p>
          <a:p>
            <a:endParaRPr lang="en-NZ" dirty="0"/>
          </a:p>
        </p:txBody>
      </p:sp>
      <p:pic>
        <p:nvPicPr>
          <p:cNvPr id="5" name="Picture 4"/>
          <p:cNvPicPr>
            <a:picLocks noChangeAspect="1"/>
          </p:cNvPicPr>
          <p:nvPr/>
        </p:nvPicPr>
        <p:blipFill>
          <a:blip r:embed="rId2"/>
          <a:stretch>
            <a:fillRect/>
          </a:stretch>
        </p:blipFill>
        <p:spPr>
          <a:xfrm>
            <a:off x="2138081" y="3272546"/>
            <a:ext cx="7254819" cy="3083298"/>
          </a:xfrm>
          <a:prstGeom prst="rect">
            <a:avLst/>
          </a:prstGeom>
        </p:spPr>
      </p:pic>
    </p:spTree>
    <p:extLst>
      <p:ext uri="{BB962C8B-B14F-4D97-AF65-F5344CB8AC3E}">
        <p14:creationId xmlns:p14="http://schemas.microsoft.com/office/powerpoint/2010/main" val="50975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Library Example</a:t>
            </a:r>
            <a:endParaRPr lang="en-NZ" dirty="0"/>
          </a:p>
        </p:txBody>
      </p:sp>
      <p:sp>
        <p:nvSpPr>
          <p:cNvPr id="3" name="Content Placeholder 2"/>
          <p:cNvSpPr>
            <a:spLocks noGrp="1"/>
          </p:cNvSpPr>
          <p:nvPr>
            <p:ph idx="1"/>
          </p:nvPr>
        </p:nvSpPr>
        <p:spPr/>
        <p:txBody>
          <a:bodyPr/>
          <a:lstStyle/>
          <a:p>
            <a:r>
              <a:rPr lang="en-GB" dirty="0"/>
              <a:t>Analyse current problems and opportunities</a:t>
            </a:r>
          </a:p>
          <a:p>
            <a:r>
              <a:rPr lang="en-GB" dirty="0"/>
              <a:t>Evaluate design patterns that might be appropriate for current </a:t>
            </a:r>
            <a:r>
              <a:rPr lang="en-GB" dirty="0" smtClean="0"/>
              <a:t>system</a:t>
            </a:r>
          </a:p>
          <a:p>
            <a:endParaRPr lang="en-NZ" dirty="0"/>
          </a:p>
        </p:txBody>
      </p:sp>
      <p:pic>
        <p:nvPicPr>
          <p:cNvPr id="4" name="Picture 3"/>
          <p:cNvPicPr>
            <a:picLocks noChangeAspect="1"/>
          </p:cNvPicPr>
          <p:nvPr/>
        </p:nvPicPr>
        <p:blipFill>
          <a:blip r:embed="rId2"/>
          <a:stretch>
            <a:fillRect/>
          </a:stretch>
        </p:blipFill>
        <p:spPr>
          <a:xfrm>
            <a:off x="3105150" y="3384044"/>
            <a:ext cx="5981700" cy="2971800"/>
          </a:xfrm>
          <a:prstGeom prst="rect">
            <a:avLst/>
          </a:prstGeom>
        </p:spPr>
      </p:pic>
    </p:spTree>
    <p:extLst>
      <p:ext uri="{BB962C8B-B14F-4D97-AF65-F5344CB8AC3E}">
        <p14:creationId xmlns:p14="http://schemas.microsoft.com/office/powerpoint/2010/main" val="110934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Library Example</a:t>
            </a:r>
            <a:endParaRPr lang="en-NZ" dirty="0"/>
          </a:p>
        </p:txBody>
      </p:sp>
      <p:pic>
        <p:nvPicPr>
          <p:cNvPr id="4" name="Content Placeholder 3"/>
          <p:cNvPicPr>
            <a:picLocks noGrp="1" noChangeAspect="1"/>
          </p:cNvPicPr>
          <p:nvPr>
            <p:ph idx="1"/>
          </p:nvPr>
        </p:nvPicPr>
        <p:blipFill>
          <a:blip r:embed="rId2"/>
          <a:stretch>
            <a:fillRect/>
          </a:stretch>
        </p:blipFill>
        <p:spPr>
          <a:xfrm>
            <a:off x="1789690" y="1721225"/>
            <a:ext cx="8669098" cy="5002304"/>
          </a:xfrm>
          <a:prstGeom prst="rect">
            <a:avLst/>
          </a:prstGeom>
        </p:spPr>
      </p:pic>
    </p:spTree>
    <p:extLst>
      <p:ext uri="{BB962C8B-B14F-4D97-AF65-F5344CB8AC3E}">
        <p14:creationId xmlns:p14="http://schemas.microsoft.com/office/powerpoint/2010/main" val="29733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C88D98-6365-4115-83B7-9EBA1F136128}"/>
              </a:ext>
            </a:extLst>
          </p:cNvPr>
          <p:cNvSpPr>
            <a:spLocks noGrp="1"/>
          </p:cNvSpPr>
          <p:nvPr>
            <p:ph type="ctrTitle"/>
          </p:nvPr>
        </p:nvSpPr>
        <p:spPr/>
        <p:txBody>
          <a:bodyPr/>
          <a:lstStyle/>
          <a:p>
            <a:pPr algn="ctr"/>
            <a:r>
              <a:rPr lang="en-NZ" dirty="0"/>
              <a:t>Object Granularity</a:t>
            </a:r>
          </a:p>
        </p:txBody>
      </p:sp>
    </p:spTree>
    <p:extLst>
      <p:ext uri="{BB962C8B-B14F-4D97-AF65-F5344CB8AC3E}">
        <p14:creationId xmlns:p14="http://schemas.microsoft.com/office/powerpoint/2010/main" val="33864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4034" y="514351"/>
            <a:ext cx="11107094" cy="2139047"/>
          </a:xfrm>
          <a:prstGeom prst="rect">
            <a:avLst/>
          </a:prstGeom>
        </p:spPr>
        <p:txBody>
          <a:bodyPr wrap="square">
            <a:spAutoFit/>
          </a:bodyPr>
          <a:lstStyle/>
          <a:p>
            <a:pPr fontAlgn="base">
              <a:spcAft>
                <a:spcPts val="1200"/>
              </a:spcAft>
            </a:pPr>
            <a:r>
              <a:rPr lang="en-GB" dirty="0">
                <a:latin typeface="inherit" charset="0"/>
                <a:ea typeface="Calibri" charset="0"/>
                <a:cs typeface="Arial" charset="0"/>
              </a:rPr>
              <a:t>Granularity is a level of details. Granular objects are those, which are at low level detail in your program. Consider:</a:t>
            </a:r>
            <a:endParaRPr lang="en-GB" dirty="0">
              <a:latin typeface="Calibri" charset="0"/>
              <a:ea typeface="Calibri" charset="0"/>
              <a:cs typeface="Times New Roman" charset="0"/>
            </a:endParaRPr>
          </a:p>
          <a:p>
            <a:pPr marL="342900" lvl="0" indent="-342900" fontAlgn="base">
              <a:spcAft>
                <a:spcPts val="600"/>
              </a:spcAft>
              <a:buSzPts val="1000"/>
              <a:buFont typeface="Symbol" charset="2"/>
              <a:buChar char=""/>
              <a:tabLst>
                <a:tab pos="457200" algn="l"/>
              </a:tabLst>
            </a:pPr>
            <a:r>
              <a:rPr lang="en-GB" dirty="0">
                <a:latin typeface="inherit" charset="0"/>
                <a:ea typeface="Times New Roman" charset="0"/>
                <a:cs typeface="Arial" charset="0"/>
              </a:rPr>
              <a:t>trees in game landscape</a:t>
            </a:r>
            <a:endParaRPr lang="en-GB" dirty="0">
              <a:latin typeface="Calibri" charset="0"/>
              <a:ea typeface="Calibri" charset="0"/>
              <a:cs typeface="Times New Roman" charset="0"/>
            </a:endParaRPr>
          </a:p>
          <a:p>
            <a:pPr marL="342900" lvl="0" indent="-342900" fontAlgn="base">
              <a:spcAft>
                <a:spcPts val="600"/>
              </a:spcAft>
              <a:buSzPts val="1000"/>
              <a:buFont typeface="Symbol" charset="2"/>
              <a:buChar char=""/>
              <a:tabLst>
                <a:tab pos="457200" algn="l"/>
              </a:tabLst>
            </a:pPr>
            <a:r>
              <a:rPr lang="en-GB" dirty="0">
                <a:latin typeface="inherit" charset="0"/>
                <a:ea typeface="Times New Roman" charset="0"/>
                <a:cs typeface="Arial" charset="0"/>
              </a:rPr>
              <a:t>characters in document</a:t>
            </a:r>
            <a:endParaRPr lang="en-GB" dirty="0">
              <a:latin typeface="Calibri" charset="0"/>
              <a:ea typeface="Calibri" charset="0"/>
              <a:cs typeface="Times New Roman" charset="0"/>
            </a:endParaRPr>
          </a:p>
          <a:p>
            <a:pPr marL="342900" lvl="0" indent="-342900" fontAlgn="base">
              <a:spcAft>
                <a:spcPts val="600"/>
              </a:spcAft>
              <a:buSzPts val="1000"/>
              <a:buFont typeface="Symbol" charset="2"/>
              <a:buChar char=""/>
              <a:tabLst>
                <a:tab pos="457200" algn="l"/>
              </a:tabLst>
            </a:pPr>
            <a:r>
              <a:rPr lang="en-GB" dirty="0">
                <a:latin typeface="inherit" charset="0"/>
                <a:ea typeface="Times New Roman" charset="0"/>
                <a:cs typeface="Arial" charset="0"/>
              </a:rPr>
              <a:t>seats in </a:t>
            </a:r>
            <a:r>
              <a:rPr lang="en-GB" dirty="0" smtClean="0">
                <a:latin typeface="inherit" charset="0"/>
                <a:ea typeface="Times New Roman" charset="0"/>
                <a:cs typeface="Arial" charset="0"/>
              </a:rPr>
              <a:t>cinema</a:t>
            </a:r>
            <a:endParaRPr lang="en-GB" dirty="0">
              <a:latin typeface="Calibri" charset="0"/>
              <a:ea typeface="Calibri" charset="0"/>
              <a:cs typeface="Times New Roman" charset="0"/>
            </a:endParaRPr>
          </a:p>
          <a:p>
            <a:pPr fontAlgn="base">
              <a:spcAft>
                <a:spcPts val="1200"/>
              </a:spcAft>
            </a:pPr>
            <a:r>
              <a:rPr lang="en-GB" dirty="0">
                <a:latin typeface="inherit" charset="0"/>
                <a:ea typeface="Calibri" charset="0"/>
                <a:cs typeface="Arial" charset="0"/>
              </a:rPr>
              <a:t>Usually you have many granular objects in application. If you will create separate object for each </a:t>
            </a:r>
            <a:r>
              <a:rPr lang="en-GB" dirty="0" smtClean="0">
                <a:latin typeface="inherit" charset="0"/>
                <a:ea typeface="Calibri" charset="0"/>
                <a:cs typeface="Arial" charset="0"/>
              </a:rPr>
              <a:t>tree/character </a:t>
            </a:r>
            <a:r>
              <a:rPr lang="en-GB" dirty="0">
                <a:latin typeface="inherit" charset="0"/>
                <a:ea typeface="Calibri" charset="0"/>
                <a:cs typeface="Arial" charset="0"/>
              </a:rPr>
              <a:t>it could be very memory-consuming. </a:t>
            </a:r>
            <a:endParaRPr lang="en-GB" dirty="0">
              <a:effectLst/>
              <a:latin typeface="Calibri" charset="0"/>
              <a:ea typeface="Calibri" charset="0"/>
              <a:cs typeface="Times New Roman" charset="0"/>
            </a:endParaRPr>
          </a:p>
        </p:txBody>
      </p:sp>
    </p:spTree>
    <p:extLst>
      <p:ext uri="{BB962C8B-B14F-4D97-AF65-F5344CB8AC3E}">
        <p14:creationId xmlns:p14="http://schemas.microsoft.com/office/powerpoint/2010/main" val="1609304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631</TotalTime>
  <Words>465</Words>
  <Application>Microsoft Macintosh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inherit</vt:lpstr>
      <vt:lpstr>Symbol</vt:lpstr>
      <vt:lpstr>Times New Roman</vt:lpstr>
      <vt:lpstr>Trebuchet MS</vt:lpstr>
      <vt:lpstr>Tw Cen MT</vt:lpstr>
      <vt:lpstr>Circuit</vt:lpstr>
      <vt:lpstr>Finding Objects and GRanularity</vt:lpstr>
      <vt:lpstr>Analysis</vt:lpstr>
      <vt:lpstr>Problems</vt:lpstr>
      <vt:lpstr>Solutions</vt:lpstr>
      <vt:lpstr>Library Example</vt:lpstr>
      <vt:lpstr>Library Example</vt:lpstr>
      <vt:lpstr>Library Example</vt:lpstr>
      <vt:lpstr>Object Granularity</vt:lpstr>
      <vt:lpstr>PowerPoint Presentation</vt:lpstr>
      <vt:lpstr>PowerPoint Presentation</vt:lpstr>
      <vt:lpstr>Design pattern Helps to DO THIS BALNCE ACT</vt:lpstr>
      <vt:lpstr>PowerPoint Presentation</vt:lpstr>
      <vt:lpstr>PowerPoint Presentation</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Granularity</dc:title>
  <dc:creator>Claye Barry</dc:creator>
  <cp:lastModifiedBy>Suman Giri</cp:lastModifiedBy>
  <cp:revision>19</cp:revision>
  <dcterms:created xsi:type="dcterms:W3CDTF">2018-05-30T04:58:10Z</dcterms:created>
  <dcterms:modified xsi:type="dcterms:W3CDTF">2018-10-30T20:58:42Z</dcterms:modified>
</cp:coreProperties>
</file>