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257" r:id="rId3"/>
    <p:sldId id="258" r:id="rId4"/>
    <p:sldId id="259" r:id="rId5"/>
    <p:sldId id="260" r:id="rId6"/>
    <p:sldId id="261" r:id="rId7"/>
    <p:sldId id="264" r:id="rId8"/>
    <p:sldId id="263" r:id="rId9"/>
    <p:sldId id="276" r:id="rId10"/>
    <p:sldId id="266" r:id="rId11"/>
    <p:sldId id="268" r:id="rId12"/>
    <p:sldId id="269" r:id="rId13"/>
    <p:sldId id="271" r:id="rId14"/>
    <p:sldId id="277" r:id="rId15"/>
    <p:sldId id="281" r:id="rId16"/>
    <p:sldId id="279" r:id="rId17"/>
    <p:sldId id="280" r:id="rId18"/>
    <p:sldId id="282" r:id="rId19"/>
    <p:sldId id="28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1149" autoAdjust="0"/>
  </p:normalViewPr>
  <p:slideViewPr>
    <p:cSldViewPr snapToGrid="0">
      <p:cViewPr varScale="1">
        <p:scale>
          <a:sx n="87" d="100"/>
          <a:sy n="87" d="100"/>
        </p:scale>
        <p:origin x="9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2A54BC-7041-434A-B8B3-CB32D0F1C846}" type="datetimeFigureOut">
              <a:rPr lang="en-GB" smtClean="0"/>
              <a:t>10/08/2023</a:t>
            </a:fld>
            <a:endParaRPr lang="en-GB"/>
          </a:p>
        </p:txBody>
      </p:sp>
      <p:sp>
        <p:nvSpPr>
          <p:cNvPr id="5" name="Footer Placeholder 4"/>
          <p:cNvSpPr>
            <a:spLocks noGrp="1"/>
          </p:cNvSpPr>
          <p:nvPr>
            <p:ph type="ftr" sz="quarter" idx="11"/>
          </p:nvPr>
        </p:nvSpPr>
        <p:spPr>
          <a:xfrm>
            <a:off x="1876424" y="5410201"/>
            <a:ext cx="5124886" cy="365125"/>
          </a:xfrm>
        </p:spPr>
        <p:txBody>
          <a:bodyPr/>
          <a:lstStyle/>
          <a:p>
            <a:endParaRPr lang="en-GB"/>
          </a:p>
        </p:txBody>
      </p:sp>
      <p:sp>
        <p:nvSpPr>
          <p:cNvPr id="6" name="Slide Number Placeholder 5"/>
          <p:cNvSpPr>
            <a:spLocks noGrp="1"/>
          </p:cNvSpPr>
          <p:nvPr>
            <p:ph type="sldNum" sz="quarter" idx="12"/>
          </p:nvPr>
        </p:nvSpPr>
        <p:spPr>
          <a:xfrm>
            <a:off x="9896911" y="5410199"/>
            <a:ext cx="771089" cy="365125"/>
          </a:xfrm>
        </p:spPr>
        <p:txBody>
          <a:bodyPr/>
          <a:lstStyle/>
          <a:p>
            <a:fld id="{FB170AE1-EED0-498A-B218-E6757EF7CD00}" type="slidenum">
              <a:rPr lang="en-GB" smtClean="0"/>
              <a:t>‹#›</a:t>
            </a:fld>
            <a:endParaRPr lang="en-GB"/>
          </a:p>
        </p:txBody>
      </p:sp>
    </p:spTree>
    <p:extLst>
      <p:ext uri="{BB962C8B-B14F-4D97-AF65-F5344CB8AC3E}">
        <p14:creationId xmlns:p14="http://schemas.microsoft.com/office/powerpoint/2010/main" val="689537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2A54BC-7041-434A-B8B3-CB32D0F1C846}" type="datetimeFigureOut">
              <a:rPr lang="en-GB" smtClean="0"/>
              <a:t>10/08/2023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170AE1-EED0-498A-B218-E6757EF7CD00}" type="slidenum">
              <a:rPr lang="en-GB" smtClean="0"/>
              <a:t>‹#›</a:t>
            </a:fld>
            <a:endParaRPr lang="en-GB"/>
          </a:p>
        </p:txBody>
      </p:sp>
    </p:spTree>
    <p:extLst>
      <p:ext uri="{BB962C8B-B14F-4D97-AF65-F5344CB8AC3E}">
        <p14:creationId xmlns:p14="http://schemas.microsoft.com/office/powerpoint/2010/main" val="1235628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2A54BC-7041-434A-B8B3-CB32D0F1C846}" type="datetimeFigureOut">
              <a:rPr lang="en-GB" smtClean="0"/>
              <a:t>10/08/2023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170AE1-EED0-498A-B218-E6757EF7CD00}" type="slidenum">
              <a:rPr lang="en-GB" smtClean="0"/>
              <a:t>‹#›</a:t>
            </a:fld>
            <a:endParaRPr lang="en-GB"/>
          </a:p>
        </p:txBody>
      </p:sp>
    </p:spTree>
    <p:extLst>
      <p:ext uri="{BB962C8B-B14F-4D97-AF65-F5344CB8AC3E}">
        <p14:creationId xmlns:p14="http://schemas.microsoft.com/office/powerpoint/2010/main" val="2314819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2A54BC-7041-434A-B8B3-CB32D0F1C846}" type="datetimeFigureOut">
              <a:rPr lang="en-GB" smtClean="0"/>
              <a:t>10/08/2023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170AE1-EED0-498A-B218-E6757EF7CD00}" type="slidenum">
              <a:rPr lang="en-GB" smtClean="0"/>
              <a:t>‹#›</a:t>
            </a:fld>
            <a:endParaRPr lang="en-GB"/>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39631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2A54BC-7041-434A-B8B3-CB32D0F1C846}" type="datetimeFigureOut">
              <a:rPr lang="en-GB" smtClean="0"/>
              <a:t>10/08/2023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170AE1-EED0-498A-B218-E6757EF7CD00}" type="slidenum">
              <a:rPr lang="en-GB" smtClean="0"/>
              <a:t>‹#›</a:t>
            </a:fld>
            <a:endParaRPr lang="en-GB"/>
          </a:p>
        </p:txBody>
      </p:sp>
    </p:spTree>
    <p:extLst>
      <p:ext uri="{BB962C8B-B14F-4D97-AF65-F5344CB8AC3E}">
        <p14:creationId xmlns:p14="http://schemas.microsoft.com/office/powerpoint/2010/main" val="1890033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2A54BC-7041-434A-B8B3-CB32D0F1C846}" type="datetimeFigureOut">
              <a:rPr lang="en-GB" smtClean="0"/>
              <a:t>10/08/2023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B170AE1-EED0-498A-B218-E6757EF7CD00}" type="slidenum">
              <a:rPr lang="en-GB" smtClean="0"/>
              <a:t>‹#›</a:t>
            </a:fld>
            <a:endParaRPr lang="en-GB"/>
          </a:p>
        </p:txBody>
      </p:sp>
    </p:spTree>
    <p:extLst>
      <p:ext uri="{BB962C8B-B14F-4D97-AF65-F5344CB8AC3E}">
        <p14:creationId xmlns:p14="http://schemas.microsoft.com/office/powerpoint/2010/main" val="3051152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2A54BC-7041-434A-B8B3-CB32D0F1C846}" type="datetimeFigureOut">
              <a:rPr lang="en-GB" smtClean="0"/>
              <a:t>10/08/2023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B170AE1-EED0-498A-B218-E6757EF7CD00}" type="slidenum">
              <a:rPr lang="en-GB" smtClean="0"/>
              <a:t>‹#›</a:t>
            </a:fld>
            <a:endParaRPr lang="en-GB"/>
          </a:p>
        </p:txBody>
      </p:sp>
    </p:spTree>
    <p:extLst>
      <p:ext uri="{BB962C8B-B14F-4D97-AF65-F5344CB8AC3E}">
        <p14:creationId xmlns:p14="http://schemas.microsoft.com/office/powerpoint/2010/main" val="19643911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2A54BC-7041-434A-B8B3-CB32D0F1C846}" type="datetimeFigureOut">
              <a:rPr lang="en-GB" smtClean="0"/>
              <a:t>10/08/2023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170AE1-EED0-498A-B218-E6757EF7CD00}" type="slidenum">
              <a:rPr lang="en-GB" smtClean="0"/>
              <a:t>‹#›</a:t>
            </a:fld>
            <a:endParaRPr lang="en-GB"/>
          </a:p>
        </p:txBody>
      </p:sp>
    </p:spTree>
    <p:extLst>
      <p:ext uri="{BB962C8B-B14F-4D97-AF65-F5344CB8AC3E}">
        <p14:creationId xmlns:p14="http://schemas.microsoft.com/office/powerpoint/2010/main" val="3284335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2A54BC-7041-434A-B8B3-CB32D0F1C846}" type="datetimeFigureOut">
              <a:rPr lang="en-GB" smtClean="0"/>
              <a:t>10/08/2023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170AE1-EED0-498A-B218-E6757EF7CD00}" type="slidenum">
              <a:rPr lang="en-GB" smtClean="0"/>
              <a:t>‹#›</a:t>
            </a:fld>
            <a:endParaRPr lang="en-GB"/>
          </a:p>
        </p:txBody>
      </p:sp>
    </p:spTree>
    <p:extLst>
      <p:ext uri="{BB962C8B-B14F-4D97-AF65-F5344CB8AC3E}">
        <p14:creationId xmlns:p14="http://schemas.microsoft.com/office/powerpoint/2010/main" val="3397209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2A54BC-7041-434A-B8B3-CB32D0F1C846}" type="datetimeFigureOut">
              <a:rPr lang="en-GB" smtClean="0"/>
              <a:t>10/08/2023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170AE1-EED0-498A-B218-E6757EF7CD00}" type="slidenum">
              <a:rPr lang="en-GB" smtClean="0"/>
              <a:t>‹#›</a:t>
            </a:fld>
            <a:endParaRPr lang="en-GB"/>
          </a:p>
        </p:txBody>
      </p:sp>
    </p:spTree>
    <p:extLst>
      <p:ext uri="{BB962C8B-B14F-4D97-AF65-F5344CB8AC3E}">
        <p14:creationId xmlns:p14="http://schemas.microsoft.com/office/powerpoint/2010/main" val="3430515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2A54BC-7041-434A-B8B3-CB32D0F1C846}" type="datetimeFigureOut">
              <a:rPr lang="en-GB" smtClean="0"/>
              <a:t>10/08/2023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170AE1-EED0-498A-B218-E6757EF7CD00}" type="slidenum">
              <a:rPr lang="en-GB" smtClean="0"/>
              <a:t>‹#›</a:t>
            </a:fld>
            <a:endParaRPr lang="en-GB"/>
          </a:p>
        </p:txBody>
      </p:sp>
    </p:spTree>
    <p:extLst>
      <p:ext uri="{BB962C8B-B14F-4D97-AF65-F5344CB8AC3E}">
        <p14:creationId xmlns:p14="http://schemas.microsoft.com/office/powerpoint/2010/main" val="3265839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2A54BC-7041-434A-B8B3-CB32D0F1C846}" type="datetimeFigureOut">
              <a:rPr lang="en-GB" smtClean="0"/>
              <a:t>10/08/2023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170AE1-EED0-498A-B218-E6757EF7CD00}" type="slidenum">
              <a:rPr lang="en-GB" smtClean="0"/>
              <a:t>‹#›</a:t>
            </a:fld>
            <a:endParaRPr lang="en-GB"/>
          </a:p>
        </p:txBody>
      </p:sp>
    </p:spTree>
    <p:extLst>
      <p:ext uri="{BB962C8B-B14F-4D97-AF65-F5344CB8AC3E}">
        <p14:creationId xmlns:p14="http://schemas.microsoft.com/office/powerpoint/2010/main" val="1385926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2A54BC-7041-434A-B8B3-CB32D0F1C846}" type="datetimeFigureOut">
              <a:rPr lang="en-GB" smtClean="0"/>
              <a:t>10/08/2023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B170AE1-EED0-498A-B218-E6757EF7CD00}" type="slidenum">
              <a:rPr lang="en-GB" smtClean="0"/>
              <a:t>‹#›</a:t>
            </a:fld>
            <a:endParaRPr lang="en-GB"/>
          </a:p>
        </p:txBody>
      </p:sp>
    </p:spTree>
    <p:extLst>
      <p:ext uri="{BB962C8B-B14F-4D97-AF65-F5344CB8AC3E}">
        <p14:creationId xmlns:p14="http://schemas.microsoft.com/office/powerpoint/2010/main" val="2591788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2A54BC-7041-434A-B8B3-CB32D0F1C846}" type="datetimeFigureOut">
              <a:rPr lang="en-GB" smtClean="0"/>
              <a:t>10/08/2023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B170AE1-EED0-498A-B218-E6757EF7CD00}" type="slidenum">
              <a:rPr lang="en-GB" smtClean="0"/>
              <a:t>‹#›</a:t>
            </a:fld>
            <a:endParaRPr lang="en-GB"/>
          </a:p>
        </p:txBody>
      </p:sp>
    </p:spTree>
    <p:extLst>
      <p:ext uri="{BB962C8B-B14F-4D97-AF65-F5344CB8AC3E}">
        <p14:creationId xmlns:p14="http://schemas.microsoft.com/office/powerpoint/2010/main" val="1666192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2A54BC-7041-434A-B8B3-CB32D0F1C846}" type="datetimeFigureOut">
              <a:rPr lang="en-GB" smtClean="0"/>
              <a:t>10/08/2023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B170AE1-EED0-498A-B218-E6757EF7CD00}" type="slidenum">
              <a:rPr lang="en-GB" smtClean="0"/>
              <a:t>‹#›</a:t>
            </a:fld>
            <a:endParaRPr lang="en-GB"/>
          </a:p>
        </p:txBody>
      </p:sp>
    </p:spTree>
    <p:extLst>
      <p:ext uri="{BB962C8B-B14F-4D97-AF65-F5344CB8AC3E}">
        <p14:creationId xmlns:p14="http://schemas.microsoft.com/office/powerpoint/2010/main" val="650261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2A54BC-7041-434A-B8B3-CB32D0F1C846}" type="datetimeFigureOut">
              <a:rPr lang="en-GB" smtClean="0"/>
              <a:t>10/08/2023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170AE1-EED0-498A-B218-E6757EF7CD00}" type="slidenum">
              <a:rPr lang="en-GB" smtClean="0"/>
              <a:t>‹#›</a:t>
            </a:fld>
            <a:endParaRPr lang="en-GB"/>
          </a:p>
        </p:txBody>
      </p:sp>
    </p:spTree>
    <p:extLst>
      <p:ext uri="{BB962C8B-B14F-4D97-AF65-F5344CB8AC3E}">
        <p14:creationId xmlns:p14="http://schemas.microsoft.com/office/powerpoint/2010/main" val="2713816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2A54BC-7041-434A-B8B3-CB32D0F1C846}" type="datetimeFigureOut">
              <a:rPr lang="en-GB" smtClean="0"/>
              <a:t>10/08/2023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170AE1-EED0-498A-B218-E6757EF7CD00}" type="slidenum">
              <a:rPr lang="en-GB" smtClean="0"/>
              <a:t>‹#›</a:t>
            </a:fld>
            <a:endParaRPr lang="en-GB"/>
          </a:p>
        </p:txBody>
      </p:sp>
    </p:spTree>
    <p:extLst>
      <p:ext uri="{BB962C8B-B14F-4D97-AF65-F5344CB8AC3E}">
        <p14:creationId xmlns:p14="http://schemas.microsoft.com/office/powerpoint/2010/main" val="1984063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2A54BC-7041-434A-B8B3-CB32D0F1C846}" type="datetimeFigureOut">
              <a:rPr lang="en-GB" smtClean="0"/>
              <a:t>10/08/2023</a:t>
            </a:fld>
            <a:endParaRPr lang="en-GB"/>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B170AE1-EED0-498A-B218-E6757EF7CD00}" type="slidenum">
              <a:rPr lang="en-GB" smtClean="0"/>
              <a:t>‹#›</a:t>
            </a:fld>
            <a:endParaRPr lang="en-GB"/>
          </a:p>
        </p:txBody>
      </p:sp>
    </p:spTree>
    <p:extLst>
      <p:ext uri="{BB962C8B-B14F-4D97-AF65-F5344CB8AC3E}">
        <p14:creationId xmlns:p14="http://schemas.microsoft.com/office/powerpoint/2010/main" val="3828262536"/>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50868" y="535577"/>
            <a:ext cx="7916091" cy="3139321"/>
          </a:xfrm>
          <a:prstGeom prst="rect">
            <a:avLst/>
          </a:prstGeom>
          <a:noFill/>
        </p:spPr>
        <p:txBody>
          <a:bodyPr wrap="square" rtlCol="0">
            <a:spAutoFit/>
          </a:bodyPr>
          <a:lstStyle/>
          <a:p>
            <a:pPr algn="ctr"/>
            <a:r>
              <a:rPr lang="en-GB" sz="6600" dirty="0"/>
              <a:t>ARTICLE RECOMMENDATION SYSTEM</a:t>
            </a:r>
          </a:p>
        </p:txBody>
      </p:sp>
      <p:sp>
        <p:nvSpPr>
          <p:cNvPr id="5" name="Rectangle 4"/>
          <p:cNvSpPr/>
          <p:nvPr/>
        </p:nvSpPr>
        <p:spPr>
          <a:xfrm>
            <a:off x="2394857" y="4443272"/>
            <a:ext cx="4058194" cy="2308324"/>
          </a:xfrm>
          <a:prstGeom prst="rect">
            <a:avLst/>
          </a:prstGeom>
        </p:spPr>
        <p:txBody>
          <a:bodyPr wrap="square">
            <a:spAutoFit/>
          </a:bodyPr>
          <a:lstStyle/>
          <a:p>
            <a:pPr algn="just"/>
            <a:r>
              <a:rPr lang="en-GB" dirty="0"/>
              <a:t>Submitted by:</a:t>
            </a:r>
          </a:p>
          <a:p>
            <a:pPr algn="just"/>
            <a:r>
              <a:rPr lang="en-GB" dirty="0"/>
              <a:t>Anil </a:t>
            </a:r>
            <a:r>
              <a:rPr lang="en-GB" dirty="0" err="1"/>
              <a:t>Poudel</a:t>
            </a:r>
            <a:r>
              <a:rPr lang="en-GB" dirty="0"/>
              <a:t>(C0900334)</a:t>
            </a:r>
          </a:p>
          <a:p>
            <a:pPr algn="just"/>
            <a:r>
              <a:rPr lang="en-GB" dirty="0"/>
              <a:t>Anil Shrestha(C0899934)</a:t>
            </a:r>
          </a:p>
          <a:p>
            <a:pPr algn="just"/>
            <a:r>
              <a:rPr lang="en-GB" dirty="0"/>
              <a:t>Aruna Gurung (C0896129)</a:t>
            </a:r>
          </a:p>
          <a:p>
            <a:pPr algn="just"/>
            <a:r>
              <a:rPr lang="en-GB" dirty="0" err="1"/>
              <a:t>Bhawana</a:t>
            </a:r>
            <a:r>
              <a:rPr lang="en-GB" dirty="0"/>
              <a:t> Pathak (C0899371)</a:t>
            </a:r>
          </a:p>
          <a:p>
            <a:pPr algn="just"/>
            <a:r>
              <a:rPr lang="en-GB" dirty="0"/>
              <a:t>Gupta Bhandari(C0899873)</a:t>
            </a:r>
          </a:p>
          <a:p>
            <a:pPr algn="just"/>
            <a:r>
              <a:rPr lang="en-GB" dirty="0" err="1"/>
              <a:t>Sabuz</a:t>
            </a:r>
            <a:r>
              <a:rPr lang="en-GB" dirty="0"/>
              <a:t> Rana(C0899377)</a:t>
            </a:r>
          </a:p>
          <a:p>
            <a:pPr algn="just"/>
            <a:r>
              <a:rPr lang="en-GB" dirty="0"/>
              <a:t>Suresh </a:t>
            </a:r>
            <a:r>
              <a:rPr lang="en-GB" dirty="0" err="1"/>
              <a:t>Mahat</a:t>
            </a:r>
            <a:r>
              <a:rPr lang="en-GB" dirty="0"/>
              <a:t>(C0900890)</a:t>
            </a:r>
          </a:p>
        </p:txBody>
      </p:sp>
    </p:spTree>
    <p:extLst>
      <p:ext uri="{BB962C8B-B14F-4D97-AF65-F5344CB8AC3E}">
        <p14:creationId xmlns:p14="http://schemas.microsoft.com/office/powerpoint/2010/main" val="358245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54600" y="1285667"/>
            <a:ext cx="5825366" cy="4532037"/>
          </a:xfrm>
          <a:prstGeom prst="rect">
            <a:avLst/>
          </a:prstGeom>
        </p:spPr>
      </p:pic>
      <p:pic>
        <p:nvPicPr>
          <p:cNvPr id="2" name="Picture 1">
            <a:extLst>
              <a:ext uri="{FF2B5EF4-FFF2-40B4-BE49-F238E27FC236}">
                <a16:creationId xmlns:a16="http://schemas.microsoft.com/office/drawing/2014/main" id="{195E0465-F71E-1759-D937-65A6781DB853}"/>
              </a:ext>
            </a:extLst>
          </p:cNvPr>
          <p:cNvPicPr>
            <a:picLocks noChangeAspect="1"/>
          </p:cNvPicPr>
          <p:nvPr/>
        </p:nvPicPr>
        <p:blipFill>
          <a:blip r:embed="rId3"/>
          <a:stretch>
            <a:fillRect/>
          </a:stretch>
        </p:blipFill>
        <p:spPr>
          <a:xfrm>
            <a:off x="267603" y="1285667"/>
            <a:ext cx="5556728" cy="4585046"/>
          </a:xfrm>
          <a:prstGeom prst="rect">
            <a:avLst/>
          </a:prstGeom>
        </p:spPr>
      </p:pic>
    </p:spTree>
    <p:extLst>
      <p:ext uri="{BB962C8B-B14F-4D97-AF65-F5344CB8AC3E}">
        <p14:creationId xmlns:p14="http://schemas.microsoft.com/office/powerpoint/2010/main" val="408097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976562" y="1081087"/>
            <a:ext cx="6238875" cy="4695825"/>
          </a:xfrm>
          <a:prstGeom prst="rect">
            <a:avLst/>
          </a:prstGeom>
        </p:spPr>
      </p:pic>
    </p:spTree>
    <p:extLst>
      <p:ext uri="{BB962C8B-B14F-4D97-AF65-F5344CB8AC3E}">
        <p14:creationId xmlns:p14="http://schemas.microsoft.com/office/powerpoint/2010/main" val="3023689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49965" y="1065350"/>
            <a:ext cx="5459896" cy="4633659"/>
          </a:xfrm>
          <a:prstGeom prst="rect">
            <a:avLst/>
          </a:prstGeom>
        </p:spPr>
      </p:pic>
      <p:pic>
        <p:nvPicPr>
          <p:cNvPr id="2" name="Picture 1">
            <a:extLst>
              <a:ext uri="{FF2B5EF4-FFF2-40B4-BE49-F238E27FC236}">
                <a16:creationId xmlns:a16="http://schemas.microsoft.com/office/drawing/2014/main" id="{CF31785C-77B7-A505-0C1B-04BBF8576BE6}"/>
              </a:ext>
            </a:extLst>
          </p:cNvPr>
          <p:cNvPicPr>
            <a:picLocks noChangeAspect="1"/>
          </p:cNvPicPr>
          <p:nvPr/>
        </p:nvPicPr>
        <p:blipFill>
          <a:blip r:embed="rId3"/>
          <a:stretch>
            <a:fillRect/>
          </a:stretch>
        </p:blipFill>
        <p:spPr>
          <a:xfrm>
            <a:off x="6096001" y="1065350"/>
            <a:ext cx="5917096" cy="4581525"/>
          </a:xfrm>
          <a:prstGeom prst="rect">
            <a:avLst/>
          </a:prstGeom>
        </p:spPr>
      </p:pic>
    </p:spTree>
    <p:extLst>
      <p:ext uri="{BB962C8B-B14F-4D97-AF65-F5344CB8AC3E}">
        <p14:creationId xmlns:p14="http://schemas.microsoft.com/office/powerpoint/2010/main" val="884649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37115" y="1416946"/>
            <a:ext cx="5486608" cy="4448175"/>
          </a:xfrm>
          <a:prstGeom prst="rect">
            <a:avLst/>
          </a:prstGeom>
        </p:spPr>
      </p:pic>
      <p:pic>
        <p:nvPicPr>
          <p:cNvPr id="2" name="Picture 1">
            <a:extLst>
              <a:ext uri="{FF2B5EF4-FFF2-40B4-BE49-F238E27FC236}">
                <a16:creationId xmlns:a16="http://schemas.microsoft.com/office/drawing/2014/main" id="{52E00AE5-8B49-9CEE-1722-7F21900B41FE}"/>
              </a:ext>
            </a:extLst>
          </p:cNvPr>
          <p:cNvPicPr>
            <a:picLocks noChangeAspect="1"/>
          </p:cNvPicPr>
          <p:nvPr/>
        </p:nvPicPr>
        <p:blipFill>
          <a:blip r:embed="rId3"/>
          <a:stretch>
            <a:fillRect/>
          </a:stretch>
        </p:blipFill>
        <p:spPr>
          <a:xfrm>
            <a:off x="6526696" y="1416946"/>
            <a:ext cx="5181599" cy="4448175"/>
          </a:xfrm>
          <a:prstGeom prst="rect">
            <a:avLst/>
          </a:prstGeom>
        </p:spPr>
      </p:pic>
    </p:spTree>
    <p:extLst>
      <p:ext uri="{BB962C8B-B14F-4D97-AF65-F5344CB8AC3E}">
        <p14:creationId xmlns:p14="http://schemas.microsoft.com/office/powerpoint/2010/main" val="3430397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10050048" cy="1478570"/>
          </a:xfrm>
        </p:spPr>
        <p:txBody>
          <a:bodyPr/>
          <a:lstStyle/>
          <a:p>
            <a:pPr algn="ctr"/>
            <a:r>
              <a:rPr lang="en-GB" dirty="0"/>
              <a:t>FEATURE ENGINEERING AND DATA-PREPROCESSING</a:t>
            </a:r>
          </a:p>
        </p:txBody>
      </p:sp>
      <p:sp>
        <p:nvSpPr>
          <p:cNvPr id="3" name="Content Placeholder 2"/>
          <p:cNvSpPr>
            <a:spLocks noGrp="1"/>
          </p:cNvSpPr>
          <p:nvPr>
            <p:ph idx="1"/>
          </p:nvPr>
        </p:nvSpPr>
        <p:spPr>
          <a:xfrm>
            <a:off x="1141413" y="1922914"/>
            <a:ext cx="9905999" cy="4713017"/>
          </a:xfrm>
        </p:spPr>
        <p:txBody>
          <a:bodyPr>
            <a:normAutofit/>
          </a:bodyPr>
          <a:lstStyle/>
          <a:p>
            <a:pPr algn="just"/>
            <a:r>
              <a:rPr lang="en-GB" b="1" dirty="0"/>
              <a:t>Handled missing data</a:t>
            </a:r>
            <a:r>
              <a:rPr lang="en-GB" dirty="0"/>
              <a:t>: We used </a:t>
            </a:r>
            <a:r>
              <a:rPr lang="en-GB" dirty="0" err="1"/>
              <a:t>fillna</a:t>
            </a:r>
            <a:r>
              <a:rPr lang="en-GB" dirty="0"/>
              <a:t>() method to replace the data as per needs.</a:t>
            </a:r>
          </a:p>
          <a:p>
            <a:pPr algn="just"/>
            <a:endParaRPr lang="en-GB" dirty="0"/>
          </a:p>
          <a:p>
            <a:pPr algn="just"/>
            <a:r>
              <a:rPr lang="en-GB" b="1" dirty="0"/>
              <a:t>Handled Incorrect Datatype: </a:t>
            </a:r>
            <a:r>
              <a:rPr lang="en-GB" dirty="0"/>
              <a:t>Certain fields in our dataset had incorrect data types. We dealt with those fields by changing their data type.</a:t>
            </a:r>
          </a:p>
          <a:p>
            <a:pPr marL="0" indent="0" algn="just">
              <a:buNone/>
            </a:pPr>
            <a:endParaRPr lang="en-GB" dirty="0"/>
          </a:p>
          <a:p>
            <a:pPr algn="just"/>
            <a:r>
              <a:rPr lang="en-GB" b="1" dirty="0"/>
              <a:t>Dropped unwanted columns: </a:t>
            </a:r>
            <a:r>
              <a:rPr lang="en-GB" dirty="0"/>
              <a:t>Some of the columns were unwanted for our system building. So, we dropped such columns.</a:t>
            </a:r>
            <a:endParaRPr lang="en-GB" b="1" dirty="0"/>
          </a:p>
        </p:txBody>
      </p:sp>
      <p:pic>
        <p:nvPicPr>
          <p:cNvPr id="5" name="Picture 4">
            <a:extLst>
              <a:ext uri="{FF2B5EF4-FFF2-40B4-BE49-F238E27FC236}">
                <a16:creationId xmlns:a16="http://schemas.microsoft.com/office/drawing/2014/main" id="{A3C2B9FD-5779-AA74-A7CD-E2BB95CF9515}"/>
              </a:ext>
            </a:extLst>
          </p:cNvPr>
          <p:cNvPicPr>
            <a:picLocks noChangeAspect="1"/>
          </p:cNvPicPr>
          <p:nvPr/>
        </p:nvPicPr>
        <p:blipFill>
          <a:blip r:embed="rId2"/>
          <a:stretch>
            <a:fillRect/>
          </a:stretch>
        </p:blipFill>
        <p:spPr>
          <a:xfrm>
            <a:off x="2587350" y="2726753"/>
            <a:ext cx="5334274" cy="768389"/>
          </a:xfrm>
          <a:prstGeom prst="rect">
            <a:avLst/>
          </a:prstGeom>
        </p:spPr>
      </p:pic>
      <p:pic>
        <p:nvPicPr>
          <p:cNvPr id="7" name="Picture 6">
            <a:extLst>
              <a:ext uri="{FF2B5EF4-FFF2-40B4-BE49-F238E27FC236}">
                <a16:creationId xmlns:a16="http://schemas.microsoft.com/office/drawing/2014/main" id="{2B5AE744-255A-12F4-81B0-7554920F0B14}"/>
              </a:ext>
            </a:extLst>
          </p:cNvPr>
          <p:cNvPicPr>
            <a:picLocks noChangeAspect="1"/>
          </p:cNvPicPr>
          <p:nvPr/>
        </p:nvPicPr>
        <p:blipFill>
          <a:blip r:embed="rId3"/>
          <a:stretch>
            <a:fillRect/>
          </a:stretch>
        </p:blipFill>
        <p:spPr>
          <a:xfrm>
            <a:off x="2587350" y="4415343"/>
            <a:ext cx="5334274" cy="768389"/>
          </a:xfrm>
          <a:prstGeom prst="rect">
            <a:avLst/>
          </a:prstGeom>
        </p:spPr>
      </p:pic>
      <p:pic>
        <p:nvPicPr>
          <p:cNvPr id="9" name="Picture 8">
            <a:extLst>
              <a:ext uri="{FF2B5EF4-FFF2-40B4-BE49-F238E27FC236}">
                <a16:creationId xmlns:a16="http://schemas.microsoft.com/office/drawing/2014/main" id="{78D8AC0A-EBEE-BBCE-F80C-F45031196267}"/>
              </a:ext>
            </a:extLst>
          </p:cNvPr>
          <p:cNvPicPr>
            <a:picLocks noChangeAspect="1"/>
          </p:cNvPicPr>
          <p:nvPr/>
        </p:nvPicPr>
        <p:blipFill>
          <a:blip r:embed="rId4"/>
          <a:stretch>
            <a:fillRect/>
          </a:stretch>
        </p:blipFill>
        <p:spPr>
          <a:xfrm>
            <a:off x="2531165" y="6039000"/>
            <a:ext cx="5390459" cy="596931"/>
          </a:xfrm>
          <a:prstGeom prst="rect">
            <a:avLst/>
          </a:prstGeom>
        </p:spPr>
      </p:pic>
    </p:spTree>
    <p:extLst>
      <p:ext uri="{BB962C8B-B14F-4D97-AF65-F5344CB8AC3E}">
        <p14:creationId xmlns:p14="http://schemas.microsoft.com/office/powerpoint/2010/main" val="3640051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10050048" cy="1478570"/>
          </a:xfrm>
        </p:spPr>
        <p:txBody>
          <a:bodyPr/>
          <a:lstStyle/>
          <a:p>
            <a:pPr algn="ctr"/>
            <a:r>
              <a:rPr lang="en-GB" dirty="0"/>
              <a:t>FEATURE ENGINEERING AND DATA-PREPROCESSING</a:t>
            </a:r>
          </a:p>
        </p:txBody>
      </p:sp>
      <p:sp>
        <p:nvSpPr>
          <p:cNvPr id="3" name="Content Placeholder 2"/>
          <p:cNvSpPr>
            <a:spLocks noGrp="1"/>
          </p:cNvSpPr>
          <p:nvPr>
            <p:ph idx="1"/>
          </p:nvPr>
        </p:nvSpPr>
        <p:spPr>
          <a:xfrm>
            <a:off x="1141413" y="1922914"/>
            <a:ext cx="9905999" cy="4713017"/>
          </a:xfrm>
        </p:spPr>
        <p:txBody>
          <a:bodyPr>
            <a:normAutofit/>
          </a:bodyPr>
          <a:lstStyle/>
          <a:p>
            <a:pPr algn="just"/>
            <a:r>
              <a:rPr lang="en-GB" b="1" dirty="0"/>
              <a:t>Sorted the data</a:t>
            </a:r>
            <a:r>
              <a:rPr lang="en-GB" dirty="0"/>
              <a:t>: We sorted data as per our need.</a:t>
            </a:r>
          </a:p>
          <a:p>
            <a:pPr algn="just"/>
            <a:endParaRPr lang="en-GB" dirty="0"/>
          </a:p>
          <a:p>
            <a:pPr algn="just"/>
            <a:r>
              <a:rPr lang="en-GB" b="1" dirty="0"/>
              <a:t>Used TF-IDF Vectorizer to vectorize the textual data: </a:t>
            </a:r>
            <a:r>
              <a:rPr lang="en-GB" dirty="0"/>
              <a:t>We used TF-IDF Vectorizer to </a:t>
            </a:r>
            <a:r>
              <a:rPr lang="en-US" dirty="0"/>
              <a:t>convert a collection of text documents into a matrix of TF-IDF features.</a:t>
            </a:r>
            <a:endParaRPr lang="en-GB" dirty="0"/>
          </a:p>
          <a:p>
            <a:pPr algn="just"/>
            <a:endParaRPr lang="en-GB" dirty="0"/>
          </a:p>
          <a:p>
            <a:pPr algn="just"/>
            <a:r>
              <a:rPr lang="en-GB" b="1" dirty="0"/>
              <a:t>Merged and Fixed columns as per needs: </a:t>
            </a:r>
            <a:r>
              <a:rPr lang="en-GB" dirty="0"/>
              <a:t>Some of the columns were merged and some were fixed as per needs.</a:t>
            </a:r>
            <a:endParaRPr lang="en-GB" b="1" dirty="0"/>
          </a:p>
        </p:txBody>
      </p:sp>
      <p:pic>
        <p:nvPicPr>
          <p:cNvPr id="6" name="Picture 5">
            <a:extLst>
              <a:ext uri="{FF2B5EF4-FFF2-40B4-BE49-F238E27FC236}">
                <a16:creationId xmlns:a16="http://schemas.microsoft.com/office/drawing/2014/main" id="{9E68D270-3E24-0669-D531-6EE8D41BA0F7}"/>
              </a:ext>
            </a:extLst>
          </p:cNvPr>
          <p:cNvPicPr>
            <a:picLocks noChangeAspect="1"/>
          </p:cNvPicPr>
          <p:nvPr/>
        </p:nvPicPr>
        <p:blipFill>
          <a:blip r:embed="rId2"/>
          <a:stretch>
            <a:fillRect/>
          </a:stretch>
        </p:blipFill>
        <p:spPr>
          <a:xfrm>
            <a:off x="2660796" y="2417399"/>
            <a:ext cx="5054860" cy="711237"/>
          </a:xfrm>
          <a:prstGeom prst="rect">
            <a:avLst/>
          </a:prstGeom>
        </p:spPr>
      </p:pic>
      <p:pic>
        <p:nvPicPr>
          <p:cNvPr id="10" name="Picture 9">
            <a:extLst>
              <a:ext uri="{FF2B5EF4-FFF2-40B4-BE49-F238E27FC236}">
                <a16:creationId xmlns:a16="http://schemas.microsoft.com/office/drawing/2014/main" id="{E4F6D53E-68B8-BA5F-B3FA-D628A37DB178}"/>
              </a:ext>
            </a:extLst>
          </p:cNvPr>
          <p:cNvPicPr>
            <a:picLocks noChangeAspect="1"/>
          </p:cNvPicPr>
          <p:nvPr/>
        </p:nvPicPr>
        <p:blipFill>
          <a:blip r:embed="rId3"/>
          <a:stretch>
            <a:fillRect/>
          </a:stretch>
        </p:blipFill>
        <p:spPr>
          <a:xfrm>
            <a:off x="2660796" y="4233836"/>
            <a:ext cx="5641691" cy="835121"/>
          </a:xfrm>
          <a:prstGeom prst="rect">
            <a:avLst/>
          </a:prstGeom>
        </p:spPr>
      </p:pic>
      <p:pic>
        <p:nvPicPr>
          <p:cNvPr id="12" name="Picture 11">
            <a:extLst>
              <a:ext uri="{FF2B5EF4-FFF2-40B4-BE49-F238E27FC236}">
                <a16:creationId xmlns:a16="http://schemas.microsoft.com/office/drawing/2014/main" id="{E8D5EB76-1939-1932-54F5-8B72D5FF1367}"/>
              </a:ext>
            </a:extLst>
          </p:cNvPr>
          <p:cNvPicPr>
            <a:picLocks noChangeAspect="1"/>
          </p:cNvPicPr>
          <p:nvPr/>
        </p:nvPicPr>
        <p:blipFill>
          <a:blip r:embed="rId4"/>
          <a:stretch>
            <a:fillRect/>
          </a:stretch>
        </p:blipFill>
        <p:spPr>
          <a:xfrm>
            <a:off x="2372139" y="5946181"/>
            <a:ext cx="5393635" cy="844593"/>
          </a:xfrm>
          <a:prstGeom prst="rect">
            <a:avLst/>
          </a:prstGeom>
        </p:spPr>
      </p:pic>
      <p:pic>
        <p:nvPicPr>
          <p:cNvPr id="14" name="Picture 13">
            <a:extLst>
              <a:ext uri="{FF2B5EF4-FFF2-40B4-BE49-F238E27FC236}">
                <a16:creationId xmlns:a16="http://schemas.microsoft.com/office/drawing/2014/main" id="{70BA42E9-98DD-A736-8BEE-0017F570050A}"/>
              </a:ext>
            </a:extLst>
          </p:cNvPr>
          <p:cNvPicPr>
            <a:picLocks noChangeAspect="1"/>
          </p:cNvPicPr>
          <p:nvPr/>
        </p:nvPicPr>
        <p:blipFill>
          <a:blip r:embed="rId5"/>
          <a:stretch>
            <a:fillRect/>
          </a:stretch>
        </p:blipFill>
        <p:spPr>
          <a:xfrm>
            <a:off x="7892434" y="5930637"/>
            <a:ext cx="3961636" cy="844593"/>
          </a:xfrm>
          <a:prstGeom prst="rect">
            <a:avLst/>
          </a:prstGeom>
        </p:spPr>
      </p:pic>
    </p:spTree>
    <p:extLst>
      <p:ext uri="{BB962C8B-B14F-4D97-AF65-F5344CB8AC3E}">
        <p14:creationId xmlns:p14="http://schemas.microsoft.com/office/powerpoint/2010/main" val="2108319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Building a recommending system </a:t>
            </a:r>
            <a:endParaRPr lang="en-GB" dirty="0"/>
          </a:p>
        </p:txBody>
      </p:sp>
      <p:sp>
        <p:nvSpPr>
          <p:cNvPr id="3" name="Content Placeholder 2"/>
          <p:cNvSpPr>
            <a:spLocks noGrp="1"/>
          </p:cNvSpPr>
          <p:nvPr>
            <p:ph idx="1"/>
          </p:nvPr>
        </p:nvSpPr>
        <p:spPr>
          <a:xfrm>
            <a:off x="1141414" y="1922914"/>
            <a:ext cx="5120397" cy="4713017"/>
          </a:xfrm>
        </p:spPr>
        <p:txBody>
          <a:bodyPr>
            <a:normAutofit/>
          </a:bodyPr>
          <a:lstStyle/>
          <a:p>
            <a:pPr marL="457200" indent="-457200" algn="just">
              <a:buFont typeface="+mj-lt"/>
              <a:buAutoNum type="arabicPeriod"/>
            </a:pPr>
            <a:r>
              <a:rPr lang="en-US" dirty="0"/>
              <a:t>Used NMF (Non-Negative Matrix Factorization) with 10 number of components to decompose a given matrix into two lower-dimensional matrices, usually interpreted as representing parts and features of the original data</a:t>
            </a:r>
          </a:p>
          <a:p>
            <a:pPr marL="0" indent="0" algn="just">
              <a:buNone/>
            </a:pPr>
            <a:endParaRPr lang="en-US" dirty="0"/>
          </a:p>
          <a:p>
            <a:pPr marL="0" indent="0" algn="just">
              <a:buNone/>
            </a:pPr>
            <a:endParaRPr lang="en-US" dirty="0"/>
          </a:p>
          <a:p>
            <a:pPr marL="0" indent="0" algn="just">
              <a:buNone/>
            </a:pPr>
            <a:endParaRPr lang="en-US" dirty="0"/>
          </a:p>
        </p:txBody>
      </p:sp>
      <p:pic>
        <p:nvPicPr>
          <p:cNvPr id="8" name="Picture 7">
            <a:extLst>
              <a:ext uri="{FF2B5EF4-FFF2-40B4-BE49-F238E27FC236}">
                <a16:creationId xmlns:a16="http://schemas.microsoft.com/office/drawing/2014/main" id="{AD3CCD85-4E6D-0845-66E5-7442258BCEE9}"/>
              </a:ext>
            </a:extLst>
          </p:cNvPr>
          <p:cNvPicPr>
            <a:picLocks noChangeAspect="1"/>
          </p:cNvPicPr>
          <p:nvPr/>
        </p:nvPicPr>
        <p:blipFill>
          <a:blip r:embed="rId2"/>
          <a:stretch>
            <a:fillRect/>
          </a:stretch>
        </p:blipFill>
        <p:spPr>
          <a:xfrm>
            <a:off x="1714512" y="4980369"/>
            <a:ext cx="3808464" cy="1764246"/>
          </a:xfrm>
          <a:prstGeom prst="rect">
            <a:avLst/>
          </a:prstGeom>
        </p:spPr>
      </p:pic>
      <p:sp>
        <p:nvSpPr>
          <p:cNvPr id="9" name="TextBox 8">
            <a:extLst>
              <a:ext uri="{FF2B5EF4-FFF2-40B4-BE49-F238E27FC236}">
                <a16:creationId xmlns:a16="http://schemas.microsoft.com/office/drawing/2014/main" id="{E44AEEDB-9C65-C3FF-FF40-DF679AD75840}"/>
              </a:ext>
            </a:extLst>
          </p:cNvPr>
          <p:cNvSpPr txBox="1"/>
          <p:nvPr/>
        </p:nvSpPr>
        <p:spPr>
          <a:xfrm>
            <a:off x="7211939" y="1922914"/>
            <a:ext cx="3935896" cy="830997"/>
          </a:xfrm>
          <a:prstGeom prst="rect">
            <a:avLst/>
          </a:prstGeom>
          <a:noFill/>
        </p:spPr>
        <p:txBody>
          <a:bodyPr wrap="square" rtlCol="0">
            <a:spAutoFit/>
          </a:bodyPr>
          <a:lstStyle/>
          <a:p>
            <a:pPr marL="457200" indent="-457200" algn="just">
              <a:buFont typeface="+mj-lt"/>
              <a:buAutoNum type="arabicPeriod" startAt="2"/>
            </a:pPr>
            <a:r>
              <a:rPr lang="en-US" sz="2400" dirty="0"/>
              <a:t>Normalized the NMF matrices into a unit form</a:t>
            </a:r>
          </a:p>
        </p:txBody>
      </p:sp>
      <p:pic>
        <p:nvPicPr>
          <p:cNvPr id="10" name="Picture 9">
            <a:extLst>
              <a:ext uri="{FF2B5EF4-FFF2-40B4-BE49-F238E27FC236}">
                <a16:creationId xmlns:a16="http://schemas.microsoft.com/office/drawing/2014/main" id="{7341532F-EFA3-DA2D-87CD-551135565491}"/>
              </a:ext>
            </a:extLst>
          </p:cNvPr>
          <p:cNvPicPr>
            <a:picLocks noChangeAspect="1"/>
          </p:cNvPicPr>
          <p:nvPr/>
        </p:nvPicPr>
        <p:blipFill>
          <a:blip r:embed="rId3"/>
          <a:stretch>
            <a:fillRect/>
          </a:stretch>
        </p:blipFill>
        <p:spPr>
          <a:xfrm>
            <a:off x="7714353" y="2865730"/>
            <a:ext cx="3587631" cy="1937174"/>
          </a:xfrm>
          <a:prstGeom prst="rect">
            <a:avLst/>
          </a:prstGeom>
        </p:spPr>
      </p:pic>
    </p:spTree>
    <p:extLst>
      <p:ext uri="{BB962C8B-B14F-4D97-AF65-F5344CB8AC3E}">
        <p14:creationId xmlns:p14="http://schemas.microsoft.com/office/powerpoint/2010/main" val="3878768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Testing the system	</a:t>
            </a:r>
            <a:endParaRPr lang="en-GB" dirty="0"/>
          </a:p>
        </p:txBody>
      </p:sp>
      <p:sp>
        <p:nvSpPr>
          <p:cNvPr id="3" name="Content Placeholder 2"/>
          <p:cNvSpPr>
            <a:spLocks noGrp="1"/>
          </p:cNvSpPr>
          <p:nvPr>
            <p:ph idx="1"/>
          </p:nvPr>
        </p:nvSpPr>
        <p:spPr>
          <a:xfrm>
            <a:off x="1141413" y="1922914"/>
            <a:ext cx="9905999" cy="4713017"/>
          </a:xfrm>
        </p:spPr>
        <p:txBody>
          <a:bodyPr>
            <a:normAutofit/>
          </a:bodyPr>
          <a:lstStyle/>
          <a:p>
            <a:pPr marL="457200" indent="-457200" algn="just">
              <a:buFont typeface="+mj-lt"/>
              <a:buAutoNum type="arabicPeriod"/>
            </a:pPr>
            <a:r>
              <a:rPr lang="en-US" dirty="0"/>
              <a:t>Picked a random article’s title (Will AI steal UX/UI designers’ job?)</a:t>
            </a:r>
          </a:p>
          <a:p>
            <a:pPr marL="457200" indent="-457200" algn="just">
              <a:buFont typeface="+mj-lt"/>
              <a:buAutoNum type="arabicPeriod"/>
            </a:pPr>
            <a:endParaRPr lang="en-US" dirty="0"/>
          </a:p>
          <a:p>
            <a:pPr marL="457200" indent="-457200" algn="just">
              <a:buFont typeface="+mj-lt"/>
              <a:buAutoNum type="arabicPeriod"/>
            </a:pPr>
            <a:r>
              <a:rPr lang="en-US" dirty="0"/>
              <a:t>Used cosine similarity to find the similarities by performing dot products of the testing vector with all other vectors</a:t>
            </a:r>
          </a:p>
          <a:p>
            <a:pPr marL="457200" indent="-457200" algn="just">
              <a:buFont typeface="+mj-lt"/>
              <a:buAutoNum type="arabicPeriod"/>
            </a:pPr>
            <a:endParaRPr lang="en-US" dirty="0"/>
          </a:p>
          <a:p>
            <a:pPr marL="457200" indent="-457200" algn="just">
              <a:buFont typeface="+mj-lt"/>
              <a:buAutoNum type="arabicPeriod"/>
            </a:pPr>
            <a:r>
              <a:rPr lang="en-US" dirty="0"/>
              <a:t>Recommended the articles corresponding to top 5 highest dot products</a:t>
            </a:r>
          </a:p>
          <a:p>
            <a:pPr marL="0" indent="0" algn="just">
              <a:buNone/>
            </a:pPr>
            <a:endParaRPr lang="en-US" dirty="0"/>
          </a:p>
          <a:p>
            <a:pPr marL="0" indent="0" algn="just">
              <a:buNone/>
            </a:pPr>
            <a:endParaRPr lang="en-US" dirty="0"/>
          </a:p>
        </p:txBody>
      </p:sp>
      <p:pic>
        <p:nvPicPr>
          <p:cNvPr id="5" name="Picture 4">
            <a:extLst>
              <a:ext uri="{FF2B5EF4-FFF2-40B4-BE49-F238E27FC236}">
                <a16:creationId xmlns:a16="http://schemas.microsoft.com/office/drawing/2014/main" id="{B5CC898F-61CD-16E8-E6EE-50584DECA5D6}"/>
              </a:ext>
            </a:extLst>
          </p:cNvPr>
          <p:cNvPicPr>
            <a:picLocks noChangeAspect="1"/>
          </p:cNvPicPr>
          <p:nvPr/>
        </p:nvPicPr>
        <p:blipFill>
          <a:blip r:embed="rId2"/>
          <a:stretch>
            <a:fillRect/>
          </a:stretch>
        </p:blipFill>
        <p:spPr>
          <a:xfrm>
            <a:off x="6367877" y="2383658"/>
            <a:ext cx="3979469" cy="817690"/>
          </a:xfrm>
          <a:prstGeom prst="rect">
            <a:avLst/>
          </a:prstGeom>
        </p:spPr>
      </p:pic>
      <p:pic>
        <p:nvPicPr>
          <p:cNvPr id="7" name="Picture 6">
            <a:extLst>
              <a:ext uri="{FF2B5EF4-FFF2-40B4-BE49-F238E27FC236}">
                <a16:creationId xmlns:a16="http://schemas.microsoft.com/office/drawing/2014/main" id="{D6C0C736-2F51-7617-91CF-489CF7E0CDB7}"/>
              </a:ext>
            </a:extLst>
          </p:cNvPr>
          <p:cNvPicPr>
            <a:picLocks noChangeAspect="1"/>
          </p:cNvPicPr>
          <p:nvPr/>
        </p:nvPicPr>
        <p:blipFill>
          <a:blip r:embed="rId3"/>
          <a:stretch>
            <a:fillRect/>
          </a:stretch>
        </p:blipFill>
        <p:spPr>
          <a:xfrm>
            <a:off x="6367878" y="3597796"/>
            <a:ext cx="3979469" cy="1163117"/>
          </a:xfrm>
          <a:prstGeom prst="rect">
            <a:avLst/>
          </a:prstGeom>
        </p:spPr>
      </p:pic>
      <p:pic>
        <p:nvPicPr>
          <p:cNvPr id="9" name="Picture 8">
            <a:extLst>
              <a:ext uri="{FF2B5EF4-FFF2-40B4-BE49-F238E27FC236}">
                <a16:creationId xmlns:a16="http://schemas.microsoft.com/office/drawing/2014/main" id="{8E1D185A-7C06-3981-9D04-A624D626067C}"/>
              </a:ext>
            </a:extLst>
          </p:cNvPr>
          <p:cNvPicPr>
            <a:picLocks noChangeAspect="1"/>
          </p:cNvPicPr>
          <p:nvPr/>
        </p:nvPicPr>
        <p:blipFill>
          <a:blip r:embed="rId4"/>
          <a:stretch>
            <a:fillRect/>
          </a:stretch>
        </p:blipFill>
        <p:spPr>
          <a:xfrm>
            <a:off x="6367877" y="5098839"/>
            <a:ext cx="3979469" cy="1331222"/>
          </a:xfrm>
          <a:prstGeom prst="rect">
            <a:avLst/>
          </a:prstGeom>
        </p:spPr>
      </p:pic>
    </p:spTree>
    <p:extLst>
      <p:ext uri="{BB962C8B-B14F-4D97-AF65-F5344CB8AC3E}">
        <p14:creationId xmlns:p14="http://schemas.microsoft.com/office/powerpoint/2010/main" val="118212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CONCLUSION	</a:t>
            </a:r>
            <a:endParaRPr lang="en-GB" dirty="0"/>
          </a:p>
        </p:txBody>
      </p:sp>
      <p:sp>
        <p:nvSpPr>
          <p:cNvPr id="3" name="Content Placeholder 2"/>
          <p:cNvSpPr>
            <a:spLocks noGrp="1"/>
          </p:cNvSpPr>
          <p:nvPr>
            <p:ph idx="1"/>
          </p:nvPr>
        </p:nvSpPr>
        <p:spPr>
          <a:xfrm>
            <a:off x="1141413" y="1922914"/>
            <a:ext cx="9905999" cy="4713017"/>
          </a:xfrm>
        </p:spPr>
        <p:txBody>
          <a:bodyPr>
            <a:normAutofit/>
          </a:bodyPr>
          <a:lstStyle/>
          <a:p>
            <a:pPr marL="0" indent="0" algn="just">
              <a:buNone/>
            </a:pPr>
            <a:r>
              <a:rPr lang="en-US" dirty="0"/>
              <a:t>In this way, we successfully built a recommendation system for Medium articles by using Non-Negative Matrix Factorization(NMF) technique.</a:t>
            </a:r>
          </a:p>
        </p:txBody>
      </p:sp>
    </p:spTree>
    <p:extLst>
      <p:ext uri="{BB962C8B-B14F-4D97-AF65-F5344CB8AC3E}">
        <p14:creationId xmlns:p14="http://schemas.microsoft.com/office/powerpoint/2010/main" val="2333059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66709-FD61-6695-13B5-F53889EFD3AE}"/>
              </a:ext>
            </a:extLst>
          </p:cNvPr>
          <p:cNvSpPr>
            <a:spLocks noGrp="1"/>
          </p:cNvSpPr>
          <p:nvPr>
            <p:ph type="title"/>
          </p:nvPr>
        </p:nvSpPr>
        <p:spPr>
          <a:xfrm>
            <a:off x="1624216" y="2689715"/>
            <a:ext cx="9905998" cy="1478570"/>
          </a:xfrm>
        </p:spPr>
        <p:txBody>
          <a:bodyPr>
            <a:normAutofit/>
          </a:bodyPr>
          <a:lstStyle/>
          <a:p>
            <a:pPr algn="ctr"/>
            <a:r>
              <a:rPr lang="en-CA" sz="10000" dirty="0"/>
              <a:t>THANK YOU</a:t>
            </a:r>
          </a:p>
        </p:txBody>
      </p:sp>
    </p:spTree>
    <p:extLst>
      <p:ext uri="{BB962C8B-B14F-4D97-AF65-F5344CB8AC3E}">
        <p14:creationId xmlns:p14="http://schemas.microsoft.com/office/powerpoint/2010/main" val="1588354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Work distribution</a:t>
            </a:r>
          </a:p>
        </p:txBody>
      </p:sp>
      <p:sp>
        <p:nvSpPr>
          <p:cNvPr id="4" name="TextBox 3"/>
          <p:cNvSpPr txBox="1"/>
          <p:nvPr/>
        </p:nvSpPr>
        <p:spPr>
          <a:xfrm>
            <a:off x="1358536" y="1946366"/>
            <a:ext cx="6716685" cy="280281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GB" sz="2400" b="1" dirty="0"/>
              <a:t>Data Acquisition</a:t>
            </a:r>
          </a:p>
          <a:p>
            <a:pPr marL="342900" indent="-342900" algn="just">
              <a:lnSpc>
                <a:spcPct val="150000"/>
              </a:lnSpc>
              <a:buFont typeface="Arial" panose="020B0604020202020204" pitchFamily="34" charset="0"/>
              <a:buChar char="•"/>
            </a:pPr>
            <a:r>
              <a:rPr lang="en-GB" sz="2400" b="1" dirty="0"/>
              <a:t>Exploratory Data Analysis</a:t>
            </a:r>
          </a:p>
          <a:p>
            <a:pPr marL="342900" indent="-342900" algn="just">
              <a:lnSpc>
                <a:spcPct val="150000"/>
              </a:lnSpc>
              <a:buFont typeface="Arial" panose="020B0604020202020204" pitchFamily="34" charset="0"/>
              <a:buChar char="•"/>
            </a:pPr>
            <a:r>
              <a:rPr lang="en-GB" sz="2400" b="1" dirty="0"/>
              <a:t>Data Visualization</a:t>
            </a:r>
          </a:p>
          <a:p>
            <a:pPr marL="342900" indent="-342900" algn="just">
              <a:lnSpc>
                <a:spcPct val="150000"/>
              </a:lnSpc>
              <a:buFont typeface="Arial" panose="020B0604020202020204" pitchFamily="34" charset="0"/>
              <a:buChar char="•"/>
            </a:pPr>
            <a:r>
              <a:rPr lang="en-GB" sz="2400" b="1" dirty="0"/>
              <a:t>Feature Engineering and Data Pre-processing</a:t>
            </a:r>
          </a:p>
          <a:p>
            <a:pPr marL="342900" indent="-342900" algn="just">
              <a:lnSpc>
                <a:spcPct val="150000"/>
              </a:lnSpc>
              <a:buFont typeface="Arial" panose="020B0604020202020204" pitchFamily="34" charset="0"/>
              <a:buChar char="•"/>
            </a:pPr>
            <a:r>
              <a:rPr lang="en-GB" sz="2400" b="1" dirty="0"/>
              <a:t>System building and Testing</a:t>
            </a:r>
          </a:p>
        </p:txBody>
      </p:sp>
    </p:spTree>
    <p:extLst>
      <p:ext uri="{BB962C8B-B14F-4D97-AF65-F5344CB8AC3E}">
        <p14:creationId xmlns:p14="http://schemas.microsoft.com/office/powerpoint/2010/main" val="4283691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Project goal</a:t>
            </a:r>
          </a:p>
        </p:txBody>
      </p:sp>
      <p:sp>
        <p:nvSpPr>
          <p:cNvPr id="3" name="Content Placeholder 2"/>
          <p:cNvSpPr>
            <a:spLocks noGrp="1"/>
          </p:cNvSpPr>
          <p:nvPr>
            <p:ph idx="1"/>
          </p:nvPr>
        </p:nvSpPr>
        <p:spPr/>
        <p:txBody>
          <a:bodyPr>
            <a:normAutofit/>
          </a:bodyPr>
          <a:lstStyle/>
          <a:p>
            <a:pPr marL="0" indent="0" algn="just">
              <a:buNone/>
            </a:pPr>
            <a:r>
              <a:rPr lang="en-GB" dirty="0"/>
              <a:t>This project aims to build a recommendation system for Medium articles using Non-negative Factorization technique. </a:t>
            </a:r>
          </a:p>
        </p:txBody>
      </p:sp>
    </p:spTree>
    <p:extLst>
      <p:ext uri="{BB962C8B-B14F-4D97-AF65-F5344CB8AC3E}">
        <p14:creationId xmlns:p14="http://schemas.microsoft.com/office/powerpoint/2010/main" val="2891571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Data acquisition 		</a:t>
            </a:r>
          </a:p>
        </p:txBody>
      </p:sp>
      <p:sp>
        <p:nvSpPr>
          <p:cNvPr id="3" name="Content Placeholder 2"/>
          <p:cNvSpPr>
            <a:spLocks noGrp="1"/>
          </p:cNvSpPr>
          <p:nvPr>
            <p:ph idx="1"/>
          </p:nvPr>
        </p:nvSpPr>
        <p:spPr/>
        <p:txBody>
          <a:bodyPr/>
          <a:lstStyle/>
          <a:p>
            <a:pPr marL="0" indent="0" algn="just">
              <a:buNone/>
            </a:pPr>
            <a:r>
              <a:rPr lang="en-GB" b="1" u="sng" dirty="0"/>
              <a:t>Introduction to Dataset</a:t>
            </a:r>
          </a:p>
          <a:p>
            <a:pPr marL="0" indent="0" algn="just">
              <a:buNone/>
            </a:pPr>
            <a:r>
              <a:rPr lang="en-GB" dirty="0"/>
              <a:t>Source: </a:t>
            </a:r>
            <a:r>
              <a:rPr lang="en-GB" dirty="0" err="1"/>
              <a:t>Kaggle</a:t>
            </a:r>
            <a:endParaRPr lang="en-GB" dirty="0"/>
          </a:p>
          <a:p>
            <a:pPr marL="0" indent="0" algn="just">
              <a:lnSpc>
                <a:spcPct val="100000"/>
              </a:lnSpc>
              <a:buNone/>
            </a:pPr>
            <a:r>
              <a:rPr lang="en-GB" dirty="0"/>
              <a:t>Type of Data: Information about articles published on Medium.</a:t>
            </a:r>
          </a:p>
          <a:p>
            <a:pPr marL="0" indent="0" algn="just">
              <a:lnSpc>
                <a:spcPct val="100000"/>
              </a:lnSpc>
              <a:buNone/>
            </a:pPr>
            <a:r>
              <a:rPr lang="en-GB" dirty="0"/>
              <a:t>Dataset Size: 1.30 GB </a:t>
            </a:r>
          </a:p>
        </p:txBody>
      </p:sp>
    </p:spTree>
    <p:extLst>
      <p:ext uri="{BB962C8B-B14F-4D97-AF65-F5344CB8AC3E}">
        <p14:creationId xmlns:p14="http://schemas.microsoft.com/office/powerpoint/2010/main" val="2481050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930139"/>
            <a:ext cx="9905999" cy="3541714"/>
          </a:xfrm>
        </p:spPr>
        <p:txBody>
          <a:bodyPr/>
          <a:lstStyle/>
          <a:p>
            <a:pPr marL="0" indent="0" algn="just">
              <a:buNone/>
            </a:pPr>
            <a:r>
              <a:rPr lang="en-GB" b="1" u="sng" dirty="0"/>
              <a:t>Motivation to choose the dataset</a:t>
            </a:r>
          </a:p>
          <a:p>
            <a:pPr marL="0" indent="0" algn="just">
              <a:buNone/>
            </a:pPr>
            <a:r>
              <a:rPr lang="en-GB" dirty="0"/>
              <a:t>According to some insightful blogging statistics, </a:t>
            </a:r>
            <a:r>
              <a:rPr lang="en-GB" sz="2800" b="1" dirty="0"/>
              <a:t>77%</a:t>
            </a:r>
            <a:r>
              <a:rPr lang="en-GB" dirty="0"/>
              <a:t> of internet users regularly read online blog posts and articles. Keeping this stat in mind, we chose this dataset that provides valuable insights on online articles. After the analysis of the dataset we will be able to recommend specific articles to a group of people who are into reading similar type of articles.</a:t>
            </a:r>
          </a:p>
        </p:txBody>
      </p:sp>
    </p:spTree>
    <p:extLst>
      <p:ext uri="{BB962C8B-B14F-4D97-AF65-F5344CB8AC3E}">
        <p14:creationId xmlns:p14="http://schemas.microsoft.com/office/powerpoint/2010/main" val="926548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930139"/>
            <a:ext cx="10732725" cy="4464822"/>
          </a:xfrm>
        </p:spPr>
        <p:txBody>
          <a:bodyPr>
            <a:normAutofit/>
          </a:bodyPr>
          <a:lstStyle/>
          <a:p>
            <a:pPr marL="0" indent="0" algn="just">
              <a:buNone/>
            </a:pPr>
            <a:r>
              <a:rPr lang="en-GB" b="1" u="sng" dirty="0"/>
              <a:t>Exploring the dataset</a:t>
            </a:r>
          </a:p>
          <a:p>
            <a:pPr algn="just">
              <a:buFont typeface="Wingdings" panose="05000000000000000000" pitchFamily="2" charset="2"/>
              <a:buChar char="ü"/>
            </a:pPr>
            <a:r>
              <a:rPr lang="en-GB" dirty="0"/>
              <a:t>The Medium dataset is a valuable resource for people interested in reading articles online.</a:t>
            </a:r>
          </a:p>
          <a:p>
            <a:pPr algn="just">
              <a:buFont typeface="Wingdings" panose="05000000000000000000" pitchFamily="2" charset="2"/>
              <a:buChar char="ü"/>
            </a:pPr>
            <a:r>
              <a:rPr lang="en-GB" dirty="0"/>
              <a:t>The dataset has a size of 1.30 GB providing substantial information about article title, publication, published date, number of likes, number of reads, reading time, and so forth.</a:t>
            </a:r>
          </a:p>
          <a:p>
            <a:pPr algn="just">
              <a:buFont typeface="Wingdings" panose="05000000000000000000" pitchFamily="2" charset="2"/>
              <a:buChar char="ü"/>
            </a:pPr>
            <a:r>
              <a:rPr lang="en-GB" dirty="0"/>
              <a:t>By exploring this dataset, we will be able to recommend a list of articles to the readers depending on their current read.</a:t>
            </a:r>
          </a:p>
        </p:txBody>
      </p:sp>
    </p:spTree>
    <p:extLst>
      <p:ext uri="{BB962C8B-B14F-4D97-AF65-F5344CB8AC3E}">
        <p14:creationId xmlns:p14="http://schemas.microsoft.com/office/powerpoint/2010/main" val="912958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Workflow of the project</a:t>
            </a:r>
          </a:p>
        </p:txBody>
      </p:sp>
      <p:sp>
        <p:nvSpPr>
          <p:cNvPr id="4" name="Rectangle 3">
            <a:extLst>
              <a:ext uri="{FF2B5EF4-FFF2-40B4-BE49-F238E27FC236}">
                <a16:creationId xmlns:a16="http://schemas.microsoft.com/office/drawing/2014/main" id="{52E63B1B-AB6E-C07A-15AB-BC36260C62B6}"/>
              </a:ext>
            </a:extLst>
          </p:cNvPr>
          <p:cNvSpPr/>
          <p:nvPr/>
        </p:nvSpPr>
        <p:spPr>
          <a:xfrm>
            <a:off x="4409629" y="2913101"/>
            <a:ext cx="2082822" cy="1241944"/>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Feature Engineering and Data Pre-Processing</a:t>
            </a:r>
          </a:p>
        </p:txBody>
      </p:sp>
      <p:sp>
        <p:nvSpPr>
          <p:cNvPr id="5" name="Rectangle 4">
            <a:extLst>
              <a:ext uri="{FF2B5EF4-FFF2-40B4-BE49-F238E27FC236}">
                <a16:creationId xmlns:a16="http://schemas.microsoft.com/office/drawing/2014/main" id="{F0F2524B-F5CF-54CB-470A-425CADBDD88C}"/>
              </a:ext>
            </a:extLst>
          </p:cNvPr>
          <p:cNvSpPr/>
          <p:nvPr/>
        </p:nvSpPr>
        <p:spPr>
          <a:xfrm>
            <a:off x="4409629" y="1703498"/>
            <a:ext cx="2082821" cy="95609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EDA and Data visualization</a:t>
            </a:r>
          </a:p>
        </p:txBody>
      </p:sp>
      <p:sp>
        <p:nvSpPr>
          <p:cNvPr id="6" name="Rectangle 5">
            <a:extLst>
              <a:ext uri="{FF2B5EF4-FFF2-40B4-BE49-F238E27FC236}">
                <a16:creationId xmlns:a16="http://schemas.microsoft.com/office/drawing/2014/main" id="{88ABA084-87FB-DB4A-5281-759E1E62375B}"/>
              </a:ext>
            </a:extLst>
          </p:cNvPr>
          <p:cNvSpPr/>
          <p:nvPr/>
        </p:nvSpPr>
        <p:spPr>
          <a:xfrm>
            <a:off x="4409629" y="5779285"/>
            <a:ext cx="2082821" cy="961065"/>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Testing  the system</a:t>
            </a:r>
          </a:p>
          <a:p>
            <a:pPr algn="ctr"/>
            <a:endParaRPr lang="en-US" dirty="0"/>
          </a:p>
        </p:txBody>
      </p:sp>
      <p:sp>
        <p:nvSpPr>
          <p:cNvPr id="7" name="Rectangle 6">
            <a:extLst>
              <a:ext uri="{FF2B5EF4-FFF2-40B4-BE49-F238E27FC236}">
                <a16:creationId xmlns:a16="http://schemas.microsoft.com/office/drawing/2014/main" id="{F2E44171-34A3-23A6-E27B-D706C4F17B1E}"/>
              </a:ext>
            </a:extLst>
          </p:cNvPr>
          <p:cNvSpPr/>
          <p:nvPr/>
        </p:nvSpPr>
        <p:spPr>
          <a:xfrm>
            <a:off x="4409629" y="4408552"/>
            <a:ext cx="2082822" cy="9747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Recommending System Building</a:t>
            </a:r>
          </a:p>
        </p:txBody>
      </p:sp>
      <p:sp>
        <p:nvSpPr>
          <p:cNvPr id="8" name="Arrow: Down 8">
            <a:extLst>
              <a:ext uri="{FF2B5EF4-FFF2-40B4-BE49-F238E27FC236}">
                <a16:creationId xmlns:a16="http://schemas.microsoft.com/office/drawing/2014/main" id="{9AECCD18-7F0D-D5DF-7232-6482C57A0415}"/>
              </a:ext>
            </a:extLst>
          </p:cNvPr>
          <p:cNvSpPr/>
          <p:nvPr/>
        </p:nvSpPr>
        <p:spPr>
          <a:xfrm>
            <a:off x="5285913" y="2659594"/>
            <a:ext cx="159026" cy="25350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9">
            <a:extLst>
              <a:ext uri="{FF2B5EF4-FFF2-40B4-BE49-F238E27FC236}">
                <a16:creationId xmlns:a16="http://schemas.microsoft.com/office/drawing/2014/main" id="{5A994387-E63D-C833-B5EB-E918DAE7D1A9}"/>
              </a:ext>
            </a:extLst>
          </p:cNvPr>
          <p:cNvSpPr/>
          <p:nvPr/>
        </p:nvSpPr>
        <p:spPr>
          <a:xfrm>
            <a:off x="5292938" y="4141360"/>
            <a:ext cx="141272" cy="28087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10">
            <a:extLst>
              <a:ext uri="{FF2B5EF4-FFF2-40B4-BE49-F238E27FC236}">
                <a16:creationId xmlns:a16="http://schemas.microsoft.com/office/drawing/2014/main" id="{FF15A843-DF25-5A4B-F60C-069F001F3FB3}"/>
              </a:ext>
            </a:extLst>
          </p:cNvPr>
          <p:cNvSpPr/>
          <p:nvPr/>
        </p:nvSpPr>
        <p:spPr>
          <a:xfrm>
            <a:off x="5285913" y="5383304"/>
            <a:ext cx="159026" cy="39598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0190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Exploratory Data analysis</a:t>
            </a:r>
          </a:p>
        </p:txBody>
      </p:sp>
      <p:sp>
        <p:nvSpPr>
          <p:cNvPr id="3" name="Content Placeholder 2"/>
          <p:cNvSpPr>
            <a:spLocks noGrp="1"/>
          </p:cNvSpPr>
          <p:nvPr>
            <p:ph idx="1"/>
          </p:nvPr>
        </p:nvSpPr>
        <p:spPr>
          <a:xfrm>
            <a:off x="1141413" y="1922914"/>
            <a:ext cx="9905999" cy="4713017"/>
          </a:xfrm>
        </p:spPr>
        <p:txBody>
          <a:bodyPr>
            <a:normAutofit/>
          </a:bodyPr>
          <a:lstStyle/>
          <a:p>
            <a:pPr marL="0" indent="0" algn="just">
              <a:buNone/>
            </a:pPr>
            <a:r>
              <a:rPr lang="en-GB" dirty="0"/>
              <a:t>For data analysis, we used Pandas. </a:t>
            </a:r>
          </a:p>
          <a:p>
            <a:pPr algn="just"/>
            <a:r>
              <a:rPr lang="en-GB" dirty="0"/>
              <a:t>Pandas is a fast, powerful, and easy to use open source tool used for data analysis and manipulation.</a:t>
            </a:r>
          </a:p>
          <a:p>
            <a:pPr marL="0" indent="0" algn="just">
              <a:buNone/>
            </a:pPr>
            <a:r>
              <a:rPr lang="en-GB" b="1" dirty="0"/>
              <a:t>Why Pandas?</a:t>
            </a:r>
          </a:p>
          <a:p>
            <a:pPr algn="just"/>
            <a:r>
              <a:rPr lang="en-GB" dirty="0"/>
              <a:t>We chose Pandas because of its ability to handle missing values and a variety of data types.</a:t>
            </a:r>
          </a:p>
          <a:p>
            <a:pPr algn="just"/>
            <a:r>
              <a:rPr lang="en-GB" dirty="0"/>
              <a:t>It seamlessly integrates with other libraries (</a:t>
            </a:r>
            <a:r>
              <a:rPr lang="en-GB" dirty="0" err="1"/>
              <a:t>Matplotlib</a:t>
            </a:r>
            <a:r>
              <a:rPr lang="en-GB" dirty="0"/>
              <a:t>, </a:t>
            </a:r>
            <a:r>
              <a:rPr lang="en-GB" dirty="0" err="1"/>
              <a:t>NumPy</a:t>
            </a:r>
            <a:r>
              <a:rPr lang="en-GB" dirty="0"/>
              <a:t>, </a:t>
            </a:r>
            <a:r>
              <a:rPr lang="en-GB" dirty="0" err="1"/>
              <a:t>etc</a:t>
            </a:r>
            <a:r>
              <a:rPr lang="en-GB" dirty="0"/>
              <a:t>) to perform comprehensive data exploration. </a:t>
            </a:r>
          </a:p>
          <a:p>
            <a:pPr algn="just"/>
            <a:endParaRPr lang="en-GB" dirty="0"/>
          </a:p>
          <a:p>
            <a:pPr marL="457200" indent="-457200" algn="just">
              <a:buFont typeface="+mj-lt"/>
              <a:buAutoNum type="arabicPeriod"/>
            </a:pPr>
            <a:endParaRPr lang="en-GB" dirty="0"/>
          </a:p>
        </p:txBody>
      </p:sp>
    </p:spTree>
    <p:extLst>
      <p:ext uri="{BB962C8B-B14F-4D97-AF65-F5344CB8AC3E}">
        <p14:creationId xmlns:p14="http://schemas.microsoft.com/office/powerpoint/2010/main" val="3715806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Data visualization</a:t>
            </a:r>
          </a:p>
        </p:txBody>
      </p:sp>
      <p:sp>
        <p:nvSpPr>
          <p:cNvPr id="3" name="Content Placeholder 2"/>
          <p:cNvSpPr>
            <a:spLocks noGrp="1"/>
          </p:cNvSpPr>
          <p:nvPr>
            <p:ph idx="1"/>
          </p:nvPr>
        </p:nvSpPr>
        <p:spPr>
          <a:xfrm>
            <a:off x="1141413" y="1922914"/>
            <a:ext cx="9905999" cy="4424877"/>
          </a:xfrm>
        </p:spPr>
        <p:txBody>
          <a:bodyPr>
            <a:normAutofit/>
          </a:bodyPr>
          <a:lstStyle/>
          <a:p>
            <a:pPr marL="0" indent="0" algn="just">
              <a:buNone/>
            </a:pPr>
            <a:r>
              <a:rPr lang="en-US" dirty="0"/>
              <a:t>Technologies Used: </a:t>
            </a:r>
          </a:p>
          <a:p>
            <a:pPr marL="457200" indent="-457200" algn="just">
              <a:buFont typeface="+mj-lt"/>
              <a:buAutoNum type="arabicPeriod"/>
            </a:pPr>
            <a:r>
              <a:rPr lang="en-US" dirty="0"/>
              <a:t>Matplotlib: It is a python library used for creating various types of visualizations. </a:t>
            </a:r>
          </a:p>
          <a:p>
            <a:pPr marL="457200" indent="-457200" algn="just">
              <a:buFont typeface="+mj-lt"/>
              <a:buAutoNum type="arabicPeriod"/>
            </a:pPr>
            <a:r>
              <a:rPr lang="en-US" dirty="0"/>
              <a:t>Seaborn: It is a python visualization library that provide high-level interface for creating informative statistical graphics. It simplifies complex visualization tasks enabling us to focus on the data’s story.</a:t>
            </a:r>
          </a:p>
        </p:txBody>
      </p:sp>
    </p:spTree>
    <p:extLst>
      <p:ext uri="{BB962C8B-B14F-4D97-AF65-F5344CB8AC3E}">
        <p14:creationId xmlns:p14="http://schemas.microsoft.com/office/powerpoint/2010/main" val="6295787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193</TotalTime>
  <Words>648</Words>
  <Application>Microsoft Office PowerPoint</Application>
  <PresentationFormat>Widescreen</PresentationFormat>
  <Paragraphs>69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Tw Cen MT</vt:lpstr>
      <vt:lpstr>Wingdings</vt:lpstr>
      <vt:lpstr>Circuit</vt:lpstr>
      <vt:lpstr>PowerPoint Presentation</vt:lpstr>
      <vt:lpstr>Work distribution</vt:lpstr>
      <vt:lpstr>Project goal</vt:lpstr>
      <vt:lpstr>Data acquisition   </vt:lpstr>
      <vt:lpstr>PowerPoint Presentation</vt:lpstr>
      <vt:lpstr>PowerPoint Presentation</vt:lpstr>
      <vt:lpstr>Workflow of the project</vt:lpstr>
      <vt:lpstr>Exploratory Data analysis</vt:lpstr>
      <vt:lpstr>Data visualization</vt:lpstr>
      <vt:lpstr>PowerPoint Presentation</vt:lpstr>
      <vt:lpstr>PowerPoint Presentation</vt:lpstr>
      <vt:lpstr>PowerPoint Presentation</vt:lpstr>
      <vt:lpstr>PowerPoint Presentation</vt:lpstr>
      <vt:lpstr>FEATURE ENGINEERING AND DATA-PREPROCESSING</vt:lpstr>
      <vt:lpstr>FEATURE ENGINEERING AND DATA-PREPROCESSING</vt:lpstr>
      <vt:lpstr>Building a recommending system </vt:lpstr>
      <vt:lpstr>Testing the system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Aruna Gurung</dc:creator>
  <cp:lastModifiedBy>Gupta Bahadur Bhandari</cp:lastModifiedBy>
  <cp:revision>25</cp:revision>
  <dcterms:created xsi:type="dcterms:W3CDTF">2023-08-10T04:21:46Z</dcterms:created>
  <dcterms:modified xsi:type="dcterms:W3CDTF">2023-08-10T21:05:14Z</dcterms:modified>
</cp:coreProperties>
</file>