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3" d="100"/>
          <a:sy n="13" d="100"/>
        </p:scale>
        <p:origin x="143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FE6E5-3B44-40CB-B6DC-1A72C85DBC02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01220-ED9E-4AA1-BD5E-350A314A1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99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1220-ED9E-4AA1-BD5E-350A314A17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9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87200" y="7543800"/>
            <a:ext cx="20116800" cy="19431000"/>
          </a:xfrm>
          <a:solidFill>
            <a:schemeClr val="bg1">
              <a:alpha val="70000"/>
            </a:schemeClr>
          </a:solidFill>
          <a:effectLst>
            <a:glow rad="101600">
              <a:srgbClr val="006747">
                <a:alpha val="40000"/>
              </a:srgbClr>
            </a:glow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46904" y="669497"/>
            <a:ext cx="33997392" cy="2560320"/>
          </a:xfrm>
        </p:spPr>
        <p:txBody>
          <a:bodyPr anchor="ctr" anchorCtr="0"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60" y="512064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2064" y="512064"/>
            <a:ext cx="3922776" cy="443484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188B7-C6D1-4738-B4EC-BBEFDCC229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46904" y="3380693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BEDC5CEC-772F-4CE6-8FEB-CEB37B70F4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6904" y="4404422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3465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13" Type="http://schemas.openxmlformats.org/officeDocument/2006/relationships/image" Target="../media/image10.png"/><Relationship Id="rId3" Type="http://schemas.openxmlformats.org/officeDocument/2006/relationships/hyperlink" Target="https://www.kaggle.com/datasets/sudalairajkumar/cryptocurrencypricehistory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JPG"/><Relationship Id="rId5" Type="http://schemas.openxmlformats.org/officeDocument/2006/relationships/hyperlink" Target="https://github.com/44-599-machine-learning-S22/project-machine-learning-s22-bikash30851" TargetMode="External"/><Relationship Id="rId10" Type="http://schemas.openxmlformats.org/officeDocument/2006/relationships/image" Target="../media/image7.JPG"/><Relationship Id="rId4" Type="http://schemas.openxmlformats.org/officeDocument/2006/relationships/hyperlink" Target="https://www.kaggle.com/datasets/jessevent/all-crypto-currencies" TargetMode="External"/><Relationship Id="rId9" Type="http://schemas.openxmlformats.org/officeDocument/2006/relationships/image" Target="../media/image6.JPG"/><Relationship Id="rId1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5ED08B-B775-435A-9B4F-BDA086DCE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7543799"/>
            <a:ext cx="10058400" cy="8686800"/>
          </a:xfrm>
        </p:spPr>
        <p:txBody>
          <a:bodyPr tIns="365760">
            <a:normAutofit fontScale="85000" lnSpcReduction="20000"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Dataset obtained from Kaggle.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2991 Rows and 9 Columns.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Daily Data from 2013 to 2021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Numeric Features include prices opening, closing, low, high, volume and market cap.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Goal: Predicting the bitcoin high price based on the opening price.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55F1-3C6C-4C07-9CB2-BCAEB0D8A7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918400" y="7124889"/>
            <a:ext cx="10058400" cy="19849910"/>
          </a:xfrm>
        </p:spPr>
        <p:txBody>
          <a:bodyPr tIns="365760">
            <a:normAutofit fontScale="92500" lnSpcReduction="20000"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A high R2 value of 0.99 for linear regression suggests an excellent fit and shows strong relationship between opening and high price.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It was suspected that the decision tree was overfitting and while it could have, the metrics for test set are high showing good predictions.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SVM metrics seem to be poor. It could be because the dataset is imbalanced, or the kernel choice was not the best.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To address overfitting of the decision tree metrics Random Forrest with 1000 trees was employed and high metrics yielded suggest it might not be overfitting.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A PCA model can be employed in the </a:t>
            </a:r>
            <a:r>
              <a:rPr lang="en-US" b="1" dirty="0"/>
              <a:t>future</a:t>
            </a:r>
            <a:r>
              <a:rPr lang="en-US" dirty="0"/>
              <a:t> in order to determine if the predictions can be based off a single variable.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9AC47-94BC-470C-9B8A-970292C0AD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87200" y="18287998"/>
            <a:ext cx="20116800" cy="93934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7474F1-B7EB-40BD-B650-D37E0AA06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6903" y="303530"/>
            <a:ext cx="33997392" cy="2560320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Predicting Bitcoin High Price With Respect To The Opening Price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C8C212-9152-47EB-9021-DDD1B739EE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Dataset Introduction and Goals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002AEE-7ABF-4F25-90D8-22D1918F9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18400" y="5668394"/>
            <a:ext cx="10058400" cy="1143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Interpretation and Conclusion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37AE60-4368-42C2-A299-E0F9F0B57D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8287999"/>
            <a:ext cx="10515600" cy="8992153"/>
          </a:xfrm>
        </p:spPr>
        <p:txBody>
          <a:bodyPr tIns="365760">
            <a:normAutofit fontScale="77500" lnSpcReduction="20000"/>
          </a:bodyPr>
          <a:lstStyle/>
          <a:p>
            <a:pPr marL="857250" indent="-857250">
              <a:spcBef>
                <a:spcPts val="5400"/>
              </a:spcBef>
              <a:buFont typeface="Arial" panose="020B0604020202020204" pitchFamily="34" charset="0"/>
              <a:buChar char="•"/>
            </a:pPr>
            <a:r>
              <a:rPr lang="en-US" sz="8700" dirty="0"/>
              <a:t>Supervised Learning: The dataset was split into 75% training and 25% test set. </a:t>
            </a:r>
          </a:p>
          <a:p>
            <a:pPr marL="1770063" lvl="1" indent="-857250"/>
            <a:r>
              <a:rPr lang="en-US" sz="7300" dirty="0"/>
              <a:t>Linear Regression Model</a:t>
            </a:r>
          </a:p>
          <a:p>
            <a:pPr marL="1770063" lvl="1" indent="-857250"/>
            <a:r>
              <a:rPr lang="en-US" sz="7300" dirty="0"/>
              <a:t>Decision Trees</a:t>
            </a:r>
          </a:p>
          <a:p>
            <a:pPr marL="1770063" lvl="1" indent="-857250"/>
            <a:r>
              <a:rPr lang="en-US" sz="7300" dirty="0"/>
              <a:t>SVM</a:t>
            </a:r>
          </a:p>
          <a:p>
            <a:pPr marL="1770063" lvl="1" indent="-857250"/>
            <a:r>
              <a:rPr lang="en-US" sz="7300" dirty="0"/>
              <a:t>Random Forrest</a:t>
            </a:r>
          </a:p>
          <a:p>
            <a:pPr marL="1770063" lvl="1" indent="-857250"/>
            <a:r>
              <a:rPr lang="en-US" sz="7300" dirty="0"/>
              <a:t>Clustering</a:t>
            </a:r>
          </a:p>
          <a:p>
            <a:pPr marL="1770063" lvl="1" indent="-857250"/>
            <a:r>
              <a:rPr lang="en-US" sz="7300" dirty="0"/>
              <a:t>Neural Nets</a:t>
            </a:r>
          </a:p>
          <a:p>
            <a:pPr indent="-2379027"/>
            <a:r>
              <a:rPr lang="en-US" sz="100" dirty="0"/>
              <a:t>Evaluate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535820-2B15-48C9-B0AA-9FA5E543AB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Models Used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1AFE3A-F984-4AF2-BF89-DF5843246A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tIns="274320" numCol="1">
            <a:no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hlinkClick r:id="rId3"/>
              </a:rPr>
              <a:t>https://www.kaggle.com/datasets/sudalairajkumar/cryptocurrencypricehistory</a:t>
            </a:r>
            <a:endParaRPr lang="en-US" sz="44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hlinkClick r:id="rId4"/>
              </a:rPr>
              <a:t>https://www.kaggle.com/datasets/jessevent/all-crypto-currencies</a:t>
            </a:r>
            <a:endParaRPr lang="en-US" sz="44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hlinkClick r:id="rId5"/>
              </a:rPr>
              <a:t>https://github.com/44-599-machine-learning-S22/project-machine-learning-s22-bikash30851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DD57B1E-4D9F-47F9-88F7-FB032B9D63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D66D60-3409-4A83-882F-DEF1F6DDFE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887200" y="17144998"/>
            <a:ext cx="20116800" cy="1143000"/>
          </a:xfrm>
        </p:spPr>
        <p:txBody>
          <a:bodyPr/>
          <a:lstStyle/>
          <a:p>
            <a:r>
              <a:rPr lang="en-US" dirty="0"/>
              <a:t>Discussion and Results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53E4573-0153-477E-A6EA-F369D642E8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tIns="91440" bIns="274320" anchor="b" anchorCtr="0">
            <a:normAutofit fontScale="92500"/>
          </a:bodyPr>
          <a:lstStyle/>
          <a:p>
            <a:pPr algn="ctr"/>
            <a:r>
              <a:rPr lang="en-US" sz="6000" dirty="0"/>
              <a:t>https://github.com/44-599-machine-learning-S22/project-machine-learning-s22-bikash30851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3257E1-88C3-4089-9BFF-38DFCEA27A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1546800" y="27972326"/>
            <a:ext cx="7038109" cy="1143000"/>
          </a:xfrm>
        </p:spPr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FED097-712A-4391-BB35-7534ADE256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tIns="274320">
            <a:normAutofit/>
          </a:bodyPr>
          <a:lstStyle/>
          <a:p>
            <a:r>
              <a:rPr lang="en-US" dirty="0"/>
              <a:t>Kaggle.com</a:t>
            </a:r>
          </a:p>
          <a:p>
            <a:r>
              <a:rPr lang="en-US" dirty="0"/>
              <a:t>Dr. Charles Hoot</a:t>
            </a:r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7C18949-3E74-4B71-BB77-D29BCE1BA1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C7A8E39-51B8-446A-A58D-E4A6958BDF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946903" y="2480015"/>
            <a:ext cx="33997392" cy="1261223"/>
          </a:xfrm>
        </p:spPr>
        <p:txBody>
          <a:bodyPr>
            <a:noAutofit/>
          </a:bodyPr>
          <a:lstStyle/>
          <a:p>
            <a:r>
              <a:rPr lang="en-US" sz="6600" dirty="0"/>
              <a:t>Bikash Adhikari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230B1EE-E97C-4A5D-8EB4-FEE65881F4F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946903" y="3672462"/>
            <a:ext cx="33997392" cy="1308709"/>
          </a:xfrm>
        </p:spPr>
        <p:txBody>
          <a:bodyPr>
            <a:noAutofit/>
          </a:bodyPr>
          <a:lstStyle/>
          <a:p>
            <a:r>
              <a:rPr lang="en-US" sz="6600" dirty="0"/>
              <a:t>School of Computer Science and Information Systems, Northwest Missouri State University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6B6AC518-BD97-4F4A-9ACC-57BD026A2A3B}"/>
              </a:ext>
            </a:extLst>
          </p:cNvPr>
          <p:cNvSpPr txBox="1">
            <a:spLocks/>
          </p:cNvSpPr>
          <p:nvPr/>
        </p:nvSpPr>
        <p:spPr>
          <a:xfrm>
            <a:off x="11201400" y="5792128"/>
            <a:ext cx="20116800" cy="1143000"/>
          </a:xfrm>
          <a:prstGeom prst="rect">
            <a:avLst/>
          </a:prstGeo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7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 Outputs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853424-AB94-4487-BFD3-3CCE6E5F36F6}"/>
              </a:ext>
            </a:extLst>
          </p:cNvPr>
          <p:cNvSpPr txBox="1"/>
          <p:nvPr/>
        </p:nvSpPr>
        <p:spPr>
          <a:xfrm>
            <a:off x="12149503" y="18275648"/>
            <a:ext cx="9765617" cy="11033790"/>
          </a:xfrm>
          <a:prstGeom prst="rect">
            <a:avLst/>
          </a:prstGeom>
          <a:noFill/>
        </p:spPr>
        <p:txBody>
          <a:bodyPr wrap="square" tIns="91440" rtlCol="0" anchor="ctr" anchorCtr="0">
            <a:spAutoFit/>
          </a:bodyPr>
          <a:lstStyle/>
          <a:p>
            <a:r>
              <a:rPr lang="en-US" sz="4000" dirty="0"/>
              <a:t>Linear Regression Results: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Linear Regression R2 value is 0.99 shows a strong relationship.</a:t>
            </a:r>
          </a:p>
          <a:p>
            <a:r>
              <a:rPr lang="en-US" sz="4000" dirty="0"/>
              <a:t>Decision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Decision Tree was overfitting on the train set with all metrics exactly equal to 1.0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Overfitting is classic for decision trees.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However, analysis on the test set yields metrics close to 0.98 and interpreted in the conclusion. </a:t>
            </a:r>
          </a:p>
          <a:p>
            <a:r>
              <a:rPr lang="en-US" sz="4000" dirty="0"/>
              <a:t>SVM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SVM accuracies are in the upper 0.70 and performs lesser than decision trees. </a:t>
            </a:r>
          </a:p>
          <a:p>
            <a:r>
              <a:rPr lang="en-US" sz="4000" dirty="0"/>
              <a:t>Random Forrest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Metrics are very good with a R2 value of 1.0</a:t>
            </a:r>
          </a:p>
          <a:p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256C4ED-A409-4714-BD55-3D83659138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5096" y="27280153"/>
            <a:ext cx="4644988" cy="1904446"/>
          </a:xfrm>
          <a:prstGeom prst="rect">
            <a:avLst/>
          </a:prstGeom>
        </p:spPr>
      </p:pic>
      <p:pic>
        <p:nvPicPr>
          <p:cNvPr id="32" name="Content Placeholder 31" descr="A picture containing text, coin&#10;&#10;Description automatically generated">
            <a:extLst>
              <a:ext uri="{FF2B5EF4-FFF2-40B4-BE49-F238E27FC236}">
                <a16:creationId xmlns:a16="http://schemas.microsoft.com/office/drawing/2014/main" id="{6CBF5C81-588A-4CA5-B522-225F12A39C37}"/>
              </a:ext>
            </a:extLst>
          </p:cNvPr>
          <p:cNvPicPr>
            <a:picLocks noGrp="1" noChangeAspect="1"/>
          </p:cNvPicPr>
          <p:nvPr>
            <p:ph sz="quarter" idx="2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4" y="669497"/>
            <a:ext cx="5676096" cy="4440415"/>
          </a:xfrm>
        </p:spPr>
      </p:pic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20E355FD-D55F-47EB-801C-84B111E6090F}"/>
              </a:ext>
            </a:extLst>
          </p:cNvPr>
          <p:cNvSpPr txBox="1">
            <a:spLocks/>
          </p:cNvSpPr>
          <p:nvPr/>
        </p:nvSpPr>
        <p:spPr>
          <a:xfrm>
            <a:off x="11430000" y="7392328"/>
            <a:ext cx="20970240" cy="9683397"/>
          </a:xfrm>
          <a:prstGeom prst="rect">
            <a:avLst/>
          </a:prstGeom>
          <a:solidFill>
            <a:schemeClr val="bg1">
              <a:alpha val="70000"/>
            </a:schemeClr>
          </a:solidFill>
          <a:effectLst>
            <a:glow rad="101600">
              <a:srgbClr val="006747">
                <a:alpha val="40000"/>
              </a:srgbClr>
            </a:glow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 vert="horz" lIns="91440" tIns="45720" rIns="91440" bIns="45720" rtlCol="0">
            <a:norm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6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F5121F5-36AF-4750-A1F9-CC5A31053E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6619" y="7401173"/>
            <a:ext cx="6363621" cy="421526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7F881C5-BAE0-47F7-AB85-64F3260847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6619" y="12691303"/>
            <a:ext cx="6058821" cy="4193840"/>
          </a:xfrm>
          <a:prstGeom prst="rect">
            <a:avLst/>
          </a:prstGeom>
        </p:spPr>
      </p:pic>
      <p:pic>
        <p:nvPicPr>
          <p:cNvPr id="45" name="Picture 44" descr="Text&#10;&#10;Description automatically generated">
            <a:extLst>
              <a:ext uri="{FF2B5EF4-FFF2-40B4-BE49-F238E27FC236}">
                <a16:creationId xmlns:a16="http://schemas.microsoft.com/office/drawing/2014/main" id="{C4226207-F8D3-4949-B056-241BAD9852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086" y="9492766"/>
            <a:ext cx="9670097" cy="2789011"/>
          </a:xfrm>
          <a:prstGeom prst="rect">
            <a:avLst/>
          </a:prstGeom>
        </p:spPr>
      </p:pic>
      <p:pic>
        <p:nvPicPr>
          <p:cNvPr id="47" name="Picture 46" descr="Text&#10;&#10;Description automatically generated">
            <a:extLst>
              <a:ext uri="{FF2B5EF4-FFF2-40B4-BE49-F238E27FC236}">
                <a16:creationId xmlns:a16="http://schemas.microsoft.com/office/drawing/2014/main" id="{DF61B8D0-31FA-4ED8-BFAB-623E2975F4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441" y="12129499"/>
            <a:ext cx="9754187" cy="224750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58E2C55-3D54-4F2E-9529-F27E82046164}"/>
              </a:ext>
            </a:extLst>
          </p:cNvPr>
          <p:cNvSpPr txBox="1"/>
          <p:nvPr/>
        </p:nvSpPr>
        <p:spPr>
          <a:xfrm>
            <a:off x="21603285" y="7673367"/>
            <a:ext cx="44034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Linear Regression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A2540C-CB58-4457-9D4C-0D35A50C99D0}"/>
              </a:ext>
            </a:extLst>
          </p:cNvPr>
          <p:cNvSpPr txBox="1"/>
          <p:nvPr/>
        </p:nvSpPr>
        <p:spPr>
          <a:xfrm>
            <a:off x="21704343" y="9647073"/>
            <a:ext cx="37029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Decision Tree Test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94ED5B-18FD-413F-9931-056E072D01E4}"/>
              </a:ext>
            </a:extLst>
          </p:cNvPr>
          <p:cNvSpPr txBox="1"/>
          <p:nvPr/>
        </p:nvSpPr>
        <p:spPr>
          <a:xfrm>
            <a:off x="21685828" y="12671248"/>
            <a:ext cx="4015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SVM Test Set</a:t>
            </a:r>
          </a:p>
        </p:txBody>
      </p:sp>
      <p:pic>
        <p:nvPicPr>
          <p:cNvPr id="52" name="Picture 51" descr="Text&#10;&#10;Description automatically generated">
            <a:extLst>
              <a:ext uri="{FF2B5EF4-FFF2-40B4-BE49-F238E27FC236}">
                <a16:creationId xmlns:a16="http://schemas.microsoft.com/office/drawing/2014/main" id="{02B3457A-31D1-4CFE-ACB8-DFEA57322D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441" y="14302793"/>
            <a:ext cx="9754186" cy="268536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70DB568-DF54-4B90-9348-41AAA30BB2D4}"/>
              </a:ext>
            </a:extLst>
          </p:cNvPr>
          <p:cNvSpPr txBox="1"/>
          <p:nvPr/>
        </p:nvSpPr>
        <p:spPr>
          <a:xfrm>
            <a:off x="21704343" y="14377008"/>
            <a:ext cx="38141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Random Forrest 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85CD651-22AF-4112-9304-7684CA46C5AB}"/>
              </a:ext>
            </a:extLst>
          </p:cNvPr>
          <p:cNvCxnSpPr>
            <a:cxnSpLocks/>
          </p:cNvCxnSpPr>
          <p:nvPr/>
        </p:nvCxnSpPr>
        <p:spPr>
          <a:xfrm flipV="1">
            <a:off x="11430000" y="11980190"/>
            <a:ext cx="14483166" cy="99722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27530DA-8190-4525-A603-0D2279EF2F5A}"/>
              </a:ext>
            </a:extLst>
          </p:cNvPr>
          <p:cNvCxnSpPr>
            <a:cxnSpLocks/>
          </p:cNvCxnSpPr>
          <p:nvPr/>
        </p:nvCxnSpPr>
        <p:spPr>
          <a:xfrm>
            <a:off x="11378289" y="16992225"/>
            <a:ext cx="14628435" cy="14317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16F6CEC-7A7A-488C-B1AC-F7F266F7858B}"/>
              </a:ext>
            </a:extLst>
          </p:cNvPr>
          <p:cNvCxnSpPr>
            <a:cxnSpLocks/>
          </p:cNvCxnSpPr>
          <p:nvPr/>
        </p:nvCxnSpPr>
        <p:spPr>
          <a:xfrm flipV="1">
            <a:off x="11474440" y="14265815"/>
            <a:ext cx="14490638" cy="180466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6" name="Picture 65" descr="Chart&#10;&#10;Description automatically generated with medium confidence">
            <a:extLst>
              <a:ext uri="{FF2B5EF4-FFF2-40B4-BE49-F238E27FC236}">
                <a16:creationId xmlns:a16="http://schemas.microsoft.com/office/drawing/2014/main" id="{173352B9-A818-4DF8-931E-B762B66327A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800" y="18294194"/>
            <a:ext cx="9601200" cy="9364637"/>
          </a:xfrm>
          <a:prstGeom prst="rect">
            <a:avLst/>
          </a:prstGeom>
        </p:spPr>
      </p:pic>
      <p:pic>
        <p:nvPicPr>
          <p:cNvPr id="21" name="Picture 20" descr="Text, letter&#10;&#10;Description automatically generated">
            <a:extLst>
              <a:ext uri="{FF2B5EF4-FFF2-40B4-BE49-F238E27FC236}">
                <a16:creationId xmlns:a16="http://schemas.microsoft.com/office/drawing/2014/main" id="{038EA549-A31A-4808-BFA4-7912C61A46E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440" y="7449368"/>
            <a:ext cx="9711743" cy="2021839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9F1B11F-2831-4E1C-999C-C2CA21819B24}"/>
              </a:ext>
            </a:extLst>
          </p:cNvPr>
          <p:cNvCxnSpPr>
            <a:cxnSpLocks/>
          </p:cNvCxnSpPr>
          <p:nvPr/>
        </p:nvCxnSpPr>
        <p:spPr>
          <a:xfrm flipV="1">
            <a:off x="11417827" y="7415128"/>
            <a:ext cx="14588897" cy="7356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1F2CB98-F65A-45C7-9245-C91A521C2B52}"/>
              </a:ext>
            </a:extLst>
          </p:cNvPr>
          <p:cNvCxnSpPr>
            <a:cxnSpLocks/>
          </p:cNvCxnSpPr>
          <p:nvPr/>
        </p:nvCxnSpPr>
        <p:spPr>
          <a:xfrm>
            <a:off x="11490960" y="9503603"/>
            <a:ext cx="14558199" cy="73439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16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search Poster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stract_bg" id="{29B32C95-BF94-4328-B440-C1461C2F0B06}" vid="{B9381D9B-251E-4F9E-BEA1-FCED3FB9D3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</TotalTime>
  <Words>390</Words>
  <Application>Microsoft Office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Garamond</vt:lpstr>
      <vt:lpstr>Helvetica</vt:lpstr>
      <vt:lpstr>Office Theme</vt:lpstr>
      <vt:lpstr>Predicting Bitcoin High Price With Respect To The Opening Price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Eloe,Nathan</dc:creator>
  <cp:lastModifiedBy>Adhikari,Bikash</cp:lastModifiedBy>
  <cp:revision>152</cp:revision>
  <dcterms:created xsi:type="dcterms:W3CDTF">2019-04-10T19:42:12Z</dcterms:created>
  <dcterms:modified xsi:type="dcterms:W3CDTF">2022-04-28T22:08:31Z</dcterms:modified>
</cp:coreProperties>
</file>