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71" r:id="rId11"/>
    <p:sldId id="272" r:id="rId12"/>
    <p:sldId id="265" r:id="rId13"/>
    <p:sldId id="273" r:id="rId14"/>
    <p:sldId id="263" r:id="rId15"/>
    <p:sldId id="264" r:id="rId16"/>
    <p:sldId id="274" r:id="rId17"/>
    <p:sldId id="266" r:id="rId18"/>
    <p:sldId id="27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2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8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2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5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3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15BD-FE38-4E8D-B2CD-4554FDFB3B6A}" type="datetimeFigureOut">
              <a:rPr lang="en-US" smtClean="0"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7A8E9-B7EB-45B3-86F0-5B76DDA09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0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-exp3.licdn.com/dms/image/C5612AQEjFk345Wvlvw/article-cover_image-shrink_600_2000/0/1520154209548?e=1628726400&amp;v=beta&amp;t=AFjtPzFxhLO5-LnQnOWw4Lvi0aRzi-4enrQNJdYORp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6721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789" y="-241069"/>
            <a:ext cx="9144000" cy="2387600"/>
          </a:xfrm>
        </p:spPr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en-GB" sz="5400" dirty="0" smtClean="0">
                <a:solidFill>
                  <a:schemeClr val="bg1"/>
                </a:solidFill>
              </a:rPr>
              <a:t>Frameworks for </a:t>
            </a:r>
            <a:br>
              <a:rPr lang="en-GB" sz="5400" dirty="0" smtClean="0">
                <a:solidFill>
                  <a:schemeClr val="bg1"/>
                </a:solidFill>
              </a:rPr>
            </a:br>
            <a:r>
              <a:rPr lang="en-GB" sz="5400" dirty="0" smtClean="0">
                <a:solidFill>
                  <a:schemeClr val="bg1"/>
                </a:solidFill>
              </a:rPr>
              <a:t>Designing Interaction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3789" y="4788572"/>
            <a:ext cx="2798617" cy="1655762"/>
          </a:xfrm>
        </p:spPr>
        <p:txBody>
          <a:bodyPr/>
          <a:lstStyle/>
          <a:p>
            <a:pPr algn="l"/>
            <a:r>
              <a:rPr lang="en-US" dirty="0" smtClean="0"/>
              <a:t>MD. SIPLU SINHA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6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3" y="260899"/>
            <a:ext cx="6956611" cy="52338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258" y="1709694"/>
            <a:ext cx="6839990" cy="512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28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71" y="470837"/>
            <a:ext cx="5868353" cy="43844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24" y="1792561"/>
            <a:ext cx="5872405" cy="438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what are user personas with definition and examp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1609" cy="665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79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Create a User Persona (with Example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7023"/>
            <a:ext cx="4904509" cy="20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ersona Format - Fluid - Fluid Project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509" y="444699"/>
            <a:ext cx="2381250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to Create a User Persona (with Examples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759" y="2547022"/>
            <a:ext cx="4904509" cy="20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991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</a:t>
            </a:r>
            <a:r>
              <a:rPr lang="en-US" b="1" dirty="0" smtClean="0"/>
              <a:t>personas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88775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Personas are archetypes of real users. </a:t>
            </a:r>
          </a:p>
          <a:p>
            <a:r>
              <a:rPr lang="en-US" dirty="0" smtClean="0"/>
              <a:t>It </a:t>
            </a:r>
            <a:r>
              <a:rPr lang="en-US" dirty="0"/>
              <a:t>is a representation of a particular group of people with similar behavior, needs, goals, skills, attitudes, etc. </a:t>
            </a:r>
          </a:p>
          <a:p>
            <a:r>
              <a:rPr lang="en-US" dirty="0" smtClean="0"/>
              <a:t>Personas </a:t>
            </a:r>
            <a:r>
              <a:rPr lang="en-US" dirty="0"/>
              <a:t>make it possible to bring your users to life and help understand their problems </a:t>
            </a:r>
            <a:r>
              <a:rPr lang="en-US" dirty="0" smtClean="0"/>
              <a:t>better.</a:t>
            </a:r>
          </a:p>
          <a:p>
            <a:r>
              <a:rPr lang="en-US" dirty="0" smtClean="0"/>
              <a:t>This </a:t>
            </a:r>
            <a:r>
              <a:rPr lang="en-US" dirty="0"/>
              <a:t>understanding allows designers to make the right decisions about product features, navigation, interactions, visual design, and much more.</a:t>
            </a:r>
          </a:p>
        </p:txBody>
      </p:sp>
      <p:pic>
        <p:nvPicPr>
          <p:cNvPr id="4102" name="Picture 6" descr="example of a user pers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381919"/>
            <a:ext cx="63627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43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5 essentials for your user persona template (with exampl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433" y="656069"/>
            <a:ext cx="7758950" cy="58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20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8876699" cy="1325563"/>
          </a:xfrm>
        </p:spPr>
        <p:txBody>
          <a:bodyPr/>
          <a:lstStyle/>
          <a:p>
            <a:r>
              <a:rPr lang="en-US" b="1" dirty="0"/>
              <a:t>Participatory Design</a:t>
            </a:r>
          </a:p>
        </p:txBody>
      </p:sp>
      <p:pic>
        <p:nvPicPr>
          <p:cNvPr id="3074" name="Picture 2" descr="What is participatory design and what makes it so great? hoto by Perry Grone on Unspla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00" y="1825625"/>
            <a:ext cx="891419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66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Participatory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approach to design that invites all stakeholders </a:t>
            </a:r>
            <a:r>
              <a:rPr lang="en-US" i="1" dirty="0"/>
              <a:t>(e.g. customers, employees, partners, citizens, consumers)</a:t>
            </a:r>
            <a:r>
              <a:rPr lang="en-US" dirty="0"/>
              <a:t> into the design process as a means of better understanding, meeting, and sometimes preempting their needs.</a:t>
            </a:r>
            <a:endParaRPr lang="en-US" dirty="0" smtClean="0"/>
          </a:p>
          <a:p>
            <a:r>
              <a:rPr lang="en-US" dirty="0" smtClean="0"/>
              <a:t>Participatory </a:t>
            </a:r>
            <a:r>
              <a:rPr lang="en-US" dirty="0"/>
              <a:t>design is an approach to design strategy that brings customers into the heart of the design process. Also known as “co-creation”, “co-design”, or “cooperative design”, it </a:t>
            </a:r>
            <a:r>
              <a:rPr lang="en-US" dirty="0" smtClean="0"/>
              <a:t>encompasses </a:t>
            </a:r>
            <a:r>
              <a:rPr lang="en-US" dirty="0"/>
              <a:t>techniques useful to both initial discovery and subsequent ideation phases of a project, where the end-users of a product, service, or experience take an active role in co-designing solutions for themselves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898" y="120801"/>
            <a:ext cx="3100648" cy="1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Lean UX:</a:t>
            </a:r>
            <a:r>
              <a:rPr lang="en-US" dirty="0"/>
              <a:t> </a:t>
            </a:r>
          </a:p>
        </p:txBody>
      </p:sp>
      <p:pic>
        <p:nvPicPr>
          <p:cNvPr id="5122" name="Picture 2" descr="Lean UX: A Guide for Remote Teams — User Experience (202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513984"/>
            <a:ext cx="7334250" cy="518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53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Lean UX: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Lean UX is an iterative design approach that includes product validation with users which </a:t>
            </a:r>
            <a:r>
              <a:rPr lang="en-US" dirty="0" smtClean="0"/>
              <a:t>they are </a:t>
            </a:r>
            <a:r>
              <a:rPr lang="en-US" dirty="0"/>
              <a:t>going to use. It’s about producing a useable and useful product.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focuses on better </a:t>
            </a:r>
            <a:r>
              <a:rPr lang="en-US" dirty="0" smtClean="0"/>
              <a:t>user experience </a:t>
            </a:r>
            <a:r>
              <a:rPr lang="en-US" dirty="0"/>
              <a:t>while the design process is running so that early feedback can be used for </a:t>
            </a:r>
            <a:r>
              <a:rPr lang="en-US" dirty="0" smtClean="0"/>
              <a:t>taking quick </a:t>
            </a:r>
            <a:r>
              <a:rPr lang="en-US" dirty="0"/>
              <a:t>decisions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Lean </a:t>
            </a:r>
            <a:r>
              <a:rPr lang="en-US" dirty="0"/>
              <a:t>UX needs are validation of hypothesis and assumption for </a:t>
            </a:r>
            <a:r>
              <a:rPr lang="en-US" dirty="0" smtClean="0"/>
              <a:t>understanding what </a:t>
            </a:r>
            <a:r>
              <a:rPr lang="en-US" dirty="0"/>
              <a:t>we are going to design. Cross-functional team, measurement, and testing taking a </a:t>
            </a:r>
            <a:r>
              <a:rPr lang="en-US" dirty="0" smtClean="0"/>
              <a:t>different approach </a:t>
            </a:r>
            <a:r>
              <a:rPr lang="en-US" dirty="0"/>
              <a:t>to design deliverables.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9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Preamble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6967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When we design a </a:t>
            </a:r>
            <a:r>
              <a:rPr lang="en-US" dirty="0">
                <a:solidFill>
                  <a:schemeClr val="accent5"/>
                </a:solidFill>
                <a:latin typeface="Franklin Gothic Medium" panose="020B0603020102020204" pitchFamily="34" charset="0"/>
                <a:ea typeface="Roboto" panose="02000000000000000000" pitchFamily="2" charset="0"/>
              </a:rPr>
              <a:t>new product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, </a:t>
            </a:r>
            <a:endParaRPr lang="en-US" dirty="0" smtClean="0">
              <a:latin typeface="Franklin Gothic Medium" panose="020B0603020102020204" pitchFamily="34" charset="0"/>
              <a:ea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it’s 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always essential to understand </a:t>
            </a:r>
            <a:r>
              <a:rPr lang="en-US" sz="4400" dirty="0" smtClean="0">
                <a:solidFill>
                  <a:srgbClr val="FF0000"/>
                </a:solidFill>
                <a:latin typeface="Franklin Gothic Medium" panose="020B0603020102020204" pitchFamily="34" charset="0"/>
                <a:ea typeface="Roboto" panose="02000000000000000000" pitchFamily="2" charset="0"/>
              </a:rPr>
              <a:t>WHO</a:t>
            </a: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and </a:t>
            </a:r>
            <a:r>
              <a:rPr lang="en-US" sz="4000" dirty="0" smtClean="0">
                <a:solidFill>
                  <a:srgbClr val="FF0000"/>
                </a:solidFill>
                <a:latin typeface="Franklin Gothic Medium" panose="020B0603020102020204" pitchFamily="34" charset="0"/>
                <a:ea typeface="Roboto" panose="02000000000000000000" pitchFamily="2" charset="0"/>
              </a:rPr>
              <a:t>HOW</a:t>
            </a: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people will use it</a:t>
            </a: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Franklin Gothic Medium" panose="020B0603020102020204" pitchFamily="34" charset="0"/>
              <a:ea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Without 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this understanding, </a:t>
            </a:r>
            <a:endParaRPr lang="en-US" dirty="0" smtClean="0">
              <a:latin typeface="Franklin Gothic Medium" panose="020B0603020102020204" pitchFamily="34" charset="0"/>
              <a:ea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there 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is almost no chance of creating a </a:t>
            </a:r>
            <a:r>
              <a:rPr lang="en-US" dirty="0">
                <a:solidFill>
                  <a:schemeClr val="accent5"/>
                </a:solidFill>
                <a:latin typeface="Franklin Gothic Medium" panose="020B0603020102020204" pitchFamily="34" charset="0"/>
                <a:ea typeface="Roboto" panose="02000000000000000000" pitchFamily="2" charset="0"/>
              </a:rPr>
              <a:t>P</a:t>
            </a:r>
            <a:r>
              <a:rPr lang="en-US" dirty="0" smtClean="0">
                <a:solidFill>
                  <a:schemeClr val="accent5"/>
                </a:solidFill>
                <a:latin typeface="Franklin Gothic Medium" panose="020B0603020102020204" pitchFamily="34" charset="0"/>
                <a:ea typeface="Roboto" panose="02000000000000000000" pitchFamily="2" charset="0"/>
              </a:rPr>
              <a:t>roduct</a:t>
            </a: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Franklin Gothic Medium" panose="020B0603020102020204" pitchFamily="34" charset="0"/>
                <a:ea typeface="Roboto" panose="02000000000000000000" pitchFamily="2" charset="0"/>
              </a:rPr>
              <a:t>people will </a:t>
            </a:r>
            <a:r>
              <a:rPr lang="en-US" sz="4000" dirty="0" smtClean="0">
                <a:solidFill>
                  <a:srgbClr val="FF0000"/>
                </a:solidFill>
                <a:latin typeface="Franklin Gothic Medium" panose="020B0603020102020204" pitchFamily="34" charset="0"/>
                <a:ea typeface="Roboto" panose="02000000000000000000" pitchFamily="2" charset="0"/>
              </a:rPr>
              <a:t>LOVE</a:t>
            </a:r>
            <a:r>
              <a:rPr lang="en-US" dirty="0" smtClean="0">
                <a:latin typeface="Franklin Gothic Medium" panose="020B0603020102020204" pitchFamily="34" charset="0"/>
                <a:ea typeface="Roboto" panose="02000000000000000000" pitchFamily="2" charset="0"/>
              </a:rPr>
              <a:t>. </a:t>
            </a:r>
            <a:endParaRPr lang="en-US" dirty="0">
              <a:latin typeface="Franklin Gothic Medium" panose="020B0603020102020204" pitchFamily="34" charset="0"/>
              <a:ea typeface="Roboto" panose="02000000000000000000" pitchFamily="2" charset="0"/>
            </a:endParaRPr>
          </a:p>
        </p:txBody>
      </p:sp>
      <p:pic>
        <p:nvPicPr>
          <p:cNvPr id="1026" name="Picture 2" descr="Etienne Proust on Twitter: &quot;People ignore design that ignor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876" y="1792787"/>
            <a:ext cx="4445924" cy="43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36" y="5385524"/>
            <a:ext cx="10719954" cy="7980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And this quote perfectly summarizes the importance of </a:t>
            </a:r>
            <a:r>
              <a:rPr lang="en-US" dirty="0" smtClean="0">
                <a:solidFill>
                  <a:schemeClr val="accent5"/>
                </a:solidFill>
              </a:rPr>
              <a:t>user-centered design</a:t>
            </a:r>
            <a:r>
              <a:rPr lang="en-US" dirty="0" smtClean="0"/>
              <a:t>. User-centered design is about gaining a deep understanding of who will be using the product.</a:t>
            </a:r>
          </a:p>
          <a:p>
            <a:endParaRPr lang="en-US" dirty="0"/>
          </a:p>
        </p:txBody>
      </p:sp>
      <p:pic>
        <p:nvPicPr>
          <p:cNvPr id="2050" name="Picture 2" descr="15 Inspirational UX Design Quotes | CareerFound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587" y="252153"/>
            <a:ext cx="9670472" cy="48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09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User-Centered Design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8389" y="1853753"/>
            <a:ext cx="6478405" cy="424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User-centered design (UCD) is an iterative design process in which designers focus on the users and their needs in each phase of the design process.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UCD, design teams involve users throughout the design process via a variety of research and design techniques, to create highly usable and accessible products for them</a:t>
            </a:r>
          </a:p>
        </p:txBody>
      </p:sp>
      <p:pic>
        <p:nvPicPr>
          <p:cNvPr id="3074" name="Picture 2" descr="UCD-diagram_01.jpg (1000×954) | User centered design, Prototyp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98" y="1979987"/>
            <a:ext cx="4321104" cy="41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2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User-Centered Design </a:t>
            </a:r>
            <a:r>
              <a:rPr lang="en-US" b="1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0612"/>
            <a:ext cx="10515600" cy="4721628"/>
          </a:xfrm>
        </p:spPr>
        <p:txBody>
          <a:bodyPr>
            <a:normAutofit/>
          </a:bodyPr>
          <a:lstStyle/>
          <a:p>
            <a:r>
              <a:rPr lang="en-US" b="1" dirty="0"/>
              <a:t>Users are involved in the design process from the very beginning.</a:t>
            </a:r>
            <a:r>
              <a:rPr lang="en-US" dirty="0"/>
              <a:t> Critical design decisions are evaluated based on how they work for end-users.</a:t>
            </a:r>
          </a:p>
          <a:p>
            <a:r>
              <a:rPr lang="en-US" b="1" dirty="0"/>
              <a:t>Importance of requirement clarification.</a:t>
            </a:r>
            <a:r>
              <a:rPr lang="en-US" dirty="0"/>
              <a:t> The product team always tries to align business requirements with user’s needs.</a:t>
            </a:r>
          </a:p>
          <a:p>
            <a:r>
              <a:rPr lang="en-US" b="1" dirty="0"/>
              <a:t>Introducing user feedback loop in the product life cycle.</a:t>
            </a:r>
            <a:r>
              <a:rPr lang="en-US" dirty="0"/>
              <a:t> The product team collects and analyzes feedback from users regularly. This information helps the team to make more user-focused decisions.</a:t>
            </a:r>
          </a:p>
          <a:p>
            <a:r>
              <a:rPr lang="en-US" b="1" dirty="0"/>
              <a:t>Iterative design process.</a:t>
            </a:r>
            <a:r>
              <a:rPr lang="en-US" dirty="0"/>
              <a:t> The product team constantly works on improving user experience; it introduces changes gradually as it gains more understanding about their target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8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User-Centered Design and Design </a:t>
            </a:r>
            <a:r>
              <a:rPr lang="en-US" b="1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42" y="1825625"/>
            <a:ext cx="8728453" cy="33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3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29" y="365125"/>
            <a:ext cx="10947949" cy="61603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331" y="1690688"/>
            <a:ext cx="61245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2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Goal-Directed </a:t>
            </a:r>
            <a:r>
              <a:rPr lang="en-US" dirty="0"/>
              <a:t>D</a:t>
            </a:r>
            <a:r>
              <a:rPr lang="en-US" dirty="0" smtClean="0"/>
              <a:t>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4578" y="1576244"/>
            <a:ext cx="10515600" cy="4351338"/>
          </a:xfrm>
        </p:spPr>
        <p:txBody>
          <a:bodyPr/>
          <a:lstStyle/>
          <a:p>
            <a:r>
              <a:rPr lang="en-US" dirty="0"/>
              <a:t>Goal Oriented Design is a methodology developed by Alan Cooper where a product is </a:t>
            </a:r>
            <a:r>
              <a:rPr lang="en-US" dirty="0" smtClean="0"/>
              <a:t>designed to </a:t>
            </a:r>
            <a:r>
              <a:rPr lang="en-US" dirty="0"/>
              <a:t>accomplish the desire of user but here user is not actual user. </a:t>
            </a:r>
            <a:endParaRPr lang="en-US" dirty="0" smtClean="0"/>
          </a:p>
          <a:p>
            <a:r>
              <a:rPr lang="en-US" dirty="0" smtClean="0"/>
              <a:t>User </a:t>
            </a:r>
            <a:r>
              <a:rPr lang="en-US" dirty="0"/>
              <a:t>is archetypical which </a:t>
            </a:r>
            <a:r>
              <a:rPr lang="en-US" dirty="0" smtClean="0"/>
              <a:t>is called </a:t>
            </a:r>
            <a:r>
              <a:rPr lang="en-US" dirty="0"/>
              <a:t>persona and persona describes the goals or necessity of the user. </a:t>
            </a:r>
            <a:endParaRPr lang="en-US" dirty="0" smtClean="0"/>
          </a:p>
          <a:p>
            <a:r>
              <a:rPr lang="en-US" dirty="0" smtClean="0"/>
              <a:t>GDD </a:t>
            </a:r>
            <a:r>
              <a:rPr lang="en-US" dirty="0"/>
              <a:t>helps to </a:t>
            </a:r>
            <a:r>
              <a:rPr lang="en-US" dirty="0" smtClean="0"/>
              <a:t>make improved </a:t>
            </a:r>
            <a:r>
              <a:rPr lang="en-US" dirty="0"/>
              <a:t>quality product with less time and less cost along with an effective documentation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5122" name="Picture 2" descr="Portfolio — Aaron Joy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4760365"/>
            <a:ext cx="9525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03" y="0"/>
            <a:ext cx="91599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2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499</Words>
  <Application>Microsoft Office PowerPoint</Application>
  <PresentationFormat>Widescreen</PresentationFormat>
  <Paragraphs>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Franklin Gothic Medium</vt:lpstr>
      <vt:lpstr>Roboto</vt:lpstr>
      <vt:lpstr>Office Theme</vt:lpstr>
      <vt:lpstr>Frameworks for  Designing Interaction</vt:lpstr>
      <vt:lpstr>Preamble </vt:lpstr>
      <vt:lpstr>PowerPoint Presentation</vt:lpstr>
      <vt:lpstr>What is User-Centered Design?</vt:lpstr>
      <vt:lpstr>User-Centered Design Principles</vt:lpstr>
      <vt:lpstr>User-Centered Design and Design Process</vt:lpstr>
      <vt:lpstr>PowerPoint Presentation</vt:lpstr>
      <vt:lpstr>Goal-Directed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Creating personas</vt:lpstr>
      <vt:lpstr>PowerPoint Presentation</vt:lpstr>
      <vt:lpstr>Participatory Design</vt:lpstr>
      <vt:lpstr>Participatory Design</vt:lpstr>
      <vt:lpstr>Lean UX: </vt:lpstr>
      <vt:lpstr>Lean UX: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Siplu Sinha</dc:creator>
  <cp:lastModifiedBy>Md. Siplu Sinha</cp:lastModifiedBy>
  <cp:revision>26</cp:revision>
  <dcterms:created xsi:type="dcterms:W3CDTF">2020-07-21T05:49:32Z</dcterms:created>
  <dcterms:modified xsi:type="dcterms:W3CDTF">2021-07-10T07:51:34Z</dcterms:modified>
</cp:coreProperties>
</file>