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7" r:id="rId1"/>
    <p:sldMasterId id="2147483943" r:id="rId2"/>
  </p:sldMasterIdLst>
  <p:notesMasterIdLst>
    <p:notesMasterId r:id="rId15"/>
  </p:notesMasterIdLst>
  <p:handoutMasterIdLst>
    <p:handoutMasterId r:id="rId16"/>
  </p:handoutMasterIdLst>
  <p:sldIdLst>
    <p:sldId id="141169016" r:id="rId3"/>
    <p:sldId id="141168516" r:id="rId4"/>
    <p:sldId id="141169004" r:id="rId5"/>
    <p:sldId id="141169013" r:id="rId6"/>
    <p:sldId id="141169015" r:id="rId7"/>
    <p:sldId id="141169014" r:id="rId8"/>
    <p:sldId id="141169005" r:id="rId9"/>
    <p:sldId id="141169002" r:id="rId10"/>
    <p:sldId id="141168520" r:id="rId11"/>
    <p:sldId id="141168521" r:id="rId12"/>
    <p:sldId id="141169019" r:id="rId13"/>
    <p:sldId id="141169017" r:id="rId14"/>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8A602"/>
    <a:srgbClr val="0000FF"/>
    <a:srgbClr val="FF7D54"/>
    <a:srgbClr val="953FDA"/>
    <a:srgbClr val="66903C"/>
    <a:srgbClr val="D7CEFF"/>
    <a:srgbClr val="C2F01B"/>
    <a:srgbClr val="FCEBB8"/>
    <a:srgbClr val="8AA4F3"/>
    <a:srgbClr val="2722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50"/>
    <p:restoredTop sz="74776"/>
  </p:normalViewPr>
  <p:slideViewPr>
    <p:cSldViewPr snapToGrid="0" snapToObjects="1" showGuides="1">
      <p:cViewPr varScale="1">
        <p:scale>
          <a:sx n="107" d="100"/>
          <a:sy n="107" d="100"/>
        </p:scale>
        <p:origin x="1496" y="176"/>
      </p:cViewPr>
      <p:guideLst>
        <p:guide orient="horz" pos="1620"/>
        <p:guide pos="2880"/>
      </p:guideLst>
    </p:cSldViewPr>
  </p:slideViewPr>
  <p:outlineViewPr>
    <p:cViewPr>
      <p:scale>
        <a:sx n="33" d="100"/>
        <a:sy n="33" d="100"/>
      </p:scale>
      <p:origin x="0" y="-24712"/>
    </p:cViewPr>
  </p:outlineViewPr>
  <p:notesTextViewPr>
    <p:cViewPr>
      <p:scale>
        <a:sx n="1" d="1"/>
        <a:sy n="1" d="1"/>
      </p:scale>
      <p:origin x="0" y="0"/>
    </p:cViewPr>
  </p:notesTextViewPr>
  <p:sorterViewPr>
    <p:cViewPr>
      <p:scale>
        <a:sx n="118" d="100"/>
        <a:sy n="118" d="100"/>
      </p:scale>
      <p:origin x="0" y="0"/>
    </p:cViewPr>
  </p:sorterViewPr>
  <p:notesViewPr>
    <p:cSldViewPr snapToGrid="0" snapToObjects="1" showGuides="1">
      <p:cViewPr varScale="1">
        <p:scale>
          <a:sx n="78" d="100"/>
          <a:sy n="78" d="100"/>
        </p:scale>
        <p:origin x="2216" y="1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3B1B1F9-D0CB-FF4D-BEE0-BED1F1FDA196}" type="datetimeFigureOut">
              <a:rPr lang="en-US" smtClean="0"/>
              <a:t>3/25/20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BA3DDA-848E-4542-90FB-F9E770D81D8C}" type="slidenum">
              <a:rPr lang="en-US" smtClean="0"/>
              <a:t>‹#›</a:t>
            </a:fld>
            <a:endParaRPr lang="en-US"/>
          </a:p>
        </p:txBody>
      </p:sp>
    </p:spTree>
    <p:extLst>
      <p:ext uri="{BB962C8B-B14F-4D97-AF65-F5344CB8AC3E}">
        <p14:creationId xmlns:p14="http://schemas.microsoft.com/office/powerpoint/2010/main" val="107837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E012A-D992-5D42-B86E-AA2BC0764EE1}" type="datetimeFigureOut">
              <a:rPr lang="en-US" smtClean="0"/>
              <a:t>3/25/20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D02FFD-07D4-5C4F-BD77-921008177348}" type="slidenum">
              <a:rPr lang="en-US" smtClean="0"/>
              <a:t>‹#›</a:t>
            </a:fld>
            <a:endParaRPr lang="en-US"/>
          </a:p>
        </p:txBody>
      </p:sp>
    </p:spTree>
    <p:extLst>
      <p:ext uri="{BB962C8B-B14F-4D97-AF65-F5344CB8AC3E}">
        <p14:creationId xmlns:p14="http://schemas.microsoft.com/office/powerpoint/2010/main" val="1538153578"/>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a:solidFill>
                  <a:schemeClr val="tx1"/>
                </a:solidFill>
                <a:effectLst/>
                <a:latin typeface="+mn-lt"/>
                <a:ea typeface="+mn-ea"/>
                <a:cs typeface="+mn-cs"/>
              </a:rPr>
              <a:t>In standalone mode all work is performed in a single process.</a:t>
            </a:r>
          </a:p>
          <a:p>
            <a:r>
              <a:rPr lang="en-US" sz="900" b="0" i="0" kern="1200">
                <a:solidFill>
                  <a:schemeClr val="tx1"/>
                </a:solidFill>
                <a:effectLst/>
                <a:latin typeface="+mn-lt"/>
                <a:ea typeface="+mn-ea"/>
                <a:cs typeface="+mn-cs"/>
              </a:rPr>
              <a:t>In distributed mode, a cluster of workers is used and task states are saved to topics</a:t>
            </a:r>
          </a:p>
          <a:p>
            <a:r>
              <a:rPr lang="en-US" sz="900" b="0" i="0" kern="1200">
                <a:solidFill>
                  <a:schemeClr val="tx1"/>
                </a:solidFill>
                <a:effectLst/>
                <a:latin typeface="+mn-lt"/>
                <a:ea typeface="+mn-ea"/>
                <a:cs typeface="+mn-cs"/>
              </a:rPr>
              <a:t>When a connector is first submitted to the cluster, the workers rebalance the full set of connectors in the cluster and their tasks so that each worker has approximately the same amount of work. </a:t>
            </a:r>
            <a:endParaRPr lang="en-US"/>
          </a:p>
        </p:txBody>
      </p:sp>
      <p:sp>
        <p:nvSpPr>
          <p:cNvPr id="4" name="Slide Number Placeholder 3"/>
          <p:cNvSpPr>
            <a:spLocks noGrp="1"/>
          </p:cNvSpPr>
          <p:nvPr>
            <p:ph type="sldNum" sz="quarter" idx="5"/>
          </p:nvPr>
        </p:nvSpPr>
        <p:spPr/>
        <p:txBody>
          <a:bodyPr/>
          <a:lstStyle/>
          <a:p>
            <a:fld id="{18D02FFD-07D4-5C4F-BD77-921008177348}" type="slidenum">
              <a:rPr lang="en-US" smtClean="0"/>
              <a:t>2</a:t>
            </a:fld>
            <a:endParaRPr lang="en-US"/>
          </a:p>
        </p:txBody>
      </p:sp>
    </p:spTree>
    <p:extLst>
      <p:ext uri="{BB962C8B-B14F-4D97-AF65-F5344CB8AC3E}">
        <p14:creationId xmlns:p14="http://schemas.microsoft.com/office/powerpoint/2010/main" val="2779512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solidFill>
                  <a:srgbClr val="325C80"/>
                </a:solidFill>
              </a:defRPr>
            </a:lvl1pPr>
          </a:lstStyle>
          <a:p>
            <a:r>
              <a:rPr lang="en-US" dirty="0"/>
              <a:t>Click to edit Master title style</a:t>
            </a:r>
          </a:p>
        </p:txBody>
      </p:sp>
      <p:sp>
        <p:nvSpPr>
          <p:cNvPr id="3" name="Content Placeholder 2"/>
          <p:cNvSpPr>
            <a:spLocks noGrp="1"/>
          </p:cNvSpPr>
          <p:nvPr>
            <p:ph idx="1"/>
          </p:nvPr>
        </p:nvSpPr>
        <p:spPr>
          <a:xfrm>
            <a:off x="343889" y="780218"/>
            <a:ext cx="8393711" cy="3856516"/>
          </a:xfrm>
        </p:spPr>
        <p:txBody>
          <a:bodyPr/>
          <a:lstStyle>
            <a:lvl1pPr>
              <a:defRPr>
                <a:solidFill>
                  <a:srgbClr val="595959"/>
                </a:solidFill>
              </a:defRPr>
            </a:lvl1pPr>
            <a:lvl2pPr>
              <a:defRPr>
                <a:solidFill>
                  <a:srgbClr val="595959"/>
                </a:solidFill>
              </a:defRPr>
            </a:lvl2pPr>
            <a:lvl3pPr>
              <a:defRPr>
                <a:solidFill>
                  <a:srgbClr val="595959"/>
                </a:solidFill>
              </a:defRPr>
            </a:lvl3pPr>
            <a:lvl4pPr>
              <a:defRPr>
                <a:solidFill>
                  <a:srgbClr val="595959"/>
                </a:solidFill>
              </a:defRPr>
            </a:lvl4pPr>
            <a:lvl5pPr>
              <a:defRPr>
                <a:solidFill>
                  <a:srgbClr val="595959"/>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E9549862-13E2-C34D-815E-8545BD36FC59}" type="slidenum">
              <a:rPr lang="en-US" smtClean="0">
                <a:solidFill>
                  <a:srgbClr val="6D7777"/>
                </a:solidFill>
              </a:rPr>
              <a:pPr/>
              <a:t>‹#›</a:t>
            </a:fld>
            <a:endParaRPr lang="en-US" dirty="0">
              <a:solidFill>
                <a:srgbClr val="6D7777"/>
              </a:solidFill>
            </a:endParaRPr>
          </a:p>
        </p:txBody>
      </p:sp>
      <p:sp>
        <p:nvSpPr>
          <p:cNvPr id="5" name="Footer Placeholder 2">
            <a:extLst>
              <a:ext uri="{FF2B5EF4-FFF2-40B4-BE49-F238E27FC236}">
                <a16:creationId xmlns:a16="http://schemas.microsoft.com/office/drawing/2014/main" id="{F84A5E31-6EA8-114C-A0F5-AD1C11DD6E80}"/>
              </a:ext>
            </a:extLst>
          </p:cNvPr>
          <p:cNvSpPr>
            <a:spLocks noGrp="1"/>
          </p:cNvSpPr>
          <p:nvPr>
            <p:ph type="ftr" sz="quarter" idx="3"/>
          </p:nvPr>
        </p:nvSpPr>
        <p:spPr>
          <a:xfrm>
            <a:off x="204116" y="4872039"/>
            <a:ext cx="3086100" cy="274637"/>
          </a:xfrm>
          <a:prstGeom prst="rect">
            <a:avLst/>
          </a:prstGeom>
        </p:spPr>
        <p:txBody>
          <a:bodyPr vert="horz" lIns="91440" tIns="45720" rIns="91440" bIns="45720" rtlCol="0" anchor="ctr"/>
          <a:lstStyle>
            <a:lvl1pPr algn="l">
              <a:defRPr sz="1000">
                <a:solidFill>
                  <a:schemeClr val="tx1"/>
                </a:solidFill>
                <a:latin typeface="IBM Plex Sans" panose="020B0503050203000203" pitchFamily="34" charset="77"/>
              </a:defRPr>
            </a:lvl1pPr>
          </a:lstStyle>
          <a:p>
            <a:r>
              <a:rPr lang="en-US"/>
              <a:t>IBM Garage for Cloud</a:t>
            </a:r>
            <a:endParaRPr lang="en-US" b="1" dirty="0"/>
          </a:p>
        </p:txBody>
      </p:sp>
    </p:spTree>
    <p:extLst>
      <p:ext uri="{BB962C8B-B14F-4D97-AF65-F5344CB8AC3E}">
        <p14:creationId xmlns:p14="http://schemas.microsoft.com/office/powerpoint/2010/main" val="1999577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5_Title and Content">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5750" y="428625"/>
            <a:ext cx="7715250" cy="714375"/>
          </a:xfrm>
        </p:spPr>
        <p:txBody>
          <a:bodyPr>
            <a:noAutofit/>
          </a:bodyPr>
          <a:lstStyle/>
          <a:p>
            <a:r>
              <a:rPr lang="en-US" dirty="0"/>
              <a:t>Click to edit Master title style</a:t>
            </a:r>
            <a:br>
              <a:rPr lang="en-US" dirty="0"/>
            </a:br>
            <a:endParaRPr lang="en-US" dirty="0"/>
          </a:p>
        </p:txBody>
      </p:sp>
      <p:sp>
        <p:nvSpPr>
          <p:cNvPr id="3" name="Content Placeholder 2"/>
          <p:cNvSpPr>
            <a:spLocks noGrp="1"/>
          </p:cNvSpPr>
          <p:nvPr>
            <p:ph idx="1"/>
          </p:nvPr>
        </p:nvSpPr>
        <p:spPr>
          <a:xfrm>
            <a:off x="285750" y="1285875"/>
            <a:ext cx="4143375" cy="3286125"/>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1"/>
          </p:nvPr>
        </p:nvSpPr>
        <p:spPr>
          <a:xfrm>
            <a:off x="285750" y="165735"/>
            <a:ext cx="4114800" cy="171450"/>
          </a:xfrm>
        </p:spPr>
        <p:txBody>
          <a:bodyPr tIns="0">
            <a:noAutofit/>
          </a:bodyPr>
          <a:lstStyle>
            <a:lvl1pPr>
              <a:defRPr sz="1000">
                <a:solidFill>
                  <a:schemeClr val="accent1"/>
                </a:solidFill>
              </a:defRPr>
            </a:lvl1pPr>
            <a:lvl2pPr>
              <a:defRPr sz="1000">
                <a:solidFill>
                  <a:schemeClr val="accent1"/>
                </a:solidFill>
              </a:defRPr>
            </a:lvl2pPr>
            <a:lvl3pPr>
              <a:defRPr sz="1000">
                <a:solidFill>
                  <a:schemeClr val="accent1"/>
                </a:solidFill>
              </a:defRPr>
            </a:lvl3pPr>
            <a:lvl4pPr>
              <a:defRPr sz="1000">
                <a:solidFill>
                  <a:schemeClr val="accent1"/>
                </a:solidFill>
              </a:defRPr>
            </a:lvl4pPr>
          </a:lstStyle>
          <a:p>
            <a:pPr lvl="0"/>
            <a:r>
              <a:rPr lang="en-US" dirty="0"/>
              <a:t>Click to edit Master text styles</a:t>
            </a:r>
          </a:p>
        </p:txBody>
      </p:sp>
      <p:sp>
        <p:nvSpPr>
          <p:cNvPr id="10" name="Content Placeholder 2"/>
          <p:cNvSpPr>
            <a:spLocks noGrp="1"/>
          </p:cNvSpPr>
          <p:nvPr>
            <p:ph idx="13"/>
          </p:nvPr>
        </p:nvSpPr>
        <p:spPr>
          <a:xfrm>
            <a:off x="4572000" y="1285875"/>
            <a:ext cx="4286250" cy="3286125"/>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23"/>
          <p:cNvSpPr>
            <a:spLocks noGrp="1"/>
          </p:cNvSpPr>
          <p:nvPr>
            <p:ph type="body" sz="quarter" idx="14" hasCustomPrompt="1"/>
          </p:nvPr>
        </p:nvSpPr>
        <p:spPr>
          <a:xfrm>
            <a:off x="285750" y="4589145"/>
            <a:ext cx="4171950" cy="285750"/>
          </a:xfrm>
        </p:spPr>
        <p:txBody>
          <a:bodyPr tIns="0" anchor="b"/>
          <a:lstStyle>
            <a:lvl1pPr>
              <a:defRPr sz="500" b="0">
                <a:solidFill>
                  <a:schemeClr val="tx1">
                    <a:alpha val="70000"/>
                  </a:schemeClr>
                </a:solidFill>
              </a:defRPr>
            </a:lvl1pPr>
            <a:lvl2pPr>
              <a:defRPr sz="563"/>
            </a:lvl2pPr>
            <a:lvl3pPr>
              <a:defRPr sz="563"/>
            </a:lvl3pPr>
            <a:lvl4pPr>
              <a:defRPr sz="563"/>
            </a:lvl4pPr>
            <a:lvl5pPr>
              <a:defRPr sz="563"/>
            </a:lvl5pPr>
          </a:lstStyle>
          <a:p>
            <a:pPr lvl="0"/>
            <a:r>
              <a:rPr lang="en-US" dirty="0"/>
              <a:t>Source: Edit source here</a:t>
            </a:r>
          </a:p>
        </p:txBody>
      </p:sp>
      <p:sp>
        <p:nvSpPr>
          <p:cNvPr id="4" name="TextBox 3">
            <a:extLst>
              <a:ext uri="{FF2B5EF4-FFF2-40B4-BE49-F238E27FC236}">
                <a16:creationId xmlns:a16="http://schemas.microsoft.com/office/drawing/2014/main" id="{9DF8B3BE-3193-8443-B441-8E42ACEE28F1}"/>
              </a:ext>
            </a:extLst>
          </p:cNvPr>
          <p:cNvSpPr txBox="1"/>
          <p:nvPr userDrawn="1"/>
        </p:nvSpPr>
        <p:spPr>
          <a:xfrm>
            <a:off x="8553344" y="4942358"/>
            <a:ext cx="0" cy="0"/>
          </a:xfrm>
          <a:prstGeom prst="rect">
            <a:avLst/>
          </a:prstGeom>
        </p:spPr>
        <p:txBody>
          <a:bodyPr wrap="none" lIns="0" tIns="0" rIns="0" bIns="0" rtlCol="0">
            <a:noAutofit/>
          </a:bodyPr>
          <a:lstStyle/>
          <a:p>
            <a:pPr>
              <a:lnSpc>
                <a:spcPct val="105000"/>
              </a:lnSpc>
              <a:spcBef>
                <a:spcPts val="625"/>
              </a:spcBef>
            </a:pPr>
            <a:endParaRPr lang="en-US" sz="1250" dirty="0" err="1">
              <a:solidFill>
                <a:schemeClr val="tx1"/>
              </a:solidFill>
              <a:latin typeface="IBM Plex Sans" charset="0"/>
              <a:ea typeface="IBM Plex Sans" charset="0"/>
              <a:cs typeface="IBM Plex Sans" charset="0"/>
            </a:endParaRPr>
          </a:p>
        </p:txBody>
      </p:sp>
      <p:sp>
        <p:nvSpPr>
          <p:cNvPr id="6" name="TextBox 5">
            <a:extLst>
              <a:ext uri="{FF2B5EF4-FFF2-40B4-BE49-F238E27FC236}">
                <a16:creationId xmlns:a16="http://schemas.microsoft.com/office/drawing/2014/main" id="{66336F1C-1F2D-B14C-943C-46AFEB23199E}"/>
              </a:ext>
            </a:extLst>
          </p:cNvPr>
          <p:cNvSpPr txBox="1"/>
          <p:nvPr userDrawn="1"/>
        </p:nvSpPr>
        <p:spPr>
          <a:xfrm>
            <a:off x="8764064" y="4935972"/>
            <a:ext cx="0" cy="0"/>
          </a:xfrm>
          <a:prstGeom prst="rect">
            <a:avLst/>
          </a:prstGeom>
        </p:spPr>
        <p:txBody>
          <a:bodyPr wrap="none" lIns="0" tIns="0" rIns="0" bIns="0" rtlCol="0">
            <a:noAutofit/>
          </a:bodyPr>
          <a:lstStyle/>
          <a:p>
            <a:pPr>
              <a:lnSpc>
                <a:spcPct val="105000"/>
              </a:lnSpc>
              <a:spcBef>
                <a:spcPts val="625"/>
              </a:spcBef>
            </a:pPr>
            <a:endParaRPr lang="en-US" sz="1250" dirty="0" err="1">
              <a:solidFill>
                <a:schemeClr val="tx1"/>
              </a:solidFill>
              <a:latin typeface="IBM Plex Sans" charset="0"/>
              <a:ea typeface="IBM Plex Sans" charset="0"/>
              <a:cs typeface="IBM Plex Sans" charset="0"/>
            </a:endParaRPr>
          </a:p>
        </p:txBody>
      </p:sp>
      <p:sp>
        <p:nvSpPr>
          <p:cNvPr id="8" name="TextBox 7">
            <a:extLst>
              <a:ext uri="{FF2B5EF4-FFF2-40B4-BE49-F238E27FC236}">
                <a16:creationId xmlns:a16="http://schemas.microsoft.com/office/drawing/2014/main" id="{FF8A7184-4FBC-D64F-8E29-9579E2D3110A}"/>
              </a:ext>
            </a:extLst>
          </p:cNvPr>
          <p:cNvSpPr txBox="1"/>
          <p:nvPr userDrawn="1"/>
        </p:nvSpPr>
        <p:spPr>
          <a:xfrm>
            <a:off x="8782844" y="4917281"/>
            <a:ext cx="0" cy="0"/>
          </a:xfrm>
          <a:prstGeom prst="rect">
            <a:avLst/>
          </a:prstGeom>
        </p:spPr>
        <p:txBody>
          <a:bodyPr wrap="none" lIns="0" tIns="0" rIns="0" bIns="0" rtlCol="0">
            <a:noAutofit/>
          </a:bodyPr>
          <a:lstStyle/>
          <a:p>
            <a:pPr>
              <a:lnSpc>
                <a:spcPct val="105000"/>
              </a:lnSpc>
              <a:spcBef>
                <a:spcPts val="625"/>
              </a:spcBef>
            </a:pPr>
            <a:endParaRPr lang="en-US" sz="1250" dirty="0" err="1">
              <a:solidFill>
                <a:schemeClr val="tx1"/>
              </a:solidFill>
              <a:latin typeface="IBM Plex Sans" charset="0"/>
              <a:ea typeface="IBM Plex Sans" charset="0"/>
              <a:cs typeface="IBM Plex Sans" charset="0"/>
            </a:endParaRPr>
          </a:p>
        </p:txBody>
      </p:sp>
    </p:spTree>
    <p:extLst>
      <p:ext uri="{BB962C8B-B14F-4D97-AF65-F5344CB8AC3E}">
        <p14:creationId xmlns:p14="http://schemas.microsoft.com/office/powerpoint/2010/main" val="1095956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411480"/>
            <a:ext cx="4114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12" name="Text Placeholder 11"/>
          <p:cNvSpPr>
            <a:spLocks noGrp="1"/>
          </p:cNvSpPr>
          <p:nvPr>
            <p:ph type="body" sz="quarter" idx="13"/>
          </p:nvPr>
        </p:nvSpPr>
        <p:spPr>
          <a:xfrm>
            <a:off x="228600" y="201170"/>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2"/>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02582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000"/>
            </a:lvl1pPr>
            <a:lvl2pPr>
              <a:defRPr sz="1800"/>
            </a:lvl2pPr>
            <a:lvl3pPr>
              <a:defRPr sz="1600"/>
            </a:lvl3pPr>
            <a:lvl4pPr>
              <a:defRPr sz="12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2000"/>
            </a:lvl1pPr>
            <a:lvl2pPr>
              <a:defRPr sz="1800"/>
            </a:lvl2pPr>
            <a:lvl3pPr>
              <a:defRPr sz="1600"/>
            </a:lvl3pPr>
            <a:lvl4pPr>
              <a:defRPr sz="12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fld id="{8A158888-7CA9-084D-A641-EC66ACF9DB3C}" type="slidenum">
              <a:rPr lang="en-US">
                <a:solidFill>
                  <a:srgbClr val="5AAAFA"/>
                </a:solidFill>
              </a:rPr>
              <a:pPr/>
              <a:t>‹#›</a:t>
            </a:fld>
            <a:endParaRPr lang="en-US">
              <a:solidFill>
                <a:srgbClr val="5AAAFA"/>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a:lvl1pPr>
          </a:lstStyle>
          <a:p>
            <a:fld id="{2F63A97E-D605-DC42-8452-C14CD1FA87FA}" type="slidenum">
              <a:rPr lang="en-US">
                <a:solidFill>
                  <a:srgbClr val="5AAAFA"/>
                </a:solidFill>
              </a:rPr>
              <a:pPr/>
              <a:t>‹#›</a:t>
            </a:fld>
            <a:endParaRPr lang="en-US">
              <a:solidFill>
                <a:srgbClr val="5AAAFA"/>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20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6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7" y="1151335"/>
            <a:ext cx="4041775" cy="479822"/>
          </a:xfrm>
        </p:spPr>
        <p:txBody>
          <a:bodyPr anchor="b">
            <a:normAutofit/>
          </a:bodyPr>
          <a:lstStyle>
            <a:lvl1pPr marL="0" indent="0">
              <a:buNone/>
              <a:defRPr sz="20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7" y="1631156"/>
            <a:ext cx="4041775" cy="2963466"/>
          </a:xfrm>
        </p:spPr>
        <p:txBody>
          <a:bodyPr/>
          <a:lstStyle>
            <a:lvl1pPr>
              <a:defRPr sz="1800"/>
            </a:lvl1pPr>
            <a:lvl2pPr>
              <a:defRPr sz="16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0"/>
          </p:nvPr>
        </p:nvSpPr>
        <p:spPr/>
        <p:txBody>
          <a:bodyPr/>
          <a:lstStyle>
            <a:lvl1pPr>
              <a:defRPr/>
            </a:lvl1pPr>
          </a:lstStyle>
          <a:p>
            <a:fld id="{6B6C0E0B-1EAF-3342-8522-13EE906CD0E4}" type="slidenum">
              <a:rPr lang="en-US">
                <a:solidFill>
                  <a:srgbClr val="5AAAFA"/>
                </a:solidFill>
              </a:rPr>
              <a:pPr/>
              <a:t>‹#›</a:t>
            </a:fld>
            <a:endParaRPr lang="en-US">
              <a:solidFill>
                <a:srgbClr val="5AAAFA"/>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44488" y="1911350"/>
            <a:ext cx="8393112" cy="660400"/>
          </a:xfr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fld id="{5B450290-23D3-2D4F-AB87-780AA41C0D26}" type="slidenum">
              <a:rPr lang="en-US">
                <a:solidFill>
                  <a:srgbClr val="5AAAFA"/>
                </a:solidFill>
              </a:rPr>
              <a:pPr/>
              <a:t>‹#›</a:t>
            </a:fld>
            <a:endParaRPr lang="en-US">
              <a:solidFill>
                <a:srgbClr val="5AAAFA"/>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fld id="{88DBF8E4-D7CA-8142-B0BF-A723FD026DE7}" type="slidenum">
              <a:rPr lang="en-US">
                <a:solidFill>
                  <a:srgbClr val="5AAAFA"/>
                </a:solidFill>
              </a:rPr>
              <a:pPr/>
              <a:t>‹#›</a:t>
            </a:fld>
            <a:endParaRPr lang="en-US">
              <a:solidFill>
                <a:srgbClr val="5AAAFA"/>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bove) +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397758" y="1191895"/>
            <a:ext cx="8541385" cy="3241992"/>
          </a:xfrm>
        </p:spPr>
        <p:txBody>
          <a:bodyPr/>
          <a:lstStyle>
            <a:lvl1pPr>
              <a:defRPr sz="1500" b="0" i="0">
                <a:latin typeface="Helvetica Neue Light" charset="0"/>
                <a:ea typeface="Helvetica Neue Light" charset="0"/>
                <a:cs typeface="Helvetica Neue Light" charset="0"/>
              </a:defRPr>
            </a:lvl1pPr>
            <a:lvl2pPr>
              <a:defRPr sz="1500" b="0" i="0">
                <a:latin typeface="Helvetica Neue Light" charset="0"/>
                <a:ea typeface="Helvetica Neue Light" charset="0"/>
                <a:cs typeface="Helvetica Neue Light" charset="0"/>
              </a:defRPr>
            </a:lvl2pPr>
            <a:lvl3pPr>
              <a:defRPr sz="1500" b="0" i="0">
                <a:latin typeface="Helvetica Neue Light" charset="0"/>
                <a:ea typeface="Helvetica Neue Light" charset="0"/>
                <a:cs typeface="Helvetica Neue Light" charset="0"/>
              </a:defRPr>
            </a:lvl3pPr>
            <a:lvl4pPr>
              <a:defRPr sz="1500" b="0" i="0">
                <a:latin typeface="Helvetica Neue Light" charset="0"/>
                <a:ea typeface="Helvetica Neue Light" charset="0"/>
                <a:cs typeface="Helvetica Neue Light" charset="0"/>
              </a:defRPr>
            </a:lvl4pPr>
            <a:lvl5pPr>
              <a:defRPr sz="1500" b="0" i="0">
                <a:latin typeface="Helvetica Neue Light" charset="0"/>
                <a:ea typeface="Helvetica Neue Light" charset="0"/>
                <a:cs typeface="Helvetica Neue Light"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Title 6"/>
          <p:cNvSpPr>
            <a:spLocks noGrp="1"/>
          </p:cNvSpPr>
          <p:nvPr>
            <p:ph type="title"/>
          </p:nvPr>
        </p:nvSpPr>
        <p:spPr>
          <a:xfrm>
            <a:off x="397758" y="270321"/>
            <a:ext cx="8541385" cy="914400"/>
          </a:xfrm>
        </p:spPr>
        <p:txBody>
          <a:bodyPr/>
          <a:lstStyle>
            <a:lvl1pPr>
              <a:defRPr sz="3000" b="0" i="0">
                <a:latin typeface="Helvetica Neue Thin" charset="0"/>
                <a:ea typeface="Helvetica Neue Thin" charset="0"/>
                <a:cs typeface="Helvetica Neue Thin" charset="0"/>
              </a:defRPr>
            </a:lvl1pPr>
          </a:lstStyle>
          <a:p>
            <a:r>
              <a:rPr lang="en-US" noProof="0" dirty="0"/>
              <a:t>Click to edit Master title style</a:t>
            </a:r>
          </a:p>
        </p:txBody>
      </p:sp>
      <p:sp>
        <p:nvSpPr>
          <p:cNvPr id="47" name="Rectangle 6"/>
          <p:cNvSpPr>
            <a:spLocks noChangeArrowheads="1"/>
          </p:cNvSpPr>
          <p:nvPr userDrawn="1"/>
        </p:nvSpPr>
        <p:spPr bwMode="black">
          <a:xfrm>
            <a:off x="6648380" y="4854403"/>
            <a:ext cx="2290763" cy="1736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9056" tIns="34529" rIns="69056" bIns="34529">
            <a:spAutoFit/>
          </a:bodyPr>
          <a:lstStyle/>
          <a:p>
            <a:pPr algn="r"/>
            <a:r>
              <a:rPr lang="en-US" sz="675" dirty="0">
                <a:solidFill>
                  <a:schemeClr val="bg1"/>
                </a:solidFill>
              </a:rPr>
              <a:t>© 2017 IBM Corporation</a:t>
            </a:r>
          </a:p>
        </p:txBody>
      </p:sp>
      <p:sp>
        <p:nvSpPr>
          <p:cNvPr id="48" name="Rectangle 6"/>
          <p:cNvSpPr>
            <a:spLocks noChangeArrowheads="1"/>
          </p:cNvSpPr>
          <p:nvPr userDrawn="1"/>
        </p:nvSpPr>
        <p:spPr bwMode="auto">
          <a:xfrm>
            <a:off x="142875" y="4842272"/>
            <a:ext cx="414338" cy="1857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fld id="{35981CAD-D717-E041-9EB6-AABBDF800876}" type="slidenum">
              <a:rPr lang="en-US" sz="750">
                <a:solidFill>
                  <a:schemeClr val="bg1"/>
                </a:solidFill>
                <a:cs typeface="+mn-cs"/>
              </a:rPr>
              <a:pPr>
                <a:defRPr/>
              </a:pPr>
              <a:t>‹#›</a:t>
            </a:fld>
            <a:endParaRPr lang="en-US" sz="750" dirty="0">
              <a:solidFill>
                <a:schemeClr val="bg1"/>
              </a:solidFill>
              <a:cs typeface="+mn-cs"/>
            </a:endParaRPr>
          </a:p>
        </p:txBody>
      </p:sp>
    </p:spTree>
    <p:extLst>
      <p:ext uri="{BB962C8B-B14F-4D97-AF65-F5344CB8AC3E}">
        <p14:creationId xmlns:p14="http://schemas.microsoft.com/office/powerpoint/2010/main" val="15311086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6.xml"/><Relationship Id="rId7"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bg2"/>
                </a:solidFill>
                <a:latin typeface="+mn-lt"/>
                <a:ea typeface="Arial" charset="0"/>
                <a:cs typeface="Arial" charset="0"/>
              </a:defRPr>
            </a:lvl1pPr>
          </a:lstStyle>
          <a:p>
            <a:fld id="{D0BE6F14-FF48-0F4F-A8AA-2E3F25371E4A}" type="slidenum">
              <a:rPr lang="en-US" smtClean="0"/>
              <a:pPr/>
              <a:t>‹#›</a:t>
            </a:fld>
            <a:endParaRPr lang="en-US"/>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bg2"/>
                </a:solidFill>
                <a:latin typeface="+mn-lt"/>
                <a:ea typeface="Arial" charset="0"/>
                <a:cs typeface="Arial" charset="0"/>
              </a:defRPr>
            </a:lvl1pPr>
          </a:lstStyle>
          <a:p>
            <a:r>
              <a:rPr lang="de-DE"/>
              <a:t>IBM Garage for Cloud</a:t>
            </a:r>
            <a:endParaRPr lang="en-US" b="1" dirty="0"/>
          </a:p>
        </p:txBody>
      </p:sp>
    </p:spTree>
    <p:extLst>
      <p:ext uri="{BB962C8B-B14F-4D97-AF65-F5344CB8AC3E}">
        <p14:creationId xmlns:p14="http://schemas.microsoft.com/office/powerpoint/2010/main" val="848580427"/>
      </p:ext>
    </p:extLst>
  </p:cSld>
  <p:clrMap bg1="lt1" tx1="dk1" bg2="lt2" tx2="dk2" accent1="accent1" accent2="accent2" accent3="accent3" accent4="accent4" accent5="accent5" accent6="accent6" hlink="hlink" folHlink="folHlink"/>
  <p:sldLayoutIdLst>
    <p:sldLayoutId id="2147484082" r:id="rId1"/>
    <p:sldLayoutId id="2147484084" r:id="rId2"/>
    <p:sldLayoutId id="2147484085" r:id="rId3"/>
  </p:sldLayoutIdLst>
  <p:hf hdr="0" ftr="0" dt="0"/>
  <p:txStyles>
    <p:title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93688" y="44451"/>
            <a:ext cx="8393112" cy="660400"/>
          </a:xfrm>
          <a:prstGeom prst="rect">
            <a:avLst/>
          </a:prstGeom>
          <a:noFill/>
          <a:ln w="9525">
            <a:no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txBody>
          <a:bodyPr vert="horz" wrap="square" lIns="91438" tIns="45719" rIns="91438" bIns="45719"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293688" y="901701"/>
            <a:ext cx="8393112" cy="3692525"/>
          </a:xfrm>
          <a:prstGeom prst="rect">
            <a:avLst/>
          </a:prstGeom>
          <a:noFill/>
          <a:ln w="9525">
            <a:no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txBody>
          <a:bodyPr vert="horz" wrap="square" lIns="91438" tIns="45719" rIns="91438" bIns="4571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8537575" y="4822825"/>
            <a:ext cx="400050" cy="274638"/>
          </a:xfrm>
          <a:prstGeom prst="rect">
            <a:avLst/>
          </a:prstGeom>
        </p:spPr>
        <p:txBody>
          <a:bodyPr vert="horz" wrap="square" lIns="91438" tIns="45719" rIns="91438" bIns="45719" numCol="1" anchor="ctr" anchorCtr="0" compatLnSpc="1">
            <a:prstTxWarp prst="textNoShape">
              <a:avLst/>
            </a:prstTxWarp>
          </a:bodyPr>
          <a:lstStyle>
            <a:lvl1pPr algn="r" eaLnBrk="1" hangingPunct="1">
              <a:defRPr sz="900">
                <a:solidFill>
                  <a:schemeClr val="accent2"/>
                </a:solidFill>
              </a:defRPr>
            </a:lvl1pPr>
          </a:lstStyle>
          <a:p>
            <a:pPr defTabSz="457189" fontAlgn="base">
              <a:spcBef>
                <a:spcPct val="0"/>
              </a:spcBef>
              <a:spcAft>
                <a:spcPct val="0"/>
              </a:spcAft>
            </a:pPr>
            <a:fld id="{BD0AB609-994D-1C4A-AFB2-93F690D7CF98}" type="slidenum">
              <a:rPr lang="en-US">
                <a:solidFill>
                  <a:srgbClr val="5AAAFA"/>
                </a:solidFill>
                <a:ea typeface="ＭＳ Ｐゴシック" charset="0"/>
                <a:cs typeface="Arial" charset="0"/>
              </a:rPr>
              <a:pPr defTabSz="457189" fontAlgn="base">
                <a:spcBef>
                  <a:spcPct val="0"/>
                </a:spcBef>
                <a:spcAft>
                  <a:spcPct val="0"/>
                </a:spcAft>
              </a:pPr>
              <a:t>‹#›</a:t>
            </a:fld>
            <a:endParaRPr lang="en-US">
              <a:solidFill>
                <a:srgbClr val="5AAAFA"/>
              </a:solidFill>
              <a:ea typeface="ＭＳ Ｐゴシック" charset="0"/>
              <a:cs typeface="Arial" charset="0"/>
            </a:endParaRPr>
          </a:p>
        </p:txBody>
      </p:sp>
      <p:pic>
        <p:nvPicPr>
          <p:cNvPr id="5" name="Picture 4"/>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32592" y="4887208"/>
            <a:ext cx="196924" cy="224738"/>
          </a:xfrm>
          <a:prstGeom prst="rect">
            <a:avLst/>
          </a:prstGeom>
        </p:spPr>
      </p:pic>
      <p:sp>
        <p:nvSpPr>
          <p:cNvPr id="7" name="Rectangle 6">
            <a:extLst>
              <a:ext uri="{FF2B5EF4-FFF2-40B4-BE49-F238E27FC236}">
                <a16:creationId xmlns:a16="http://schemas.microsoft.com/office/drawing/2014/main" id="{10AE824C-C2EA-A04B-8C3D-E7CD6D0BAB82}"/>
              </a:ext>
            </a:extLst>
          </p:cNvPr>
          <p:cNvSpPr/>
          <p:nvPr userDrawn="1"/>
        </p:nvSpPr>
        <p:spPr bwMode="auto">
          <a:xfrm>
            <a:off x="-1" y="0"/>
            <a:ext cx="54000" cy="723673"/>
          </a:xfrm>
          <a:prstGeom prst="rect">
            <a:avLst/>
          </a:prstGeom>
          <a:solidFill>
            <a:srgbClr val="7030A0"/>
          </a:solidFill>
          <a:ln>
            <a:solidFill>
              <a:srgbClr val="7030A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90000"/>
              </a:lnSpc>
              <a:spcBef>
                <a:spcPct val="0"/>
              </a:spcBef>
              <a:spcAft>
                <a:spcPct val="0"/>
              </a:spcAft>
              <a:buClrTx/>
              <a:buSzTx/>
              <a:buFontTx/>
              <a:buNone/>
              <a:tabLst/>
              <a:defRPr/>
            </a:pPr>
            <a:endParaRPr kumimoji="0" lang="en-GB" sz="2200" b="0" i="0" u="none" strike="noStrike" kern="1200" cap="none" spc="0" normalizeH="0" baseline="0" noProof="0" dirty="0">
              <a:ln>
                <a:noFill/>
              </a:ln>
              <a:solidFill>
                <a:srgbClr val="0064FF"/>
              </a:solidFill>
              <a:effectLst/>
              <a:uLnTx/>
              <a:uFillTx/>
              <a:latin typeface="IBM Plex Sans" charset="0"/>
              <a:ea typeface="IBM Plex Sans" charset="0"/>
              <a:cs typeface="IBM Plex Sans" charset="0"/>
            </a:endParaRPr>
          </a:p>
        </p:txBody>
      </p:sp>
      <p:sp>
        <p:nvSpPr>
          <p:cNvPr id="8" name="Rectangle 7">
            <a:extLst>
              <a:ext uri="{FF2B5EF4-FFF2-40B4-BE49-F238E27FC236}">
                <a16:creationId xmlns:a16="http://schemas.microsoft.com/office/drawing/2014/main" id="{6929B290-76D7-F043-ABD6-D504C5E5BC70}"/>
              </a:ext>
            </a:extLst>
          </p:cNvPr>
          <p:cNvSpPr/>
          <p:nvPr userDrawn="1"/>
        </p:nvSpPr>
        <p:spPr>
          <a:xfrm>
            <a:off x="3621044" y="4895795"/>
            <a:ext cx="1861407" cy="246221"/>
          </a:xfrm>
          <a:prstGeom prst="rect">
            <a:avLst/>
          </a:prstGeom>
        </p:spPr>
        <p:txBody>
          <a:bodyPr wrap="none">
            <a:spAutoFit/>
          </a:bodyPr>
          <a:lstStyle/>
          <a:p>
            <a:r>
              <a:rPr lang="en-US" sz="1000" dirty="0"/>
              <a:t>© Copyright IBM Corporation </a:t>
            </a:r>
          </a:p>
        </p:txBody>
      </p:sp>
    </p:spTree>
    <p:extLst>
      <p:ext uri="{BB962C8B-B14F-4D97-AF65-F5344CB8AC3E}">
        <p14:creationId xmlns:p14="http://schemas.microsoft.com/office/powerpoint/2010/main" val="1520669925"/>
      </p:ext>
    </p:extLst>
  </p:cSld>
  <p:clrMap bg1="lt1" tx1="dk1" bg2="lt2" tx2="dk2" accent1="accent1" accent2="accent2" accent3="accent3" accent4="accent4" accent5="accent5" accent6="accent6" hlink="hlink" folHlink="folHlink"/>
  <p:sldLayoutIdLst>
    <p:sldLayoutId id="2147483947" r:id="rId1"/>
    <p:sldLayoutId id="2147483945" r:id="rId2"/>
    <p:sldLayoutId id="2147483948" r:id="rId3"/>
    <p:sldLayoutId id="2147483949" r:id="rId4"/>
    <p:sldLayoutId id="2147483950" r:id="rId5"/>
    <p:sldLayoutId id="2147483966" r:id="rId6"/>
  </p:sldLayoutIdLst>
  <p:hf hdr="0" ftr="0" dt="0"/>
  <p:txStyles>
    <p:titleStyle>
      <a:lvl1pPr algn="l" defTabSz="457189" rtl="0" eaLnBrk="0" fontAlgn="base" hangingPunct="0">
        <a:spcBef>
          <a:spcPct val="0"/>
        </a:spcBef>
        <a:spcAft>
          <a:spcPct val="0"/>
        </a:spcAft>
        <a:defRPr sz="2800" kern="1200">
          <a:solidFill>
            <a:schemeClr val="accent1"/>
          </a:solidFill>
          <a:latin typeface="+mj-lt"/>
          <a:ea typeface="ＭＳ Ｐゴシック" charset="0"/>
          <a:cs typeface="+mj-cs"/>
        </a:defRPr>
      </a:lvl1pPr>
      <a:lvl2pPr algn="l" defTabSz="457189" rtl="0" eaLnBrk="0" fontAlgn="base" hangingPunct="0">
        <a:spcBef>
          <a:spcPct val="0"/>
        </a:spcBef>
        <a:spcAft>
          <a:spcPct val="0"/>
        </a:spcAft>
        <a:defRPr sz="2800">
          <a:solidFill>
            <a:schemeClr val="accent1"/>
          </a:solidFill>
          <a:latin typeface="Arial" panose="020B0604020202020204" pitchFamily="34" charset="0"/>
          <a:ea typeface="ＭＳ Ｐゴシック" charset="0"/>
        </a:defRPr>
      </a:lvl2pPr>
      <a:lvl3pPr algn="l" defTabSz="457189" rtl="0" eaLnBrk="0" fontAlgn="base" hangingPunct="0">
        <a:spcBef>
          <a:spcPct val="0"/>
        </a:spcBef>
        <a:spcAft>
          <a:spcPct val="0"/>
        </a:spcAft>
        <a:defRPr sz="2800">
          <a:solidFill>
            <a:schemeClr val="accent1"/>
          </a:solidFill>
          <a:latin typeface="Arial" panose="020B0604020202020204" pitchFamily="34" charset="0"/>
          <a:ea typeface="ＭＳ Ｐゴシック" charset="0"/>
        </a:defRPr>
      </a:lvl3pPr>
      <a:lvl4pPr algn="l" defTabSz="457189" rtl="0" eaLnBrk="0" fontAlgn="base" hangingPunct="0">
        <a:spcBef>
          <a:spcPct val="0"/>
        </a:spcBef>
        <a:spcAft>
          <a:spcPct val="0"/>
        </a:spcAft>
        <a:defRPr sz="2800">
          <a:solidFill>
            <a:schemeClr val="accent1"/>
          </a:solidFill>
          <a:latin typeface="Arial" panose="020B0604020202020204" pitchFamily="34" charset="0"/>
          <a:ea typeface="ＭＳ Ｐゴシック" charset="0"/>
        </a:defRPr>
      </a:lvl4pPr>
      <a:lvl5pPr algn="l" defTabSz="457189" rtl="0" eaLnBrk="0" fontAlgn="base" hangingPunct="0">
        <a:spcBef>
          <a:spcPct val="0"/>
        </a:spcBef>
        <a:spcAft>
          <a:spcPct val="0"/>
        </a:spcAft>
        <a:defRPr sz="2800">
          <a:solidFill>
            <a:schemeClr val="accent1"/>
          </a:solidFill>
          <a:latin typeface="Arial" panose="020B0604020202020204" pitchFamily="34" charset="0"/>
          <a:ea typeface="ＭＳ Ｐゴシック" charset="0"/>
        </a:defRPr>
      </a:lvl5pPr>
      <a:lvl6pPr marL="457189" algn="l" defTabSz="457189" rtl="0" fontAlgn="base">
        <a:spcBef>
          <a:spcPct val="0"/>
        </a:spcBef>
        <a:spcAft>
          <a:spcPct val="0"/>
        </a:spcAft>
        <a:defRPr sz="2800">
          <a:solidFill>
            <a:schemeClr val="accent1"/>
          </a:solidFill>
          <a:latin typeface="Arial" panose="020B0604020202020204" pitchFamily="34" charset="0"/>
        </a:defRPr>
      </a:lvl6pPr>
      <a:lvl7pPr marL="914378" algn="l" defTabSz="457189" rtl="0" fontAlgn="base">
        <a:spcBef>
          <a:spcPct val="0"/>
        </a:spcBef>
        <a:spcAft>
          <a:spcPct val="0"/>
        </a:spcAft>
        <a:defRPr sz="2800">
          <a:solidFill>
            <a:schemeClr val="accent1"/>
          </a:solidFill>
          <a:latin typeface="Arial" panose="020B0604020202020204" pitchFamily="34" charset="0"/>
        </a:defRPr>
      </a:lvl7pPr>
      <a:lvl8pPr marL="1371566" algn="l" defTabSz="457189" rtl="0" fontAlgn="base">
        <a:spcBef>
          <a:spcPct val="0"/>
        </a:spcBef>
        <a:spcAft>
          <a:spcPct val="0"/>
        </a:spcAft>
        <a:defRPr sz="2800">
          <a:solidFill>
            <a:schemeClr val="accent1"/>
          </a:solidFill>
          <a:latin typeface="Arial" panose="020B0604020202020204" pitchFamily="34" charset="0"/>
        </a:defRPr>
      </a:lvl8pPr>
      <a:lvl9pPr marL="1828754" algn="l" defTabSz="457189" rtl="0" fontAlgn="base">
        <a:spcBef>
          <a:spcPct val="0"/>
        </a:spcBef>
        <a:spcAft>
          <a:spcPct val="0"/>
        </a:spcAft>
        <a:defRPr sz="2800">
          <a:solidFill>
            <a:schemeClr val="accent1"/>
          </a:solidFill>
          <a:latin typeface="Arial" panose="020B0604020202020204" pitchFamily="34" charset="0"/>
        </a:defRPr>
      </a:lvl9pPr>
    </p:titleStyle>
    <p:bodyStyle>
      <a:lvl1pPr marL="180971" indent="-180971" algn="l" defTabSz="457189" rtl="0" eaLnBrk="0" fontAlgn="base" hangingPunct="0">
        <a:spcBef>
          <a:spcPts val="600"/>
        </a:spcBef>
        <a:spcAft>
          <a:spcPct val="0"/>
        </a:spcAft>
        <a:buClr>
          <a:schemeClr val="accent1"/>
        </a:buClr>
        <a:buFont typeface="Arial" charset="0"/>
        <a:buChar char="•"/>
        <a:defRPr sz="2000" kern="1200">
          <a:solidFill>
            <a:srgbClr val="777677"/>
          </a:solidFill>
          <a:latin typeface="IBM Plex Sans" panose="020B0503050203000203" pitchFamily="34" charset="77"/>
          <a:ea typeface="ＭＳ Ｐゴシック" charset="0"/>
          <a:cs typeface="+mn-cs"/>
        </a:defRPr>
      </a:lvl1pPr>
      <a:lvl2pPr marL="420677" indent="-180971" algn="l" defTabSz="457189" rtl="0" eaLnBrk="0" fontAlgn="base" hangingPunct="0">
        <a:spcBef>
          <a:spcPts val="600"/>
        </a:spcBef>
        <a:spcAft>
          <a:spcPct val="0"/>
        </a:spcAft>
        <a:buFont typeface="Arial" charset="0"/>
        <a:buChar char="–"/>
        <a:defRPr kern="1200">
          <a:solidFill>
            <a:srgbClr val="777677"/>
          </a:solidFill>
          <a:latin typeface="IBM Plex Sans" panose="020B0503050203000203" pitchFamily="34" charset="77"/>
          <a:ea typeface="ＭＳ Ｐゴシック" charset="0"/>
          <a:cs typeface="+mn-cs"/>
        </a:defRPr>
      </a:lvl2pPr>
      <a:lvl3pPr marL="593711" indent="-173034" algn="l" defTabSz="457189" rtl="0" eaLnBrk="0" fontAlgn="base" hangingPunct="0">
        <a:spcBef>
          <a:spcPts val="600"/>
        </a:spcBef>
        <a:spcAft>
          <a:spcPct val="0"/>
        </a:spcAft>
        <a:buFont typeface="Arial" charset="0"/>
        <a:buChar char="•"/>
        <a:defRPr sz="1600" kern="1200">
          <a:solidFill>
            <a:schemeClr val="accent2"/>
          </a:solidFill>
          <a:latin typeface="IBM Plex Sans" panose="020B0503050203000203" pitchFamily="34" charset="77"/>
          <a:ea typeface="ＭＳ Ｐゴシック" charset="0"/>
          <a:cs typeface="+mn-cs"/>
        </a:defRPr>
      </a:lvl3pPr>
      <a:lvl4pPr marL="893741" indent="-300031" algn="l" defTabSz="457189" rtl="0" eaLnBrk="0" fontAlgn="base" hangingPunct="0">
        <a:spcBef>
          <a:spcPts val="600"/>
        </a:spcBef>
        <a:spcAft>
          <a:spcPct val="0"/>
        </a:spcAft>
        <a:buFont typeface="Arial" charset="0"/>
        <a:buChar char="–"/>
        <a:defRPr sz="1400" kern="1200">
          <a:solidFill>
            <a:schemeClr val="accent2"/>
          </a:solidFill>
          <a:latin typeface="IBM Plex Sans" panose="020B0503050203000203" pitchFamily="34" charset="77"/>
          <a:ea typeface="ＭＳ Ｐゴシック" charset="0"/>
          <a:cs typeface="+mn-cs"/>
        </a:defRPr>
      </a:lvl4pPr>
      <a:lvl5pPr marL="1074711" indent="-180971" algn="l" defTabSz="457189" rtl="0" eaLnBrk="0" fontAlgn="base" hangingPunct="0">
        <a:spcBef>
          <a:spcPts val="600"/>
        </a:spcBef>
        <a:spcAft>
          <a:spcPct val="0"/>
        </a:spcAft>
        <a:buFont typeface="Arial" charset="0"/>
        <a:buChar char="»"/>
        <a:defRPr sz="1400" kern="1200">
          <a:solidFill>
            <a:schemeClr val="accent2"/>
          </a:solidFill>
          <a:latin typeface="IBM Plex Sans" panose="020B0503050203000203" pitchFamily="34" charset="77"/>
          <a:ea typeface="ＭＳ Ｐゴシック" charset="0"/>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5"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9.tiff"/><Relationship Id="rId4" Type="http://schemas.openxmlformats.org/officeDocument/2006/relationships/image" Target="../media/image8.tiff"/></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tiff"/></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a:extLst>
              <a:ext uri="{FF2B5EF4-FFF2-40B4-BE49-F238E27FC236}">
                <a16:creationId xmlns:a16="http://schemas.microsoft.com/office/drawing/2014/main" id="{45919E4F-9013-9E4B-851B-0F6A6534900F}"/>
              </a:ext>
            </a:extLst>
          </p:cNvPr>
          <p:cNvSpPr/>
          <p:nvPr/>
        </p:nvSpPr>
        <p:spPr>
          <a:xfrm>
            <a:off x="5561205" y="2296581"/>
            <a:ext cx="1523042" cy="1899307"/>
          </a:xfrm>
          <a:prstGeom prst="roundRect">
            <a:avLst>
              <a:gd name="adj" fmla="val 7286"/>
            </a:avLst>
          </a:prstGeom>
          <a:solidFill>
            <a:srgbClr val="953FDA">
              <a:alpha val="54902"/>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900" dirty="0">
                <a:solidFill>
                  <a:prstClr val="white"/>
                </a:solidFill>
                <a:latin typeface="Arial"/>
              </a:rPr>
              <a:t>Entity  Operator</a:t>
            </a:r>
          </a:p>
        </p:txBody>
      </p:sp>
      <p:sp>
        <p:nvSpPr>
          <p:cNvPr id="2" name="Title 1">
            <a:extLst>
              <a:ext uri="{FF2B5EF4-FFF2-40B4-BE49-F238E27FC236}">
                <a16:creationId xmlns:a16="http://schemas.microsoft.com/office/drawing/2014/main" id="{5E739FBD-96D2-2C45-B095-80F2E8760DF3}"/>
              </a:ext>
            </a:extLst>
          </p:cNvPr>
          <p:cNvSpPr>
            <a:spLocks noGrp="1"/>
          </p:cNvSpPr>
          <p:nvPr>
            <p:ph type="title"/>
          </p:nvPr>
        </p:nvSpPr>
        <p:spPr/>
        <p:txBody>
          <a:bodyPr/>
          <a:lstStyle/>
          <a:p>
            <a:r>
              <a:rPr lang="en-US" dirty="0"/>
              <a:t>Strimzi</a:t>
            </a:r>
            <a:endParaRPr dirty="0"/>
          </a:p>
        </p:txBody>
      </p:sp>
      <p:sp>
        <p:nvSpPr>
          <p:cNvPr id="4" name="Slide Number Placeholder 3">
            <a:extLst>
              <a:ext uri="{FF2B5EF4-FFF2-40B4-BE49-F238E27FC236}">
                <a16:creationId xmlns:a16="http://schemas.microsoft.com/office/drawing/2014/main" id="{A523186A-70BF-8F40-A4BD-299B07596653}"/>
              </a:ext>
            </a:extLst>
          </p:cNvPr>
          <p:cNvSpPr>
            <a:spLocks noGrp="1"/>
          </p:cNvSpPr>
          <p:nvPr>
            <p:ph type="sldNum" sz="quarter" idx="10"/>
          </p:nvPr>
        </p:nvSpPr>
        <p:spPr/>
        <p:txBody>
          <a:bodyPr/>
          <a:lstStyle/>
          <a:p>
            <a:fld id="{2F63A97E-D605-DC42-8452-C14CD1FA87FA}" type="slidenum">
              <a:rPr lang="en-US" smtClean="0">
                <a:solidFill>
                  <a:srgbClr val="5AAAFA"/>
                </a:solidFill>
              </a:rPr>
              <a:pPr/>
              <a:t>1</a:t>
            </a:fld>
            <a:endParaRPr lang="en-US">
              <a:solidFill>
                <a:srgbClr val="5AAAFA"/>
              </a:solidFill>
            </a:endParaRPr>
          </a:p>
        </p:txBody>
      </p:sp>
      <p:sp>
        <p:nvSpPr>
          <p:cNvPr id="5" name="Rounded Rectangle 4">
            <a:extLst>
              <a:ext uri="{FF2B5EF4-FFF2-40B4-BE49-F238E27FC236}">
                <a16:creationId xmlns:a16="http://schemas.microsoft.com/office/drawing/2014/main" id="{0259ACE5-FB01-B643-9EDE-9E884242D31A}"/>
              </a:ext>
            </a:extLst>
          </p:cNvPr>
          <p:cNvSpPr/>
          <p:nvPr/>
        </p:nvSpPr>
        <p:spPr>
          <a:xfrm>
            <a:off x="5561204" y="1410409"/>
            <a:ext cx="1523041" cy="615641"/>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900" dirty="0">
                <a:solidFill>
                  <a:prstClr val="white"/>
                </a:solidFill>
                <a:latin typeface="Arial"/>
              </a:rPr>
              <a:t>Cluster Operator</a:t>
            </a:r>
          </a:p>
        </p:txBody>
      </p:sp>
      <p:sp>
        <p:nvSpPr>
          <p:cNvPr id="6" name="AutoShape 4">
            <a:extLst>
              <a:ext uri="{FF2B5EF4-FFF2-40B4-BE49-F238E27FC236}">
                <a16:creationId xmlns:a16="http://schemas.microsoft.com/office/drawing/2014/main" id="{3928BFC4-A4CC-DE47-AC76-AF8F4431C4D7}"/>
              </a:ext>
            </a:extLst>
          </p:cNvPr>
          <p:cNvSpPr>
            <a:spLocks noChangeArrowheads="1"/>
          </p:cNvSpPr>
          <p:nvPr/>
        </p:nvSpPr>
        <p:spPr bwMode="auto">
          <a:xfrm>
            <a:off x="293688" y="932639"/>
            <a:ext cx="7064375" cy="3739374"/>
          </a:xfrm>
          <a:prstGeom prst="roundRect">
            <a:avLst>
              <a:gd name="adj" fmla="val 3555"/>
            </a:avLst>
          </a:prstGeom>
          <a:noFill/>
          <a:ln w="12700">
            <a:solidFill>
              <a:srgbClr val="5596E6">
                <a:lumMod val="50000"/>
              </a:srgbClr>
            </a:solidFill>
            <a:prstDash val="dash"/>
            <a:round/>
            <a:headEnd/>
            <a:tailEnd/>
          </a:ln>
        </p:spPr>
        <p:txBody>
          <a:bodyPr lIns="0" tIns="0" rIns="0" bIns="0"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t>Kubernetes / OpenShift </a:t>
            </a:r>
            <a:r>
              <a:rPr kumimoji="0" lang="en-US" sz="1000" b="0" i="0" u="none" strike="noStrike" kern="0" cap="none" spc="0" normalizeH="0" baseline="0" noProof="0" dirty="0">
                <a:ln>
                  <a:noFill/>
                </a:ln>
                <a:effectLst/>
                <a:uLnTx/>
                <a:uFillTx/>
              </a:rPr>
              <a:t>Cluster</a:t>
            </a:r>
          </a:p>
        </p:txBody>
      </p:sp>
      <p:sp>
        <p:nvSpPr>
          <p:cNvPr id="7" name="Rounded Rectangle 6">
            <a:extLst>
              <a:ext uri="{FF2B5EF4-FFF2-40B4-BE49-F238E27FC236}">
                <a16:creationId xmlns:a16="http://schemas.microsoft.com/office/drawing/2014/main" id="{C7F86C70-075B-6A4C-8F1A-78B9070F5D9F}"/>
              </a:ext>
            </a:extLst>
          </p:cNvPr>
          <p:cNvSpPr/>
          <p:nvPr/>
        </p:nvSpPr>
        <p:spPr>
          <a:xfrm>
            <a:off x="5786673" y="2591855"/>
            <a:ext cx="994404" cy="546721"/>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900" dirty="0">
                <a:solidFill>
                  <a:prstClr val="white"/>
                </a:solidFill>
                <a:latin typeface="Arial"/>
              </a:rPr>
              <a:t>User Operator</a:t>
            </a:r>
          </a:p>
        </p:txBody>
      </p:sp>
      <p:sp>
        <p:nvSpPr>
          <p:cNvPr id="8" name="Rounded Rectangle 7">
            <a:extLst>
              <a:ext uri="{FF2B5EF4-FFF2-40B4-BE49-F238E27FC236}">
                <a16:creationId xmlns:a16="http://schemas.microsoft.com/office/drawing/2014/main" id="{763E53FD-4C4E-4246-B3D6-C02DF124B73C}"/>
              </a:ext>
            </a:extLst>
          </p:cNvPr>
          <p:cNvSpPr/>
          <p:nvPr/>
        </p:nvSpPr>
        <p:spPr>
          <a:xfrm>
            <a:off x="5786672" y="3407212"/>
            <a:ext cx="994405" cy="546721"/>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900" dirty="0">
                <a:solidFill>
                  <a:prstClr val="white"/>
                </a:solidFill>
                <a:latin typeface="Arial"/>
              </a:rPr>
              <a:t>Topic Operator</a:t>
            </a:r>
          </a:p>
        </p:txBody>
      </p:sp>
      <p:sp>
        <p:nvSpPr>
          <p:cNvPr id="9" name="Rounded Rectangle 8">
            <a:extLst>
              <a:ext uri="{FF2B5EF4-FFF2-40B4-BE49-F238E27FC236}">
                <a16:creationId xmlns:a16="http://schemas.microsoft.com/office/drawing/2014/main" id="{BAAC27D8-1030-A443-8FC8-A24B1B9F11C1}"/>
              </a:ext>
            </a:extLst>
          </p:cNvPr>
          <p:cNvSpPr/>
          <p:nvPr/>
        </p:nvSpPr>
        <p:spPr>
          <a:xfrm>
            <a:off x="568769" y="1164162"/>
            <a:ext cx="2274444" cy="1293288"/>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685783"/>
            <a:r>
              <a:rPr lang="en-US" sz="900" b="1" dirty="0">
                <a:solidFill>
                  <a:prstClr val="white"/>
                </a:solidFill>
                <a:latin typeface="Arial"/>
              </a:rPr>
              <a:t>Zookeeper Cluster</a:t>
            </a:r>
          </a:p>
        </p:txBody>
      </p:sp>
      <p:sp>
        <p:nvSpPr>
          <p:cNvPr id="10" name="Rounded Rectangle 9">
            <a:extLst>
              <a:ext uri="{FF2B5EF4-FFF2-40B4-BE49-F238E27FC236}">
                <a16:creationId xmlns:a16="http://schemas.microsoft.com/office/drawing/2014/main" id="{802A6C8F-3F7D-534B-AF56-F179E3E05F6C}"/>
              </a:ext>
            </a:extLst>
          </p:cNvPr>
          <p:cNvSpPr/>
          <p:nvPr/>
        </p:nvSpPr>
        <p:spPr>
          <a:xfrm>
            <a:off x="568769" y="2877732"/>
            <a:ext cx="2274444" cy="1293288"/>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685783"/>
            <a:r>
              <a:rPr lang="en-US" sz="900" b="1" dirty="0">
                <a:solidFill>
                  <a:prstClr val="white"/>
                </a:solidFill>
                <a:latin typeface="Arial"/>
              </a:rPr>
              <a:t>Kafka Cluster</a:t>
            </a:r>
          </a:p>
        </p:txBody>
      </p:sp>
      <p:sp>
        <p:nvSpPr>
          <p:cNvPr id="12" name="Rounded Rectangle 11">
            <a:extLst>
              <a:ext uri="{FF2B5EF4-FFF2-40B4-BE49-F238E27FC236}">
                <a16:creationId xmlns:a16="http://schemas.microsoft.com/office/drawing/2014/main" id="{1E101CEE-894B-9F4D-A202-413FFD60F0A0}"/>
              </a:ext>
            </a:extLst>
          </p:cNvPr>
          <p:cNvSpPr/>
          <p:nvPr/>
        </p:nvSpPr>
        <p:spPr>
          <a:xfrm>
            <a:off x="3385454" y="2647635"/>
            <a:ext cx="1655133" cy="435160"/>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r>
              <a:rPr lang="en-US" sz="1000" b="1" dirty="0">
                <a:solidFill>
                  <a:prstClr val="white"/>
                </a:solidFill>
                <a:latin typeface="Arial"/>
              </a:rPr>
              <a:t>User Custom Resource</a:t>
            </a:r>
          </a:p>
        </p:txBody>
      </p:sp>
      <p:sp>
        <p:nvSpPr>
          <p:cNvPr id="13" name="Rounded Rectangle 12">
            <a:extLst>
              <a:ext uri="{FF2B5EF4-FFF2-40B4-BE49-F238E27FC236}">
                <a16:creationId xmlns:a16="http://schemas.microsoft.com/office/drawing/2014/main" id="{EBA76348-3FDD-DA49-96A6-AE09FD042DFF}"/>
              </a:ext>
            </a:extLst>
          </p:cNvPr>
          <p:cNvSpPr/>
          <p:nvPr/>
        </p:nvSpPr>
        <p:spPr>
          <a:xfrm>
            <a:off x="3350422" y="3461621"/>
            <a:ext cx="1655133" cy="435160"/>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r>
              <a:rPr lang="en-US" sz="1000" b="1" dirty="0">
                <a:solidFill>
                  <a:prstClr val="white"/>
                </a:solidFill>
                <a:latin typeface="Arial"/>
              </a:rPr>
              <a:t>Topic Custom Resource</a:t>
            </a:r>
          </a:p>
        </p:txBody>
      </p:sp>
      <p:sp>
        <p:nvSpPr>
          <p:cNvPr id="14" name="Rounded Rectangle 13">
            <a:extLst>
              <a:ext uri="{FF2B5EF4-FFF2-40B4-BE49-F238E27FC236}">
                <a16:creationId xmlns:a16="http://schemas.microsoft.com/office/drawing/2014/main" id="{B238697F-4B8C-5445-AEC5-78F4ED989977}"/>
              </a:ext>
            </a:extLst>
          </p:cNvPr>
          <p:cNvSpPr/>
          <p:nvPr/>
        </p:nvSpPr>
        <p:spPr>
          <a:xfrm>
            <a:off x="3350421" y="1504011"/>
            <a:ext cx="1655133" cy="435160"/>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r>
              <a:rPr lang="en-US" sz="1000" b="1" dirty="0">
                <a:solidFill>
                  <a:prstClr val="white"/>
                </a:solidFill>
                <a:latin typeface="Arial"/>
              </a:rPr>
              <a:t>Kafka Custom Resource</a:t>
            </a:r>
          </a:p>
        </p:txBody>
      </p:sp>
      <p:cxnSp>
        <p:nvCxnSpPr>
          <p:cNvPr id="16" name="Elbow Connector 15">
            <a:extLst>
              <a:ext uri="{FF2B5EF4-FFF2-40B4-BE49-F238E27FC236}">
                <a16:creationId xmlns:a16="http://schemas.microsoft.com/office/drawing/2014/main" id="{5265274C-204D-C74C-AC19-80CD8849241B}"/>
              </a:ext>
            </a:extLst>
          </p:cNvPr>
          <p:cNvCxnSpPr>
            <a:stCxn id="12" idx="3"/>
            <a:endCxn id="7" idx="1"/>
          </p:cNvCxnSpPr>
          <p:nvPr/>
        </p:nvCxnSpPr>
        <p:spPr>
          <a:xfrm>
            <a:off x="5040587" y="2865215"/>
            <a:ext cx="746086" cy="1"/>
          </a:xfrm>
          <a:prstGeom prst="bentConnector3">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17" name="Elbow Connector 16">
            <a:extLst>
              <a:ext uri="{FF2B5EF4-FFF2-40B4-BE49-F238E27FC236}">
                <a16:creationId xmlns:a16="http://schemas.microsoft.com/office/drawing/2014/main" id="{BF54CBA3-016C-514A-A97C-017111B0B228}"/>
              </a:ext>
            </a:extLst>
          </p:cNvPr>
          <p:cNvCxnSpPr>
            <a:cxnSpLocks/>
            <a:stCxn id="13" idx="3"/>
            <a:endCxn id="8" idx="1"/>
          </p:cNvCxnSpPr>
          <p:nvPr/>
        </p:nvCxnSpPr>
        <p:spPr>
          <a:xfrm>
            <a:off x="5005555" y="3679201"/>
            <a:ext cx="781117" cy="1372"/>
          </a:xfrm>
          <a:prstGeom prst="bentConnector3">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0" name="Elbow Connector 19">
            <a:extLst>
              <a:ext uri="{FF2B5EF4-FFF2-40B4-BE49-F238E27FC236}">
                <a16:creationId xmlns:a16="http://schemas.microsoft.com/office/drawing/2014/main" id="{6EEC7CB5-5EB9-9B4B-A680-A83FF9A859AE}"/>
              </a:ext>
            </a:extLst>
          </p:cNvPr>
          <p:cNvCxnSpPr>
            <a:cxnSpLocks/>
            <a:stCxn id="14" idx="3"/>
            <a:endCxn id="5" idx="1"/>
          </p:cNvCxnSpPr>
          <p:nvPr/>
        </p:nvCxnSpPr>
        <p:spPr>
          <a:xfrm flipV="1">
            <a:off x="5005554" y="1718230"/>
            <a:ext cx="555650" cy="3361"/>
          </a:xfrm>
          <a:prstGeom prst="bentConnector3">
            <a:avLst>
              <a:gd name="adj1" fmla="val 50000"/>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4743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dirty="0"/>
              <a:t>Data Replication Environment - 3</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11383211" y="6441552"/>
            <a:ext cx="533845"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07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15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226"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30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5382"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245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19952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6591"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E9549862-13E2-C34D-815E-8545BD36FC59}" type="slidenum">
              <a:rPr lang="en-US" smtClean="0">
                <a:solidFill>
                  <a:srgbClr val="6D7777"/>
                </a:solidFill>
              </a:rPr>
              <a:pPr/>
              <a:t>10</a:t>
            </a:fld>
            <a:endParaRPr lang="en-US">
              <a:solidFill>
                <a:srgbClr val="6D7777"/>
              </a:solidFill>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00FF"/>
                </a:solidFill>
                <a:latin typeface="Arial"/>
              </a:rPr>
              <a:t>On-Premise Environment</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3747898"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B050"/>
                </a:solidFill>
                <a:latin typeface="Arial"/>
              </a:rPr>
              <a:t>IBM Cloud</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5547599"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5684757"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5822886"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5960044"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098172"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227995"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333325"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Event Streams Cluster</a:t>
            </a:r>
          </a:p>
        </p:txBody>
      </p:sp>
      <p:sp>
        <p:nvSpPr>
          <p:cNvPr id="18" name="AutoShape 4">
            <a:extLst>
              <a:ext uri="{FF2B5EF4-FFF2-40B4-BE49-F238E27FC236}">
                <a16:creationId xmlns:a16="http://schemas.microsoft.com/office/drawing/2014/main" id="{211CB3E3-B829-2C4F-A3D6-B13BE7F48F22}"/>
              </a:ext>
            </a:extLst>
          </p:cNvPr>
          <p:cNvSpPr>
            <a:spLocks noChangeArrowheads="1"/>
          </p:cNvSpPr>
          <p:nvPr/>
        </p:nvSpPr>
        <p:spPr bwMode="auto">
          <a:xfrm>
            <a:off x="411972" y="1363612"/>
            <a:ext cx="3611870" cy="2482247"/>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a:endParaRPr lang="en-US" sz="750"/>
          </a:p>
        </p:txBody>
      </p:sp>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636690" y="2626945"/>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Consumer</a:t>
            </a:r>
          </a:p>
        </p:txBody>
      </p:sp>
      <p:sp>
        <p:nvSpPr>
          <p:cNvPr id="46" name="AutoShape 4">
            <a:extLst>
              <a:ext uri="{FF2B5EF4-FFF2-40B4-BE49-F238E27FC236}">
                <a16:creationId xmlns:a16="http://schemas.microsoft.com/office/drawing/2014/main" id="{490EA60F-E5B8-2A4C-8350-F638E3310E3C}"/>
              </a:ext>
            </a:extLst>
          </p:cNvPr>
          <p:cNvSpPr>
            <a:spLocks noChangeArrowheads="1"/>
          </p:cNvSpPr>
          <p:nvPr/>
        </p:nvSpPr>
        <p:spPr bwMode="auto">
          <a:xfrm>
            <a:off x="2008858" y="2530237"/>
            <a:ext cx="1812650"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Connect Cluster</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pic>
        <p:nvPicPr>
          <p:cNvPr id="37" name="Picture 36">
            <a:extLst>
              <a:ext uri="{FF2B5EF4-FFF2-40B4-BE49-F238E27FC236}">
                <a16:creationId xmlns:a16="http://schemas.microsoft.com/office/drawing/2014/main" id="{6D8F6862-7739-D946-A521-B5976D86EED8}"/>
              </a:ext>
            </a:extLst>
          </p:cNvPr>
          <p:cNvPicPr>
            <a:picLocks noChangeAspect="1"/>
          </p:cNvPicPr>
          <p:nvPr/>
        </p:nvPicPr>
        <p:blipFill>
          <a:blip r:embed="rId2"/>
          <a:stretch>
            <a:fillRect/>
          </a:stretch>
        </p:blipFill>
        <p:spPr>
          <a:xfrm>
            <a:off x="1956920" y="2941013"/>
            <a:ext cx="376238" cy="371475"/>
          </a:xfrm>
          <a:prstGeom prst="rect">
            <a:avLst/>
          </a:prstGeom>
        </p:spPr>
      </p:pic>
      <p:sp>
        <p:nvSpPr>
          <p:cNvPr id="38" name="Rounded Rectangle 37">
            <a:extLst>
              <a:ext uri="{FF2B5EF4-FFF2-40B4-BE49-F238E27FC236}">
                <a16:creationId xmlns:a16="http://schemas.microsoft.com/office/drawing/2014/main" id="{B8888133-CCF3-0944-9B5C-B88A02187A65}"/>
              </a:ext>
            </a:extLst>
          </p:cNvPr>
          <p:cNvSpPr/>
          <p:nvPr/>
        </p:nvSpPr>
        <p:spPr>
          <a:xfrm>
            <a:off x="2463609" y="2672578"/>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7" name="TextBox 6">
            <a:extLst>
              <a:ext uri="{FF2B5EF4-FFF2-40B4-BE49-F238E27FC236}">
                <a16:creationId xmlns:a16="http://schemas.microsoft.com/office/drawing/2014/main" id="{9C49EA51-B835-094C-91A0-D088AFF81C4B}"/>
              </a:ext>
            </a:extLst>
          </p:cNvPr>
          <p:cNvSpPr txBox="1"/>
          <p:nvPr/>
        </p:nvSpPr>
        <p:spPr>
          <a:xfrm>
            <a:off x="3263370" y="1476355"/>
            <a:ext cx="577402" cy="276999"/>
          </a:xfrm>
          <a:prstGeom prst="rect">
            <a:avLst/>
          </a:prstGeom>
          <a:noFill/>
        </p:spPr>
        <p:txBody>
          <a:bodyPr wrap="none" rtlCol="0">
            <a:spAutoFit/>
          </a:bodyPr>
          <a:lstStyle/>
          <a:p>
            <a:r>
              <a:rPr lang="en-US" sz="1200" dirty="0"/>
              <a:t>target</a:t>
            </a:r>
          </a:p>
        </p:txBody>
      </p:sp>
      <p:sp>
        <p:nvSpPr>
          <p:cNvPr id="39" name="TextBox 38">
            <a:extLst>
              <a:ext uri="{FF2B5EF4-FFF2-40B4-BE49-F238E27FC236}">
                <a16:creationId xmlns:a16="http://schemas.microsoft.com/office/drawing/2014/main" id="{E43F178F-4B90-3F45-964F-1FF716720D0E}"/>
              </a:ext>
            </a:extLst>
          </p:cNvPr>
          <p:cNvSpPr txBox="1"/>
          <p:nvPr/>
        </p:nvSpPr>
        <p:spPr>
          <a:xfrm>
            <a:off x="7050077" y="2011888"/>
            <a:ext cx="644728" cy="276999"/>
          </a:xfrm>
          <a:prstGeom prst="rect">
            <a:avLst/>
          </a:prstGeom>
          <a:noFill/>
        </p:spPr>
        <p:txBody>
          <a:bodyPr wrap="none" rtlCol="0">
            <a:spAutoFit/>
          </a:bodyPr>
          <a:lstStyle/>
          <a:p>
            <a:r>
              <a:rPr lang="en-US" sz="1200" dirty="0"/>
              <a:t>source</a:t>
            </a:r>
          </a:p>
        </p:txBody>
      </p:sp>
      <p:cxnSp>
        <p:nvCxnSpPr>
          <p:cNvPr id="21" name="Elbow Connector 20">
            <a:extLst>
              <a:ext uri="{FF2B5EF4-FFF2-40B4-BE49-F238E27FC236}">
                <a16:creationId xmlns:a16="http://schemas.microsoft.com/office/drawing/2014/main" id="{1FA5726D-2767-B849-85A3-7CAA002588F7}"/>
              </a:ext>
            </a:extLst>
          </p:cNvPr>
          <p:cNvCxnSpPr>
            <a:cxnSpLocks/>
            <a:stCxn id="11" idx="0"/>
            <a:endCxn id="38" idx="3"/>
          </p:cNvCxnSpPr>
          <p:nvPr/>
        </p:nvCxnSpPr>
        <p:spPr>
          <a:xfrm rot="16200000" flipH="1" flipV="1">
            <a:off x="4151319" y="941274"/>
            <a:ext cx="1184485" cy="2571095"/>
          </a:xfrm>
          <a:prstGeom prst="bentConnector4">
            <a:avLst>
              <a:gd name="adj1" fmla="val -20323"/>
              <a:gd name="adj2" fmla="val 58618"/>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3" name="Elbow Connector 52">
            <a:extLst>
              <a:ext uri="{FF2B5EF4-FFF2-40B4-BE49-F238E27FC236}">
                <a16:creationId xmlns:a16="http://schemas.microsoft.com/office/drawing/2014/main" id="{0DC1C79B-85E9-B246-88E9-908878ECC75B}"/>
              </a:ext>
            </a:extLst>
          </p:cNvPr>
          <p:cNvCxnSpPr>
            <a:cxnSpLocks/>
            <a:stCxn id="38" idx="1"/>
            <a:endCxn id="33" idx="2"/>
          </p:cNvCxnSpPr>
          <p:nvPr/>
        </p:nvCxnSpPr>
        <p:spPr>
          <a:xfrm rot="10800000">
            <a:off x="1943108" y="2046570"/>
            <a:ext cx="520502" cy="772494"/>
          </a:xfrm>
          <a:prstGeom prst="bentConnector2">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49" name="Rounded Rectangle 48">
            <a:extLst>
              <a:ext uri="{FF2B5EF4-FFF2-40B4-BE49-F238E27FC236}">
                <a16:creationId xmlns:a16="http://schemas.microsoft.com/office/drawing/2014/main" id="{0B0F9AEA-B6CC-084B-A827-8EC8E3F6D6A5}"/>
              </a:ext>
            </a:extLst>
          </p:cNvPr>
          <p:cNvSpPr/>
          <p:nvPr/>
        </p:nvSpPr>
        <p:spPr>
          <a:xfrm>
            <a:off x="6525686" y="2970111"/>
            <a:ext cx="1218911" cy="371475"/>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Producer</a:t>
            </a:r>
          </a:p>
        </p:txBody>
      </p:sp>
      <p:cxnSp>
        <p:nvCxnSpPr>
          <p:cNvPr id="22" name="Elbow Connector 21">
            <a:extLst>
              <a:ext uri="{FF2B5EF4-FFF2-40B4-BE49-F238E27FC236}">
                <a16:creationId xmlns:a16="http://schemas.microsoft.com/office/drawing/2014/main" id="{44F8EE2A-5BE0-E545-925C-5D70891B4DA5}"/>
              </a:ext>
            </a:extLst>
          </p:cNvPr>
          <p:cNvCxnSpPr>
            <a:stCxn id="32" idx="2"/>
            <a:endCxn id="45" idx="0"/>
          </p:cNvCxnSpPr>
          <p:nvPr/>
        </p:nvCxnSpPr>
        <p:spPr>
          <a:xfrm rot="5400000">
            <a:off x="1183401" y="1997061"/>
            <a:ext cx="580375" cy="679392"/>
          </a:xfrm>
          <a:prstGeom prst="bentConnector3">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Elbow Connector 23">
            <a:extLst>
              <a:ext uri="{FF2B5EF4-FFF2-40B4-BE49-F238E27FC236}">
                <a16:creationId xmlns:a16="http://schemas.microsoft.com/office/drawing/2014/main" id="{C6D643C2-3EE4-B147-B10E-BCE4D3790797}"/>
              </a:ext>
            </a:extLst>
          </p:cNvPr>
          <p:cNvCxnSpPr>
            <a:cxnSpLocks/>
            <a:stCxn id="49" idx="0"/>
            <a:endCxn id="13" idx="2"/>
          </p:cNvCxnSpPr>
          <p:nvPr/>
        </p:nvCxnSpPr>
        <p:spPr>
          <a:xfrm rot="16200000" flipV="1">
            <a:off x="6254073" y="2089041"/>
            <a:ext cx="924056" cy="838083"/>
          </a:xfrm>
          <a:prstGeom prst="bent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6" name="Oval 35">
            <a:extLst>
              <a:ext uri="{FF2B5EF4-FFF2-40B4-BE49-F238E27FC236}">
                <a16:creationId xmlns:a16="http://schemas.microsoft.com/office/drawing/2014/main" id="{94F4997F-6F2C-BF48-BA63-5430E040A88D}"/>
              </a:ext>
            </a:extLst>
          </p:cNvPr>
          <p:cNvSpPr/>
          <p:nvPr/>
        </p:nvSpPr>
        <p:spPr>
          <a:xfrm>
            <a:off x="3419619" y="2422837"/>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1</a:t>
            </a:r>
          </a:p>
        </p:txBody>
      </p:sp>
      <p:sp>
        <p:nvSpPr>
          <p:cNvPr id="68" name="Oval 67">
            <a:extLst>
              <a:ext uri="{FF2B5EF4-FFF2-40B4-BE49-F238E27FC236}">
                <a16:creationId xmlns:a16="http://schemas.microsoft.com/office/drawing/2014/main" id="{A8CECD8E-6C3B-D34E-8F6D-8ADB376443E9}"/>
              </a:ext>
            </a:extLst>
          </p:cNvPr>
          <p:cNvSpPr/>
          <p:nvPr/>
        </p:nvSpPr>
        <p:spPr>
          <a:xfrm>
            <a:off x="6317439" y="2990978"/>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2</a:t>
            </a:r>
          </a:p>
        </p:txBody>
      </p:sp>
      <p:sp>
        <p:nvSpPr>
          <p:cNvPr id="69" name="Oval 68">
            <a:extLst>
              <a:ext uri="{FF2B5EF4-FFF2-40B4-BE49-F238E27FC236}">
                <a16:creationId xmlns:a16="http://schemas.microsoft.com/office/drawing/2014/main" id="{B943FE36-C19E-8A4F-8D1E-178093750F9B}"/>
              </a:ext>
            </a:extLst>
          </p:cNvPr>
          <p:cNvSpPr/>
          <p:nvPr/>
        </p:nvSpPr>
        <p:spPr>
          <a:xfrm>
            <a:off x="434662" y="2836927"/>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3</a:t>
            </a:r>
          </a:p>
        </p:txBody>
      </p:sp>
      <p:sp>
        <p:nvSpPr>
          <p:cNvPr id="17" name="TextBox 16">
            <a:extLst>
              <a:ext uri="{FF2B5EF4-FFF2-40B4-BE49-F238E27FC236}">
                <a16:creationId xmlns:a16="http://schemas.microsoft.com/office/drawing/2014/main" id="{1A0874EA-0F31-A94D-A496-B7D42FBB31A3}"/>
              </a:ext>
            </a:extLst>
          </p:cNvPr>
          <p:cNvSpPr txBox="1"/>
          <p:nvPr/>
        </p:nvSpPr>
        <p:spPr>
          <a:xfrm>
            <a:off x="6369341" y="1637937"/>
            <a:ext cx="482824" cy="207749"/>
          </a:xfrm>
          <a:prstGeom prst="rect">
            <a:avLst/>
          </a:prstGeom>
          <a:noFill/>
        </p:spPr>
        <p:txBody>
          <a:bodyPr wrap="none" rtlCol="0">
            <a:spAutoFit/>
          </a:bodyPr>
          <a:lstStyle/>
          <a:p>
            <a:r>
              <a:rPr lang="en-US" sz="750" b="1" dirty="0"/>
              <a:t>orders</a:t>
            </a:r>
          </a:p>
        </p:txBody>
      </p:sp>
      <p:sp>
        <p:nvSpPr>
          <p:cNvPr id="44" name="TextBox 43">
            <a:extLst>
              <a:ext uri="{FF2B5EF4-FFF2-40B4-BE49-F238E27FC236}">
                <a16:creationId xmlns:a16="http://schemas.microsoft.com/office/drawing/2014/main" id="{E60BBBCD-AD4E-A94D-A062-4C15C724E8D6}"/>
              </a:ext>
            </a:extLst>
          </p:cNvPr>
          <p:cNvSpPr txBox="1"/>
          <p:nvPr/>
        </p:nvSpPr>
        <p:spPr>
          <a:xfrm>
            <a:off x="2007036" y="1655652"/>
            <a:ext cx="824265" cy="207749"/>
          </a:xfrm>
          <a:prstGeom prst="rect">
            <a:avLst/>
          </a:prstGeom>
          <a:noFill/>
        </p:spPr>
        <p:txBody>
          <a:bodyPr wrap="none" rtlCol="0">
            <a:spAutoFit/>
          </a:bodyPr>
          <a:lstStyle/>
          <a:p>
            <a:r>
              <a:rPr lang="en-US" sz="750" b="1" dirty="0"/>
              <a:t>source.orders</a:t>
            </a:r>
          </a:p>
        </p:txBody>
      </p:sp>
      <p:pic>
        <p:nvPicPr>
          <p:cNvPr id="41" name="Picture 40">
            <a:extLst>
              <a:ext uri="{FF2B5EF4-FFF2-40B4-BE49-F238E27FC236}">
                <a16:creationId xmlns:a16="http://schemas.microsoft.com/office/drawing/2014/main" id="{56C25C81-9BFA-624C-9CA8-B1ED9F6886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pic>
        <p:nvPicPr>
          <p:cNvPr id="42" name="Picture 41">
            <a:extLst>
              <a:ext uri="{FF2B5EF4-FFF2-40B4-BE49-F238E27FC236}">
                <a16:creationId xmlns:a16="http://schemas.microsoft.com/office/drawing/2014/main" id="{68211D15-A32F-8943-9E1A-48A59F5DFC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701" y="1536885"/>
            <a:ext cx="191007" cy="252252"/>
          </a:xfrm>
          <a:prstGeom prst="rect">
            <a:avLst/>
          </a:prstGeom>
        </p:spPr>
      </p:pic>
      <p:pic>
        <p:nvPicPr>
          <p:cNvPr id="43" name="Picture 42">
            <a:extLst>
              <a:ext uri="{FF2B5EF4-FFF2-40B4-BE49-F238E27FC236}">
                <a16:creationId xmlns:a16="http://schemas.microsoft.com/office/drawing/2014/main" id="{17C8EA92-3D3A-6646-A77F-C2E199089CD1}"/>
              </a:ext>
            </a:extLst>
          </p:cNvPr>
          <p:cNvPicPr>
            <a:picLocks noChangeAspect="1"/>
          </p:cNvPicPr>
          <p:nvPr/>
        </p:nvPicPr>
        <p:blipFill>
          <a:blip r:embed="rId4"/>
          <a:stretch>
            <a:fillRect/>
          </a:stretch>
        </p:blipFill>
        <p:spPr>
          <a:xfrm>
            <a:off x="356381" y="3625830"/>
            <a:ext cx="261023" cy="238649"/>
          </a:xfrm>
          <a:prstGeom prst="rect">
            <a:avLst/>
          </a:prstGeom>
        </p:spPr>
      </p:pic>
      <p:sp>
        <p:nvSpPr>
          <p:cNvPr id="47" name="AutoShape 4">
            <a:extLst>
              <a:ext uri="{FF2B5EF4-FFF2-40B4-BE49-F238E27FC236}">
                <a16:creationId xmlns:a16="http://schemas.microsoft.com/office/drawing/2014/main" id="{A00EABA6-52E6-B747-BCD6-7A397FE9059C}"/>
              </a:ext>
            </a:extLst>
          </p:cNvPr>
          <p:cNvSpPr>
            <a:spLocks noChangeArrowheads="1"/>
          </p:cNvSpPr>
          <p:nvPr/>
        </p:nvSpPr>
        <p:spPr bwMode="auto">
          <a:xfrm>
            <a:off x="4945416" y="2790647"/>
            <a:ext cx="3333325" cy="814403"/>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a:r>
              <a:rPr lang="en-US" sz="750" dirty="0" err="1"/>
              <a:t>Openshifr</a:t>
            </a:r>
            <a:r>
              <a:rPr lang="en-US" sz="750" dirty="0"/>
              <a:t> on Kubernetes Service</a:t>
            </a:r>
          </a:p>
        </p:txBody>
      </p:sp>
      <p:pic>
        <p:nvPicPr>
          <p:cNvPr id="48" name="Picture 47">
            <a:extLst>
              <a:ext uri="{FF2B5EF4-FFF2-40B4-BE49-F238E27FC236}">
                <a16:creationId xmlns:a16="http://schemas.microsoft.com/office/drawing/2014/main" id="{D9A1D566-7274-254B-B86D-75F32B5130BE}"/>
              </a:ext>
            </a:extLst>
          </p:cNvPr>
          <p:cNvPicPr>
            <a:picLocks noChangeAspect="1"/>
          </p:cNvPicPr>
          <p:nvPr/>
        </p:nvPicPr>
        <p:blipFill>
          <a:blip r:embed="rId4"/>
          <a:stretch>
            <a:fillRect/>
          </a:stretch>
        </p:blipFill>
        <p:spPr>
          <a:xfrm>
            <a:off x="4938273" y="3386344"/>
            <a:ext cx="261023" cy="238649"/>
          </a:xfrm>
          <a:prstGeom prst="rect">
            <a:avLst/>
          </a:prstGeom>
        </p:spPr>
      </p:pic>
      <p:pic>
        <p:nvPicPr>
          <p:cNvPr id="50" name="Picture 49" descr="A picture containing sign, clock&#10;&#10;Description automatically generated">
            <a:extLst>
              <a:ext uri="{FF2B5EF4-FFF2-40B4-BE49-F238E27FC236}">
                <a16:creationId xmlns:a16="http://schemas.microsoft.com/office/drawing/2014/main" id="{18D36C91-09E9-144D-BA4D-78F0917B3606}"/>
              </a:ext>
            </a:extLst>
          </p:cNvPr>
          <p:cNvPicPr>
            <a:picLocks noChangeAspect="1"/>
          </p:cNvPicPr>
          <p:nvPr/>
        </p:nvPicPr>
        <p:blipFill>
          <a:blip r:embed="rId5"/>
          <a:stretch>
            <a:fillRect/>
          </a:stretch>
        </p:blipFill>
        <p:spPr>
          <a:xfrm>
            <a:off x="8002594" y="1071776"/>
            <a:ext cx="397442" cy="351885"/>
          </a:xfrm>
          <a:prstGeom prst="rect">
            <a:avLst/>
          </a:prstGeom>
        </p:spPr>
      </p:pic>
    </p:spTree>
    <p:extLst>
      <p:ext uri="{BB962C8B-B14F-4D97-AF65-F5344CB8AC3E}">
        <p14:creationId xmlns:p14="http://schemas.microsoft.com/office/powerpoint/2010/main" val="2776287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dirty="0"/>
              <a:t>Performance Test</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11383211" y="6441552"/>
            <a:ext cx="533845"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07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15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226"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30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5382"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245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19952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6591"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E9549862-13E2-C34D-815E-8545BD36FC59}" type="slidenum">
              <a:rPr lang="en-US" smtClean="0">
                <a:solidFill>
                  <a:srgbClr val="6D7777"/>
                </a:solidFill>
              </a:rPr>
              <a:pPr/>
              <a:t>11</a:t>
            </a:fld>
            <a:endParaRPr lang="en-US">
              <a:solidFill>
                <a:srgbClr val="6D7777"/>
              </a:solidFill>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00FF"/>
                </a:solidFill>
                <a:latin typeface="Arial"/>
              </a:rPr>
              <a:t>On-Premise Environment</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3747898"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B050"/>
                </a:solidFill>
                <a:latin typeface="Arial"/>
              </a:rPr>
              <a:t>IBM Cloud</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5547599"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5684757"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5822886"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5960044"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098172"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227995"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333325"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Event Streams Cluster</a:t>
            </a:r>
          </a:p>
        </p:txBody>
      </p:sp>
      <p:sp>
        <p:nvSpPr>
          <p:cNvPr id="18" name="AutoShape 4">
            <a:extLst>
              <a:ext uri="{FF2B5EF4-FFF2-40B4-BE49-F238E27FC236}">
                <a16:creationId xmlns:a16="http://schemas.microsoft.com/office/drawing/2014/main" id="{211CB3E3-B829-2C4F-A3D6-B13BE7F48F22}"/>
              </a:ext>
            </a:extLst>
          </p:cNvPr>
          <p:cNvSpPr>
            <a:spLocks noChangeArrowheads="1"/>
          </p:cNvSpPr>
          <p:nvPr/>
        </p:nvSpPr>
        <p:spPr bwMode="auto">
          <a:xfrm>
            <a:off x="411972" y="1363612"/>
            <a:ext cx="3611870" cy="2482247"/>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a:endParaRPr lang="en-US" sz="750"/>
          </a:p>
        </p:txBody>
      </p:sp>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5548042" y="2982676"/>
            <a:ext cx="994405" cy="430365"/>
          </a:xfrm>
          <a:prstGeom prst="roundRect">
            <a:avLst/>
          </a:prstGeom>
          <a:solidFill>
            <a:srgbClr val="D8A60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Performance Test Consumer</a:t>
            </a:r>
          </a:p>
        </p:txBody>
      </p:sp>
      <p:sp>
        <p:nvSpPr>
          <p:cNvPr id="46" name="AutoShape 4">
            <a:extLst>
              <a:ext uri="{FF2B5EF4-FFF2-40B4-BE49-F238E27FC236}">
                <a16:creationId xmlns:a16="http://schemas.microsoft.com/office/drawing/2014/main" id="{490EA60F-E5B8-2A4C-8350-F638E3310E3C}"/>
              </a:ext>
            </a:extLst>
          </p:cNvPr>
          <p:cNvSpPr>
            <a:spLocks noChangeArrowheads="1"/>
          </p:cNvSpPr>
          <p:nvPr/>
        </p:nvSpPr>
        <p:spPr bwMode="auto">
          <a:xfrm>
            <a:off x="2008858" y="2530237"/>
            <a:ext cx="1812650"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Connect Cluster</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pic>
        <p:nvPicPr>
          <p:cNvPr id="37" name="Picture 36">
            <a:extLst>
              <a:ext uri="{FF2B5EF4-FFF2-40B4-BE49-F238E27FC236}">
                <a16:creationId xmlns:a16="http://schemas.microsoft.com/office/drawing/2014/main" id="{6D8F6862-7739-D946-A521-B5976D86EED8}"/>
              </a:ext>
            </a:extLst>
          </p:cNvPr>
          <p:cNvPicPr>
            <a:picLocks noChangeAspect="1"/>
          </p:cNvPicPr>
          <p:nvPr/>
        </p:nvPicPr>
        <p:blipFill>
          <a:blip r:embed="rId2"/>
          <a:stretch>
            <a:fillRect/>
          </a:stretch>
        </p:blipFill>
        <p:spPr>
          <a:xfrm>
            <a:off x="1956920" y="2941013"/>
            <a:ext cx="376238" cy="371475"/>
          </a:xfrm>
          <a:prstGeom prst="rect">
            <a:avLst/>
          </a:prstGeom>
        </p:spPr>
      </p:pic>
      <p:sp>
        <p:nvSpPr>
          <p:cNvPr id="38" name="Rounded Rectangle 37">
            <a:extLst>
              <a:ext uri="{FF2B5EF4-FFF2-40B4-BE49-F238E27FC236}">
                <a16:creationId xmlns:a16="http://schemas.microsoft.com/office/drawing/2014/main" id="{B8888133-CCF3-0944-9B5C-B88A02187A65}"/>
              </a:ext>
            </a:extLst>
          </p:cNvPr>
          <p:cNvSpPr/>
          <p:nvPr/>
        </p:nvSpPr>
        <p:spPr>
          <a:xfrm>
            <a:off x="2463609" y="2672578"/>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7" name="TextBox 6">
            <a:extLst>
              <a:ext uri="{FF2B5EF4-FFF2-40B4-BE49-F238E27FC236}">
                <a16:creationId xmlns:a16="http://schemas.microsoft.com/office/drawing/2014/main" id="{9C49EA51-B835-094C-91A0-D088AFF81C4B}"/>
              </a:ext>
            </a:extLst>
          </p:cNvPr>
          <p:cNvSpPr txBox="1"/>
          <p:nvPr/>
        </p:nvSpPr>
        <p:spPr>
          <a:xfrm>
            <a:off x="3263370" y="1476355"/>
            <a:ext cx="577402" cy="276999"/>
          </a:xfrm>
          <a:prstGeom prst="rect">
            <a:avLst/>
          </a:prstGeom>
          <a:noFill/>
        </p:spPr>
        <p:txBody>
          <a:bodyPr wrap="none" rtlCol="0">
            <a:spAutoFit/>
          </a:bodyPr>
          <a:lstStyle/>
          <a:p>
            <a:r>
              <a:rPr lang="en-US" sz="1200" dirty="0"/>
              <a:t>target</a:t>
            </a:r>
          </a:p>
        </p:txBody>
      </p:sp>
      <p:sp>
        <p:nvSpPr>
          <p:cNvPr id="39" name="TextBox 38">
            <a:extLst>
              <a:ext uri="{FF2B5EF4-FFF2-40B4-BE49-F238E27FC236}">
                <a16:creationId xmlns:a16="http://schemas.microsoft.com/office/drawing/2014/main" id="{E43F178F-4B90-3F45-964F-1FF716720D0E}"/>
              </a:ext>
            </a:extLst>
          </p:cNvPr>
          <p:cNvSpPr txBox="1"/>
          <p:nvPr/>
        </p:nvSpPr>
        <p:spPr>
          <a:xfrm>
            <a:off x="7050077" y="2011888"/>
            <a:ext cx="644728" cy="276999"/>
          </a:xfrm>
          <a:prstGeom prst="rect">
            <a:avLst/>
          </a:prstGeom>
          <a:noFill/>
        </p:spPr>
        <p:txBody>
          <a:bodyPr wrap="none" rtlCol="0">
            <a:spAutoFit/>
          </a:bodyPr>
          <a:lstStyle/>
          <a:p>
            <a:r>
              <a:rPr lang="en-US" sz="1200" dirty="0"/>
              <a:t>source</a:t>
            </a:r>
          </a:p>
        </p:txBody>
      </p:sp>
      <p:cxnSp>
        <p:nvCxnSpPr>
          <p:cNvPr id="21" name="Elbow Connector 20">
            <a:extLst>
              <a:ext uri="{FF2B5EF4-FFF2-40B4-BE49-F238E27FC236}">
                <a16:creationId xmlns:a16="http://schemas.microsoft.com/office/drawing/2014/main" id="{1FA5726D-2767-B849-85A3-7CAA002588F7}"/>
              </a:ext>
            </a:extLst>
          </p:cNvPr>
          <p:cNvCxnSpPr>
            <a:cxnSpLocks/>
            <a:stCxn id="11" idx="0"/>
            <a:endCxn id="38" idx="3"/>
          </p:cNvCxnSpPr>
          <p:nvPr/>
        </p:nvCxnSpPr>
        <p:spPr>
          <a:xfrm rot="16200000" flipH="1" flipV="1">
            <a:off x="4151319" y="941274"/>
            <a:ext cx="1184485" cy="2571095"/>
          </a:xfrm>
          <a:prstGeom prst="bentConnector4">
            <a:avLst>
              <a:gd name="adj1" fmla="val -20323"/>
              <a:gd name="adj2" fmla="val 58618"/>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3" name="Elbow Connector 52">
            <a:extLst>
              <a:ext uri="{FF2B5EF4-FFF2-40B4-BE49-F238E27FC236}">
                <a16:creationId xmlns:a16="http://schemas.microsoft.com/office/drawing/2014/main" id="{0DC1C79B-85E9-B246-88E9-908878ECC75B}"/>
              </a:ext>
            </a:extLst>
          </p:cNvPr>
          <p:cNvCxnSpPr>
            <a:cxnSpLocks/>
            <a:stCxn id="38" idx="1"/>
            <a:endCxn id="33" idx="2"/>
          </p:cNvCxnSpPr>
          <p:nvPr/>
        </p:nvCxnSpPr>
        <p:spPr>
          <a:xfrm rot="10800000">
            <a:off x="1943108" y="2046570"/>
            <a:ext cx="520502" cy="772494"/>
          </a:xfrm>
          <a:prstGeom prst="bentConnector2">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49" name="Rounded Rectangle 48">
            <a:extLst>
              <a:ext uri="{FF2B5EF4-FFF2-40B4-BE49-F238E27FC236}">
                <a16:creationId xmlns:a16="http://schemas.microsoft.com/office/drawing/2014/main" id="{0B0F9AEA-B6CC-084B-A827-8EC8E3F6D6A5}"/>
              </a:ext>
            </a:extLst>
          </p:cNvPr>
          <p:cNvSpPr/>
          <p:nvPr/>
        </p:nvSpPr>
        <p:spPr>
          <a:xfrm>
            <a:off x="6982404" y="2975166"/>
            <a:ext cx="1218911" cy="371475"/>
          </a:xfrm>
          <a:prstGeom prst="roundRect">
            <a:avLst/>
          </a:prstGeom>
          <a:solidFill>
            <a:srgbClr val="D8A60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rPr>
              <a:t>Performance Test Producer</a:t>
            </a:r>
            <a:endParaRPr lang="en-US" sz="750" dirty="0">
              <a:solidFill>
                <a:prstClr val="white"/>
              </a:solidFill>
              <a:latin typeface="Arial"/>
            </a:endParaRPr>
          </a:p>
        </p:txBody>
      </p:sp>
      <p:cxnSp>
        <p:nvCxnSpPr>
          <p:cNvPr id="22" name="Elbow Connector 21">
            <a:extLst>
              <a:ext uri="{FF2B5EF4-FFF2-40B4-BE49-F238E27FC236}">
                <a16:creationId xmlns:a16="http://schemas.microsoft.com/office/drawing/2014/main" id="{44F8EE2A-5BE0-E545-925C-5D70891B4DA5}"/>
              </a:ext>
            </a:extLst>
          </p:cNvPr>
          <p:cNvCxnSpPr>
            <a:cxnSpLocks/>
            <a:stCxn id="32" idx="2"/>
            <a:endCxn id="45" idx="0"/>
          </p:cNvCxnSpPr>
          <p:nvPr/>
        </p:nvCxnSpPr>
        <p:spPr>
          <a:xfrm rot="16200000" flipH="1">
            <a:off x="3461211" y="398642"/>
            <a:ext cx="936106" cy="4231961"/>
          </a:xfrm>
          <a:prstGeom prst="bentConnector3">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Elbow Connector 23">
            <a:extLst>
              <a:ext uri="{FF2B5EF4-FFF2-40B4-BE49-F238E27FC236}">
                <a16:creationId xmlns:a16="http://schemas.microsoft.com/office/drawing/2014/main" id="{C6D643C2-3EE4-B147-B10E-BCE4D3790797}"/>
              </a:ext>
            </a:extLst>
          </p:cNvPr>
          <p:cNvCxnSpPr>
            <a:cxnSpLocks/>
            <a:stCxn id="49" idx="0"/>
            <a:endCxn id="13" idx="2"/>
          </p:cNvCxnSpPr>
          <p:nvPr/>
        </p:nvCxnSpPr>
        <p:spPr>
          <a:xfrm rot="16200000" flipV="1">
            <a:off x="6479905" y="1863210"/>
            <a:ext cx="929111" cy="1294801"/>
          </a:xfrm>
          <a:prstGeom prst="bent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6" name="Oval 35">
            <a:extLst>
              <a:ext uri="{FF2B5EF4-FFF2-40B4-BE49-F238E27FC236}">
                <a16:creationId xmlns:a16="http://schemas.microsoft.com/office/drawing/2014/main" id="{94F4997F-6F2C-BF48-BA63-5430E040A88D}"/>
              </a:ext>
            </a:extLst>
          </p:cNvPr>
          <p:cNvSpPr/>
          <p:nvPr/>
        </p:nvSpPr>
        <p:spPr>
          <a:xfrm>
            <a:off x="3419619" y="2422837"/>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1</a:t>
            </a:r>
          </a:p>
        </p:txBody>
      </p:sp>
      <p:sp>
        <p:nvSpPr>
          <p:cNvPr id="68" name="Oval 67">
            <a:extLst>
              <a:ext uri="{FF2B5EF4-FFF2-40B4-BE49-F238E27FC236}">
                <a16:creationId xmlns:a16="http://schemas.microsoft.com/office/drawing/2014/main" id="{A8CECD8E-6C3B-D34E-8F6D-8ADB376443E9}"/>
              </a:ext>
            </a:extLst>
          </p:cNvPr>
          <p:cNvSpPr/>
          <p:nvPr/>
        </p:nvSpPr>
        <p:spPr>
          <a:xfrm>
            <a:off x="7372075" y="3301430"/>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2</a:t>
            </a:r>
          </a:p>
        </p:txBody>
      </p:sp>
      <p:sp>
        <p:nvSpPr>
          <p:cNvPr id="69" name="Oval 68">
            <a:extLst>
              <a:ext uri="{FF2B5EF4-FFF2-40B4-BE49-F238E27FC236}">
                <a16:creationId xmlns:a16="http://schemas.microsoft.com/office/drawing/2014/main" id="{B943FE36-C19E-8A4F-8D1E-178093750F9B}"/>
              </a:ext>
            </a:extLst>
          </p:cNvPr>
          <p:cNvSpPr/>
          <p:nvPr/>
        </p:nvSpPr>
        <p:spPr>
          <a:xfrm>
            <a:off x="5136424" y="3047174"/>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3</a:t>
            </a:r>
          </a:p>
        </p:txBody>
      </p:sp>
      <p:sp>
        <p:nvSpPr>
          <p:cNvPr id="17" name="TextBox 16">
            <a:extLst>
              <a:ext uri="{FF2B5EF4-FFF2-40B4-BE49-F238E27FC236}">
                <a16:creationId xmlns:a16="http://schemas.microsoft.com/office/drawing/2014/main" id="{1A0874EA-0F31-A94D-A496-B7D42FBB31A3}"/>
              </a:ext>
            </a:extLst>
          </p:cNvPr>
          <p:cNvSpPr txBox="1"/>
          <p:nvPr/>
        </p:nvSpPr>
        <p:spPr>
          <a:xfrm>
            <a:off x="6369341" y="1637937"/>
            <a:ext cx="482824" cy="207749"/>
          </a:xfrm>
          <a:prstGeom prst="rect">
            <a:avLst/>
          </a:prstGeom>
          <a:noFill/>
        </p:spPr>
        <p:txBody>
          <a:bodyPr wrap="none" rtlCol="0">
            <a:spAutoFit/>
          </a:bodyPr>
          <a:lstStyle/>
          <a:p>
            <a:r>
              <a:rPr lang="en-US" sz="750" b="1" dirty="0"/>
              <a:t>orders</a:t>
            </a:r>
          </a:p>
        </p:txBody>
      </p:sp>
      <p:sp>
        <p:nvSpPr>
          <p:cNvPr id="44" name="TextBox 43">
            <a:extLst>
              <a:ext uri="{FF2B5EF4-FFF2-40B4-BE49-F238E27FC236}">
                <a16:creationId xmlns:a16="http://schemas.microsoft.com/office/drawing/2014/main" id="{E60BBBCD-AD4E-A94D-A062-4C15C724E8D6}"/>
              </a:ext>
            </a:extLst>
          </p:cNvPr>
          <p:cNvSpPr txBox="1"/>
          <p:nvPr/>
        </p:nvSpPr>
        <p:spPr>
          <a:xfrm>
            <a:off x="2007036" y="1655652"/>
            <a:ext cx="824265" cy="207749"/>
          </a:xfrm>
          <a:prstGeom prst="rect">
            <a:avLst/>
          </a:prstGeom>
          <a:noFill/>
        </p:spPr>
        <p:txBody>
          <a:bodyPr wrap="none" rtlCol="0">
            <a:spAutoFit/>
          </a:bodyPr>
          <a:lstStyle/>
          <a:p>
            <a:r>
              <a:rPr lang="en-US" sz="750" b="1" dirty="0"/>
              <a:t>source.orders</a:t>
            </a:r>
          </a:p>
        </p:txBody>
      </p:sp>
      <p:pic>
        <p:nvPicPr>
          <p:cNvPr id="41" name="Picture 40">
            <a:extLst>
              <a:ext uri="{FF2B5EF4-FFF2-40B4-BE49-F238E27FC236}">
                <a16:creationId xmlns:a16="http://schemas.microsoft.com/office/drawing/2014/main" id="{56C25C81-9BFA-624C-9CA8-B1ED9F6886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pic>
        <p:nvPicPr>
          <p:cNvPr id="42" name="Picture 41">
            <a:extLst>
              <a:ext uri="{FF2B5EF4-FFF2-40B4-BE49-F238E27FC236}">
                <a16:creationId xmlns:a16="http://schemas.microsoft.com/office/drawing/2014/main" id="{68211D15-A32F-8943-9E1A-48A59F5DFC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701" y="1536885"/>
            <a:ext cx="191007" cy="252252"/>
          </a:xfrm>
          <a:prstGeom prst="rect">
            <a:avLst/>
          </a:prstGeom>
        </p:spPr>
      </p:pic>
      <p:pic>
        <p:nvPicPr>
          <p:cNvPr id="43" name="Picture 42">
            <a:extLst>
              <a:ext uri="{FF2B5EF4-FFF2-40B4-BE49-F238E27FC236}">
                <a16:creationId xmlns:a16="http://schemas.microsoft.com/office/drawing/2014/main" id="{17C8EA92-3D3A-6646-A77F-C2E199089CD1}"/>
              </a:ext>
            </a:extLst>
          </p:cNvPr>
          <p:cNvPicPr>
            <a:picLocks noChangeAspect="1"/>
          </p:cNvPicPr>
          <p:nvPr/>
        </p:nvPicPr>
        <p:blipFill>
          <a:blip r:embed="rId4"/>
          <a:stretch>
            <a:fillRect/>
          </a:stretch>
        </p:blipFill>
        <p:spPr>
          <a:xfrm>
            <a:off x="356381" y="3625830"/>
            <a:ext cx="261023" cy="238649"/>
          </a:xfrm>
          <a:prstGeom prst="rect">
            <a:avLst/>
          </a:prstGeom>
        </p:spPr>
      </p:pic>
      <p:sp>
        <p:nvSpPr>
          <p:cNvPr id="47" name="AutoShape 4">
            <a:extLst>
              <a:ext uri="{FF2B5EF4-FFF2-40B4-BE49-F238E27FC236}">
                <a16:creationId xmlns:a16="http://schemas.microsoft.com/office/drawing/2014/main" id="{A00EABA6-52E6-B747-BCD6-7A397FE9059C}"/>
              </a:ext>
            </a:extLst>
          </p:cNvPr>
          <p:cNvSpPr>
            <a:spLocks noChangeArrowheads="1"/>
          </p:cNvSpPr>
          <p:nvPr/>
        </p:nvSpPr>
        <p:spPr bwMode="auto">
          <a:xfrm>
            <a:off x="4945416" y="2790647"/>
            <a:ext cx="3333325" cy="814403"/>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a:r>
              <a:rPr lang="en-US" sz="750" dirty="0" err="1"/>
              <a:t>Openshift</a:t>
            </a:r>
            <a:r>
              <a:rPr lang="en-US" sz="750" dirty="0"/>
              <a:t> on Kubernetes Service</a:t>
            </a:r>
          </a:p>
        </p:txBody>
      </p:sp>
      <p:pic>
        <p:nvPicPr>
          <p:cNvPr id="48" name="Picture 47">
            <a:extLst>
              <a:ext uri="{FF2B5EF4-FFF2-40B4-BE49-F238E27FC236}">
                <a16:creationId xmlns:a16="http://schemas.microsoft.com/office/drawing/2014/main" id="{D9A1D566-7274-254B-B86D-75F32B5130BE}"/>
              </a:ext>
            </a:extLst>
          </p:cNvPr>
          <p:cNvPicPr>
            <a:picLocks noChangeAspect="1"/>
          </p:cNvPicPr>
          <p:nvPr/>
        </p:nvPicPr>
        <p:blipFill>
          <a:blip r:embed="rId4"/>
          <a:stretch>
            <a:fillRect/>
          </a:stretch>
        </p:blipFill>
        <p:spPr>
          <a:xfrm>
            <a:off x="4938273" y="3386344"/>
            <a:ext cx="261023" cy="238649"/>
          </a:xfrm>
          <a:prstGeom prst="rect">
            <a:avLst/>
          </a:prstGeom>
        </p:spPr>
      </p:pic>
      <p:pic>
        <p:nvPicPr>
          <p:cNvPr id="50" name="Picture 49" descr="A picture containing sign, clock&#10;&#10;Description automatically generated">
            <a:extLst>
              <a:ext uri="{FF2B5EF4-FFF2-40B4-BE49-F238E27FC236}">
                <a16:creationId xmlns:a16="http://schemas.microsoft.com/office/drawing/2014/main" id="{18D36C91-09E9-144D-BA4D-78F0917B3606}"/>
              </a:ext>
            </a:extLst>
          </p:cNvPr>
          <p:cNvPicPr>
            <a:picLocks noChangeAspect="1"/>
          </p:cNvPicPr>
          <p:nvPr/>
        </p:nvPicPr>
        <p:blipFill>
          <a:blip r:embed="rId5"/>
          <a:stretch>
            <a:fillRect/>
          </a:stretch>
        </p:blipFill>
        <p:spPr>
          <a:xfrm>
            <a:off x="8002594" y="1071776"/>
            <a:ext cx="397442" cy="351885"/>
          </a:xfrm>
          <a:prstGeom prst="rect">
            <a:avLst/>
          </a:prstGeom>
        </p:spPr>
      </p:pic>
    </p:spTree>
    <p:extLst>
      <p:ext uri="{BB962C8B-B14F-4D97-AF65-F5344CB8AC3E}">
        <p14:creationId xmlns:p14="http://schemas.microsoft.com/office/powerpoint/2010/main" val="616788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69065-201E-5F42-BB75-6EA30E0A8D38}"/>
              </a:ext>
            </a:extLst>
          </p:cNvPr>
          <p:cNvSpPr>
            <a:spLocks noGrp="1"/>
          </p:cNvSpPr>
          <p:nvPr>
            <p:ph type="title"/>
          </p:nvPr>
        </p:nvSpPr>
        <p:spPr/>
        <p:txBody>
          <a:bodyPr/>
          <a:lstStyle/>
          <a:p>
            <a:r>
              <a:rPr lang="en-US" dirty="0"/>
              <a:t>Mirror maker monitoring</a:t>
            </a:r>
            <a:endParaRPr dirty="0"/>
          </a:p>
        </p:txBody>
      </p:sp>
      <p:sp>
        <p:nvSpPr>
          <p:cNvPr id="4" name="Slide Number Placeholder 3">
            <a:extLst>
              <a:ext uri="{FF2B5EF4-FFF2-40B4-BE49-F238E27FC236}">
                <a16:creationId xmlns:a16="http://schemas.microsoft.com/office/drawing/2014/main" id="{D461EF70-49A7-3F48-A6F1-90FB6453A640}"/>
              </a:ext>
            </a:extLst>
          </p:cNvPr>
          <p:cNvSpPr>
            <a:spLocks noGrp="1"/>
          </p:cNvSpPr>
          <p:nvPr>
            <p:ph type="sldNum" sz="quarter" idx="10"/>
          </p:nvPr>
        </p:nvSpPr>
        <p:spPr/>
        <p:txBody>
          <a:bodyPr/>
          <a:lstStyle/>
          <a:p>
            <a:fld id="{2F63A97E-D605-DC42-8452-C14CD1FA87FA}" type="slidenum">
              <a:rPr lang="en-US" smtClean="0">
                <a:solidFill>
                  <a:srgbClr val="5AAAFA"/>
                </a:solidFill>
              </a:rPr>
              <a:pPr/>
              <a:t>12</a:t>
            </a:fld>
            <a:endParaRPr lang="en-US">
              <a:solidFill>
                <a:srgbClr val="5AAAFA"/>
              </a:solidFill>
            </a:endParaRPr>
          </a:p>
        </p:txBody>
      </p:sp>
      <p:sp>
        <p:nvSpPr>
          <p:cNvPr id="5" name="Rectangle 4">
            <a:extLst>
              <a:ext uri="{FF2B5EF4-FFF2-40B4-BE49-F238E27FC236}">
                <a16:creationId xmlns:a16="http://schemas.microsoft.com/office/drawing/2014/main" id="{D1CF926F-7952-E345-9F38-503542966212}"/>
              </a:ext>
            </a:extLst>
          </p:cNvPr>
          <p:cNvSpPr/>
          <p:nvPr/>
        </p:nvSpPr>
        <p:spPr>
          <a:xfrm>
            <a:off x="298411" y="1073442"/>
            <a:ext cx="4008458" cy="3498557"/>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00FF"/>
                </a:solidFill>
                <a:latin typeface="Arial"/>
              </a:rPr>
              <a:t>On-Premise OpenShift Environment</a:t>
            </a:r>
          </a:p>
        </p:txBody>
      </p:sp>
      <p:sp>
        <p:nvSpPr>
          <p:cNvPr id="6" name="Rectangle 5">
            <a:extLst>
              <a:ext uri="{FF2B5EF4-FFF2-40B4-BE49-F238E27FC236}">
                <a16:creationId xmlns:a16="http://schemas.microsoft.com/office/drawing/2014/main" id="{0CA26A3C-A42A-F549-B895-ED3A96176D25}"/>
              </a:ext>
            </a:extLst>
          </p:cNvPr>
          <p:cNvSpPr/>
          <p:nvPr/>
        </p:nvSpPr>
        <p:spPr>
          <a:xfrm>
            <a:off x="4710303" y="1073443"/>
            <a:ext cx="3747898" cy="1304727"/>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B050"/>
                </a:solidFill>
                <a:latin typeface="Arial"/>
              </a:rPr>
              <a:t>IBM Cloud</a:t>
            </a:r>
          </a:p>
        </p:txBody>
      </p:sp>
      <p:sp>
        <p:nvSpPr>
          <p:cNvPr id="7" name="AutoShape 4">
            <a:extLst>
              <a:ext uri="{FF2B5EF4-FFF2-40B4-BE49-F238E27FC236}">
                <a16:creationId xmlns:a16="http://schemas.microsoft.com/office/drawing/2014/main" id="{2CAC27AF-BDB4-874D-9765-42C852359FEA}"/>
              </a:ext>
            </a:extLst>
          </p:cNvPr>
          <p:cNvSpPr>
            <a:spLocks noChangeArrowheads="1"/>
          </p:cNvSpPr>
          <p:nvPr/>
        </p:nvSpPr>
        <p:spPr bwMode="auto">
          <a:xfrm>
            <a:off x="4935506" y="1352325"/>
            <a:ext cx="3333325" cy="480994"/>
          </a:xfrm>
          <a:prstGeom prst="roundRect">
            <a:avLst>
              <a:gd name="adj" fmla="val 7117"/>
            </a:avLst>
          </a:prstGeom>
          <a:solidFill>
            <a:schemeClr val="bg1">
              <a:lumMod val="85000"/>
            </a:schemeClr>
          </a:solidFill>
          <a:ln w="12700">
            <a:noFill/>
            <a:prstDash val="dash"/>
            <a:round/>
            <a:headEnd/>
            <a:tailEnd/>
          </a:ln>
          <a:effectLst>
            <a:outerShdw blurRad="50800" dist="38100" dir="5400000" algn="t" rotWithShape="0">
              <a:prstClr val="black">
                <a:alpha val="40000"/>
              </a:prstClr>
            </a:outerShdw>
          </a:effectLst>
        </p:spPr>
        <p:txBody>
          <a:bodyPr lIns="0" tIns="0" rIns="0" bIns="0" anchor="b" anchorCtr="1"/>
          <a:lstStyle/>
          <a:p>
            <a:pPr algn="ctr"/>
            <a:r>
              <a:rPr lang="en-US" sz="750" dirty="0"/>
              <a:t>Event Streams Cluster</a:t>
            </a:r>
          </a:p>
        </p:txBody>
      </p:sp>
      <p:pic>
        <p:nvPicPr>
          <p:cNvPr id="8" name="Picture 7">
            <a:extLst>
              <a:ext uri="{FF2B5EF4-FFF2-40B4-BE49-F238E27FC236}">
                <a16:creationId xmlns:a16="http://schemas.microsoft.com/office/drawing/2014/main" id="{EF287F09-1597-E54C-96CA-65D387410E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4099" y="1343245"/>
            <a:ext cx="173643" cy="229320"/>
          </a:xfrm>
          <a:prstGeom prst="rect">
            <a:avLst/>
          </a:prstGeom>
        </p:spPr>
      </p:pic>
      <p:sp>
        <p:nvSpPr>
          <p:cNvPr id="9" name="AutoShape 4">
            <a:extLst>
              <a:ext uri="{FF2B5EF4-FFF2-40B4-BE49-F238E27FC236}">
                <a16:creationId xmlns:a16="http://schemas.microsoft.com/office/drawing/2014/main" id="{06ED4964-77CB-C244-9CD6-DD7D7ECC8BB7}"/>
              </a:ext>
            </a:extLst>
          </p:cNvPr>
          <p:cNvSpPr>
            <a:spLocks noChangeArrowheads="1"/>
          </p:cNvSpPr>
          <p:nvPr/>
        </p:nvSpPr>
        <p:spPr bwMode="auto">
          <a:xfrm>
            <a:off x="473044" y="1364814"/>
            <a:ext cx="3333325" cy="529093"/>
          </a:xfrm>
          <a:prstGeom prst="roundRect">
            <a:avLst>
              <a:gd name="adj" fmla="val 7117"/>
            </a:avLst>
          </a:prstGeom>
          <a:solidFill>
            <a:schemeClr val="bg1">
              <a:lumMod val="85000"/>
            </a:schemeClr>
          </a:solidFill>
          <a:ln w="12700">
            <a:noFill/>
            <a:prstDash val="dash"/>
            <a:round/>
            <a:headEnd/>
            <a:tailEnd/>
          </a:ln>
          <a:effectLst>
            <a:outerShdw blurRad="50800" dist="38100" dir="5400000" algn="t" rotWithShape="0">
              <a:prstClr val="black">
                <a:alpha val="40000"/>
              </a:prstClr>
            </a:outerShdw>
          </a:effectLst>
        </p:spPr>
        <p:txBody>
          <a:bodyPr lIns="0" tIns="0" rIns="0" bIns="0" anchor="b" anchorCtr="1"/>
          <a:lstStyle/>
          <a:p>
            <a:pPr algn="ctr"/>
            <a:r>
              <a:rPr lang="en-US" sz="750" dirty="0"/>
              <a:t>Kafka Cluster</a:t>
            </a:r>
          </a:p>
        </p:txBody>
      </p:sp>
      <p:sp>
        <p:nvSpPr>
          <p:cNvPr id="10" name="AutoShape 4">
            <a:extLst>
              <a:ext uri="{FF2B5EF4-FFF2-40B4-BE49-F238E27FC236}">
                <a16:creationId xmlns:a16="http://schemas.microsoft.com/office/drawing/2014/main" id="{68BBEC4F-56F3-BA49-9027-6552D383514C}"/>
              </a:ext>
            </a:extLst>
          </p:cNvPr>
          <p:cNvSpPr>
            <a:spLocks noChangeArrowheads="1"/>
          </p:cNvSpPr>
          <p:nvPr/>
        </p:nvSpPr>
        <p:spPr bwMode="auto">
          <a:xfrm>
            <a:off x="1874843" y="1985717"/>
            <a:ext cx="1931526" cy="756859"/>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Connect Cluster</a:t>
            </a:r>
          </a:p>
        </p:txBody>
      </p:sp>
      <p:pic>
        <p:nvPicPr>
          <p:cNvPr id="11" name="Picture 10">
            <a:extLst>
              <a:ext uri="{FF2B5EF4-FFF2-40B4-BE49-F238E27FC236}">
                <a16:creationId xmlns:a16="http://schemas.microsoft.com/office/drawing/2014/main" id="{E64E2EC7-6630-C742-BB9C-0EA220F0C451}"/>
              </a:ext>
            </a:extLst>
          </p:cNvPr>
          <p:cNvPicPr>
            <a:picLocks noChangeAspect="1"/>
          </p:cNvPicPr>
          <p:nvPr/>
        </p:nvPicPr>
        <p:blipFill>
          <a:blip r:embed="rId3"/>
          <a:stretch>
            <a:fillRect/>
          </a:stretch>
        </p:blipFill>
        <p:spPr>
          <a:xfrm>
            <a:off x="473044" y="2006695"/>
            <a:ext cx="376238" cy="371475"/>
          </a:xfrm>
          <a:prstGeom prst="rect">
            <a:avLst/>
          </a:prstGeom>
        </p:spPr>
      </p:pic>
      <p:sp>
        <p:nvSpPr>
          <p:cNvPr id="12" name="Rounded Rectangle 11">
            <a:extLst>
              <a:ext uri="{FF2B5EF4-FFF2-40B4-BE49-F238E27FC236}">
                <a16:creationId xmlns:a16="http://schemas.microsoft.com/office/drawing/2014/main" id="{81FDB62D-A052-4F40-BF37-660B409B0781}"/>
              </a:ext>
            </a:extLst>
          </p:cNvPr>
          <p:cNvSpPr/>
          <p:nvPr/>
        </p:nvSpPr>
        <p:spPr>
          <a:xfrm>
            <a:off x="1974858" y="2038791"/>
            <a:ext cx="1682742" cy="532959"/>
          </a:xfrm>
          <a:prstGeom prst="roundRect">
            <a:avLst/>
          </a:prstGeom>
          <a:solidFill>
            <a:srgbClr val="7030A0">
              <a:alpha val="35000"/>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16" name="AutoShape 4">
            <a:extLst>
              <a:ext uri="{FF2B5EF4-FFF2-40B4-BE49-F238E27FC236}">
                <a16:creationId xmlns:a16="http://schemas.microsoft.com/office/drawing/2014/main" id="{46132ABB-C97C-584F-9405-C43BC31330E7}"/>
              </a:ext>
            </a:extLst>
          </p:cNvPr>
          <p:cNvSpPr>
            <a:spLocks noChangeArrowheads="1"/>
          </p:cNvSpPr>
          <p:nvPr/>
        </p:nvSpPr>
        <p:spPr bwMode="auto">
          <a:xfrm>
            <a:off x="473044" y="1965516"/>
            <a:ext cx="1327181" cy="606234"/>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Strimzi Operators</a:t>
            </a:r>
          </a:p>
        </p:txBody>
      </p:sp>
      <p:pic>
        <p:nvPicPr>
          <p:cNvPr id="17" name="Picture 16">
            <a:extLst>
              <a:ext uri="{FF2B5EF4-FFF2-40B4-BE49-F238E27FC236}">
                <a16:creationId xmlns:a16="http://schemas.microsoft.com/office/drawing/2014/main" id="{5AF3EA7F-ADF8-8D4D-AF71-A53109AD3A0B}"/>
              </a:ext>
            </a:extLst>
          </p:cNvPr>
          <p:cNvPicPr>
            <a:picLocks noChangeAspect="1"/>
          </p:cNvPicPr>
          <p:nvPr/>
        </p:nvPicPr>
        <p:blipFill>
          <a:blip r:embed="rId4"/>
          <a:stretch>
            <a:fillRect/>
          </a:stretch>
        </p:blipFill>
        <p:spPr>
          <a:xfrm>
            <a:off x="426518" y="3683763"/>
            <a:ext cx="441419" cy="441419"/>
          </a:xfrm>
          <a:prstGeom prst="rect">
            <a:avLst/>
          </a:prstGeom>
        </p:spPr>
      </p:pic>
      <p:sp>
        <p:nvSpPr>
          <p:cNvPr id="18" name="AutoShape 4">
            <a:extLst>
              <a:ext uri="{FF2B5EF4-FFF2-40B4-BE49-F238E27FC236}">
                <a16:creationId xmlns:a16="http://schemas.microsoft.com/office/drawing/2014/main" id="{1A70F136-F70D-A140-B177-FC17A525B768}"/>
              </a:ext>
            </a:extLst>
          </p:cNvPr>
          <p:cNvSpPr>
            <a:spLocks noChangeArrowheads="1"/>
          </p:cNvSpPr>
          <p:nvPr/>
        </p:nvSpPr>
        <p:spPr bwMode="auto">
          <a:xfrm>
            <a:off x="426518" y="3619539"/>
            <a:ext cx="1373707" cy="586032"/>
          </a:xfrm>
          <a:prstGeom prst="roundRect">
            <a:avLst>
              <a:gd name="adj" fmla="val 7117"/>
            </a:avLst>
          </a:prstGeom>
          <a:noFill/>
          <a:ln w="15875">
            <a:solidFill>
              <a:srgbClr val="FF7D54"/>
            </a:solidFill>
            <a:prstDash val="dash"/>
            <a:round/>
            <a:headEnd/>
            <a:tailEnd/>
          </a:ln>
        </p:spPr>
        <p:txBody>
          <a:bodyPr lIns="0" tIns="0" rIns="0" bIns="0" anchor="b" anchorCtr="1"/>
          <a:lstStyle/>
          <a:p>
            <a:pPr algn="ctr"/>
            <a:r>
              <a:rPr lang="en-US" sz="750" dirty="0"/>
              <a:t>Grafana pod</a:t>
            </a:r>
          </a:p>
        </p:txBody>
      </p:sp>
      <p:pic>
        <p:nvPicPr>
          <p:cNvPr id="19" name="Picture 18">
            <a:extLst>
              <a:ext uri="{FF2B5EF4-FFF2-40B4-BE49-F238E27FC236}">
                <a16:creationId xmlns:a16="http://schemas.microsoft.com/office/drawing/2014/main" id="{FDC25DF4-6FBC-FC4A-97DF-9EB78AC1658C}"/>
              </a:ext>
            </a:extLst>
          </p:cNvPr>
          <p:cNvPicPr>
            <a:picLocks noChangeAspect="1"/>
          </p:cNvPicPr>
          <p:nvPr/>
        </p:nvPicPr>
        <p:blipFill>
          <a:blip r:embed="rId5"/>
          <a:stretch>
            <a:fillRect/>
          </a:stretch>
        </p:blipFill>
        <p:spPr>
          <a:xfrm>
            <a:off x="368147" y="2772603"/>
            <a:ext cx="586032" cy="586032"/>
          </a:xfrm>
          <a:prstGeom prst="rect">
            <a:avLst/>
          </a:prstGeom>
        </p:spPr>
      </p:pic>
      <p:sp>
        <p:nvSpPr>
          <p:cNvPr id="20" name="AutoShape 4">
            <a:extLst>
              <a:ext uri="{FF2B5EF4-FFF2-40B4-BE49-F238E27FC236}">
                <a16:creationId xmlns:a16="http://schemas.microsoft.com/office/drawing/2014/main" id="{3A86148D-8831-CD4A-9297-FE01CF360EF1}"/>
              </a:ext>
            </a:extLst>
          </p:cNvPr>
          <p:cNvSpPr>
            <a:spLocks noChangeArrowheads="1"/>
          </p:cNvSpPr>
          <p:nvPr/>
        </p:nvSpPr>
        <p:spPr bwMode="auto">
          <a:xfrm>
            <a:off x="426517" y="2802628"/>
            <a:ext cx="3379852" cy="756860"/>
          </a:xfrm>
          <a:prstGeom prst="roundRect">
            <a:avLst>
              <a:gd name="adj" fmla="val 7117"/>
            </a:avLst>
          </a:prstGeom>
          <a:noFill/>
          <a:ln w="15875">
            <a:solidFill>
              <a:srgbClr val="FF7D54"/>
            </a:solidFill>
            <a:prstDash val="dash"/>
            <a:round/>
            <a:headEnd/>
            <a:tailEnd/>
          </a:ln>
        </p:spPr>
        <p:txBody>
          <a:bodyPr lIns="0" tIns="0" rIns="0" bIns="0" anchor="b" anchorCtr="1"/>
          <a:lstStyle/>
          <a:p>
            <a:pPr algn="ctr"/>
            <a:r>
              <a:rPr lang="en-US" sz="750" dirty="0">
                <a:solidFill>
                  <a:srgbClr val="0000FF"/>
                </a:solidFill>
              </a:rPr>
              <a:t>Prometheus server</a:t>
            </a:r>
          </a:p>
        </p:txBody>
      </p:sp>
      <p:sp>
        <p:nvSpPr>
          <p:cNvPr id="21" name="Rectangle 20">
            <a:extLst>
              <a:ext uri="{FF2B5EF4-FFF2-40B4-BE49-F238E27FC236}">
                <a16:creationId xmlns:a16="http://schemas.microsoft.com/office/drawing/2014/main" id="{076D9C7B-6860-ED42-A6BF-7B972A6CEEAF}"/>
              </a:ext>
            </a:extLst>
          </p:cNvPr>
          <p:cNvSpPr/>
          <p:nvPr/>
        </p:nvSpPr>
        <p:spPr>
          <a:xfrm>
            <a:off x="2226244" y="2278153"/>
            <a:ext cx="1178989" cy="2036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srgbClr val="0000FF"/>
                </a:solidFill>
                <a:effectLst/>
                <a:uLnTx/>
                <a:uFillTx/>
                <a:latin typeface="Arial"/>
                <a:ea typeface="+mn-ea"/>
                <a:cs typeface="+mn-cs"/>
              </a:rPr>
              <a:t>JMX Exporter</a:t>
            </a:r>
            <a:endParaRPr kumimoji="0" sz="1000" b="0" i="0" u="none" strike="noStrike" kern="1200" cap="none" spc="0" normalizeH="0" baseline="0" noProof="0" dirty="0">
              <a:ln>
                <a:noFill/>
              </a:ln>
              <a:solidFill>
                <a:srgbClr val="0000FF"/>
              </a:solidFill>
              <a:effectLst/>
              <a:uLnTx/>
              <a:uFillTx/>
              <a:latin typeface="Arial"/>
              <a:ea typeface="+mn-ea"/>
              <a:cs typeface="+mn-cs"/>
            </a:endParaRPr>
          </a:p>
        </p:txBody>
      </p:sp>
      <p:sp>
        <p:nvSpPr>
          <p:cNvPr id="22" name="Rectangle 21">
            <a:extLst>
              <a:ext uri="{FF2B5EF4-FFF2-40B4-BE49-F238E27FC236}">
                <a16:creationId xmlns:a16="http://schemas.microsoft.com/office/drawing/2014/main" id="{A6091AB6-07D1-734B-907C-5A867E67B5EA}"/>
              </a:ext>
            </a:extLst>
          </p:cNvPr>
          <p:cNvSpPr/>
          <p:nvPr/>
        </p:nvSpPr>
        <p:spPr>
          <a:xfrm>
            <a:off x="2259776" y="2871631"/>
            <a:ext cx="1178989" cy="203645"/>
          </a:xfrm>
          <a:prstGeom prst="rect">
            <a:avLst/>
          </a:prstGeom>
          <a:solidFill>
            <a:srgbClr val="FFC000">
              <a:alpha val="50000"/>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srgbClr val="0000FF"/>
                </a:solidFill>
                <a:effectLst/>
                <a:uLnTx/>
                <a:uFillTx/>
                <a:latin typeface="Arial"/>
                <a:ea typeface="+mn-ea"/>
                <a:cs typeface="+mn-cs"/>
              </a:rPr>
              <a:t>Retrieval</a:t>
            </a:r>
            <a:endParaRPr kumimoji="0" sz="1000" b="0" i="0" u="none" strike="noStrike" kern="1200" cap="none" spc="0" normalizeH="0" baseline="0" noProof="0" dirty="0">
              <a:ln>
                <a:noFill/>
              </a:ln>
              <a:solidFill>
                <a:srgbClr val="0000FF"/>
              </a:solidFill>
              <a:effectLst/>
              <a:uLnTx/>
              <a:uFillTx/>
              <a:latin typeface="Arial"/>
              <a:ea typeface="+mn-ea"/>
              <a:cs typeface="+mn-cs"/>
            </a:endParaRPr>
          </a:p>
        </p:txBody>
      </p:sp>
      <p:sp>
        <p:nvSpPr>
          <p:cNvPr id="23" name="Rectangle 22">
            <a:extLst>
              <a:ext uri="{FF2B5EF4-FFF2-40B4-BE49-F238E27FC236}">
                <a16:creationId xmlns:a16="http://schemas.microsoft.com/office/drawing/2014/main" id="{6CC001E1-112D-534E-AD5E-9A88AE633D40}"/>
              </a:ext>
            </a:extLst>
          </p:cNvPr>
          <p:cNvSpPr/>
          <p:nvPr/>
        </p:nvSpPr>
        <p:spPr>
          <a:xfrm>
            <a:off x="954179" y="2853128"/>
            <a:ext cx="771525" cy="2221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685800" rtl="0" eaLnBrk="1" fontAlgn="auto" latinLnBrk="0" hangingPunct="1">
              <a:lnSpc>
                <a:spcPct val="100000"/>
              </a:lnSpc>
              <a:spcBef>
                <a:spcPts val="0"/>
              </a:spcBef>
              <a:spcAft>
                <a:spcPts val="0"/>
              </a:spcAft>
              <a:buClrTx/>
              <a:buSzTx/>
              <a:buFontTx/>
              <a:buNone/>
              <a:tabLst/>
            </a:pPr>
            <a:r>
              <a:rPr lang="en-US" sz="900" dirty="0">
                <a:solidFill>
                  <a:prstClr val="white"/>
                </a:solidFill>
                <a:latin typeface="Arial"/>
              </a:rPr>
              <a:t>operators</a:t>
            </a:r>
            <a:endParaRPr kumimoji="0" sz="900" b="0" i="0" u="none" strike="noStrike" kern="1200" cap="none" spc="0" normalizeH="0" baseline="0" noProof="0" dirty="0">
              <a:ln>
                <a:noFill/>
              </a:ln>
              <a:solidFill>
                <a:prstClr val="white"/>
              </a:solidFill>
              <a:effectLst/>
              <a:uLnTx/>
              <a:uFillTx/>
              <a:latin typeface="Arial"/>
              <a:ea typeface="+mn-ea"/>
              <a:cs typeface="+mn-cs"/>
            </a:endParaRPr>
          </a:p>
        </p:txBody>
      </p:sp>
      <p:pic>
        <p:nvPicPr>
          <p:cNvPr id="24" name="Picture 23">
            <a:extLst>
              <a:ext uri="{FF2B5EF4-FFF2-40B4-BE49-F238E27FC236}">
                <a16:creationId xmlns:a16="http://schemas.microsoft.com/office/drawing/2014/main" id="{DEB5148B-58E6-1346-821C-FE8CF1F886CB}"/>
              </a:ext>
            </a:extLst>
          </p:cNvPr>
          <p:cNvPicPr>
            <a:picLocks noChangeAspect="1"/>
          </p:cNvPicPr>
          <p:nvPr/>
        </p:nvPicPr>
        <p:blipFill>
          <a:blip r:embed="rId6"/>
          <a:stretch>
            <a:fillRect/>
          </a:stretch>
        </p:blipFill>
        <p:spPr>
          <a:xfrm>
            <a:off x="227789" y="4440222"/>
            <a:ext cx="261023" cy="238649"/>
          </a:xfrm>
          <a:prstGeom prst="rect">
            <a:avLst/>
          </a:prstGeom>
        </p:spPr>
      </p:pic>
    </p:spTree>
    <p:extLst>
      <p:ext uri="{BB962C8B-B14F-4D97-AF65-F5344CB8AC3E}">
        <p14:creationId xmlns:p14="http://schemas.microsoft.com/office/powerpoint/2010/main" val="1287331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8F43B-A3DB-314C-8C68-1FC46B45F534}"/>
              </a:ext>
            </a:extLst>
          </p:cNvPr>
          <p:cNvSpPr>
            <a:spLocks noGrp="1"/>
          </p:cNvSpPr>
          <p:nvPr>
            <p:ph type="title"/>
          </p:nvPr>
        </p:nvSpPr>
        <p:spPr/>
        <p:txBody>
          <a:bodyPr/>
          <a:lstStyle/>
          <a:p>
            <a:r>
              <a:rPr lang="en-US" dirty="0"/>
              <a:t>Kafka Connect</a:t>
            </a:r>
          </a:p>
        </p:txBody>
      </p:sp>
      <p:sp>
        <p:nvSpPr>
          <p:cNvPr id="4" name="Content Placeholder 3">
            <a:extLst>
              <a:ext uri="{FF2B5EF4-FFF2-40B4-BE49-F238E27FC236}">
                <a16:creationId xmlns:a16="http://schemas.microsoft.com/office/drawing/2014/main" id="{868E4F80-67EA-904A-B71C-147400C9E931}"/>
              </a:ext>
            </a:extLst>
          </p:cNvPr>
          <p:cNvSpPr>
            <a:spLocks noGrp="1"/>
          </p:cNvSpPr>
          <p:nvPr>
            <p:ph idx="1"/>
          </p:nvPr>
        </p:nvSpPr>
        <p:spPr>
          <a:xfrm>
            <a:off x="144463" y="812493"/>
            <a:ext cx="8393112" cy="826738"/>
          </a:xfrm>
        </p:spPr>
        <p:txBody>
          <a:bodyPr/>
          <a:lstStyle/>
          <a:p>
            <a:r>
              <a:rPr lang="en-US" sz="1600"/>
              <a:t>Distributed deployment</a:t>
            </a:r>
          </a:p>
        </p:txBody>
      </p:sp>
      <p:sp>
        <p:nvSpPr>
          <p:cNvPr id="3" name="Slide Number Placeholder 2">
            <a:extLst>
              <a:ext uri="{FF2B5EF4-FFF2-40B4-BE49-F238E27FC236}">
                <a16:creationId xmlns:a16="http://schemas.microsoft.com/office/drawing/2014/main" id="{0FCFDAE1-B7D0-8844-928F-BBE4FDC7CFB9}"/>
              </a:ext>
            </a:extLst>
          </p:cNvPr>
          <p:cNvSpPr>
            <a:spLocks noGrp="1"/>
          </p:cNvSpPr>
          <p:nvPr>
            <p:ph type="sldNum" sz="quarter" idx="10"/>
          </p:nvPr>
        </p:nvSpPr>
        <p:spPr>
          <a:xfrm>
            <a:off x="6403181" y="3617119"/>
            <a:ext cx="300038" cy="205979"/>
          </a:xfrm>
          <a:prstGeom prst="rect">
            <a:avLst/>
          </a:prstGeom>
        </p:spPr>
        <p:txBody>
          <a:bodyPr vert="horz" wrap="square" lIns="68579" tIns="34289" rIns="68579" bIns="34289" numCol="1" anchor="ctr" anchorCtr="0" compatLnSpc="1">
            <a:prstTxWarp prst="textNoShape">
              <a:avLst/>
            </a:prstTxWarp>
          </a:bodyPr>
          <a:lstStyle>
            <a:defPPr>
              <a:defRPr lang="en-US"/>
            </a:defPPr>
            <a:lvl1pPr marL="0" algn="r" defTabSz="514350" rtl="0" eaLnBrk="1" latinLnBrk="0" hangingPunct="1">
              <a:defRPr sz="675" kern="1200">
                <a:solidFill>
                  <a:schemeClr val="accent2"/>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2F63A97E-D605-DC42-8452-C14CD1FA87FA}" type="slidenum">
              <a:rPr lang="en-US" smtClean="0">
                <a:solidFill>
                  <a:srgbClr val="5AAAFA"/>
                </a:solidFill>
              </a:rPr>
              <a:pPr/>
              <a:t>2</a:t>
            </a:fld>
            <a:endParaRPr lang="en-US"/>
          </a:p>
        </p:txBody>
      </p:sp>
      <p:sp>
        <p:nvSpPr>
          <p:cNvPr id="5" name="Rounded Rectangle 4">
            <a:extLst>
              <a:ext uri="{FF2B5EF4-FFF2-40B4-BE49-F238E27FC236}">
                <a16:creationId xmlns:a16="http://schemas.microsoft.com/office/drawing/2014/main" id="{C2BDBCFE-2439-4646-881E-9373DD5F5230}"/>
              </a:ext>
            </a:extLst>
          </p:cNvPr>
          <p:cNvSpPr/>
          <p:nvPr/>
        </p:nvSpPr>
        <p:spPr>
          <a:xfrm>
            <a:off x="1651056" y="1639230"/>
            <a:ext cx="1715599" cy="1713570"/>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685783"/>
            <a:r>
              <a:rPr lang="en-US" sz="1000" b="1">
                <a:solidFill>
                  <a:prstClr val="white"/>
                </a:solidFill>
                <a:latin typeface="Arial"/>
              </a:rPr>
              <a:t>Worker</a:t>
            </a:r>
          </a:p>
        </p:txBody>
      </p:sp>
      <p:sp>
        <p:nvSpPr>
          <p:cNvPr id="6" name="Rounded Rectangle 5">
            <a:extLst>
              <a:ext uri="{FF2B5EF4-FFF2-40B4-BE49-F238E27FC236}">
                <a16:creationId xmlns:a16="http://schemas.microsoft.com/office/drawing/2014/main" id="{4DAA1AFE-74C0-3246-B707-F25C97E79AFD}"/>
              </a:ext>
            </a:extLst>
          </p:cNvPr>
          <p:cNvSpPr/>
          <p:nvPr/>
        </p:nvSpPr>
        <p:spPr>
          <a:xfrm>
            <a:off x="3632445" y="1639230"/>
            <a:ext cx="1715599" cy="1713570"/>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685783"/>
            <a:r>
              <a:rPr lang="en-US" sz="1000" b="1">
                <a:solidFill>
                  <a:prstClr val="white"/>
                </a:solidFill>
                <a:latin typeface="Arial"/>
              </a:rPr>
              <a:t>Worker</a:t>
            </a:r>
          </a:p>
        </p:txBody>
      </p:sp>
      <p:sp>
        <p:nvSpPr>
          <p:cNvPr id="7" name="Rounded Rectangle 6">
            <a:extLst>
              <a:ext uri="{FF2B5EF4-FFF2-40B4-BE49-F238E27FC236}">
                <a16:creationId xmlns:a16="http://schemas.microsoft.com/office/drawing/2014/main" id="{2981F4BC-E352-164D-881F-B2632FE72F44}"/>
              </a:ext>
            </a:extLst>
          </p:cNvPr>
          <p:cNvSpPr/>
          <p:nvPr/>
        </p:nvSpPr>
        <p:spPr>
          <a:xfrm>
            <a:off x="5613834" y="1639230"/>
            <a:ext cx="1715599" cy="1713570"/>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685783"/>
            <a:r>
              <a:rPr lang="en-US" sz="1000" b="1">
                <a:solidFill>
                  <a:prstClr val="white"/>
                </a:solidFill>
                <a:latin typeface="Arial"/>
              </a:rPr>
              <a:t>Worker</a:t>
            </a:r>
          </a:p>
        </p:txBody>
      </p:sp>
      <p:sp>
        <p:nvSpPr>
          <p:cNvPr id="8" name="Rounded Rectangle 7">
            <a:extLst>
              <a:ext uri="{FF2B5EF4-FFF2-40B4-BE49-F238E27FC236}">
                <a16:creationId xmlns:a16="http://schemas.microsoft.com/office/drawing/2014/main" id="{DE74F663-3A77-D849-BB96-CE5521FDDE71}"/>
              </a:ext>
            </a:extLst>
          </p:cNvPr>
          <p:cNvSpPr/>
          <p:nvPr/>
        </p:nvSpPr>
        <p:spPr bwMode="auto">
          <a:xfrm>
            <a:off x="2329702"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0</a:t>
            </a:r>
            <a:endParaRPr lang="en-US" sz="500">
              <a:solidFill>
                <a:schemeClr val="bg1"/>
              </a:solidFill>
            </a:endParaRPr>
          </a:p>
        </p:txBody>
      </p:sp>
      <p:sp>
        <p:nvSpPr>
          <p:cNvPr id="9" name="Rounded Rectangle 8">
            <a:extLst>
              <a:ext uri="{FF2B5EF4-FFF2-40B4-BE49-F238E27FC236}">
                <a16:creationId xmlns:a16="http://schemas.microsoft.com/office/drawing/2014/main" id="{0E545EDA-B64D-7549-A6DD-5EC66BC068E4}"/>
              </a:ext>
            </a:extLst>
          </p:cNvPr>
          <p:cNvSpPr/>
          <p:nvPr/>
        </p:nvSpPr>
        <p:spPr bwMode="auto">
          <a:xfrm>
            <a:off x="2512579"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1</a:t>
            </a:r>
            <a:endParaRPr lang="en-US" sz="500">
              <a:solidFill>
                <a:schemeClr val="bg1"/>
              </a:solidFill>
            </a:endParaRPr>
          </a:p>
        </p:txBody>
      </p:sp>
      <p:sp>
        <p:nvSpPr>
          <p:cNvPr id="10" name="Rounded Rectangle 9">
            <a:extLst>
              <a:ext uri="{FF2B5EF4-FFF2-40B4-BE49-F238E27FC236}">
                <a16:creationId xmlns:a16="http://schemas.microsoft.com/office/drawing/2014/main" id="{398CEC48-B2A8-FA49-AF93-FD522907E8C9}"/>
              </a:ext>
            </a:extLst>
          </p:cNvPr>
          <p:cNvSpPr/>
          <p:nvPr/>
        </p:nvSpPr>
        <p:spPr bwMode="auto">
          <a:xfrm>
            <a:off x="2696751"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2</a:t>
            </a:r>
            <a:endParaRPr lang="en-US" sz="500">
              <a:solidFill>
                <a:schemeClr val="bg1"/>
              </a:solidFill>
            </a:endParaRPr>
          </a:p>
        </p:txBody>
      </p:sp>
      <p:sp>
        <p:nvSpPr>
          <p:cNvPr id="11" name="Rounded Rectangle 10">
            <a:extLst>
              <a:ext uri="{FF2B5EF4-FFF2-40B4-BE49-F238E27FC236}">
                <a16:creationId xmlns:a16="http://schemas.microsoft.com/office/drawing/2014/main" id="{45CEE6F1-A065-A74C-AD3A-23641F37E42C}"/>
              </a:ext>
            </a:extLst>
          </p:cNvPr>
          <p:cNvSpPr/>
          <p:nvPr/>
        </p:nvSpPr>
        <p:spPr bwMode="auto">
          <a:xfrm>
            <a:off x="2879629"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3</a:t>
            </a:r>
            <a:endParaRPr lang="en-US" sz="500">
              <a:solidFill>
                <a:schemeClr val="bg1"/>
              </a:solidFill>
            </a:endParaRPr>
          </a:p>
        </p:txBody>
      </p:sp>
      <p:sp>
        <p:nvSpPr>
          <p:cNvPr id="12" name="Rounded Rectangle 11">
            <a:extLst>
              <a:ext uri="{FF2B5EF4-FFF2-40B4-BE49-F238E27FC236}">
                <a16:creationId xmlns:a16="http://schemas.microsoft.com/office/drawing/2014/main" id="{47D4FAF3-6CEF-FF48-B7D1-39F720BCDCE2}"/>
              </a:ext>
            </a:extLst>
          </p:cNvPr>
          <p:cNvSpPr/>
          <p:nvPr/>
        </p:nvSpPr>
        <p:spPr bwMode="auto">
          <a:xfrm>
            <a:off x="3063799"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4</a:t>
            </a:r>
            <a:endParaRPr lang="en-US" sz="500">
              <a:solidFill>
                <a:schemeClr val="bg1"/>
              </a:solidFill>
            </a:endParaRPr>
          </a:p>
        </p:txBody>
      </p:sp>
      <p:sp>
        <p:nvSpPr>
          <p:cNvPr id="13" name="Rounded Rectangle 12">
            <a:extLst>
              <a:ext uri="{FF2B5EF4-FFF2-40B4-BE49-F238E27FC236}">
                <a16:creationId xmlns:a16="http://schemas.microsoft.com/office/drawing/2014/main" id="{B097DCE8-F8B9-9C48-B603-A51CE4832B59}"/>
              </a:ext>
            </a:extLst>
          </p:cNvPr>
          <p:cNvSpPr/>
          <p:nvPr/>
        </p:nvSpPr>
        <p:spPr bwMode="auto">
          <a:xfrm>
            <a:off x="3236896"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5</a:t>
            </a:r>
            <a:endParaRPr lang="en-US" sz="500">
              <a:solidFill>
                <a:schemeClr val="bg1"/>
              </a:solidFill>
            </a:endParaRPr>
          </a:p>
        </p:txBody>
      </p:sp>
      <p:sp>
        <p:nvSpPr>
          <p:cNvPr id="14" name="AutoShape 4">
            <a:extLst>
              <a:ext uri="{FF2B5EF4-FFF2-40B4-BE49-F238E27FC236}">
                <a16:creationId xmlns:a16="http://schemas.microsoft.com/office/drawing/2014/main" id="{F0C7E708-D535-D342-9A1D-A1A8A8A9D327}"/>
              </a:ext>
            </a:extLst>
          </p:cNvPr>
          <p:cNvSpPr>
            <a:spLocks noChangeArrowheads="1"/>
          </p:cNvSpPr>
          <p:nvPr/>
        </p:nvSpPr>
        <p:spPr bwMode="auto">
          <a:xfrm>
            <a:off x="1678952" y="3673859"/>
            <a:ext cx="5650479" cy="1011359"/>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endParaRPr lang="en-US" sz="1000"/>
          </a:p>
        </p:txBody>
      </p:sp>
      <p:sp>
        <p:nvSpPr>
          <p:cNvPr id="15" name="TextBox 14">
            <a:extLst>
              <a:ext uri="{FF2B5EF4-FFF2-40B4-BE49-F238E27FC236}">
                <a16:creationId xmlns:a16="http://schemas.microsoft.com/office/drawing/2014/main" id="{8EB7503D-9CF1-704B-A325-AF092CAE23FE}"/>
              </a:ext>
            </a:extLst>
          </p:cNvPr>
          <p:cNvSpPr txBox="1"/>
          <p:nvPr/>
        </p:nvSpPr>
        <p:spPr>
          <a:xfrm>
            <a:off x="2279755" y="4408218"/>
            <a:ext cx="627095" cy="248209"/>
          </a:xfrm>
          <a:prstGeom prst="rect">
            <a:avLst/>
          </a:prstGeom>
          <a:noFill/>
        </p:spPr>
        <p:txBody>
          <a:bodyPr wrap="none" rtlCol="0">
            <a:spAutoFit/>
          </a:bodyPr>
          <a:lstStyle/>
          <a:p>
            <a:r>
              <a:rPr lang="en-US" sz="1013">
                <a:solidFill>
                  <a:schemeClr val="accent1">
                    <a:lumMod val="25000"/>
                  </a:schemeClr>
                </a:solidFill>
              </a:rPr>
              <a:t>Topic A</a:t>
            </a:r>
          </a:p>
        </p:txBody>
      </p:sp>
      <p:pic>
        <p:nvPicPr>
          <p:cNvPr id="16" name="Picture 15">
            <a:extLst>
              <a:ext uri="{FF2B5EF4-FFF2-40B4-BE49-F238E27FC236}">
                <a16:creationId xmlns:a16="http://schemas.microsoft.com/office/drawing/2014/main" id="{B65621C4-1644-A549-B97E-9B8CF24658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2911" y="3677832"/>
            <a:ext cx="392264" cy="518041"/>
          </a:xfrm>
          <a:prstGeom prst="rect">
            <a:avLst/>
          </a:prstGeom>
        </p:spPr>
      </p:pic>
      <p:sp>
        <p:nvSpPr>
          <p:cNvPr id="17" name="Rounded Rectangle 16">
            <a:extLst>
              <a:ext uri="{FF2B5EF4-FFF2-40B4-BE49-F238E27FC236}">
                <a16:creationId xmlns:a16="http://schemas.microsoft.com/office/drawing/2014/main" id="{0226945B-60DC-3A4C-8C4F-3EC503534C1E}"/>
              </a:ext>
            </a:extLst>
          </p:cNvPr>
          <p:cNvSpPr/>
          <p:nvPr/>
        </p:nvSpPr>
        <p:spPr bwMode="auto">
          <a:xfrm>
            <a:off x="5173010"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0</a:t>
            </a:r>
            <a:endParaRPr lang="en-US" sz="500">
              <a:solidFill>
                <a:schemeClr val="bg1"/>
              </a:solidFill>
            </a:endParaRPr>
          </a:p>
        </p:txBody>
      </p:sp>
      <p:sp>
        <p:nvSpPr>
          <p:cNvPr id="18" name="Rounded Rectangle 17">
            <a:extLst>
              <a:ext uri="{FF2B5EF4-FFF2-40B4-BE49-F238E27FC236}">
                <a16:creationId xmlns:a16="http://schemas.microsoft.com/office/drawing/2014/main" id="{47FA6E30-ED6E-B044-83B6-BAE8652AC8BC}"/>
              </a:ext>
            </a:extLst>
          </p:cNvPr>
          <p:cNvSpPr/>
          <p:nvPr/>
        </p:nvSpPr>
        <p:spPr bwMode="auto">
          <a:xfrm>
            <a:off x="535588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1</a:t>
            </a:r>
            <a:endParaRPr lang="en-US" sz="500">
              <a:solidFill>
                <a:schemeClr val="bg1"/>
              </a:solidFill>
            </a:endParaRPr>
          </a:p>
        </p:txBody>
      </p:sp>
      <p:sp>
        <p:nvSpPr>
          <p:cNvPr id="19" name="Rounded Rectangle 18">
            <a:extLst>
              <a:ext uri="{FF2B5EF4-FFF2-40B4-BE49-F238E27FC236}">
                <a16:creationId xmlns:a16="http://schemas.microsoft.com/office/drawing/2014/main" id="{FA441ECD-7206-E841-8514-3270CD12956E}"/>
              </a:ext>
            </a:extLst>
          </p:cNvPr>
          <p:cNvSpPr/>
          <p:nvPr/>
        </p:nvSpPr>
        <p:spPr bwMode="auto">
          <a:xfrm>
            <a:off x="5540059"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2</a:t>
            </a:r>
            <a:endParaRPr lang="en-US" sz="500">
              <a:solidFill>
                <a:schemeClr val="bg1"/>
              </a:solidFill>
            </a:endParaRPr>
          </a:p>
        </p:txBody>
      </p:sp>
      <p:sp>
        <p:nvSpPr>
          <p:cNvPr id="20" name="Rounded Rectangle 19">
            <a:extLst>
              <a:ext uri="{FF2B5EF4-FFF2-40B4-BE49-F238E27FC236}">
                <a16:creationId xmlns:a16="http://schemas.microsoft.com/office/drawing/2014/main" id="{9E28F535-D35C-DA4C-BE22-CEA586323D1F}"/>
              </a:ext>
            </a:extLst>
          </p:cNvPr>
          <p:cNvSpPr/>
          <p:nvPr/>
        </p:nvSpPr>
        <p:spPr bwMode="auto">
          <a:xfrm>
            <a:off x="572293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3</a:t>
            </a:r>
            <a:endParaRPr lang="en-US" sz="500">
              <a:solidFill>
                <a:schemeClr val="bg1"/>
              </a:solidFill>
            </a:endParaRPr>
          </a:p>
        </p:txBody>
      </p:sp>
      <p:sp>
        <p:nvSpPr>
          <p:cNvPr id="21" name="Rounded Rectangle 20">
            <a:extLst>
              <a:ext uri="{FF2B5EF4-FFF2-40B4-BE49-F238E27FC236}">
                <a16:creationId xmlns:a16="http://schemas.microsoft.com/office/drawing/2014/main" id="{0D4ECC49-8BA0-A741-9A28-C703EBFBDD1B}"/>
              </a:ext>
            </a:extLst>
          </p:cNvPr>
          <p:cNvSpPr/>
          <p:nvPr/>
        </p:nvSpPr>
        <p:spPr bwMode="auto">
          <a:xfrm>
            <a:off x="590710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dirty="0">
                <a:solidFill>
                  <a:schemeClr val="bg1"/>
                </a:solidFill>
              </a:rPr>
              <a:t>4</a:t>
            </a:r>
            <a:endParaRPr lang="en-US" sz="500" dirty="0">
              <a:solidFill>
                <a:schemeClr val="bg1"/>
              </a:solidFill>
            </a:endParaRPr>
          </a:p>
        </p:txBody>
      </p:sp>
      <p:sp>
        <p:nvSpPr>
          <p:cNvPr id="23" name="TextBox 22">
            <a:extLst>
              <a:ext uri="{FF2B5EF4-FFF2-40B4-BE49-F238E27FC236}">
                <a16:creationId xmlns:a16="http://schemas.microsoft.com/office/drawing/2014/main" id="{12826ED7-971A-0542-8F03-CFC79AD3A7D9}"/>
              </a:ext>
            </a:extLst>
          </p:cNvPr>
          <p:cNvSpPr txBox="1"/>
          <p:nvPr/>
        </p:nvSpPr>
        <p:spPr>
          <a:xfrm>
            <a:off x="5123062" y="4408218"/>
            <a:ext cx="627095" cy="248209"/>
          </a:xfrm>
          <a:prstGeom prst="rect">
            <a:avLst/>
          </a:prstGeom>
          <a:noFill/>
        </p:spPr>
        <p:txBody>
          <a:bodyPr wrap="none" rtlCol="0">
            <a:spAutoFit/>
          </a:bodyPr>
          <a:lstStyle/>
          <a:p>
            <a:r>
              <a:rPr lang="en-US" sz="1013">
                <a:solidFill>
                  <a:schemeClr val="accent1">
                    <a:lumMod val="25000"/>
                  </a:schemeClr>
                </a:solidFill>
              </a:rPr>
              <a:t>Topic B</a:t>
            </a:r>
          </a:p>
        </p:txBody>
      </p:sp>
      <p:sp>
        <p:nvSpPr>
          <p:cNvPr id="24" name="Round Diagonal Corner Rectangle 23">
            <a:extLst>
              <a:ext uri="{FF2B5EF4-FFF2-40B4-BE49-F238E27FC236}">
                <a16:creationId xmlns:a16="http://schemas.microsoft.com/office/drawing/2014/main" id="{B51515A3-DE86-0C41-94F2-272E7EFBEF47}"/>
              </a:ext>
            </a:extLst>
          </p:cNvPr>
          <p:cNvSpPr/>
          <p:nvPr/>
        </p:nvSpPr>
        <p:spPr>
          <a:xfrm>
            <a:off x="1937028" y="1774117"/>
            <a:ext cx="1294975" cy="348354"/>
          </a:xfrm>
          <a:prstGeom prst="round2Diag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900">
                <a:solidFill>
                  <a:prstClr val="white"/>
                </a:solidFill>
                <a:latin typeface="Arial"/>
              </a:rPr>
              <a:t>Source Connector A</a:t>
            </a:r>
          </a:p>
        </p:txBody>
      </p:sp>
      <p:sp>
        <p:nvSpPr>
          <p:cNvPr id="25" name="Round Diagonal Corner Rectangle 24">
            <a:extLst>
              <a:ext uri="{FF2B5EF4-FFF2-40B4-BE49-F238E27FC236}">
                <a16:creationId xmlns:a16="http://schemas.microsoft.com/office/drawing/2014/main" id="{B7220F01-37B9-F24E-8F9A-DFED4A922D96}"/>
              </a:ext>
            </a:extLst>
          </p:cNvPr>
          <p:cNvSpPr/>
          <p:nvPr/>
        </p:nvSpPr>
        <p:spPr>
          <a:xfrm>
            <a:off x="5907106" y="1746871"/>
            <a:ext cx="1052946" cy="348354"/>
          </a:xfrm>
          <a:prstGeom prst="round2DiagRect">
            <a:avLst/>
          </a:prstGeom>
          <a:solidFill>
            <a:srgbClr val="8DB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1000">
                <a:solidFill>
                  <a:prstClr val="white"/>
                </a:solidFill>
                <a:latin typeface="Arial"/>
              </a:rPr>
              <a:t>Source Connector B</a:t>
            </a:r>
          </a:p>
        </p:txBody>
      </p:sp>
      <p:sp>
        <p:nvSpPr>
          <p:cNvPr id="26" name="Rectangle 25">
            <a:extLst>
              <a:ext uri="{FF2B5EF4-FFF2-40B4-BE49-F238E27FC236}">
                <a16:creationId xmlns:a16="http://schemas.microsoft.com/office/drawing/2014/main" id="{8F893688-1F5E-D640-BAB4-50A53CA9A816}"/>
              </a:ext>
            </a:extLst>
          </p:cNvPr>
          <p:cNvSpPr/>
          <p:nvPr/>
        </p:nvSpPr>
        <p:spPr>
          <a:xfrm>
            <a:off x="202092" y="1742144"/>
            <a:ext cx="914400" cy="914400"/>
          </a:xfrm>
          <a:prstGeom prst="rect">
            <a:avLst/>
          </a:prstGeom>
          <a:no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r>
              <a:rPr lang="en-US" sz="1000">
                <a:solidFill>
                  <a:srgbClr val="0000FF"/>
                </a:solidFill>
                <a:latin typeface="Arial"/>
              </a:rPr>
              <a:t>External System</a:t>
            </a:r>
          </a:p>
          <a:p>
            <a:pPr algn="ctr" defTabSz="685783"/>
            <a:r>
              <a:rPr lang="en-US" sz="1000">
                <a:solidFill>
                  <a:srgbClr val="0000FF"/>
                </a:solidFill>
                <a:latin typeface="Arial"/>
              </a:rPr>
              <a:t>Source</a:t>
            </a:r>
          </a:p>
        </p:txBody>
      </p:sp>
      <p:sp>
        <p:nvSpPr>
          <p:cNvPr id="27" name="Rectangle 26">
            <a:extLst>
              <a:ext uri="{FF2B5EF4-FFF2-40B4-BE49-F238E27FC236}">
                <a16:creationId xmlns:a16="http://schemas.microsoft.com/office/drawing/2014/main" id="{B9BE430E-8085-1240-9E25-26A44B6ACCDF}"/>
              </a:ext>
            </a:extLst>
          </p:cNvPr>
          <p:cNvSpPr/>
          <p:nvPr/>
        </p:nvSpPr>
        <p:spPr>
          <a:xfrm>
            <a:off x="7951166" y="1689644"/>
            <a:ext cx="914400" cy="914400"/>
          </a:xfrm>
          <a:prstGeom prst="rect">
            <a:avLst/>
          </a:prstGeom>
          <a:no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r>
              <a:rPr lang="en-US" sz="1000">
                <a:solidFill>
                  <a:srgbClr val="0000FF"/>
                </a:solidFill>
                <a:latin typeface="Arial"/>
              </a:rPr>
              <a:t>External System</a:t>
            </a:r>
          </a:p>
          <a:p>
            <a:pPr algn="ctr" defTabSz="685783"/>
            <a:r>
              <a:rPr lang="en-US" sz="1000">
                <a:solidFill>
                  <a:srgbClr val="0000FF"/>
                </a:solidFill>
                <a:latin typeface="Arial"/>
              </a:rPr>
              <a:t>Target</a:t>
            </a:r>
          </a:p>
        </p:txBody>
      </p:sp>
      <p:sp>
        <p:nvSpPr>
          <p:cNvPr id="28" name="Round Diagonal Corner Rectangle 27">
            <a:extLst>
              <a:ext uri="{FF2B5EF4-FFF2-40B4-BE49-F238E27FC236}">
                <a16:creationId xmlns:a16="http://schemas.microsoft.com/office/drawing/2014/main" id="{B95D470F-384C-804F-A0CC-5C11B0855FD5}"/>
              </a:ext>
            </a:extLst>
          </p:cNvPr>
          <p:cNvSpPr/>
          <p:nvPr/>
        </p:nvSpPr>
        <p:spPr>
          <a:xfrm>
            <a:off x="3963770" y="1850990"/>
            <a:ext cx="1159292" cy="348354"/>
          </a:xfrm>
          <a:prstGeom prst="round2Diag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900">
                <a:solidFill>
                  <a:prstClr val="white"/>
                </a:solidFill>
                <a:latin typeface="Arial"/>
              </a:rPr>
              <a:t>Sink Connector A</a:t>
            </a:r>
          </a:p>
        </p:txBody>
      </p:sp>
      <p:sp>
        <p:nvSpPr>
          <p:cNvPr id="29" name="Round Diagonal Corner Rectangle 28">
            <a:extLst>
              <a:ext uri="{FF2B5EF4-FFF2-40B4-BE49-F238E27FC236}">
                <a16:creationId xmlns:a16="http://schemas.microsoft.com/office/drawing/2014/main" id="{4CECCAF3-5D86-774A-91C3-3412969601B2}"/>
              </a:ext>
            </a:extLst>
          </p:cNvPr>
          <p:cNvSpPr/>
          <p:nvPr/>
        </p:nvSpPr>
        <p:spPr>
          <a:xfrm>
            <a:off x="1956044" y="2672676"/>
            <a:ext cx="1247588" cy="348354"/>
          </a:xfrm>
          <a:prstGeom prst="round2DiagRect">
            <a:avLst/>
          </a:prstGeom>
          <a:solidFill>
            <a:srgbClr val="8DB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1000">
                <a:solidFill>
                  <a:prstClr val="white"/>
                </a:solidFill>
                <a:latin typeface="Arial"/>
              </a:rPr>
              <a:t>Sink Connector B</a:t>
            </a:r>
          </a:p>
        </p:txBody>
      </p:sp>
      <p:sp>
        <p:nvSpPr>
          <p:cNvPr id="30" name="Rectangle 29">
            <a:extLst>
              <a:ext uri="{FF2B5EF4-FFF2-40B4-BE49-F238E27FC236}">
                <a16:creationId xmlns:a16="http://schemas.microsoft.com/office/drawing/2014/main" id="{893E5B09-726D-184E-BF24-C58146F5DDAA}"/>
              </a:ext>
            </a:extLst>
          </p:cNvPr>
          <p:cNvSpPr/>
          <p:nvPr/>
        </p:nvSpPr>
        <p:spPr>
          <a:xfrm>
            <a:off x="342274" y="2452256"/>
            <a:ext cx="694334" cy="3072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85783"/>
            <a:endParaRPr lang="en-US" sz="1000">
              <a:solidFill>
                <a:prstClr val="white"/>
              </a:solidFill>
              <a:latin typeface="Arial"/>
            </a:endParaRPr>
          </a:p>
        </p:txBody>
      </p:sp>
      <p:sp>
        <p:nvSpPr>
          <p:cNvPr id="31" name="Rectangle 30">
            <a:extLst>
              <a:ext uri="{FF2B5EF4-FFF2-40B4-BE49-F238E27FC236}">
                <a16:creationId xmlns:a16="http://schemas.microsoft.com/office/drawing/2014/main" id="{E7128FD0-90AD-634D-8CB1-F033C575C32F}"/>
              </a:ext>
            </a:extLst>
          </p:cNvPr>
          <p:cNvSpPr/>
          <p:nvPr/>
        </p:nvSpPr>
        <p:spPr>
          <a:xfrm>
            <a:off x="8061199" y="1639231"/>
            <a:ext cx="694334" cy="1348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85783"/>
            <a:endParaRPr lang="en-US" sz="1000">
              <a:solidFill>
                <a:prstClr val="white"/>
              </a:solidFill>
              <a:latin typeface="Arial"/>
            </a:endParaRPr>
          </a:p>
        </p:txBody>
      </p:sp>
      <p:cxnSp>
        <p:nvCxnSpPr>
          <p:cNvPr id="33" name="Elbow Connector 32">
            <a:extLst>
              <a:ext uri="{FF2B5EF4-FFF2-40B4-BE49-F238E27FC236}">
                <a16:creationId xmlns:a16="http://schemas.microsoft.com/office/drawing/2014/main" id="{019E5A32-21E0-3346-87C1-73EDC6D53CFA}"/>
              </a:ext>
            </a:extLst>
          </p:cNvPr>
          <p:cNvCxnSpPr>
            <a:cxnSpLocks/>
            <a:stCxn id="30" idx="2"/>
            <a:endCxn id="45" idx="2"/>
          </p:cNvCxnSpPr>
          <p:nvPr/>
        </p:nvCxnSpPr>
        <p:spPr>
          <a:xfrm rot="5400000" flipH="1" flipV="1">
            <a:off x="1141059" y="1963489"/>
            <a:ext cx="344352" cy="1247588"/>
          </a:xfrm>
          <a:prstGeom prst="bentConnector4">
            <a:avLst>
              <a:gd name="adj1" fmla="val -66386"/>
              <a:gd name="adj2" fmla="val 63913"/>
            </a:avLst>
          </a:prstGeom>
          <a:ln w="12700">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9" name="Elbow Connector 38">
            <a:extLst>
              <a:ext uri="{FF2B5EF4-FFF2-40B4-BE49-F238E27FC236}">
                <a16:creationId xmlns:a16="http://schemas.microsoft.com/office/drawing/2014/main" id="{5E4A5FB0-E2B9-D643-AFA8-E867A671C940}"/>
              </a:ext>
            </a:extLst>
          </p:cNvPr>
          <p:cNvCxnSpPr>
            <a:cxnSpLocks/>
            <a:stCxn id="46" idx="0"/>
            <a:endCxn id="31" idx="0"/>
          </p:cNvCxnSpPr>
          <p:nvPr/>
        </p:nvCxnSpPr>
        <p:spPr>
          <a:xfrm flipV="1">
            <a:off x="6960053" y="1639230"/>
            <a:ext cx="1448314" cy="817314"/>
          </a:xfrm>
          <a:prstGeom prst="bentConnector4">
            <a:avLst>
              <a:gd name="adj1" fmla="val 38015"/>
              <a:gd name="adj2" fmla="val 127970"/>
            </a:avLst>
          </a:prstGeom>
          <a:ln w="12700">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sp>
        <p:nvSpPr>
          <p:cNvPr id="45" name="Round Diagonal Corner Rectangle 44">
            <a:extLst>
              <a:ext uri="{FF2B5EF4-FFF2-40B4-BE49-F238E27FC236}">
                <a16:creationId xmlns:a16="http://schemas.microsoft.com/office/drawing/2014/main" id="{55DD09EA-2BE1-9644-BD84-2253DB7F1FC3}"/>
              </a:ext>
            </a:extLst>
          </p:cNvPr>
          <p:cNvSpPr/>
          <p:nvPr/>
        </p:nvSpPr>
        <p:spPr>
          <a:xfrm>
            <a:off x="1937029" y="2240930"/>
            <a:ext cx="1270358" cy="348354"/>
          </a:xfrm>
          <a:prstGeom prst="round2Diag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900">
                <a:solidFill>
                  <a:prstClr val="white"/>
                </a:solidFill>
                <a:latin typeface="Arial"/>
              </a:rPr>
              <a:t>Task for A</a:t>
            </a:r>
          </a:p>
        </p:txBody>
      </p:sp>
      <p:sp>
        <p:nvSpPr>
          <p:cNvPr id="46" name="Round Diagonal Corner Rectangle 45">
            <a:extLst>
              <a:ext uri="{FF2B5EF4-FFF2-40B4-BE49-F238E27FC236}">
                <a16:creationId xmlns:a16="http://schemas.microsoft.com/office/drawing/2014/main" id="{55EA3E91-B17B-B142-81E7-E1A66CE57F14}"/>
              </a:ext>
            </a:extLst>
          </p:cNvPr>
          <p:cNvSpPr/>
          <p:nvPr/>
        </p:nvSpPr>
        <p:spPr>
          <a:xfrm>
            <a:off x="5907106" y="2282367"/>
            <a:ext cx="1052946" cy="348354"/>
          </a:xfrm>
          <a:prstGeom prst="round2Diag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900">
                <a:solidFill>
                  <a:prstClr val="white"/>
                </a:solidFill>
                <a:latin typeface="Arial"/>
              </a:rPr>
              <a:t>Task for A</a:t>
            </a:r>
          </a:p>
        </p:txBody>
      </p:sp>
      <p:sp>
        <p:nvSpPr>
          <p:cNvPr id="47" name="Round Diagonal Corner Rectangle 46">
            <a:extLst>
              <a:ext uri="{FF2B5EF4-FFF2-40B4-BE49-F238E27FC236}">
                <a16:creationId xmlns:a16="http://schemas.microsoft.com/office/drawing/2014/main" id="{72019652-3F39-6944-830F-1B0F37042AEA}"/>
              </a:ext>
            </a:extLst>
          </p:cNvPr>
          <p:cNvSpPr/>
          <p:nvPr/>
        </p:nvSpPr>
        <p:spPr>
          <a:xfrm>
            <a:off x="3939152" y="2360213"/>
            <a:ext cx="1183909" cy="348354"/>
          </a:xfrm>
          <a:prstGeom prst="round2DiagRect">
            <a:avLst/>
          </a:prstGeom>
          <a:solidFill>
            <a:srgbClr val="8DB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1000">
                <a:solidFill>
                  <a:prstClr val="white"/>
                </a:solidFill>
                <a:latin typeface="Arial"/>
              </a:rPr>
              <a:t>Task for  B</a:t>
            </a:r>
          </a:p>
        </p:txBody>
      </p:sp>
      <p:cxnSp>
        <p:nvCxnSpPr>
          <p:cNvPr id="51" name="Elbow Connector 50">
            <a:extLst>
              <a:ext uri="{FF2B5EF4-FFF2-40B4-BE49-F238E27FC236}">
                <a16:creationId xmlns:a16="http://schemas.microsoft.com/office/drawing/2014/main" id="{A54C384C-4369-1441-8E6C-C30CCAEF9E5F}"/>
              </a:ext>
            </a:extLst>
          </p:cNvPr>
          <p:cNvCxnSpPr>
            <a:cxnSpLocks/>
            <a:stCxn id="45" idx="0"/>
            <a:endCxn id="13" idx="0"/>
          </p:cNvCxnSpPr>
          <p:nvPr/>
        </p:nvCxnSpPr>
        <p:spPr>
          <a:xfrm>
            <a:off x="3207387" y="2415107"/>
            <a:ext cx="121595" cy="1477973"/>
          </a:xfrm>
          <a:prstGeom prst="bentConnector2">
            <a:avLst/>
          </a:prstGeom>
          <a:ln w="12700">
            <a:solidFill>
              <a:srgbClr val="0000FF"/>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60" name="Elbow Connector 59">
            <a:extLst>
              <a:ext uri="{FF2B5EF4-FFF2-40B4-BE49-F238E27FC236}">
                <a16:creationId xmlns:a16="http://schemas.microsoft.com/office/drawing/2014/main" id="{4BC3C5B0-BCF5-E241-AB02-C9399274EFDA}"/>
              </a:ext>
            </a:extLst>
          </p:cNvPr>
          <p:cNvCxnSpPr>
            <a:cxnSpLocks/>
            <a:endCxn id="46" idx="2"/>
          </p:cNvCxnSpPr>
          <p:nvPr/>
        </p:nvCxnSpPr>
        <p:spPr>
          <a:xfrm rot="5400000" flipH="1" flipV="1">
            <a:off x="5135839" y="2768677"/>
            <a:ext cx="1083398" cy="459135"/>
          </a:xfrm>
          <a:prstGeom prst="bentConnector2">
            <a:avLst/>
          </a:prstGeom>
          <a:ln w="12700">
            <a:solidFill>
              <a:srgbClr val="0000FF"/>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65" name="Elbow Connector 64">
            <a:extLst>
              <a:ext uri="{FF2B5EF4-FFF2-40B4-BE49-F238E27FC236}">
                <a16:creationId xmlns:a16="http://schemas.microsoft.com/office/drawing/2014/main" id="{C3875BA9-CB69-6447-B6A7-E2AC90DD0A50}"/>
              </a:ext>
            </a:extLst>
          </p:cNvPr>
          <p:cNvCxnSpPr>
            <a:cxnSpLocks/>
            <a:stCxn id="12" idx="0"/>
          </p:cNvCxnSpPr>
          <p:nvPr/>
        </p:nvCxnSpPr>
        <p:spPr>
          <a:xfrm rot="5400000" flipH="1" flipV="1">
            <a:off x="4137228" y="2558602"/>
            <a:ext cx="353137" cy="2315823"/>
          </a:xfrm>
          <a:prstGeom prst="bentConnector2">
            <a:avLst/>
          </a:prstGeom>
          <a:ln w="12700">
            <a:solidFill>
              <a:srgbClr val="0000FF"/>
            </a:solidFill>
            <a:prstDash val="sysDash"/>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8124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AC918-9C9F-3748-95FB-8CF19F0B56DB}"/>
              </a:ext>
            </a:extLst>
          </p:cNvPr>
          <p:cNvSpPr>
            <a:spLocks noGrp="1"/>
          </p:cNvSpPr>
          <p:nvPr>
            <p:ph type="title"/>
          </p:nvPr>
        </p:nvSpPr>
        <p:spPr/>
        <p:txBody>
          <a:bodyPr/>
          <a:lstStyle/>
          <a:p>
            <a:r>
              <a:rPr lang="en-US"/>
              <a:t>Mirror Maker 2.0</a:t>
            </a:r>
          </a:p>
        </p:txBody>
      </p:sp>
      <p:sp>
        <p:nvSpPr>
          <p:cNvPr id="4" name="Slide Number Placeholder 3">
            <a:extLst>
              <a:ext uri="{FF2B5EF4-FFF2-40B4-BE49-F238E27FC236}">
                <a16:creationId xmlns:a16="http://schemas.microsoft.com/office/drawing/2014/main" id="{79E0D2FF-FA8F-5C41-A2E5-39FB0CDCEF9D}"/>
              </a:ext>
            </a:extLst>
          </p:cNvPr>
          <p:cNvSpPr>
            <a:spLocks noGrp="1"/>
          </p:cNvSpPr>
          <p:nvPr>
            <p:ph type="sldNum" sz="quarter" idx="10"/>
          </p:nvPr>
        </p:nvSpPr>
        <p:spPr/>
        <p:txBody>
          <a:bodyPr/>
          <a:lstStyle/>
          <a:p>
            <a:fld id="{2F63A97E-D605-DC42-8452-C14CD1FA87FA}" type="slidenum">
              <a:rPr lang="en-US" smtClean="0">
                <a:solidFill>
                  <a:srgbClr val="5AAAFA"/>
                </a:solidFill>
              </a:rPr>
              <a:pPr/>
              <a:t>3</a:t>
            </a:fld>
            <a:endParaRPr lang="en-US">
              <a:solidFill>
                <a:srgbClr val="5AAAFA"/>
              </a:solidFill>
            </a:endParaRPr>
          </a:p>
        </p:txBody>
      </p:sp>
      <p:sp>
        <p:nvSpPr>
          <p:cNvPr id="5" name="Rectangle 4">
            <a:extLst>
              <a:ext uri="{FF2B5EF4-FFF2-40B4-BE49-F238E27FC236}">
                <a16:creationId xmlns:a16="http://schemas.microsoft.com/office/drawing/2014/main" id="{1CC4E410-750F-D640-8ED8-CF6EC0C82F0A}"/>
              </a:ext>
            </a:extLst>
          </p:cNvPr>
          <p:cNvSpPr/>
          <p:nvPr/>
        </p:nvSpPr>
        <p:spPr>
          <a:xfrm>
            <a:off x="3442777" y="1783213"/>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Source Connector</a:t>
            </a:r>
          </a:p>
        </p:txBody>
      </p:sp>
      <p:sp>
        <p:nvSpPr>
          <p:cNvPr id="6" name="AutoShape 4">
            <a:extLst>
              <a:ext uri="{FF2B5EF4-FFF2-40B4-BE49-F238E27FC236}">
                <a16:creationId xmlns:a16="http://schemas.microsoft.com/office/drawing/2014/main" id="{16FBC290-4FAE-AD41-A20D-A8499A2E12AC}"/>
              </a:ext>
            </a:extLst>
          </p:cNvPr>
          <p:cNvSpPr>
            <a:spLocks noChangeArrowheads="1"/>
          </p:cNvSpPr>
          <p:nvPr/>
        </p:nvSpPr>
        <p:spPr bwMode="auto">
          <a:xfrm>
            <a:off x="3418546" y="1559859"/>
            <a:ext cx="2807441" cy="2985247"/>
          </a:xfrm>
          <a:prstGeom prst="roundRect">
            <a:avLst>
              <a:gd name="adj" fmla="val 7117"/>
            </a:avLst>
          </a:prstGeom>
          <a:noFill/>
          <a:ln w="12700">
            <a:solidFill>
              <a:srgbClr val="5596E6">
                <a:lumMod val="50000"/>
              </a:srgbClr>
            </a:solidFill>
            <a:prstDash val="dash"/>
            <a:round/>
            <a:headEnd/>
            <a:tailEnd/>
          </a:ln>
        </p:spPr>
        <p:txBody>
          <a:bodyPr lIns="0" tIns="0" rIns="0" bIns="0"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effectLst/>
                <a:uLnTx/>
                <a:uFillTx/>
              </a:rPr>
              <a:t>Kafka Connect Cluster</a:t>
            </a:r>
          </a:p>
        </p:txBody>
      </p:sp>
      <p:sp>
        <p:nvSpPr>
          <p:cNvPr id="8" name="AutoShape 4">
            <a:extLst>
              <a:ext uri="{FF2B5EF4-FFF2-40B4-BE49-F238E27FC236}">
                <a16:creationId xmlns:a16="http://schemas.microsoft.com/office/drawing/2014/main" id="{05DAC543-E1D3-9545-AC2B-B41D4FBEC6E6}"/>
              </a:ext>
            </a:extLst>
          </p:cNvPr>
          <p:cNvSpPr>
            <a:spLocks noChangeArrowheads="1"/>
          </p:cNvSpPr>
          <p:nvPr/>
        </p:nvSpPr>
        <p:spPr bwMode="auto">
          <a:xfrm>
            <a:off x="6347447" y="2017910"/>
            <a:ext cx="2393141" cy="2527196"/>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Event Streams Target  Cluster</a:t>
            </a:r>
          </a:p>
        </p:txBody>
      </p:sp>
      <p:pic>
        <p:nvPicPr>
          <p:cNvPr id="9" name="Picture 8">
            <a:extLst>
              <a:ext uri="{FF2B5EF4-FFF2-40B4-BE49-F238E27FC236}">
                <a16:creationId xmlns:a16="http://schemas.microsoft.com/office/drawing/2014/main" id="{52243DFF-5B81-EF42-BAA4-576635DBBC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7358" y="2021413"/>
            <a:ext cx="191007" cy="252252"/>
          </a:xfrm>
          <a:prstGeom prst="rect">
            <a:avLst/>
          </a:prstGeom>
        </p:spPr>
      </p:pic>
      <p:sp>
        <p:nvSpPr>
          <p:cNvPr id="10" name="AutoShape 4">
            <a:extLst>
              <a:ext uri="{FF2B5EF4-FFF2-40B4-BE49-F238E27FC236}">
                <a16:creationId xmlns:a16="http://schemas.microsoft.com/office/drawing/2014/main" id="{37A0B99C-45D1-B24B-9FA6-500390DB23D2}"/>
              </a:ext>
            </a:extLst>
          </p:cNvPr>
          <p:cNvSpPr>
            <a:spLocks noChangeArrowheads="1"/>
          </p:cNvSpPr>
          <p:nvPr/>
        </p:nvSpPr>
        <p:spPr bwMode="auto">
          <a:xfrm>
            <a:off x="274460" y="2273665"/>
            <a:ext cx="2393141"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Event Streams Source Cluster</a:t>
            </a:r>
          </a:p>
        </p:txBody>
      </p:sp>
      <p:pic>
        <p:nvPicPr>
          <p:cNvPr id="11" name="Picture 10">
            <a:extLst>
              <a:ext uri="{FF2B5EF4-FFF2-40B4-BE49-F238E27FC236}">
                <a16:creationId xmlns:a16="http://schemas.microsoft.com/office/drawing/2014/main" id="{EA576A32-239B-9145-89C4-900E7A083B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371" y="2277168"/>
            <a:ext cx="191007" cy="252252"/>
          </a:xfrm>
          <a:prstGeom prst="rect">
            <a:avLst/>
          </a:prstGeom>
        </p:spPr>
      </p:pic>
      <p:sp>
        <p:nvSpPr>
          <p:cNvPr id="12" name="Rectangle 11">
            <a:extLst>
              <a:ext uri="{FF2B5EF4-FFF2-40B4-BE49-F238E27FC236}">
                <a16:creationId xmlns:a16="http://schemas.microsoft.com/office/drawing/2014/main" id="{D5F02383-7822-634D-9A0B-62CC4C3FC0EB}"/>
              </a:ext>
            </a:extLst>
          </p:cNvPr>
          <p:cNvSpPr/>
          <p:nvPr/>
        </p:nvSpPr>
        <p:spPr>
          <a:xfrm>
            <a:off x="5042690" y="1976654"/>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Sink Connector</a:t>
            </a:r>
          </a:p>
        </p:txBody>
      </p:sp>
      <p:sp>
        <p:nvSpPr>
          <p:cNvPr id="13" name="Rectangle 12">
            <a:extLst>
              <a:ext uri="{FF2B5EF4-FFF2-40B4-BE49-F238E27FC236}">
                <a16:creationId xmlns:a16="http://schemas.microsoft.com/office/drawing/2014/main" id="{23484128-78A2-A543-B0FD-705DDAFF3DEA}"/>
              </a:ext>
            </a:extLst>
          </p:cNvPr>
          <p:cNvSpPr/>
          <p:nvPr/>
        </p:nvSpPr>
        <p:spPr>
          <a:xfrm>
            <a:off x="3442777" y="2163070"/>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Source Task</a:t>
            </a:r>
          </a:p>
        </p:txBody>
      </p:sp>
      <p:sp>
        <p:nvSpPr>
          <p:cNvPr id="14" name="Rectangle 13">
            <a:extLst>
              <a:ext uri="{FF2B5EF4-FFF2-40B4-BE49-F238E27FC236}">
                <a16:creationId xmlns:a16="http://schemas.microsoft.com/office/drawing/2014/main" id="{B9B4687D-E6E7-974E-A4A8-3ABDD9646818}"/>
              </a:ext>
            </a:extLst>
          </p:cNvPr>
          <p:cNvSpPr/>
          <p:nvPr/>
        </p:nvSpPr>
        <p:spPr>
          <a:xfrm>
            <a:off x="5042690" y="2348445"/>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Sink Task</a:t>
            </a:r>
          </a:p>
        </p:txBody>
      </p:sp>
      <p:grpSp>
        <p:nvGrpSpPr>
          <p:cNvPr id="21" name="Group 20">
            <a:extLst>
              <a:ext uri="{FF2B5EF4-FFF2-40B4-BE49-F238E27FC236}">
                <a16:creationId xmlns:a16="http://schemas.microsoft.com/office/drawing/2014/main" id="{996447F4-F085-B84B-A672-BFA0244C2CB1}"/>
              </a:ext>
            </a:extLst>
          </p:cNvPr>
          <p:cNvGrpSpPr/>
          <p:nvPr/>
        </p:nvGrpSpPr>
        <p:grpSpPr>
          <a:xfrm>
            <a:off x="533274" y="2511585"/>
            <a:ext cx="635153" cy="252252"/>
            <a:chOff x="1193647" y="1635094"/>
            <a:chExt cx="818524" cy="411476"/>
          </a:xfrm>
        </p:grpSpPr>
        <p:sp>
          <p:nvSpPr>
            <p:cNvPr id="15" name="Rounded Rectangle 14">
              <a:extLst>
                <a:ext uri="{FF2B5EF4-FFF2-40B4-BE49-F238E27FC236}">
                  <a16:creationId xmlns:a16="http://schemas.microsoft.com/office/drawing/2014/main" id="{388A04DA-D505-754D-B957-C6D1259AB078}"/>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16" name="Rounded Rectangle 15">
              <a:extLst>
                <a:ext uri="{FF2B5EF4-FFF2-40B4-BE49-F238E27FC236}">
                  <a16:creationId xmlns:a16="http://schemas.microsoft.com/office/drawing/2014/main" id="{C27E2695-E8C5-6544-BD5D-0AECF20AA610}"/>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17" name="Rounded Rectangle 16">
              <a:extLst>
                <a:ext uri="{FF2B5EF4-FFF2-40B4-BE49-F238E27FC236}">
                  <a16:creationId xmlns:a16="http://schemas.microsoft.com/office/drawing/2014/main" id="{DCC497C1-1757-2846-94BB-502FCF7120B9}"/>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18" name="Rounded Rectangle 17">
              <a:extLst>
                <a:ext uri="{FF2B5EF4-FFF2-40B4-BE49-F238E27FC236}">
                  <a16:creationId xmlns:a16="http://schemas.microsoft.com/office/drawing/2014/main" id="{F9F3FC9C-1218-4044-A1DF-60D053AF4AF7}"/>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19" name="Rounded Rectangle 18">
              <a:extLst>
                <a:ext uri="{FF2B5EF4-FFF2-40B4-BE49-F238E27FC236}">
                  <a16:creationId xmlns:a16="http://schemas.microsoft.com/office/drawing/2014/main" id="{3C1FAE84-A611-E647-BBBD-FFAB0D117596}"/>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20" name="Rounded Rectangle 19">
              <a:extLst>
                <a:ext uri="{FF2B5EF4-FFF2-40B4-BE49-F238E27FC236}">
                  <a16:creationId xmlns:a16="http://schemas.microsoft.com/office/drawing/2014/main" id="{CD3B9B10-E1AD-B648-9BDE-AE1833E8330A}"/>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grpSp>
        <p:nvGrpSpPr>
          <p:cNvPr id="22" name="Group 21">
            <a:extLst>
              <a:ext uri="{FF2B5EF4-FFF2-40B4-BE49-F238E27FC236}">
                <a16:creationId xmlns:a16="http://schemas.microsoft.com/office/drawing/2014/main" id="{53C202C8-DBE7-A44F-9655-3D9A2804BA7F}"/>
              </a:ext>
            </a:extLst>
          </p:cNvPr>
          <p:cNvGrpSpPr/>
          <p:nvPr/>
        </p:nvGrpSpPr>
        <p:grpSpPr>
          <a:xfrm>
            <a:off x="6577453" y="2273665"/>
            <a:ext cx="635153" cy="252252"/>
            <a:chOff x="1193647" y="1635094"/>
            <a:chExt cx="818524" cy="411476"/>
          </a:xfrm>
        </p:grpSpPr>
        <p:sp>
          <p:nvSpPr>
            <p:cNvPr id="23" name="Rounded Rectangle 22">
              <a:extLst>
                <a:ext uri="{FF2B5EF4-FFF2-40B4-BE49-F238E27FC236}">
                  <a16:creationId xmlns:a16="http://schemas.microsoft.com/office/drawing/2014/main" id="{72FC99FE-E770-FB43-B8ED-383FE46A9667}"/>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24" name="Rounded Rectangle 23">
              <a:extLst>
                <a:ext uri="{FF2B5EF4-FFF2-40B4-BE49-F238E27FC236}">
                  <a16:creationId xmlns:a16="http://schemas.microsoft.com/office/drawing/2014/main" id="{CF30E3F5-9AF7-4B42-89F2-486E09856A78}"/>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25" name="Rounded Rectangle 24">
              <a:extLst>
                <a:ext uri="{FF2B5EF4-FFF2-40B4-BE49-F238E27FC236}">
                  <a16:creationId xmlns:a16="http://schemas.microsoft.com/office/drawing/2014/main" id="{40C4E845-9A6D-B04D-A025-44DF89EBDFA2}"/>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26" name="Rounded Rectangle 25">
              <a:extLst>
                <a:ext uri="{FF2B5EF4-FFF2-40B4-BE49-F238E27FC236}">
                  <a16:creationId xmlns:a16="http://schemas.microsoft.com/office/drawing/2014/main" id="{E1949C49-DDFA-8340-BB66-1161B1F449B9}"/>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27" name="Rounded Rectangle 26">
              <a:extLst>
                <a:ext uri="{FF2B5EF4-FFF2-40B4-BE49-F238E27FC236}">
                  <a16:creationId xmlns:a16="http://schemas.microsoft.com/office/drawing/2014/main" id="{2131A3E7-B249-5D41-BC65-439E69ACF8EB}"/>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28" name="Rounded Rectangle 27">
              <a:extLst>
                <a:ext uri="{FF2B5EF4-FFF2-40B4-BE49-F238E27FC236}">
                  <a16:creationId xmlns:a16="http://schemas.microsoft.com/office/drawing/2014/main" id="{C5FB4FEB-302F-BA42-B508-0D9E10934DD9}"/>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sp>
        <p:nvSpPr>
          <p:cNvPr id="29" name="Rectangle 28">
            <a:extLst>
              <a:ext uri="{FF2B5EF4-FFF2-40B4-BE49-F238E27FC236}">
                <a16:creationId xmlns:a16="http://schemas.microsoft.com/office/drawing/2014/main" id="{48ED3B72-E075-9441-B7D7-8DCEE07F5070}"/>
              </a:ext>
            </a:extLst>
          </p:cNvPr>
          <p:cNvSpPr/>
          <p:nvPr/>
        </p:nvSpPr>
        <p:spPr>
          <a:xfrm>
            <a:off x="5042690" y="2839659"/>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Config Connector</a:t>
            </a:r>
          </a:p>
        </p:txBody>
      </p:sp>
      <p:sp>
        <p:nvSpPr>
          <p:cNvPr id="30" name="Rectangle 29">
            <a:extLst>
              <a:ext uri="{FF2B5EF4-FFF2-40B4-BE49-F238E27FC236}">
                <a16:creationId xmlns:a16="http://schemas.microsoft.com/office/drawing/2014/main" id="{EF7E740B-78DD-9E45-A203-9B62504F4B3B}"/>
              </a:ext>
            </a:extLst>
          </p:cNvPr>
          <p:cNvSpPr/>
          <p:nvPr/>
        </p:nvSpPr>
        <p:spPr>
          <a:xfrm>
            <a:off x="3508846" y="2884392"/>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Heartbeat Connector</a:t>
            </a:r>
          </a:p>
        </p:txBody>
      </p:sp>
      <p:sp>
        <p:nvSpPr>
          <p:cNvPr id="31" name="Rectangle 30">
            <a:extLst>
              <a:ext uri="{FF2B5EF4-FFF2-40B4-BE49-F238E27FC236}">
                <a16:creationId xmlns:a16="http://schemas.microsoft.com/office/drawing/2014/main" id="{0BF11268-7A81-7E42-B6CA-379BE324AA89}"/>
              </a:ext>
            </a:extLst>
          </p:cNvPr>
          <p:cNvSpPr/>
          <p:nvPr/>
        </p:nvSpPr>
        <p:spPr>
          <a:xfrm>
            <a:off x="3508846" y="3625025"/>
            <a:ext cx="1136158" cy="547636"/>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Checkpoint Connector</a:t>
            </a:r>
          </a:p>
        </p:txBody>
      </p:sp>
      <p:sp>
        <p:nvSpPr>
          <p:cNvPr id="32" name="Rectangle 31">
            <a:extLst>
              <a:ext uri="{FF2B5EF4-FFF2-40B4-BE49-F238E27FC236}">
                <a16:creationId xmlns:a16="http://schemas.microsoft.com/office/drawing/2014/main" id="{7A80DE1A-3449-744B-97AF-4C4AEA35C28B}"/>
              </a:ext>
            </a:extLst>
          </p:cNvPr>
          <p:cNvSpPr/>
          <p:nvPr/>
        </p:nvSpPr>
        <p:spPr>
          <a:xfrm>
            <a:off x="3508846" y="3251626"/>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Heartbeat Task</a:t>
            </a:r>
          </a:p>
        </p:txBody>
      </p:sp>
      <p:sp>
        <p:nvSpPr>
          <p:cNvPr id="33" name="Rectangle 32">
            <a:extLst>
              <a:ext uri="{FF2B5EF4-FFF2-40B4-BE49-F238E27FC236}">
                <a16:creationId xmlns:a16="http://schemas.microsoft.com/office/drawing/2014/main" id="{C0EEE41A-5A7B-C64C-AF35-9783EE145C56}"/>
              </a:ext>
            </a:extLst>
          </p:cNvPr>
          <p:cNvSpPr/>
          <p:nvPr/>
        </p:nvSpPr>
        <p:spPr>
          <a:xfrm>
            <a:off x="5042690" y="3220572"/>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Config Task</a:t>
            </a:r>
          </a:p>
        </p:txBody>
      </p:sp>
      <p:sp>
        <p:nvSpPr>
          <p:cNvPr id="34" name="Rectangle 33">
            <a:extLst>
              <a:ext uri="{FF2B5EF4-FFF2-40B4-BE49-F238E27FC236}">
                <a16:creationId xmlns:a16="http://schemas.microsoft.com/office/drawing/2014/main" id="{F4C75ED2-7236-CC4A-99CF-85BF4A244901}"/>
              </a:ext>
            </a:extLst>
          </p:cNvPr>
          <p:cNvSpPr/>
          <p:nvPr/>
        </p:nvSpPr>
        <p:spPr>
          <a:xfrm>
            <a:off x="5042690" y="3625025"/>
            <a:ext cx="1136158" cy="547636"/>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Checkpoint Task</a:t>
            </a:r>
          </a:p>
        </p:txBody>
      </p:sp>
      <p:sp>
        <p:nvSpPr>
          <p:cNvPr id="35" name="Rectangle 34">
            <a:extLst>
              <a:ext uri="{FF2B5EF4-FFF2-40B4-BE49-F238E27FC236}">
                <a16:creationId xmlns:a16="http://schemas.microsoft.com/office/drawing/2014/main" id="{83936051-40F4-F742-8E04-3A2CD4804EB8}"/>
              </a:ext>
            </a:extLst>
          </p:cNvPr>
          <p:cNvSpPr/>
          <p:nvPr/>
        </p:nvSpPr>
        <p:spPr>
          <a:xfrm>
            <a:off x="6491822" y="2917427"/>
            <a:ext cx="2045753" cy="230832"/>
          </a:xfrm>
          <a:prstGeom prst="rect">
            <a:avLst/>
          </a:prstGeom>
        </p:spPr>
        <p:txBody>
          <a:bodyPr wrap="none">
            <a:spAutoFit/>
          </a:bodyPr>
          <a:lstStyle/>
          <a:p>
            <a:r>
              <a:rPr lang="en-US" sz="900">
                <a:latin typeface="Menlo" panose="020B0609030804020204" pitchFamily="49" charset="0"/>
              </a:rPr>
              <a:t>mm2-configs.source.internal</a:t>
            </a:r>
            <a:endParaRPr lang="en-US" sz="900">
              <a:effectLst/>
              <a:latin typeface="Menlo" panose="020B0609030804020204" pitchFamily="49" charset="0"/>
            </a:endParaRPr>
          </a:p>
        </p:txBody>
      </p:sp>
      <p:sp>
        <p:nvSpPr>
          <p:cNvPr id="36" name="Rectangle 35">
            <a:extLst>
              <a:ext uri="{FF2B5EF4-FFF2-40B4-BE49-F238E27FC236}">
                <a16:creationId xmlns:a16="http://schemas.microsoft.com/office/drawing/2014/main" id="{3339BCE8-B5E1-F642-AA00-07E13791FF8F}"/>
              </a:ext>
            </a:extLst>
          </p:cNvPr>
          <p:cNvSpPr/>
          <p:nvPr/>
        </p:nvSpPr>
        <p:spPr>
          <a:xfrm>
            <a:off x="6558776" y="2088870"/>
            <a:ext cx="1080745" cy="230832"/>
          </a:xfrm>
          <a:prstGeom prst="rect">
            <a:avLst/>
          </a:prstGeom>
        </p:spPr>
        <p:txBody>
          <a:bodyPr wrap="none">
            <a:spAutoFit/>
          </a:bodyPr>
          <a:lstStyle/>
          <a:p>
            <a:r>
              <a:rPr lang="en-US" sz="900">
                <a:latin typeface="Menlo" panose="020B0609030804020204" pitchFamily="49" charset="0"/>
              </a:rPr>
              <a:t>source.orders</a:t>
            </a:r>
            <a:endParaRPr lang="en-US" sz="900">
              <a:effectLst/>
              <a:latin typeface="Menlo" panose="020B0609030804020204" pitchFamily="49" charset="0"/>
            </a:endParaRPr>
          </a:p>
        </p:txBody>
      </p:sp>
      <p:grpSp>
        <p:nvGrpSpPr>
          <p:cNvPr id="37" name="Group 36">
            <a:extLst>
              <a:ext uri="{FF2B5EF4-FFF2-40B4-BE49-F238E27FC236}">
                <a16:creationId xmlns:a16="http://schemas.microsoft.com/office/drawing/2014/main" id="{A1F8147A-F68C-3C41-BD48-1EC83D5512F6}"/>
              </a:ext>
            </a:extLst>
          </p:cNvPr>
          <p:cNvGrpSpPr/>
          <p:nvPr/>
        </p:nvGrpSpPr>
        <p:grpSpPr>
          <a:xfrm>
            <a:off x="6569937" y="2681243"/>
            <a:ext cx="635153" cy="252252"/>
            <a:chOff x="1193647" y="1635094"/>
            <a:chExt cx="818524" cy="411476"/>
          </a:xfrm>
        </p:grpSpPr>
        <p:sp>
          <p:nvSpPr>
            <p:cNvPr id="38" name="Rounded Rectangle 37">
              <a:extLst>
                <a:ext uri="{FF2B5EF4-FFF2-40B4-BE49-F238E27FC236}">
                  <a16:creationId xmlns:a16="http://schemas.microsoft.com/office/drawing/2014/main" id="{BF78A7A5-6A49-DD4F-805B-5B7D55B80C7B}"/>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39" name="Rounded Rectangle 38">
              <a:extLst>
                <a:ext uri="{FF2B5EF4-FFF2-40B4-BE49-F238E27FC236}">
                  <a16:creationId xmlns:a16="http://schemas.microsoft.com/office/drawing/2014/main" id="{2BAB78DF-8628-B94B-AF2D-1831DE09EE9D}"/>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40" name="Rounded Rectangle 39">
              <a:extLst>
                <a:ext uri="{FF2B5EF4-FFF2-40B4-BE49-F238E27FC236}">
                  <a16:creationId xmlns:a16="http://schemas.microsoft.com/office/drawing/2014/main" id="{1EF86778-6FDD-6744-9E57-89691643CF5A}"/>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41" name="Rounded Rectangle 40">
              <a:extLst>
                <a:ext uri="{FF2B5EF4-FFF2-40B4-BE49-F238E27FC236}">
                  <a16:creationId xmlns:a16="http://schemas.microsoft.com/office/drawing/2014/main" id="{24157156-A00D-604E-95C4-D504B5767C9A}"/>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42" name="Rounded Rectangle 41">
              <a:extLst>
                <a:ext uri="{FF2B5EF4-FFF2-40B4-BE49-F238E27FC236}">
                  <a16:creationId xmlns:a16="http://schemas.microsoft.com/office/drawing/2014/main" id="{BBA383C7-1892-EE40-A881-4F36D76D49C0}"/>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43" name="Rounded Rectangle 42">
              <a:extLst>
                <a:ext uri="{FF2B5EF4-FFF2-40B4-BE49-F238E27FC236}">
                  <a16:creationId xmlns:a16="http://schemas.microsoft.com/office/drawing/2014/main" id="{5AA161CB-33AD-B849-A33C-D96D496AFFE1}"/>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sp>
        <p:nvSpPr>
          <p:cNvPr id="44" name="Rectangle 43">
            <a:extLst>
              <a:ext uri="{FF2B5EF4-FFF2-40B4-BE49-F238E27FC236}">
                <a16:creationId xmlns:a16="http://schemas.microsoft.com/office/drawing/2014/main" id="{BEAFA21C-2FF7-0A49-B9E0-99A2696FABBC}"/>
              </a:ext>
            </a:extLst>
          </p:cNvPr>
          <p:cNvSpPr/>
          <p:nvPr/>
        </p:nvSpPr>
        <p:spPr>
          <a:xfrm>
            <a:off x="1128647" y="2511585"/>
            <a:ext cx="598241" cy="230832"/>
          </a:xfrm>
          <a:prstGeom prst="rect">
            <a:avLst/>
          </a:prstGeom>
        </p:spPr>
        <p:txBody>
          <a:bodyPr wrap="none">
            <a:spAutoFit/>
          </a:bodyPr>
          <a:lstStyle/>
          <a:p>
            <a:r>
              <a:rPr lang="en-US" sz="900">
                <a:latin typeface="Menlo" panose="020B0609030804020204" pitchFamily="49" charset="0"/>
              </a:rPr>
              <a:t>orders</a:t>
            </a:r>
            <a:endParaRPr lang="en-US" sz="900">
              <a:effectLst/>
              <a:latin typeface="Menlo" panose="020B0609030804020204" pitchFamily="49" charset="0"/>
            </a:endParaRPr>
          </a:p>
        </p:txBody>
      </p:sp>
      <p:grpSp>
        <p:nvGrpSpPr>
          <p:cNvPr id="59" name="Group 58">
            <a:extLst>
              <a:ext uri="{FF2B5EF4-FFF2-40B4-BE49-F238E27FC236}">
                <a16:creationId xmlns:a16="http://schemas.microsoft.com/office/drawing/2014/main" id="{B8F2CAD6-D910-4D49-AF91-1A59C5674340}"/>
              </a:ext>
            </a:extLst>
          </p:cNvPr>
          <p:cNvGrpSpPr/>
          <p:nvPr/>
        </p:nvGrpSpPr>
        <p:grpSpPr>
          <a:xfrm>
            <a:off x="6548365" y="3192975"/>
            <a:ext cx="635153" cy="252252"/>
            <a:chOff x="1193647" y="1635094"/>
            <a:chExt cx="818524" cy="411476"/>
          </a:xfrm>
        </p:grpSpPr>
        <p:sp>
          <p:nvSpPr>
            <p:cNvPr id="60" name="Rounded Rectangle 59">
              <a:extLst>
                <a:ext uri="{FF2B5EF4-FFF2-40B4-BE49-F238E27FC236}">
                  <a16:creationId xmlns:a16="http://schemas.microsoft.com/office/drawing/2014/main" id="{8949396F-5BBA-A846-B610-1BAE3CC9D4B5}"/>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61" name="Rounded Rectangle 60">
              <a:extLst>
                <a:ext uri="{FF2B5EF4-FFF2-40B4-BE49-F238E27FC236}">
                  <a16:creationId xmlns:a16="http://schemas.microsoft.com/office/drawing/2014/main" id="{421DF952-8F0D-BD44-84E3-6F3B770CEC0B}"/>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62" name="Rounded Rectangle 61">
              <a:extLst>
                <a:ext uri="{FF2B5EF4-FFF2-40B4-BE49-F238E27FC236}">
                  <a16:creationId xmlns:a16="http://schemas.microsoft.com/office/drawing/2014/main" id="{778417B0-7DA8-9649-B301-7B6893A2E860}"/>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63" name="Rounded Rectangle 62">
              <a:extLst>
                <a:ext uri="{FF2B5EF4-FFF2-40B4-BE49-F238E27FC236}">
                  <a16:creationId xmlns:a16="http://schemas.microsoft.com/office/drawing/2014/main" id="{5BDCA275-672B-8244-8982-6BD99C5737BB}"/>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64" name="Rounded Rectangle 63">
              <a:extLst>
                <a:ext uri="{FF2B5EF4-FFF2-40B4-BE49-F238E27FC236}">
                  <a16:creationId xmlns:a16="http://schemas.microsoft.com/office/drawing/2014/main" id="{8720E6D3-F722-174D-8BB1-FF6417D218EB}"/>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65" name="Rounded Rectangle 64">
              <a:extLst>
                <a:ext uri="{FF2B5EF4-FFF2-40B4-BE49-F238E27FC236}">
                  <a16:creationId xmlns:a16="http://schemas.microsoft.com/office/drawing/2014/main" id="{00D34E44-C01C-C247-A4E9-4D06FB88B8C4}"/>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sp>
        <p:nvSpPr>
          <p:cNvPr id="74" name="Rectangle 73">
            <a:extLst>
              <a:ext uri="{FF2B5EF4-FFF2-40B4-BE49-F238E27FC236}">
                <a16:creationId xmlns:a16="http://schemas.microsoft.com/office/drawing/2014/main" id="{F9FF604C-9E2B-A942-8A79-99EBB28D8219}"/>
              </a:ext>
            </a:extLst>
          </p:cNvPr>
          <p:cNvSpPr/>
          <p:nvPr/>
        </p:nvSpPr>
        <p:spPr>
          <a:xfrm>
            <a:off x="6491822" y="3433623"/>
            <a:ext cx="4572000" cy="923330"/>
          </a:xfrm>
          <a:prstGeom prst="rect">
            <a:avLst/>
          </a:prstGeom>
        </p:spPr>
        <p:txBody>
          <a:bodyPr>
            <a:spAutoFit/>
          </a:bodyPr>
          <a:lstStyle/>
          <a:p>
            <a:r>
              <a:rPr lang="en-US" sz="900" dirty="0">
                <a:solidFill>
                  <a:srgbClr val="000000"/>
                </a:solidFill>
                <a:latin typeface="Menlo" panose="020B0609030804020204" pitchFamily="49" charset="0"/>
              </a:rPr>
              <a:t>__consumer_offsets</a:t>
            </a:r>
          </a:p>
          <a:p>
            <a:r>
              <a:rPr lang="en-US" sz="900" dirty="0">
                <a:solidFill>
                  <a:srgbClr val="000000"/>
                </a:solidFill>
                <a:latin typeface="Menlo" panose="020B0609030804020204" pitchFamily="49" charset="0"/>
              </a:rPr>
              <a:t>heartbeats</a:t>
            </a:r>
          </a:p>
          <a:p>
            <a:r>
              <a:rPr lang="en-US" sz="900" dirty="0">
                <a:solidFill>
                  <a:srgbClr val="000000"/>
                </a:solidFill>
                <a:latin typeface="Menlo" panose="020B0609030804020204" pitchFamily="49" charset="0"/>
              </a:rPr>
              <a:t>mm2-offsets.source.internal</a:t>
            </a:r>
          </a:p>
          <a:p>
            <a:r>
              <a:rPr lang="en-US" sz="900" dirty="0">
                <a:solidFill>
                  <a:srgbClr val="000000"/>
                </a:solidFill>
                <a:latin typeface="Menlo" panose="020B0609030804020204" pitchFamily="49" charset="0"/>
              </a:rPr>
              <a:t>mm2-status.source.internal</a:t>
            </a:r>
          </a:p>
          <a:p>
            <a:r>
              <a:rPr lang="en-US" sz="900" dirty="0">
                <a:solidFill>
                  <a:srgbClr val="000000"/>
                </a:solidFill>
                <a:latin typeface="Menlo" panose="020B0609030804020204" pitchFamily="49" charset="0"/>
              </a:rPr>
              <a:t>source.checkpoints.internal</a:t>
            </a:r>
          </a:p>
          <a:p>
            <a:r>
              <a:rPr lang="en-US" sz="900" dirty="0">
                <a:solidFill>
                  <a:srgbClr val="000000"/>
                </a:solidFill>
                <a:latin typeface="Menlo" panose="020B0609030804020204" pitchFamily="49" charset="0"/>
              </a:rPr>
              <a:t>source.heartbeats</a:t>
            </a:r>
            <a:endParaRPr lang="en-US" sz="900" b="0" dirty="0">
              <a:solidFill>
                <a:srgbClr val="000000"/>
              </a:solidFill>
              <a:effectLst/>
              <a:latin typeface="Menlo" panose="020B0609030804020204" pitchFamily="49" charset="0"/>
            </a:endParaRPr>
          </a:p>
        </p:txBody>
      </p:sp>
      <p:cxnSp>
        <p:nvCxnSpPr>
          <p:cNvPr id="76" name="Elbow Connector 75">
            <a:extLst>
              <a:ext uri="{FF2B5EF4-FFF2-40B4-BE49-F238E27FC236}">
                <a16:creationId xmlns:a16="http://schemas.microsoft.com/office/drawing/2014/main" id="{874F2150-7F88-0445-9F07-3FDA273043A6}"/>
              </a:ext>
            </a:extLst>
          </p:cNvPr>
          <p:cNvCxnSpPr>
            <a:stCxn id="18" idx="0"/>
            <a:endCxn id="5" idx="1"/>
          </p:cNvCxnSpPr>
          <p:nvPr/>
        </p:nvCxnSpPr>
        <p:spPr>
          <a:xfrm rot="5400000" flipH="1" flipV="1">
            <a:off x="1894704" y="963512"/>
            <a:ext cx="560282" cy="2535864"/>
          </a:xfrm>
          <a:prstGeom prst="bentConnector2">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7" name="Elbow Connector 76">
            <a:extLst>
              <a:ext uri="{FF2B5EF4-FFF2-40B4-BE49-F238E27FC236}">
                <a16:creationId xmlns:a16="http://schemas.microsoft.com/office/drawing/2014/main" id="{3B4506A3-3F77-214F-8768-4B3D7FD95657}"/>
              </a:ext>
            </a:extLst>
          </p:cNvPr>
          <p:cNvCxnSpPr>
            <a:cxnSpLocks/>
            <a:stCxn id="12" idx="0"/>
            <a:endCxn id="36" idx="0"/>
          </p:cNvCxnSpPr>
          <p:nvPr/>
        </p:nvCxnSpPr>
        <p:spPr>
          <a:xfrm rot="16200000" flipH="1">
            <a:off x="6298851" y="1288572"/>
            <a:ext cx="112216" cy="1488380"/>
          </a:xfrm>
          <a:prstGeom prst="bentConnector3">
            <a:avLst>
              <a:gd name="adj1" fmla="val -203714"/>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51161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dirty="0"/>
              <a:t>MM2 - Data Replication Active - Passive</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8537409" y="4831164"/>
            <a:ext cx="400384" cy="273844"/>
          </a:xfrm>
          <a:prstGeom prst="rect">
            <a:avLst/>
          </a:prstGeom>
        </p:spPr>
        <p:txBody>
          <a:bodyPr vert="horz" lIns="91440" tIns="45720" rIns="91440" bIns="45720" rtlCol="0" anchor="ctr"/>
          <a:lstStyle>
            <a:defPPr>
              <a:defRPr lang="en-US"/>
            </a:defPPr>
            <a:lvl1pPr marL="0" algn="r"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eaLnBrk="0" fontAlgn="base" hangingPunct="0">
              <a:spcBef>
                <a:spcPct val="0"/>
              </a:spcBef>
              <a:spcAft>
                <a:spcPct val="0"/>
              </a:spcAft>
            </a:pPr>
            <a:fld id="{E9549862-13E2-C34D-815E-8545BD36FC59}" type="slidenum">
              <a:rPr lang="en-US" smtClean="0">
                <a:solidFill>
                  <a:srgbClr val="6D7777"/>
                </a:solidFill>
              </a:rPr>
              <a:pPr eaLnBrk="0" fontAlgn="base" hangingPunct="0">
                <a:spcBef>
                  <a:spcPct val="0"/>
                </a:spcBef>
                <a:spcAft>
                  <a:spcPct val="0"/>
                </a:spcAft>
              </a:pPr>
              <a:t>4</a:t>
            </a:fld>
            <a:endParaRPr lang="en-US">
              <a:solidFill>
                <a:srgbClr val="6D7777"/>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00FF"/>
                </a:solidFill>
                <a:latin typeface="Arial"/>
              </a:rPr>
              <a:t>localhost</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4135285"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B050"/>
                </a:solidFill>
                <a:latin typeface="Arial"/>
              </a:rPr>
              <a:t>Event Streams on Cloud Target Cluster</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6272015"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6409173"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6547302"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6684460"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822588"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952411"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60190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dirty="0">
                <a:solidFill>
                  <a:srgbClr val="6D7777"/>
                </a:solidFill>
                <a:latin typeface="Arial" panose="020B0604020202020204" pitchFamily="34" charset="0"/>
                <a:cs typeface="Arial" panose="020B0604020202020204" pitchFamily="34" charset="0"/>
              </a:rPr>
              <a:t>Event Streams Cluster</a:t>
            </a:r>
          </a:p>
        </p:txBody>
      </p:sp>
      <p:pic>
        <p:nvPicPr>
          <p:cNvPr id="15" name="Picture 14">
            <a:extLst>
              <a:ext uri="{FF2B5EF4-FFF2-40B4-BE49-F238E27FC236}">
                <a16:creationId xmlns:a16="http://schemas.microsoft.com/office/drawing/2014/main" id="{4D675F2E-5ADD-244D-A2C8-DC471A256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dirty="0">
                <a:solidFill>
                  <a:srgbClr val="6D7777"/>
                </a:solidFill>
                <a:latin typeface="Arial" panose="020B0604020202020204" pitchFamily="34" charset="0"/>
                <a:cs typeface="Arial" panose="020B0604020202020204" pitchFamily="34" charset="0"/>
              </a:rPr>
              <a:t>Kafka Broker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636690" y="2626945"/>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47" name="AutoShape 4">
            <a:extLst>
              <a:ext uri="{FF2B5EF4-FFF2-40B4-BE49-F238E27FC236}">
                <a16:creationId xmlns:a16="http://schemas.microsoft.com/office/drawing/2014/main" id="{46810D72-B6D9-3743-AE1C-B909754E1990}"/>
              </a:ext>
            </a:extLst>
          </p:cNvPr>
          <p:cNvSpPr>
            <a:spLocks noChangeArrowheads="1"/>
          </p:cNvSpPr>
          <p:nvPr/>
        </p:nvSpPr>
        <p:spPr bwMode="auto">
          <a:xfrm>
            <a:off x="2238871" y="3049982"/>
            <a:ext cx="1812650"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Kafka Connect Cluster</a:t>
            </a:r>
          </a:p>
        </p:txBody>
      </p:sp>
      <p:sp>
        <p:nvSpPr>
          <p:cNvPr id="50" name="Rounded Rectangle 49">
            <a:extLst>
              <a:ext uri="{FF2B5EF4-FFF2-40B4-BE49-F238E27FC236}">
                <a16:creationId xmlns:a16="http://schemas.microsoft.com/office/drawing/2014/main" id="{BE8DBD31-EE66-7142-9446-9497205FC72D}"/>
              </a:ext>
            </a:extLst>
          </p:cNvPr>
          <p:cNvSpPr/>
          <p:nvPr/>
        </p:nvSpPr>
        <p:spPr>
          <a:xfrm>
            <a:off x="535838" y="2714351"/>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1" name="Rounded Rectangle 50">
            <a:extLst>
              <a:ext uri="{FF2B5EF4-FFF2-40B4-BE49-F238E27FC236}">
                <a16:creationId xmlns:a16="http://schemas.microsoft.com/office/drawing/2014/main" id="{6A15D4F8-9899-8240-BB05-FA0F6F1A556B}"/>
              </a:ext>
            </a:extLst>
          </p:cNvPr>
          <p:cNvSpPr/>
          <p:nvPr/>
        </p:nvSpPr>
        <p:spPr>
          <a:xfrm>
            <a:off x="508947" y="2795033"/>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latin typeface="Arial"/>
            </a:endParaRPr>
          </a:p>
        </p:txBody>
      </p:sp>
      <p:pic>
        <p:nvPicPr>
          <p:cNvPr id="3" name="Picture 2">
            <a:extLst>
              <a:ext uri="{FF2B5EF4-FFF2-40B4-BE49-F238E27FC236}">
                <a16:creationId xmlns:a16="http://schemas.microsoft.com/office/drawing/2014/main" id="{6897ECA9-F27F-1B4B-A567-00FA2BA8DB10}"/>
              </a:ext>
            </a:extLst>
          </p:cNvPr>
          <p:cNvPicPr>
            <a:picLocks noChangeAspect="1"/>
          </p:cNvPicPr>
          <p:nvPr/>
        </p:nvPicPr>
        <p:blipFill>
          <a:blip r:embed="rId3"/>
          <a:stretch>
            <a:fillRect/>
          </a:stretch>
        </p:blipFill>
        <p:spPr>
          <a:xfrm>
            <a:off x="511363" y="1939213"/>
            <a:ext cx="376238" cy="371475"/>
          </a:xfrm>
          <a:prstGeom prst="rect">
            <a:avLst/>
          </a:prstGeom>
        </p:spPr>
      </p:pic>
      <p:pic>
        <p:nvPicPr>
          <p:cNvPr id="37" name="Picture 36">
            <a:extLst>
              <a:ext uri="{FF2B5EF4-FFF2-40B4-BE49-F238E27FC236}">
                <a16:creationId xmlns:a16="http://schemas.microsoft.com/office/drawing/2014/main" id="{6D8F6862-7739-D946-A521-B5976D86EED8}"/>
              </a:ext>
            </a:extLst>
          </p:cNvPr>
          <p:cNvPicPr>
            <a:picLocks noChangeAspect="1"/>
          </p:cNvPicPr>
          <p:nvPr/>
        </p:nvPicPr>
        <p:blipFill>
          <a:blip r:embed="rId3"/>
          <a:stretch>
            <a:fillRect/>
          </a:stretch>
        </p:blipFill>
        <p:spPr>
          <a:xfrm>
            <a:off x="2599008" y="3265162"/>
            <a:ext cx="376238" cy="371475"/>
          </a:xfrm>
          <a:prstGeom prst="rect">
            <a:avLst/>
          </a:prstGeom>
        </p:spPr>
      </p:pic>
      <p:sp>
        <p:nvSpPr>
          <p:cNvPr id="54" name="Rounded Rectangle 53">
            <a:extLst>
              <a:ext uri="{FF2B5EF4-FFF2-40B4-BE49-F238E27FC236}">
                <a16:creationId xmlns:a16="http://schemas.microsoft.com/office/drawing/2014/main" id="{BCDFEE58-EA3C-BF4F-8577-559474779C96}"/>
              </a:ext>
            </a:extLst>
          </p:cNvPr>
          <p:cNvSpPr/>
          <p:nvPr/>
        </p:nvSpPr>
        <p:spPr>
          <a:xfrm>
            <a:off x="2789450" y="3184908"/>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Mirror Maker 2.0</a:t>
            </a:r>
          </a:p>
        </p:txBody>
      </p:sp>
      <p:sp>
        <p:nvSpPr>
          <p:cNvPr id="64" name="TextBox 63">
            <a:extLst>
              <a:ext uri="{FF2B5EF4-FFF2-40B4-BE49-F238E27FC236}">
                <a16:creationId xmlns:a16="http://schemas.microsoft.com/office/drawing/2014/main" id="{4B2F4F93-F429-0240-81C4-4D6E56493136}"/>
              </a:ext>
            </a:extLst>
          </p:cNvPr>
          <p:cNvSpPr txBox="1"/>
          <p:nvPr/>
        </p:nvSpPr>
        <p:spPr>
          <a:xfrm>
            <a:off x="2216694" y="1702106"/>
            <a:ext cx="644728"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source</a:t>
            </a:r>
          </a:p>
        </p:txBody>
      </p:sp>
      <p:sp>
        <p:nvSpPr>
          <p:cNvPr id="65" name="TextBox 64">
            <a:extLst>
              <a:ext uri="{FF2B5EF4-FFF2-40B4-BE49-F238E27FC236}">
                <a16:creationId xmlns:a16="http://schemas.microsoft.com/office/drawing/2014/main" id="{D2EF4825-55C7-D64B-9CC6-C4E9B1FB2DE2}"/>
              </a:ext>
            </a:extLst>
          </p:cNvPr>
          <p:cNvSpPr txBox="1"/>
          <p:nvPr/>
        </p:nvSpPr>
        <p:spPr>
          <a:xfrm>
            <a:off x="7158634" y="1679324"/>
            <a:ext cx="577402"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target</a:t>
            </a:r>
          </a:p>
        </p:txBody>
      </p:sp>
      <p:cxnSp>
        <p:nvCxnSpPr>
          <p:cNvPr id="68" name="Elbow Connector 67">
            <a:extLst>
              <a:ext uri="{FF2B5EF4-FFF2-40B4-BE49-F238E27FC236}">
                <a16:creationId xmlns:a16="http://schemas.microsoft.com/office/drawing/2014/main" id="{451359B3-8344-9C45-9E79-B254EDA7B7D9}"/>
              </a:ext>
            </a:extLst>
          </p:cNvPr>
          <p:cNvCxnSpPr>
            <a:cxnSpLocks/>
            <a:stCxn id="31" idx="2"/>
            <a:endCxn id="54" idx="1"/>
          </p:cNvCxnSpPr>
          <p:nvPr/>
        </p:nvCxnSpPr>
        <p:spPr>
          <a:xfrm rot="16200000" flipH="1">
            <a:off x="1589891" y="2131835"/>
            <a:ext cx="1284825" cy="1114293"/>
          </a:xfrm>
          <a:prstGeom prst="bentConnector2">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9" name="Elbow Connector 68">
            <a:extLst>
              <a:ext uri="{FF2B5EF4-FFF2-40B4-BE49-F238E27FC236}">
                <a16:creationId xmlns:a16="http://schemas.microsoft.com/office/drawing/2014/main" id="{C182C085-EF9C-3543-AD39-CBA799CABF3E}"/>
              </a:ext>
            </a:extLst>
          </p:cNvPr>
          <p:cNvCxnSpPr>
            <a:cxnSpLocks/>
            <a:stCxn id="54" idx="0"/>
            <a:endCxn id="13" idx="2"/>
          </p:cNvCxnSpPr>
          <p:nvPr/>
        </p:nvCxnSpPr>
        <p:spPr>
          <a:xfrm rot="5400000" flipH="1" flipV="1">
            <a:off x="4572433" y="735866"/>
            <a:ext cx="1163262" cy="3734822"/>
          </a:xfrm>
          <a:prstGeom prst="bentConnector3">
            <a:avLst>
              <a:gd name="adj1" fmla="val 50000"/>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0" name="Elbow Connector 69">
            <a:extLst>
              <a:ext uri="{FF2B5EF4-FFF2-40B4-BE49-F238E27FC236}">
                <a16:creationId xmlns:a16="http://schemas.microsoft.com/office/drawing/2014/main" id="{1D45C997-A8AF-5542-AB77-E2FF4F3F28D0}"/>
              </a:ext>
            </a:extLst>
          </p:cNvPr>
          <p:cNvCxnSpPr>
            <a:cxnSpLocks/>
            <a:stCxn id="45" idx="0"/>
            <a:endCxn id="33" idx="2"/>
          </p:cNvCxnSpPr>
          <p:nvPr/>
        </p:nvCxnSpPr>
        <p:spPr>
          <a:xfrm rot="5400000" flipH="1" flipV="1">
            <a:off x="1248313" y="1932151"/>
            <a:ext cx="580375" cy="809214"/>
          </a:xfrm>
          <a:prstGeom prst="bentConnector3">
            <a:avLst>
              <a:gd name="adj1" fmla="val 50000"/>
            </a:avLst>
          </a:prstGeom>
          <a:ln w="15875">
            <a:solidFill>
              <a:srgbClr val="0000F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pic>
        <p:nvPicPr>
          <p:cNvPr id="72" name="Picture 71">
            <a:extLst>
              <a:ext uri="{FF2B5EF4-FFF2-40B4-BE49-F238E27FC236}">
                <a16:creationId xmlns:a16="http://schemas.microsoft.com/office/drawing/2014/main" id="{ABEBCEB3-92BA-2440-9068-30A2A18E0523}"/>
              </a:ext>
            </a:extLst>
          </p:cNvPr>
          <p:cNvPicPr>
            <a:picLocks noChangeAspect="1"/>
          </p:cNvPicPr>
          <p:nvPr/>
        </p:nvPicPr>
        <p:blipFill>
          <a:blip r:embed="rId4"/>
          <a:stretch>
            <a:fillRect/>
          </a:stretch>
        </p:blipFill>
        <p:spPr>
          <a:xfrm>
            <a:off x="583510" y="1532056"/>
            <a:ext cx="331190" cy="331190"/>
          </a:xfrm>
          <a:prstGeom prst="rect">
            <a:avLst/>
          </a:prstGeom>
        </p:spPr>
      </p:pic>
      <p:pic>
        <p:nvPicPr>
          <p:cNvPr id="38" name="Picture 37" descr="A picture containing sign, clock&#10;&#10;Description automatically generated">
            <a:extLst>
              <a:ext uri="{FF2B5EF4-FFF2-40B4-BE49-F238E27FC236}">
                <a16:creationId xmlns:a16="http://schemas.microsoft.com/office/drawing/2014/main" id="{477289F3-3999-8243-83D4-E5062E283589}"/>
              </a:ext>
            </a:extLst>
          </p:cNvPr>
          <p:cNvPicPr>
            <a:picLocks noChangeAspect="1"/>
          </p:cNvPicPr>
          <p:nvPr/>
        </p:nvPicPr>
        <p:blipFill>
          <a:blip r:embed="rId5"/>
          <a:stretch>
            <a:fillRect/>
          </a:stretch>
        </p:blipFill>
        <p:spPr>
          <a:xfrm>
            <a:off x="8394478" y="1071776"/>
            <a:ext cx="397442" cy="351885"/>
          </a:xfrm>
          <a:prstGeom prst="rect">
            <a:avLst/>
          </a:prstGeom>
        </p:spPr>
      </p:pic>
      <p:sp>
        <p:nvSpPr>
          <p:cNvPr id="39" name="TextBox 38">
            <a:extLst>
              <a:ext uri="{FF2B5EF4-FFF2-40B4-BE49-F238E27FC236}">
                <a16:creationId xmlns:a16="http://schemas.microsoft.com/office/drawing/2014/main" id="{EC40706D-FC3C-4646-82B3-007C9A4CCDBB}"/>
              </a:ext>
            </a:extLst>
          </p:cNvPr>
          <p:cNvSpPr txBox="1"/>
          <p:nvPr/>
        </p:nvSpPr>
        <p:spPr>
          <a:xfrm>
            <a:off x="1258848" y="1463746"/>
            <a:ext cx="673582" cy="246221"/>
          </a:xfrm>
          <a:prstGeom prst="rect">
            <a:avLst/>
          </a:prstGeom>
          <a:noFill/>
        </p:spPr>
        <p:txBody>
          <a:bodyPr wrap="none" rtlCol="0">
            <a:spAutoFit/>
          </a:bodyPr>
          <a:lstStyle/>
          <a:p>
            <a:r>
              <a:rPr lang="en-US" sz="1000" dirty="0"/>
              <a:t>products</a:t>
            </a:r>
            <a:endParaRPr sz="1000" dirty="0"/>
          </a:p>
        </p:txBody>
      </p:sp>
      <p:sp>
        <p:nvSpPr>
          <p:cNvPr id="73" name="TextBox 72">
            <a:extLst>
              <a:ext uri="{FF2B5EF4-FFF2-40B4-BE49-F238E27FC236}">
                <a16:creationId xmlns:a16="http://schemas.microsoft.com/office/drawing/2014/main" id="{F8CA81F4-CF72-2F43-835A-62BFE171434F}"/>
              </a:ext>
            </a:extLst>
          </p:cNvPr>
          <p:cNvSpPr txBox="1"/>
          <p:nvPr/>
        </p:nvSpPr>
        <p:spPr>
          <a:xfrm>
            <a:off x="6329859" y="1423157"/>
            <a:ext cx="1091966" cy="246221"/>
          </a:xfrm>
          <a:prstGeom prst="rect">
            <a:avLst/>
          </a:prstGeom>
          <a:noFill/>
        </p:spPr>
        <p:txBody>
          <a:bodyPr wrap="none" rtlCol="0">
            <a:spAutoFit/>
          </a:bodyPr>
          <a:lstStyle/>
          <a:p>
            <a:r>
              <a:rPr lang="en-US" sz="1000" dirty="0" err="1"/>
              <a:t>source.products</a:t>
            </a:r>
            <a:endParaRPr sz="1000" dirty="0"/>
          </a:p>
        </p:txBody>
      </p:sp>
    </p:spTree>
    <p:extLst>
      <p:ext uri="{BB962C8B-B14F-4D97-AF65-F5344CB8AC3E}">
        <p14:creationId xmlns:p14="http://schemas.microsoft.com/office/powerpoint/2010/main" val="332195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dirty="0"/>
              <a:t>MM2 - Data Replication Active - Passive</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8537409" y="4831164"/>
            <a:ext cx="400384" cy="273844"/>
          </a:xfrm>
          <a:prstGeom prst="rect">
            <a:avLst/>
          </a:prstGeom>
        </p:spPr>
        <p:txBody>
          <a:bodyPr vert="horz" lIns="91440" tIns="45720" rIns="91440" bIns="45720" rtlCol="0" anchor="ctr"/>
          <a:lstStyle>
            <a:defPPr>
              <a:defRPr lang="en-US"/>
            </a:defPPr>
            <a:lvl1pPr marL="0" algn="r"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eaLnBrk="0" fontAlgn="base" hangingPunct="0">
              <a:spcBef>
                <a:spcPct val="0"/>
              </a:spcBef>
              <a:spcAft>
                <a:spcPct val="0"/>
              </a:spcAft>
            </a:pPr>
            <a:fld id="{E9549862-13E2-C34D-815E-8545BD36FC59}" type="slidenum">
              <a:rPr lang="en-US" smtClean="0">
                <a:solidFill>
                  <a:srgbClr val="6D7777"/>
                </a:solidFill>
              </a:rPr>
              <a:pPr eaLnBrk="0" fontAlgn="base" hangingPunct="0">
                <a:spcBef>
                  <a:spcPct val="0"/>
                </a:spcBef>
                <a:spcAft>
                  <a:spcPct val="0"/>
                </a:spcAft>
              </a:pPr>
              <a:t>5</a:t>
            </a:fld>
            <a:endParaRPr lang="en-US">
              <a:solidFill>
                <a:srgbClr val="6D7777"/>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00FF"/>
                </a:solidFill>
                <a:latin typeface="Arial"/>
              </a:rPr>
              <a:t>Source cluster</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4135285"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B050"/>
                </a:solidFill>
                <a:latin typeface="Arial"/>
              </a:rPr>
              <a:t>Event Streams Target Cluster</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6272015"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6409173"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6547302"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6684460"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822588"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952411"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60190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dirty="0">
                <a:solidFill>
                  <a:srgbClr val="6D7777"/>
                </a:solidFill>
                <a:latin typeface="Arial" panose="020B0604020202020204" pitchFamily="34" charset="0"/>
                <a:cs typeface="Arial" panose="020B0604020202020204" pitchFamily="34" charset="0"/>
              </a:rPr>
              <a:t>Event Streams Cluster</a:t>
            </a:r>
          </a:p>
        </p:txBody>
      </p:sp>
      <p:pic>
        <p:nvPicPr>
          <p:cNvPr id="15" name="Picture 14">
            <a:extLst>
              <a:ext uri="{FF2B5EF4-FFF2-40B4-BE49-F238E27FC236}">
                <a16:creationId xmlns:a16="http://schemas.microsoft.com/office/drawing/2014/main" id="{4D675F2E-5ADD-244D-A2C8-DC471A256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sp>
        <p:nvSpPr>
          <p:cNvPr id="16" name="AutoShape 4">
            <a:extLst>
              <a:ext uri="{FF2B5EF4-FFF2-40B4-BE49-F238E27FC236}">
                <a16:creationId xmlns:a16="http://schemas.microsoft.com/office/drawing/2014/main" id="{8537465C-CC23-3A49-BF55-D3D5F0E218A8}"/>
              </a:ext>
            </a:extLst>
          </p:cNvPr>
          <p:cNvSpPr>
            <a:spLocks noChangeArrowheads="1"/>
          </p:cNvSpPr>
          <p:nvPr/>
        </p:nvSpPr>
        <p:spPr bwMode="auto">
          <a:xfrm>
            <a:off x="4925539" y="2409121"/>
            <a:ext cx="3611870" cy="1208138"/>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endParaRPr lang="en-US" sz="750">
              <a:solidFill>
                <a:srgbClr val="6D7777"/>
              </a:solidFill>
              <a:latin typeface="Arial" panose="020B0604020202020204" pitchFamily="34" charset="0"/>
              <a:cs typeface="Arial" panose="020B0604020202020204" pitchFamily="34" charset="0"/>
            </a:endParaRPr>
          </a:p>
        </p:txBody>
      </p:sp>
      <p:pic>
        <p:nvPicPr>
          <p:cNvPr id="17" name="Picture 16">
            <a:extLst>
              <a:ext uri="{FF2B5EF4-FFF2-40B4-BE49-F238E27FC236}">
                <a16:creationId xmlns:a16="http://schemas.microsoft.com/office/drawing/2014/main" id="{6ABC5224-3E3C-5747-867A-AC22EFA3C6D3}"/>
              </a:ext>
            </a:extLst>
          </p:cNvPr>
          <p:cNvPicPr>
            <a:picLocks noChangeAspect="1"/>
          </p:cNvPicPr>
          <p:nvPr/>
        </p:nvPicPr>
        <p:blipFill>
          <a:blip r:embed="rId3"/>
          <a:stretch>
            <a:fillRect/>
          </a:stretch>
        </p:blipFill>
        <p:spPr>
          <a:xfrm>
            <a:off x="4855201" y="3452735"/>
            <a:ext cx="225173" cy="205872"/>
          </a:xfrm>
          <a:prstGeom prst="rect">
            <a:avLst/>
          </a:prstGeom>
        </p:spPr>
      </p:pic>
      <p:sp>
        <p:nvSpPr>
          <p:cNvPr id="18" name="AutoShape 4">
            <a:extLst>
              <a:ext uri="{FF2B5EF4-FFF2-40B4-BE49-F238E27FC236}">
                <a16:creationId xmlns:a16="http://schemas.microsoft.com/office/drawing/2014/main" id="{211CB3E3-B829-2C4F-A3D6-B13BE7F48F22}"/>
              </a:ext>
            </a:extLst>
          </p:cNvPr>
          <p:cNvSpPr>
            <a:spLocks noChangeArrowheads="1"/>
          </p:cNvSpPr>
          <p:nvPr/>
        </p:nvSpPr>
        <p:spPr bwMode="auto">
          <a:xfrm>
            <a:off x="411972" y="1363612"/>
            <a:ext cx="3611870" cy="2482247"/>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endParaRPr lang="en-US" sz="750">
              <a:solidFill>
                <a:srgbClr val="6D7777"/>
              </a:solidFill>
              <a:latin typeface="Arial" panose="020B0604020202020204" pitchFamily="34" charset="0"/>
              <a:cs typeface="Arial" panose="020B0604020202020204" pitchFamily="34" charset="0"/>
            </a:endParaRPr>
          </a:p>
        </p:txBody>
      </p:sp>
      <p:pic>
        <p:nvPicPr>
          <p:cNvPr id="19" name="Picture 18">
            <a:extLst>
              <a:ext uri="{FF2B5EF4-FFF2-40B4-BE49-F238E27FC236}">
                <a16:creationId xmlns:a16="http://schemas.microsoft.com/office/drawing/2014/main" id="{7706F5A4-7139-564E-A4D8-D1D149150755}"/>
              </a:ext>
            </a:extLst>
          </p:cNvPr>
          <p:cNvPicPr>
            <a:picLocks noChangeAspect="1"/>
          </p:cNvPicPr>
          <p:nvPr/>
        </p:nvPicPr>
        <p:blipFill>
          <a:blip r:embed="rId3"/>
          <a:stretch>
            <a:fillRect/>
          </a:stretch>
        </p:blipFill>
        <p:spPr>
          <a:xfrm>
            <a:off x="356381" y="3658607"/>
            <a:ext cx="225173" cy="205872"/>
          </a:xfrm>
          <a:prstGeom prst="rect">
            <a:avLst/>
          </a:prstGeom>
        </p:spPr>
      </p:pic>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Kafka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636690" y="2626945"/>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47" name="AutoShape 4">
            <a:extLst>
              <a:ext uri="{FF2B5EF4-FFF2-40B4-BE49-F238E27FC236}">
                <a16:creationId xmlns:a16="http://schemas.microsoft.com/office/drawing/2014/main" id="{46810D72-B6D9-3743-AE1C-B909754E1990}"/>
              </a:ext>
            </a:extLst>
          </p:cNvPr>
          <p:cNvSpPr>
            <a:spLocks noChangeArrowheads="1"/>
          </p:cNvSpPr>
          <p:nvPr/>
        </p:nvSpPr>
        <p:spPr bwMode="auto">
          <a:xfrm>
            <a:off x="6645551" y="2551843"/>
            <a:ext cx="1812650"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Kafka Connect Cluster</a:t>
            </a:r>
          </a:p>
        </p:txBody>
      </p:sp>
      <p:sp>
        <p:nvSpPr>
          <p:cNvPr id="50" name="Rounded Rectangle 49">
            <a:extLst>
              <a:ext uri="{FF2B5EF4-FFF2-40B4-BE49-F238E27FC236}">
                <a16:creationId xmlns:a16="http://schemas.microsoft.com/office/drawing/2014/main" id="{BE8DBD31-EE66-7142-9446-9497205FC72D}"/>
              </a:ext>
            </a:extLst>
          </p:cNvPr>
          <p:cNvSpPr/>
          <p:nvPr/>
        </p:nvSpPr>
        <p:spPr>
          <a:xfrm>
            <a:off x="535838" y="2714351"/>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1" name="Rounded Rectangle 50">
            <a:extLst>
              <a:ext uri="{FF2B5EF4-FFF2-40B4-BE49-F238E27FC236}">
                <a16:creationId xmlns:a16="http://schemas.microsoft.com/office/drawing/2014/main" id="{6A15D4F8-9899-8240-BB05-FA0F6F1A556B}"/>
              </a:ext>
            </a:extLst>
          </p:cNvPr>
          <p:cNvSpPr/>
          <p:nvPr/>
        </p:nvSpPr>
        <p:spPr>
          <a:xfrm>
            <a:off x="508947" y="2795033"/>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latin typeface="Arial"/>
            </a:endParaRPr>
          </a:p>
        </p:txBody>
      </p:sp>
      <p:pic>
        <p:nvPicPr>
          <p:cNvPr id="3" name="Picture 2">
            <a:extLst>
              <a:ext uri="{FF2B5EF4-FFF2-40B4-BE49-F238E27FC236}">
                <a16:creationId xmlns:a16="http://schemas.microsoft.com/office/drawing/2014/main" id="{6897ECA9-F27F-1B4B-A567-00FA2BA8DB10}"/>
              </a:ext>
            </a:extLst>
          </p:cNvPr>
          <p:cNvPicPr>
            <a:picLocks noChangeAspect="1"/>
          </p:cNvPicPr>
          <p:nvPr/>
        </p:nvPicPr>
        <p:blipFill>
          <a:blip r:embed="rId4"/>
          <a:stretch>
            <a:fillRect/>
          </a:stretch>
        </p:blipFill>
        <p:spPr>
          <a:xfrm>
            <a:off x="511363" y="1939213"/>
            <a:ext cx="376238" cy="371475"/>
          </a:xfrm>
          <a:prstGeom prst="rect">
            <a:avLst/>
          </a:prstGeom>
        </p:spPr>
      </p:pic>
      <p:sp>
        <p:nvSpPr>
          <p:cNvPr id="54" name="Rounded Rectangle 53">
            <a:extLst>
              <a:ext uri="{FF2B5EF4-FFF2-40B4-BE49-F238E27FC236}">
                <a16:creationId xmlns:a16="http://schemas.microsoft.com/office/drawing/2014/main" id="{BCDFEE58-EA3C-BF4F-8577-559474779C96}"/>
              </a:ext>
            </a:extLst>
          </p:cNvPr>
          <p:cNvSpPr/>
          <p:nvPr/>
        </p:nvSpPr>
        <p:spPr>
          <a:xfrm>
            <a:off x="7136814" y="2698743"/>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Mirror Maker 2.0</a:t>
            </a:r>
          </a:p>
        </p:txBody>
      </p:sp>
      <p:grpSp>
        <p:nvGrpSpPr>
          <p:cNvPr id="27" name="Group 26">
            <a:extLst>
              <a:ext uri="{FF2B5EF4-FFF2-40B4-BE49-F238E27FC236}">
                <a16:creationId xmlns:a16="http://schemas.microsoft.com/office/drawing/2014/main" id="{0133CC9E-8289-8846-893F-ED90BFCE9071}"/>
              </a:ext>
            </a:extLst>
          </p:cNvPr>
          <p:cNvGrpSpPr/>
          <p:nvPr/>
        </p:nvGrpSpPr>
        <p:grpSpPr>
          <a:xfrm>
            <a:off x="3106671" y="1627717"/>
            <a:ext cx="550574" cy="411476"/>
            <a:chOff x="4142228" y="2170290"/>
            <a:chExt cx="734098" cy="548634"/>
          </a:xfrm>
          <a:solidFill>
            <a:schemeClr val="accent2"/>
          </a:solidFill>
        </p:grpSpPr>
        <p:sp>
          <p:nvSpPr>
            <p:cNvPr id="55" name="Rounded Rectangle 54">
              <a:extLst>
                <a:ext uri="{FF2B5EF4-FFF2-40B4-BE49-F238E27FC236}">
                  <a16:creationId xmlns:a16="http://schemas.microsoft.com/office/drawing/2014/main" id="{92B84068-862F-214A-AFC7-BB3F876418C7}"/>
                </a:ext>
              </a:extLst>
            </p:cNvPr>
            <p:cNvSpPr/>
            <p:nvPr/>
          </p:nvSpPr>
          <p:spPr bwMode="auto">
            <a:xfrm>
              <a:off x="4142228"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56" name="Rounded Rectangle 55">
              <a:extLst>
                <a:ext uri="{FF2B5EF4-FFF2-40B4-BE49-F238E27FC236}">
                  <a16:creationId xmlns:a16="http://schemas.microsoft.com/office/drawing/2014/main" id="{5F0AA40F-B79A-BC4E-9403-E1032F2A0869}"/>
                </a:ext>
              </a:extLst>
            </p:cNvPr>
            <p:cNvSpPr/>
            <p:nvPr/>
          </p:nvSpPr>
          <p:spPr bwMode="auto">
            <a:xfrm>
              <a:off x="432510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57" name="Rounded Rectangle 56">
              <a:extLst>
                <a:ext uri="{FF2B5EF4-FFF2-40B4-BE49-F238E27FC236}">
                  <a16:creationId xmlns:a16="http://schemas.microsoft.com/office/drawing/2014/main" id="{063DB5D0-7E32-ED46-9957-BB8A789CC107}"/>
                </a:ext>
              </a:extLst>
            </p:cNvPr>
            <p:cNvSpPr/>
            <p:nvPr/>
          </p:nvSpPr>
          <p:spPr bwMode="auto">
            <a:xfrm>
              <a:off x="4509277"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58" name="Rounded Rectangle 57">
              <a:extLst>
                <a:ext uri="{FF2B5EF4-FFF2-40B4-BE49-F238E27FC236}">
                  <a16:creationId xmlns:a16="http://schemas.microsoft.com/office/drawing/2014/main" id="{CF3D7F0C-5550-B744-A29A-3C539C8C3FD1}"/>
                </a:ext>
              </a:extLst>
            </p:cNvPr>
            <p:cNvSpPr/>
            <p:nvPr/>
          </p:nvSpPr>
          <p:spPr bwMode="auto">
            <a:xfrm>
              <a:off x="469215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grpSp>
      <p:grpSp>
        <p:nvGrpSpPr>
          <p:cNvPr id="59" name="Group 58">
            <a:extLst>
              <a:ext uri="{FF2B5EF4-FFF2-40B4-BE49-F238E27FC236}">
                <a16:creationId xmlns:a16="http://schemas.microsoft.com/office/drawing/2014/main" id="{FD5AA850-537D-3E4E-8CE2-1A4B2824A233}"/>
              </a:ext>
            </a:extLst>
          </p:cNvPr>
          <p:cNvGrpSpPr/>
          <p:nvPr/>
        </p:nvGrpSpPr>
        <p:grpSpPr>
          <a:xfrm>
            <a:off x="7780127" y="1621873"/>
            <a:ext cx="550574" cy="411476"/>
            <a:chOff x="4142228" y="2170290"/>
            <a:chExt cx="734098" cy="548634"/>
          </a:xfrm>
          <a:solidFill>
            <a:schemeClr val="accent2"/>
          </a:solidFill>
        </p:grpSpPr>
        <p:sp>
          <p:nvSpPr>
            <p:cNvPr id="60" name="Rounded Rectangle 59">
              <a:extLst>
                <a:ext uri="{FF2B5EF4-FFF2-40B4-BE49-F238E27FC236}">
                  <a16:creationId xmlns:a16="http://schemas.microsoft.com/office/drawing/2014/main" id="{A20AC59D-8FFD-7348-9C18-392BF6BA646D}"/>
                </a:ext>
              </a:extLst>
            </p:cNvPr>
            <p:cNvSpPr/>
            <p:nvPr/>
          </p:nvSpPr>
          <p:spPr bwMode="auto">
            <a:xfrm>
              <a:off x="4142228"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61" name="Rounded Rectangle 60">
              <a:extLst>
                <a:ext uri="{FF2B5EF4-FFF2-40B4-BE49-F238E27FC236}">
                  <a16:creationId xmlns:a16="http://schemas.microsoft.com/office/drawing/2014/main" id="{25FEF91A-27F6-0A46-BA6F-4762CB0B4693}"/>
                </a:ext>
              </a:extLst>
            </p:cNvPr>
            <p:cNvSpPr/>
            <p:nvPr/>
          </p:nvSpPr>
          <p:spPr bwMode="auto">
            <a:xfrm>
              <a:off x="432510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62" name="Rounded Rectangle 61">
              <a:extLst>
                <a:ext uri="{FF2B5EF4-FFF2-40B4-BE49-F238E27FC236}">
                  <a16:creationId xmlns:a16="http://schemas.microsoft.com/office/drawing/2014/main" id="{3349F8B5-00F7-094B-A6C5-89B1479B83E8}"/>
                </a:ext>
              </a:extLst>
            </p:cNvPr>
            <p:cNvSpPr/>
            <p:nvPr/>
          </p:nvSpPr>
          <p:spPr bwMode="auto">
            <a:xfrm>
              <a:off x="4509277"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63" name="Rounded Rectangle 62">
              <a:extLst>
                <a:ext uri="{FF2B5EF4-FFF2-40B4-BE49-F238E27FC236}">
                  <a16:creationId xmlns:a16="http://schemas.microsoft.com/office/drawing/2014/main" id="{BF93E0B7-5222-CA4E-B87F-E9F75D85DA75}"/>
                </a:ext>
              </a:extLst>
            </p:cNvPr>
            <p:cNvSpPr/>
            <p:nvPr/>
          </p:nvSpPr>
          <p:spPr bwMode="auto">
            <a:xfrm>
              <a:off x="469215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grpSp>
      <p:sp>
        <p:nvSpPr>
          <p:cNvPr id="64" name="TextBox 63">
            <a:extLst>
              <a:ext uri="{FF2B5EF4-FFF2-40B4-BE49-F238E27FC236}">
                <a16:creationId xmlns:a16="http://schemas.microsoft.com/office/drawing/2014/main" id="{4B2F4F93-F429-0240-81C4-4D6E56493136}"/>
              </a:ext>
            </a:extLst>
          </p:cNvPr>
          <p:cNvSpPr txBox="1"/>
          <p:nvPr/>
        </p:nvSpPr>
        <p:spPr>
          <a:xfrm>
            <a:off x="2395144" y="1703837"/>
            <a:ext cx="644728"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source</a:t>
            </a:r>
          </a:p>
        </p:txBody>
      </p:sp>
      <p:sp>
        <p:nvSpPr>
          <p:cNvPr id="65" name="TextBox 64">
            <a:extLst>
              <a:ext uri="{FF2B5EF4-FFF2-40B4-BE49-F238E27FC236}">
                <a16:creationId xmlns:a16="http://schemas.microsoft.com/office/drawing/2014/main" id="{D2EF4825-55C7-D64B-9CC6-C4E9B1FB2DE2}"/>
              </a:ext>
            </a:extLst>
          </p:cNvPr>
          <p:cNvSpPr txBox="1"/>
          <p:nvPr/>
        </p:nvSpPr>
        <p:spPr>
          <a:xfrm>
            <a:off x="7158634" y="1679324"/>
            <a:ext cx="577402"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target</a:t>
            </a:r>
          </a:p>
        </p:txBody>
      </p:sp>
      <p:cxnSp>
        <p:nvCxnSpPr>
          <p:cNvPr id="66" name="Elbow Connector 65">
            <a:extLst>
              <a:ext uri="{FF2B5EF4-FFF2-40B4-BE49-F238E27FC236}">
                <a16:creationId xmlns:a16="http://schemas.microsoft.com/office/drawing/2014/main" id="{04E1D577-F7BA-A54E-8951-2E5C45D2673F}"/>
              </a:ext>
            </a:extLst>
          </p:cNvPr>
          <p:cNvCxnSpPr>
            <a:cxnSpLocks/>
            <a:stCxn id="58" idx="3"/>
            <a:endCxn id="54" idx="1"/>
          </p:cNvCxnSpPr>
          <p:nvPr/>
        </p:nvCxnSpPr>
        <p:spPr>
          <a:xfrm>
            <a:off x="3657244" y="1833455"/>
            <a:ext cx="3479570" cy="1011774"/>
          </a:xfrm>
          <a:prstGeom prst="bentConnector3">
            <a:avLst>
              <a:gd name="adj1" fmla="val 24378"/>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42" name="Group 41">
            <a:extLst>
              <a:ext uri="{FF2B5EF4-FFF2-40B4-BE49-F238E27FC236}">
                <a16:creationId xmlns:a16="http://schemas.microsoft.com/office/drawing/2014/main" id="{878686E5-6A2D-524D-939C-8366BD74F91E}"/>
              </a:ext>
            </a:extLst>
          </p:cNvPr>
          <p:cNvGrpSpPr/>
          <p:nvPr/>
        </p:nvGrpSpPr>
        <p:grpSpPr>
          <a:xfrm>
            <a:off x="5121619" y="2963891"/>
            <a:ext cx="1314371" cy="449890"/>
            <a:chOff x="6828825" y="3906134"/>
            <a:chExt cx="1752495" cy="599853"/>
          </a:xfrm>
        </p:grpSpPr>
        <p:sp>
          <p:nvSpPr>
            <p:cNvPr id="44" name="Rounded Rectangle 43">
              <a:extLst>
                <a:ext uri="{FF2B5EF4-FFF2-40B4-BE49-F238E27FC236}">
                  <a16:creationId xmlns:a16="http://schemas.microsoft.com/office/drawing/2014/main" id="{9DC6F12F-844B-7944-BE45-FE6E7B02B6C3}"/>
                </a:ext>
              </a:extLst>
            </p:cNvPr>
            <p:cNvSpPr/>
            <p:nvPr/>
          </p:nvSpPr>
          <p:spPr>
            <a:xfrm>
              <a:off x="7039104" y="3906134"/>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endParaRPr lang="en-US" sz="750" dirty="0">
                <a:solidFill>
                  <a:prstClr val="white"/>
                </a:solidFill>
                <a:latin typeface="Arial"/>
              </a:endParaRPr>
            </a:p>
          </p:txBody>
        </p:sp>
        <p:sp>
          <p:nvSpPr>
            <p:cNvPr id="48" name="Rounded Rectangle 47">
              <a:extLst>
                <a:ext uri="{FF2B5EF4-FFF2-40B4-BE49-F238E27FC236}">
                  <a16:creationId xmlns:a16="http://schemas.microsoft.com/office/drawing/2014/main" id="{17410FBB-BDB0-264F-A2AE-0552BB96C620}"/>
                </a:ext>
              </a:extLst>
            </p:cNvPr>
            <p:cNvSpPr/>
            <p:nvPr/>
          </p:nvSpPr>
          <p:spPr>
            <a:xfrm>
              <a:off x="6945947" y="4040958"/>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endParaRPr lang="en-US" sz="750" dirty="0">
                <a:solidFill>
                  <a:prstClr val="white"/>
                </a:solidFill>
                <a:latin typeface="Arial"/>
              </a:endParaRPr>
            </a:p>
          </p:txBody>
        </p:sp>
        <p:sp>
          <p:nvSpPr>
            <p:cNvPr id="49" name="Rounded Rectangle 48">
              <a:extLst>
                <a:ext uri="{FF2B5EF4-FFF2-40B4-BE49-F238E27FC236}">
                  <a16:creationId xmlns:a16="http://schemas.microsoft.com/office/drawing/2014/main" id="{0B0F9AEA-B6CC-084B-A827-8EC8E3F6D6A5}"/>
                </a:ext>
              </a:extLst>
            </p:cNvPr>
            <p:cNvSpPr/>
            <p:nvPr/>
          </p:nvSpPr>
          <p:spPr>
            <a:xfrm>
              <a:off x="6828825" y="4190619"/>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grpSp>
      <p:cxnSp>
        <p:nvCxnSpPr>
          <p:cNvPr id="67" name="Elbow Connector 66">
            <a:extLst>
              <a:ext uri="{FF2B5EF4-FFF2-40B4-BE49-F238E27FC236}">
                <a16:creationId xmlns:a16="http://schemas.microsoft.com/office/drawing/2014/main" id="{F9EEE920-2F36-B647-B9B7-0D41C91AAB04}"/>
              </a:ext>
            </a:extLst>
          </p:cNvPr>
          <p:cNvCxnSpPr>
            <a:cxnSpLocks/>
            <a:stCxn id="54" idx="3"/>
            <a:endCxn id="63" idx="3"/>
          </p:cNvCxnSpPr>
          <p:nvPr/>
        </p:nvCxnSpPr>
        <p:spPr>
          <a:xfrm flipV="1">
            <a:off x="8131219" y="1827611"/>
            <a:ext cx="199482" cy="1017619"/>
          </a:xfrm>
          <a:prstGeom prst="bentConnector3">
            <a:avLst>
              <a:gd name="adj1" fmla="val 185948"/>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8" name="Elbow Connector 67">
            <a:extLst>
              <a:ext uri="{FF2B5EF4-FFF2-40B4-BE49-F238E27FC236}">
                <a16:creationId xmlns:a16="http://schemas.microsoft.com/office/drawing/2014/main" id="{451359B3-8344-9C45-9E79-B254EDA7B7D9}"/>
              </a:ext>
            </a:extLst>
          </p:cNvPr>
          <p:cNvCxnSpPr>
            <a:cxnSpLocks/>
            <a:stCxn id="31" idx="2"/>
          </p:cNvCxnSpPr>
          <p:nvPr/>
        </p:nvCxnSpPr>
        <p:spPr>
          <a:xfrm rot="16200000" flipH="1">
            <a:off x="3914402" y="-192675"/>
            <a:ext cx="923186" cy="5401676"/>
          </a:xfrm>
          <a:prstGeom prst="bentConnector2">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9" name="Elbow Connector 68">
            <a:extLst>
              <a:ext uri="{FF2B5EF4-FFF2-40B4-BE49-F238E27FC236}">
                <a16:creationId xmlns:a16="http://schemas.microsoft.com/office/drawing/2014/main" id="{C182C085-EF9C-3543-AD39-CBA799CABF3E}"/>
              </a:ext>
            </a:extLst>
          </p:cNvPr>
          <p:cNvCxnSpPr>
            <a:cxnSpLocks/>
            <a:stCxn id="54" idx="0"/>
            <a:endCxn id="13" idx="2"/>
          </p:cNvCxnSpPr>
          <p:nvPr/>
        </p:nvCxnSpPr>
        <p:spPr>
          <a:xfrm rot="16200000" flipV="1">
            <a:off x="6989198" y="2053924"/>
            <a:ext cx="677097" cy="612542"/>
          </a:xfrm>
          <a:prstGeom prst="bentConnector3">
            <a:avLst>
              <a:gd name="adj1" fmla="val 50000"/>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0" name="Elbow Connector 69">
            <a:extLst>
              <a:ext uri="{FF2B5EF4-FFF2-40B4-BE49-F238E27FC236}">
                <a16:creationId xmlns:a16="http://schemas.microsoft.com/office/drawing/2014/main" id="{1D45C997-A8AF-5542-AB77-E2FF4F3F28D0}"/>
              </a:ext>
            </a:extLst>
          </p:cNvPr>
          <p:cNvCxnSpPr>
            <a:cxnSpLocks/>
            <a:stCxn id="45" idx="0"/>
            <a:endCxn id="33" idx="2"/>
          </p:cNvCxnSpPr>
          <p:nvPr/>
        </p:nvCxnSpPr>
        <p:spPr>
          <a:xfrm rot="5400000" flipH="1" flipV="1">
            <a:off x="1248313" y="1932151"/>
            <a:ext cx="580375" cy="809214"/>
          </a:xfrm>
          <a:prstGeom prst="bentConnector3">
            <a:avLst>
              <a:gd name="adj1" fmla="val 50000"/>
            </a:avLst>
          </a:prstGeom>
          <a:ln w="15875">
            <a:solidFill>
              <a:srgbClr val="0000F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71" name="Elbow Connector 70">
            <a:extLst>
              <a:ext uri="{FF2B5EF4-FFF2-40B4-BE49-F238E27FC236}">
                <a16:creationId xmlns:a16="http://schemas.microsoft.com/office/drawing/2014/main" id="{BC7FEB17-E5EE-404E-A4CB-E73059F87417}"/>
              </a:ext>
            </a:extLst>
          </p:cNvPr>
          <p:cNvCxnSpPr>
            <a:cxnSpLocks/>
            <a:stCxn id="45" idx="3"/>
            <a:endCxn id="58" idx="2"/>
          </p:cNvCxnSpPr>
          <p:nvPr/>
        </p:nvCxnSpPr>
        <p:spPr>
          <a:xfrm flipV="1">
            <a:off x="1631095" y="2039193"/>
            <a:ext cx="1957086" cy="734239"/>
          </a:xfrm>
          <a:prstGeom prst="bentConnector2">
            <a:avLst/>
          </a:prstGeom>
          <a:ln w="15875">
            <a:solidFill>
              <a:srgbClr val="0000F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72" name="TextBox 71">
            <a:extLst>
              <a:ext uri="{FF2B5EF4-FFF2-40B4-BE49-F238E27FC236}">
                <a16:creationId xmlns:a16="http://schemas.microsoft.com/office/drawing/2014/main" id="{0EBAAD39-80D0-5549-8180-F3A0C0565822}"/>
              </a:ext>
            </a:extLst>
          </p:cNvPr>
          <p:cNvSpPr txBox="1"/>
          <p:nvPr/>
        </p:nvSpPr>
        <p:spPr>
          <a:xfrm>
            <a:off x="1258848" y="1463746"/>
            <a:ext cx="673582" cy="246221"/>
          </a:xfrm>
          <a:prstGeom prst="rect">
            <a:avLst/>
          </a:prstGeom>
          <a:noFill/>
        </p:spPr>
        <p:txBody>
          <a:bodyPr wrap="none" rtlCol="0">
            <a:spAutoFit/>
          </a:bodyPr>
          <a:lstStyle/>
          <a:p>
            <a:r>
              <a:rPr lang="en-US" sz="1000" dirty="0"/>
              <a:t>products</a:t>
            </a:r>
            <a:endParaRPr sz="1000" dirty="0"/>
          </a:p>
        </p:txBody>
      </p:sp>
      <p:sp>
        <p:nvSpPr>
          <p:cNvPr id="73" name="TextBox 72">
            <a:extLst>
              <a:ext uri="{FF2B5EF4-FFF2-40B4-BE49-F238E27FC236}">
                <a16:creationId xmlns:a16="http://schemas.microsoft.com/office/drawing/2014/main" id="{78E8CCC5-9C76-5345-BDCB-1F1DD5A80BA4}"/>
              </a:ext>
            </a:extLst>
          </p:cNvPr>
          <p:cNvSpPr txBox="1"/>
          <p:nvPr/>
        </p:nvSpPr>
        <p:spPr>
          <a:xfrm>
            <a:off x="6329859" y="1423157"/>
            <a:ext cx="1091966" cy="246221"/>
          </a:xfrm>
          <a:prstGeom prst="rect">
            <a:avLst/>
          </a:prstGeom>
          <a:noFill/>
        </p:spPr>
        <p:txBody>
          <a:bodyPr wrap="none" rtlCol="0">
            <a:spAutoFit/>
          </a:bodyPr>
          <a:lstStyle/>
          <a:p>
            <a:r>
              <a:rPr lang="en-US" sz="1000" dirty="0"/>
              <a:t>source.products</a:t>
            </a:r>
            <a:endParaRPr sz="1000" dirty="0"/>
          </a:p>
        </p:txBody>
      </p:sp>
      <p:pic>
        <p:nvPicPr>
          <p:cNvPr id="74" name="Picture 73" descr="A picture containing sign, clock&#10;&#10;Description automatically generated">
            <a:extLst>
              <a:ext uri="{FF2B5EF4-FFF2-40B4-BE49-F238E27FC236}">
                <a16:creationId xmlns:a16="http://schemas.microsoft.com/office/drawing/2014/main" id="{7CB3EBED-680A-5047-9DD5-9ADFD165BBF4}"/>
              </a:ext>
            </a:extLst>
          </p:cNvPr>
          <p:cNvPicPr>
            <a:picLocks noChangeAspect="1"/>
          </p:cNvPicPr>
          <p:nvPr/>
        </p:nvPicPr>
        <p:blipFill>
          <a:blip r:embed="rId5"/>
          <a:stretch>
            <a:fillRect/>
          </a:stretch>
        </p:blipFill>
        <p:spPr>
          <a:xfrm>
            <a:off x="8394478" y="1071776"/>
            <a:ext cx="397442" cy="351885"/>
          </a:xfrm>
          <a:prstGeom prst="rect">
            <a:avLst/>
          </a:prstGeom>
        </p:spPr>
      </p:pic>
    </p:spTree>
    <p:extLst>
      <p:ext uri="{BB962C8B-B14F-4D97-AF65-F5344CB8AC3E}">
        <p14:creationId xmlns:p14="http://schemas.microsoft.com/office/powerpoint/2010/main" val="2686903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dirty="0"/>
              <a:t>Data Replication Active - Active</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8537409" y="4831164"/>
            <a:ext cx="400384" cy="273844"/>
          </a:xfrm>
          <a:prstGeom prst="rect">
            <a:avLst/>
          </a:prstGeom>
        </p:spPr>
        <p:txBody>
          <a:bodyPr vert="horz" lIns="91440" tIns="45720" rIns="91440" bIns="45720" rtlCol="0" anchor="ctr"/>
          <a:lstStyle>
            <a:defPPr>
              <a:defRPr lang="en-US"/>
            </a:defPPr>
            <a:lvl1pPr marL="0" algn="r"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eaLnBrk="0" fontAlgn="base" hangingPunct="0">
              <a:spcBef>
                <a:spcPct val="0"/>
              </a:spcBef>
              <a:spcAft>
                <a:spcPct val="0"/>
              </a:spcAft>
            </a:pPr>
            <a:fld id="{E9549862-13E2-C34D-815E-8545BD36FC59}" type="slidenum">
              <a:rPr lang="en-US" smtClean="0">
                <a:solidFill>
                  <a:srgbClr val="6D7777"/>
                </a:solidFill>
              </a:rPr>
              <a:pPr eaLnBrk="0" fontAlgn="base" hangingPunct="0">
                <a:spcBef>
                  <a:spcPct val="0"/>
                </a:spcBef>
                <a:spcAft>
                  <a:spcPct val="0"/>
                </a:spcAft>
              </a:pPr>
              <a:t>6</a:t>
            </a:fld>
            <a:endParaRPr lang="en-US">
              <a:solidFill>
                <a:srgbClr val="6D7777"/>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00FF"/>
                </a:solidFill>
                <a:latin typeface="Arial"/>
              </a:rPr>
              <a:t>On-Premise Environment</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4135285"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B050"/>
                </a:solidFill>
                <a:latin typeface="Arial"/>
              </a:rPr>
              <a:t>IBM Cloud</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5547599"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5684757"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5822886"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5960044"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098172"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227995"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60190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dirty="0">
                <a:solidFill>
                  <a:srgbClr val="6D7777"/>
                </a:solidFill>
                <a:latin typeface="Arial" panose="020B0604020202020204" pitchFamily="34" charset="0"/>
                <a:cs typeface="Arial" panose="020B0604020202020204" pitchFamily="34" charset="0"/>
              </a:rPr>
              <a:t>Event Streams Cluster</a:t>
            </a:r>
          </a:p>
        </p:txBody>
      </p:sp>
      <p:pic>
        <p:nvPicPr>
          <p:cNvPr id="15" name="Picture 14">
            <a:extLst>
              <a:ext uri="{FF2B5EF4-FFF2-40B4-BE49-F238E27FC236}">
                <a16:creationId xmlns:a16="http://schemas.microsoft.com/office/drawing/2014/main" id="{4D675F2E-5ADD-244D-A2C8-DC471A256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sp>
        <p:nvSpPr>
          <p:cNvPr id="16" name="AutoShape 4">
            <a:extLst>
              <a:ext uri="{FF2B5EF4-FFF2-40B4-BE49-F238E27FC236}">
                <a16:creationId xmlns:a16="http://schemas.microsoft.com/office/drawing/2014/main" id="{8537465C-CC23-3A49-BF55-D3D5F0E218A8}"/>
              </a:ext>
            </a:extLst>
          </p:cNvPr>
          <p:cNvSpPr>
            <a:spLocks noChangeArrowheads="1"/>
          </p:cNvSpPr>
          <p:nvPr/>
        </p:nvSpPr>
        <p:spPr bwMode="auto">
          <a:xfrm>
            <a:off x="4925539" y="2409121"/>
            <a:ext cx="3611870" cy="1208138"/>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endParaRPr lang="en-US" sz="750">
              <a:solidFill>
                <a:srgbClr val="6D7777"/>
              </a:solidFill>
              <a:latin typeface="Arial" panose="020B0604020202020204" pitchFamily="34" charset="0"/>
              <a:cs typeface="Arial" panose="020B0604020202020204" pitchFamily="34" charset="0"/>
            </a:endParaRPr>
          </a:p>
        </p:txBody>
      </p:sp>
      <p:pic>
        <p:nvPicPr>
          <p:cNvPr id="17" name="Picture 16">
            <a:extLst>
              <a:ext uri="{FF2B5EF4-FFF2-40B4-BE49-F238E27FC236}">
                <a16:creationId xmlns:a16="http://schemas.microsoft.com/office/drawing/2014/main" id="{6ABC5224-3E3C-5747-867A-AC22EFA3C6D3}"/>
              </a:ext>
            </a:extLst>
          </p:cNvPr>
          <p:cNvPicPr>
            <a:picLocks noChangeAspect="1"/>
          </p:cNvPicPr>
          <p:nvPr/>
        </p:nvPicPr>
        <p:blipFill>
          <a:blip r:embed="rId3"/>
          <a:stretch>
            <a:fillRect/>
          </a:stretch>
        </p:blipFill>
        <p:spPr>
          <a:xfrm>
            <a:off x="4855201" y="3452735"/>
            <a:ext cx="225173" cy="205872"/>
          </a:xfrm>
          <a:prstGeom prst="rect">
            <a:avLst/>
          </a:prstGeom>
        </p:spPr>
      </p:pic>
      <p:sp>
        <p:nvSpPr>
          <p:cNvPr id="18" name="AutoShape 4">
            <a:extLst>
              <a:ext uri="{FF2B5EF4-FFF2-40B4-BE49-F238E27FC236}">
                <a16:creationId xmlns:a16="http://schemas.microsoft.com/office/drawing/2014/main" id="{211CB3E3-B829-2C4F-A3D6-B13BE7F48F22}"/>
              </a:ext>
            </a:extLst>
          </p:cNvPr>
          <p:cNvSpPr>
            <a:spLocks noChangeArrowheads="1"/>
          </p:cNvSpPr>
          <p:nvPr/>
        </p:nvSpPr>
        <p:spPr bwMode="auto">
          <a:xfrm>
            <a:off x="411972" y="1363612"/>
            <a:ext cx="3611870" cy="2482247"/>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endParaRPr lang="en-US" sz="750">
              <a:solidFill>
                <a:srgbClr val="6D7777"/>
              </a:solidFill>
              <a:latin typeface="Arial" panose="020B0604020202020204" pitchFamily="34" charset="0"/>
              <a:cs typeface="Arial" panose="020B0604020202020204" pitchFamily="34" charset="0"/>
            </a:endParaRPr>
          </a:p>
        </p:txBody>
      </p:sp>
      <p:pic>
        <p:nvPicPr>
          <p:cNvPr id="19" name="Picture 18">
            <a:extLst>
              <a:ext uri="{FF2B5EF4-FFF2-40B4-BE49-F238E27FC236}">
                <a16:creationId xmlns:a16="http://schemas.microsoft.com/office/drawing/2014/main" id="{7706F5A4-7139-564E-A4D8-D1D149150755}"/>
              </a:ext>
            </a:extLst>
          </p:cNvPr>
          <p:cNvPicPr>
            <a:picLocks noChangeAspect="1"/>
          </p:cNvPicPr>
          <p:nvPr/>
        </p:nvPicPr>
        <p:blipFill>
          <a:blip r:embed="rId3"/>
          <a:stretch>
            <a:fillRect/>
          </a:stretch>
        </p:blipFill>
        <p:spPr>
          <a:xfrm>
            <a:off x="356381" y="3658607"/>
            <a:ext cx="225173" cy="205872"/>
          </a:xfrm>
          <a:prstGeom prst="rect">
            <a:avLst/>
          </a:prstGeom>
        </p:spPr>
      </p:pic>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Kafka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636690" y="2626945"/>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46" name="AutoShape 4">
            <a:extLst>
              <a:ext uri="{FF2B5EF4-FFF2-40B4-BE49-F238E27FC236}">
                <a16:creationId xmlns:a16="http://schemas.microsoft.com/office/drawing/2014/main" id="{490EA60F-E5B8-2A4C-8350-F638E3310E3C}"/>
              </a:ext>
            </a:extLst>
          </p:cNvPr>
          <p:cNvSpPr>
            <a:spLocks noChangeArrowheads="1"/>
          </p:cNvSpPr>
          <p:nvPr/>
        </p:nvSpPr>
        <p:spPr bwMode="auto">
          <a:xfrm>
            <a:off x="2008858" y="2530237"/>
            <a:ext cx="1812650"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Kafka Connect Cluster</a:t>
            </a:r>
          </a:p>
        </p:txBody>
      </p:sp>
      <p:sp>
        <p:nvSpPr>
          <p:cNvPr id="47" name="AutoShape 4">
            <a:extLst>
              <a:ext uri="{FF2B5EF4-FFF2-40B4-BE49-F238E27FC236}">
                <a16:creationId xmlns:a16="http://schemas.microsoft.com/office/drawing/2014/main" id="{46810D72-B6D9-3743-AE1C-B909754E1990}"/>
              </a:ext>
            </a:extLst>
          </p:cNvPr>
          <p:cNvSpPr>
            <a:spLocks noChangeArrowheads="1"/>
          </p:cNvSpPr>
          <p:nvPr/>
        </p:nvSpPr>
        <p:spPr bwMode="auto">
          <a:xfrm>
            <a:off x="6645551" y="2551843"/>
            <a:ext cx="1812650"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Kafka Connect Cluster</a:t>
            </a:r>
          </a:p>
        </p:txBody>
      </p:sp>
      <p:sp>
        <p:nvSpPr>
          <p:cNvPr id="50" name="Rounded Rectangle 49">
            <a:extLst>
              <a:ext uri="{FF2B5EF4-FFF2-40B4-BE49-F238E27FC236}">
                <a16:creationId xmlns:a16="http://schemas.microsoft.com/office/drawing/2014/main" id="{BE8DBD31-EE66-7142-9446-9497205FC72D}"/>
              </a:ext>
            </a:extLst>
          </p:cNvPr>
          <p:cNvSpPr/>
          <p:nvPr/>
        </p:nvSpPr>
        <p:spPr>
          <a:xfrm>
            <a:off x="535838" y="2714351"/>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1" name="Rounded Rectangle 50">
            <a:extLst>
              <a:ext uri="{FF2B5EF4-FFF2-40B4-BE49-F238E27FC236}">
                <a16:creationId xmlns:a16="http://schemas.microsoft.com/office/drawing/2014/main" id="{6A15D4F8-9899-8240-BB05-FA0F6F1A556B}"/>
              </a:ext>
            </a:extLst>
          </p:cNvPr>
          <p:cNvSpPr/>
          <p:nvPr/>
        </p:nvSpPr>
        <p:spPr>
          <a:xfrm>
            <a:off x="508947" y="2795033"/>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latin typeface="Arial"/>
            </a:endParaRPr>
          </a:p>
        </p:txBody>
      </p:sp>
      <p:pic>
        <p:nvPicPr>
          <p:cNvPr id="37" name="Picture 36">
            <a:extLst>
              <a:ext uri="{FF2B5EF4-FFF2-40B4-BE49-F238E27FC236}">
                <a16:creationId xmlns:a16="http://schemas.microsoft.com/office/drawing/2014/main" id="{6D8F6862-7739-D946-A521-B5976D86EED8}"/>
              </a:ext>
            </a:extLst>
          </p:cNvPr>
          <p:cNvPicPr>
            <a:picLocks noChangeAspect="1"/>
          </p:cNvPicPr>
          <p:nvPr/>
        </p:nvPicPr>
        <p:blipFill>
          <a:blip r:embed="rId4"/>
          <a:stretch>
            <a:fillRect/>
          </a:stretch>
        </p:blipFill>
        <p:spPr>
          <a:xfrm>
            <a:off x="1956920" y="2941013"/>
            <a:ext cx="376238" cy="371475"/>
          </a:xfrm>
          <a:prstGeom prst="rect">
            <a:avLst/>
          </a:prstGeom>
        </p:spPr>
      </p:pic>
      <p:sp>
        <p:nvSpPr>
          <p:cNvPr id="38" name="Rounded Rectangle 37">
            <a:extLst>
              <a:ext uri="{FF2B5EF4-FFF2-40B4-BE49-F238E27FC236}">
                <a16:creationId xmlns:a16="http://schemas.microsoft.com/office/drawing/2014/main" id="{B8888133-CCF3-0944-9B5C-B88A02187A65}"/>
              </a:ext>
            </a:extLst>
          </p:cNvPr>
          <p:cNvSpPr/>
          <p:nvPr/>
        </p:nvSpPr>
        <p:spPr>
          <a:xfrm>
            <a:off x="2463609" y="2672578"/>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7" name="TextBox 6">
            <a:extLst>
              <a:ext uri="{FF2B5EF4-FFF2-40B4-BE49-F238E27FC236}">
                <a16:creationId xmlns:a16="http://schemas.microsoft.com/office/drawing/2014/main" id="{9C49EA51-B835-094C-91A0-D088AFF81C4B}"/>
              </a:ext>
            </a:extLst>
          </p:cNvPr>
          <p:cNvSpPr txBox="1"/>
          <p:nvPr/>
        </p:nvSpPr>
        <p:spPr>
          <a:xfrm>
            <a:off x="614365" y="1621873"/>
            <a:ext cx="577402"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6D7777"/>
                </a:solidFill>
                <a:latin typeface="Arial" panose="020B0604020202020204" pitchFamily="34" charset="0"/>
                <a:cs typeface="Arial" panose="020B0604020202020204" pitchFamily="34" charset="0"/>
              </a:rPr>
              <a:t>target</a:t>
            </a:r>
          </a:p>
        </p:txBody>
      </p:sp>
      <p:sp>
        <p:nvSpPr>
          <p:cNvPr id="39" name="TextBox 38">
            <a:extLst>
              <a:ext uri="{FF2B5EF4-FFF2-40B4-BE49-F238E27FC236}">
                <a16:creationId xmlns:a16="http://schemas.microsoft.com/office/drawing/2014/main" id="{E43F178F-4B90-3F45-964F-1FF716720D0E}"/>
              </a:ext>
            </a:extLst>
          </p:cNvPr>
          <p:cNvSpPr txBox="1"/>
          <p:nvPr/>
        </p:nvSpPr>
        <p:spPr>
          <a:xfrm>
            <a:off x="5099786" y="1957983"/>
            <a:ext cx="644728"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6D7777"/>
                </a:solidFill>
                <a:latin typeface="Arial" panose="020B0604020202020204" pitchFamily="34" charset="0"/>
                <a:cs typeface="Arial" panose="020B0604020202020204" pitchFamily="34" charset="0"/>
              </a:rPr>
              <a:t>source</a:t>
            </a:r>
          </a:p>
        </p:txBody>
      </p:sp>
      <p:cxnSp>
        <p:nvCxnSpPr>
          <p:cNvPr id="21" name="Elbow Connector 20">
            <a:extLst>
              <a:ext uri="{FF2B5EF4-FFF2-40B4-BE49-F238E27FC236}">
                <a16:creationId xmlns:a16="http://schemas.microsoft.com/office/drawing/2014/main" id="{1FA5726D-2767-B849-85A3-7CAA002588F7}"/>
              </a:ext>
            </a:extLst>
          </p:cNvPr>
          <p:cNvCxnSpPr>
            <a:cxnSpLocks/>
            <a:stCxn id="11" idx="0"/>
            <a:endCxn id="38" idx="3"/>
          </p:cNvCxnSpPr>
          <p:nvPr/>
        </p:nvCxnSpPr>
        <p:spPr>
          <a:xfrm rot="16200000" flipH="1" flipV="1">
            <a:off x="4151318" y="941275"/>
            <a:ext cx="1184486" cy="2571094"/>
          </a:xfrm>
          <a:prstGeom prst="bentConnector4">
            <a:avLst>
              <a:gd name="adj1" fmla="val -19300"/>
              <a:gd name="adj2" fmla="val 54114"/>
            </a:avLst>
          </a:prstGeom>
          <a:ln w="15875">
            <a:solidFill>
              <a:srgbClr val="00B05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3" name="Elbow Connector 52">
            <a:extLst>
              <a:ext uri="{FF2B5EF4-FFF2-40B4-BE49-F238E27FC236}">
                <a16:creationId xmlns:a16="http://schemas.microsoft.com/office/drawing/2014/main" id="{0DC1C79B-85E9-B246-88E9-908878ECC75B}"/>
              </a:ext>
            </a:extLst>
          </p:cNvPr>
          <p:cNvCxnSpPr>
            <a:cxnSpLocks/>
            <a:stCxn id="38" idx="1"/>
            <a:endCxn id="33" idx="2"/>
          </p:cNvCxnSpPr>
          <p:nvPr/>
        </p:nvCxnSpPr>
        <p:spPr>
          <a:xfrm rot="10800000">
            <a:off x="1943108" y="2046570"/>
            <a:ext cx="520502" cy="772494"/>
          </a:xfrm>
          <a:prstGeom prst="bentConnector2">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54" name="Rounded Rectangle 53">
            <a:extLst>
              <a:ext uri="{FF2B5EF4-FFF2-40B4-BE49-F238E27FC236}">
                <a16:creationId xmlns:a16="http://schemas.microsoft.com/office/drawing/2014/main" id="{BCDFEE58-EA3C-BF4F-8577-559474779C96}"/>
              </a:ext>
            </a:extLst>
          </p:cNvPr>
          <p:cNvSpPr/>
          <p:nvPr/>
        </p:nvSpPr>
        <p:spPr>
          <a:xfrm>
            <a:off x="7136814" y="2698743"/>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grpSp>
        <p:nvGrpSpPr>
          <p:cNvPr id="27" name="Group 26">
            <a:extLst>
              <a:ext uri="{FF2B5EF4-FFF2-40B4-BE49-F238E27FC236}">
                <a16:creationId xmlns:a16="http://schemas.microsoft.com/office/drawing/2014/main" id="{0133CC9E-8289-8846-893F-ED90BFCE9071}"/>
              </a:ext>
            </a:extLst>
          </p:cNvPr>
          <p:cNvGrpSpPr/>
          <p:nvPr/>
        </p:nvGrpSpPr>
        <p:grpSpPr>
          <a:xfrm>
            <a:off x="3106671" y="1627717"/>
            <a:ext cx="550574" cy="411476"/>
            <a:chOff x="4142228" y="2170290"/>
            <a:chExt cx="734098" cy="548634"/>
          </a:xfrm>
          <a:solidFill>
            <a:schemeClr val="accent2"/>
          </a:solidFill>
        </p:grpSpPr>
        <p:sp>
          <p:nvSpPr>
            <p:cNvPr id="55" name="Rounded Rectangle 54">
              <a:extLst>
                <a:ext uri="{FF2B5EF4-FFF2-40B4-BE49-F238E27FC236}">
                  <a16:creationId xmlns:a16="http://schemas.microsoft.com/office/drawing/2014/main" id="{92B84068-862F-214A-AFC7-BB3F876418C7}"/>
                </a:ext>
              </a:extLst>
            </p:cNvPr>
            <p:cNvSpPr/>
            <p:nvPr/>
          </p:nvSpPr>
          <p:spPr bwMode="auto">
            <a:xfrm>
              <a:off x="4142228"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56" name="Rounded Rectangle 55">
              <a:extLst>
                <a:ext uri="{FF2B5EF4-FFF2-40B4-BE49-F238E27FC236}">
                  <a16:creationId xmlns:a16="http://schemas.microsoft.com/office/drawing/2014/main" id="{5F0AA40F-B79A-BC4E-9403-E1032F2A0869}"/>
                </a:ext>
              </a:extLst>
            </p:cNvPr>
            <p:cNvSpPr/>
            <p:nvPr/>
          </p:nvSpPr>
          <p:spPr bwMode="auto">
            <a:xfrm>
              <a:off x="432510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57" name="Rounded Rectangle 56">
              <a:extLst>
                <a:ext uri="{FF2B5EF4-FFF2-40B4-BE49-F238E27FC236}">
                  <a16:creationId xmlns:a16="http://schemas.microsoft.com/office/drawing/2014/main" id="{063DB5D0-7E32-ED46-9957-BB8A789CC107}"/>
                </a:ext>
              </a:extLst>
            </p:cNvPr>
            <p:cNvSpPr/>
            <p:nvPr/>
          </p:nvSpPr>
          <p:spPr bwMode="auto">
            <a:xfrm>
              <a:off x="4509277"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58" name="Rounded Rectangle 57">
              <a:extLst>
                <a:ext uri="{FF2B5EF4-FFF2-40B4-BE49-F238E27FC236}">
                  <a16:creationId xmlns:a16="http://schemas.microsoft.com/office/drawing/2014/main" id="{CF3D7F0C-5550-B744-A29A-3C539C8C3FD1}"/>
                </a:ext>
              </a:extLst>
            </p:cNvPr>
            <p:cNvSpPr/>
            <p:nvPr/>
          </p:nvSpPr>
          <p:spPr bwMode="auto">
            <a:xfrm>
              <a:off x="469215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grpSp>
      <p:grpSp>
        <p:nvGrpSpPr>
          <p:cNvPr id="59" name="Group 58">
            <a:extLst>
              <a:ext uri="{FF2B5EF4-FFF2-40B4-BE49-F238E27FC236}">
                <a16:creationId xmlns:a16="http://schemas.microsoft.com/office/drawing/2014/main" id="{FD5AA850-537D-3E4E-8CE2-1A4B2824A233}"/>
              </a:ext>
            </a:extLst>
          </p:cNvPr>
          <p:cNvGrpSpPr/>
          <p:nvPr/>
        </p:nvGrpSpPr>
        <p:grpSpPr>
          <a:xfrm>
            <a:off x="7780127" y="1621873"/>
            <a:ext cx="550574" cy="411476"/>
            <a:chOff x="4142228" y="2170290"/>
            <a:chExt cx="734098" cy="548634"/>
          </a:xfrm>
          <a:solidFill>
            <a:schemeClr val="accent2"/>
          </a:solidFill>
        </p:grpSpPr>
        <p:sp>
          <p:nvSpPr>
            <p:cNvPr id="60" name="Rounded Rectangle 59">
              <a:extLst>
                <a:ext uri="{FF2B5EF4-FFF2-40B4-BE49-F238E27FC236}">
                  <a16:creationId xmlns:a16="http://schemas.microsoft.com/office/drawing/2014/main" id="{A20AC59D-8FFD-7348-9C18-392BF6BA646D}"/>
                </a:ext>
              </a:extLst>
            </p:cNvPr>
            <p:cNvSpPr/>
            <p:nvPr/>
          </p:nvSpPr>
          <p:spPr bwMode="auto">
            <a:xfrm>
              <a:off x="4142228"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61" name="Rounded Rectangle 60">
              <a:extLst>
                <a:ext uri="{FF2B5EF4-FFF2-40B4-BE49-F238E27FC236}">
                  <a16:creationId xmlns:a16="http://schemas.microsoft.com/office/drawing/2014/main" id="{25FEF91A-27F6-0A46-BA6F-4762CB0B4693}"/>
                </a:ext>
              </a:extLst>
            </p:cNvPr>
            <p:cNvSpPr/>
            <p:nvPr/>
          </p:nvSpPr>
          <p:spPr bwMode="auto">
            <a:xfrm>
              <a:off x="432510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62" name="Rounded Rectangle 61">
              <a:extLst>
                <a:ext uri="{FF2B5EF4-FFF2-40B4-BE49-F238E27FC236}">
                  <a16:creationId xmlns:a16="http://schemas.microsoft.com/office/drawing/2014/main" id="{3349F8B5-00F7-094B-A6C5-89B1479B83E8}"/>
                </a:ext>
              </a:extLst>
            </p:cNvPr>
            <p:cNvSpPr/>
            <p:nvPr/>
          </p:nvSpPr>
          <p:spPr bwMode="auto">
            <a:xfrm>
              <a:off x="4509277"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63" name="Rounded Rectangle 62">
              <a:extLst>
                <a:ext uri="{FF2B5EF4-FFF2-40B4-BE49-F238E27FC236}">
                  <a16:creationId xmlns:a16="http://schemas.microsoft.com/office/drawing/2014/main" id="{BF93E0B7-5222-CA4E-B87F-E9F75D85DA75}"/>
                </a:ext>
              </a:extLst>
            </p:cNvPr>
            <p:cNvSpPr/>
            <p:nvPr/>
          </p:nvSpPr>
          <p:spPr bwMode="auto">
            <a:xfrm>
              <a:off x="469215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grpSp>
      <p:sp>
        <p:nvSpPr>
          <p:cNvPr id="64" name="TextBox 63">
            <a:extLst>
              <a:ext uri="{FF2B5EF4-FFF2-40B4-BE49-F238E27FC236}">
                <a16:creationId xmlns:a16="http://schemas.microsoft.com/office/drawing/2014/main" id="{4B2F4F93-F429-0240-81C4-4D6E56493136}"/>
              </a:ext>
            </a:extLst>
          </p:cNvPr>
          <p:cNvSpPr txBox="1"/>
          <p:nvPr/>
        </p:nvSpPr>
        <p:spPr>
          <a:xfrm>
            <a:off x="3105936" y="2023213"/>
            <a:ext cx="644728"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source</a:t>
            </a:r>
          </a:p>
        </p:txBody>
      </p:sp>
      <p:sp>
        <p:nvSpPr>
          <p:cNvPr id="65" name="TextBox 64">
            <a:extLst>
              <a:ext uri="{FF2B5EF4-FFF2-40B4-BE49-F238E27FC236}">
                <a16:creationId xmlns:a16="http://schemas.microsoft.com/office/drawing/2014/main" id="{D2EF4825-55C7-D64B-9CC6-C4E9B1FB2DE2}"/>
              </a:ext>
            </a:extLst>
          </p:cNvPr>
          <p:cNvSpPr txBox="1"/>
          <p:nvPr/>
        </p:nvSpPr>
        <p:spPr>
          <a:xfrm>
            <a:off x="7813281" y="1992030"/>
            <a:ext cx="577402"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target</a:t>
            </a:r>
          </a:p>
        </p:txBody>
      </p:sp>
      <p:cxnSp>
        <p:nvCxnSpPr>
          <p:cNvPr id="66" name="Elbow Connector 65">
            <a:extLst>
              <a:ext uri="{FF2B5EF4-FFF2-40B4-BE49-F238E27FC236}">
                <a16:creationId xmlns:a16="http://schemas.microsoft.com/office/drawing/2014/main" id="{04E1D577-F7BA-A54E-8951-2E5C45D2673F}"/>
              </a:ext>
            </a:extLst>
          </p:cNvPr>
          <p:cNvCxnSpPr>
            <a:cxnSpLocks/>
            <a:stCxn id="58" idx="3"/>
            <a:endCxn id="54" idx="1"/>
          </p:cNvCxnSpPr>
          <p:nvPr/>
        </p:nvCxnSpPr>
        <p:spPr>
          <a:xfrm>
            <a:off x="3657244" y="1833455"/>
            <a:ext cx="3479570" cy="1011774"/>
          </a:xfrm>
          <a:prstGeom prst="bentConnector3">
            <a:avLst>
              <a:gd name="adj1" fmla="val 24378"/>
            </a:avLst>
          </a:prstGeom>
          <a:ln w="15875">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42" name="Group 41">
            <a:extLst>
              <a:ext uri="{FF2B5EF4-FFF2-40B4-BE49-F238E27FC236}">
                <a16:creationId xmlns:a16="http://schemas.microsoft.com/office/drawing/2014/main" id="{878686E5-6A2D-524D-939C-8366BD74F91E}"/>
              </a:ext>
            </a:extLst>
          </p:cNvPr>
          <p:cNvGrpSpPr/>
          <p:nvPr/>
        </p:nvGrpSpPr>
        <p:grpSpPr>
          <a:xfrm>
            <a:off x="5121619" y="2963891"/>
            <a:ext cx="1314371" cy="449890"/>
            <a:chOff x="6828825" y="3906134"/>
            <a:chExt cx="1752495" cy="599853"/>
          </a:xfrm>
        </p:grpSpPr>
        <p:sp>
          <p:nvSpPr>
            <p:cNvPr id="44" name="Rounded Rectangle 43">
              <a:extLst>
                <a:ext uri="{FF2B5EF4-FFF2-40B4-BE49-F238E27FC236}">
                  <a16:creationId xmlns:a16="http://schemas.microsoft.com/office/drawing/2014/main" id="{9DC6F12F-844B-7944-BE45-FE6E7B02B6C3}"/>
                </a:ext>
              </a:extLst>
            </p:cNvPr>
            <p:cNvSpPr/>
            <p:nvPr/>
          </p:nvSpPr>
          <p:spPr>
            <a:xfrm>
              <a:off x="7039104" y="3906134"/>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endParaRPr lang="en-US" sz="750" dirty="0">
                <a:solidFill>
                  <a:prstClr val="white"/>
                </a:solidFill>
                <a:latin typeface="Arial"/>
              </a:endParaRPr>
            </a:p>
          </p:txBody>
        </p:sp>
        <p:sp>
          <p:nvSpPr>
            <p:cNvPr id="48" name="Rounded Rectangle 47">
              <a:extLst>
                <a:ext uri="{FF2B5EF4-FFF2-40B4-BE49-F238E27FC236}">
                  <a16:creationId xmlns:a16="http://schemas.microsoft.com/office/drawing/2014/main" id="{17410FBB-BDB0-264F-A2AE-0552BB96C620}"/>
                </a:ext>
              </a:extLst>
            </p:cNvPr>
            <p:cNvSpPr/>
            <p:nvPr/>
          </p:nvSpPr>
          <p:spPr>
            <a:xfrm>
              <a:off x="6945947" y="4040958"/>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endParaRPr lang="en-US" sz="750" dirty="0">
                <a:solidFill>
                  <a:prstClr val="white"/>
                </a:solidFill>
                <a:latin typeface="Arial"/>
              </a:endParaRPr>
            </a:p>
          </p:txBody>
        </p:sp>
        <p:sp>
          <p:nvSpPr>
            <p:cNvPr id="49" name="Rounded Rectangle 48">
              <a:extLst>
                <a:ext uri="{FF2B5EF4-FFF2-40B4-BE49-F238E27FC236}">
                  <a16:creationId xmlns:a16="http://schemas.microsoft.com/office/drawing/2014/main" id="{0B0F9AEA-B6CC-084B-A827-8EC8E3F6D6A5}"/>
                </a:ext>
              </a:extLst>
            </p:cNvPr>
            <p:cNvSpPr/>
            <p:nvPr/>
          </p:nvSpPr>
          <p:spPr>
            <a:xfrm>
              <a:off x="6828825" y="4190619"/>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grpSp>
      <p:cxnSp>
        <p:nvCxnSpPr>
          <p:cNvPr id="67" name="Elbow Connector 66">
            <a:extLst>
              <a:ext uri="{FF2B5EF4-FFF2-40B4-BE49-F238E27FC236}">
                <a16:creationId xmlns:a16="http://schemas.microsoft.com/office/drawing/2014/main" id="{F9EEE920-2F36-B647-B9B7-0D41C91AAB04}"/>
              </a:ext>
            </a:extLst>
          </p:cNvPr>
          <p:cNvCxnSpPr>
            <a:cxnSpLocks/>
            <a:stCxn id="54" idx="3"/>
            <a:endCxn id="63" idx="3"/>
          </p:cNvCxnSpPr>
          <p:nvPr/>
        </p:nvCxnSpPr>
        <p:spPr>
          <a:xfrm flipV="1">
            <a:off x="8131219" y="1827611"/>
            <a:ext cx="199482" cy="1017619"/>
          </a:xfrm>
          <a:prstGeom prst="bentConnector3">
            <a:avLst>
              <a:gd name="adj1" fmla="val 185948"/>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8" name="Elbow Connector 67">
            <a:extLst>
              <a:ext uri="{FF2B5EF4-FFF2-40B4-BE49-F238E27FC236}">
                <a16:creationId xmlns:a16="http://schemas.microsoft.com/office/drawing/2014/main" id="{B473D33C-C78F-AF44-850B-4143BA1B6753}"/>
              </a:ext>
            </a:extLst>
          </p:cNvPr>
          <p:cNvCxnSpPr>
            <a:cxnSpLocks/>
            <a:endCxn id="31" idx="2"/>
          </p:cNvCxnSpPr>
          <p:nvPr/>
        </p:nvCxnSpPr>
        <p:spPr>
          <a:xfrm rot="5400000" flipH="1" flipV="1">
            <a:off x="1212794" y="2164582"/>
            <a:ext cx="580375" cy="344352"/>
          </a:xfrm>
          <a:prstGeom prst="bentConnector3">
            <a:avLst>
              <a:gd name="adj1" fmla="val 50000"/>
            </a:avLst>
          </a:prstGeom>
          <a:ln w="15875">
            <a:solidFill>
              <a:srgbClr val="0000FF"/>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69" name="Elbow Connector 68">
            <a:extLst>
              <a:ext uri="{FF2B5EF4-FFF2-40B4-BE49-F238E27FC236}">
                <a16:creationId xmlns:a16="http://schemas.microsoft.com/office/drawing/2014/main" id="{EA906B92-3973-AC40-86F8-798C66D25F7A}"/>
              </a:ext>
            </a:extLst>
          </p:cNvPr>
          <p:cNvCxnSpPr>
            <a:cxnSpLocks/>
            <a:stCxn id="45" idx="0"/>
            <a:endCxn id="58" idx="2"/>
          </p:cNvCxnSpPr>
          <p:nvPr/>
        </p:nvCxnSpPr>
        <p:spPr>
          <a:xfrm rot="5400000" flipH="1" flipV="1">
            <a:off x="2067161" y="1105925"/>
            <a:ext cx="587752" cy="2454288"/>
          </a:xfrm>
          <a:prstGeom prst="bentConnector3">
            <a:avLst>
              <a:gd name="adj1" fmla="val 50000"/>
            </a:avLst>
          </a:prstGeom>
          <a:ln w="15875">
            <a:solidFill>
              <a:srgbClr val="0000F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70" name="Elbow Connector 69">
            <a:extLst>
              <a:ext uri="{FF2B5EF4-FFF2-40B4-BE49-F238E27FC236}">
                <a16:creationId xmlns:a16="http://schemas.microsoft.com/office/drawing/2014/main" id="{4D8B9D72-96A0-7043-AA3B-D10CE59AD7BB}"/>
              </a:ext>
            </a:extLst>
          </p:cNvPr>
          <p:cNvCxnSpPr>
            <a:cxnSpLocks/>
            <a:stCxn id="44" idx="0"/>
            <a:endCxn id="12" idx="2"/>
          </p:cNvCxnSpPr>
          <p:nvPr/>
        </p:nvCxnSpPr>
        <p:spPr>
          <a:xfrm rot="5400000" flipH="1" flipV="1">
            <a:off x="5553529" y="2350185"/>
            <a:ext cx="917836" cy="309577"/>
          </a:xfrm>
          <a:prstGeom prst="bentConnector3">
            <a:avLst>
              <a:gd name="adj1" fmla="val 50000"/>
            </a:avLst>
          </a:prstGeom>
          <a:ln w="15875">
            <a:solidFill>
              <a:srgbClr val="00B05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40" name="Rectangle 39">
            <a:extLst>
              <a:ext uri="{FF2B5EF4-FFF2-40B4-BE49-F238E27FC236}">
                <a16:creationId xmlns:a16="http://schemas.microsoft.com/office/drawing/2014/main" id="{A120A328-32A3-9843-8E75-DB10719D8333}"/>
              </a:ext>
            </a:extLst>
          </p:cNvPr>
          <p:cNvSpPr/>
          <p:nvPr/>
        </p:nvSpPr>
        <p:spPr>
          <a:xfrm>
            <a:off x="293091" y="4288725"/>
            <a:ext cx="4572000" cy="507831"/>
          </a:xfrm>
          <a:prstGeom prst="rect">
            <a:avLst/>
          </a:prstGeom>
        </p:spPr>
        <p:txBody>
          <a:bodyPr>
            <a:spAutoFit/>
          </a:bodyPr>
          <a:lstStyle/>
          <a:p>
            <a:r>
              <a:rPr lang="en-US" dirty="0"/>
              <a:t>Active – Active</a:t>
            </a:r>
          </a:p>
          <a:p>
            <a:pPr lvl="1"/>
            <a:r>
              <a:rPr lang="en-US" dirty="0"/>
              <a:t>Producers and consumers on both sides</a:t>
            </a:r>
          </a:p>
        </p:txBody>
      </p:sp>
      <p:pic>
        <p:nvPicPr>
          <p:cNvPr id="71" name="Picture 70" descr="A picture containing sign, clock&#10;&#10;Description automatically generated">
            <a:extLst>
              <a:ext uri="{FF2B5EF4-FFF2-40B4-BE49-F238E27FC236}">
                <a16:creationId xmlns:a16="http://schemas.microsoft.com/office/drawing/2014/main" id="{7908A8B9-9BE3-D342-9BAF-8EF0C1CD40BC}"/>
              </a:ext>
            </a:extLst>
          </p:cNvPr>
          <p:cNvPicPr>
            <a:picLocks noChangeAspect="1"/>
          </p:cNvPicPr>
          <p:nvPr/>
        </p:nvPicPr>
        <p:blipFill>
          <a:blip r:embed="rId5"/>
          <a:stretch>
            <a:fillRect/>
          </a:stretch>
        </p:blipFill>
        <p:spPr>
          <a:xfrm>
            <a:off x="8394478" y="1071776"/>
            <a:ext cx="397442" cy="351885"/>
          </a:xfrm>
          <a:prstGeom prst="rect">
            <a:avLst/>
          </a:prstGeom>
        </p:spPr>
      </p:pic>
      <p:pic>
        <p:nvPicPr>
          <p:cNvPr id="72" name="Picture 71">
            <a:extLst>
              <a:ext uri="{FF2B5EF4-FFF2-40B4-BE49-F238E27FC236}">
                <a16:creationId xmlns:a16="http://schemas.microsoft.com/office/drawing/2014/main" id="{7AA36845-A2F6-2543-821D-F06C70CC4B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072" y="2023769"/>
            <a:ext cx="191007" cy="252252"/>
          </a:xfrm>
          <a:prstGeom prst="rect">
            <a:avLst/>
          </a:prstGeom>
        </p:spPr>
      </p:pic>
    </p:spTree>
    <p:extLst>
      <p:ext uri="{BB962C8B-B14F-4D97-AF65-F5344CB8AC3E}">
        <p14:creationId xmlns:p14="http://schemas.microsoft.com/office/powerpoint/2010/main" val="72161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461F8-FC7C-2142-8942-E438DA987FA4}"/>
              </a:ext>
            </a:extLst>
          </p:cNvPr>
          <p:cNvSpPr>
            <a:spLocks noGrp="1"/>
          </p:cNvSpPr>
          <p:nvPr>
            <p:ph type="title"/>
          </p:nvPr>
        </p:nvSpPr>
        <p:spPr/>
        <p:txBody>
          <a:bodyPr/>
          <a:lstStyle/>
          <a:p>
            <a:r>
              <a:rPr lang="en-US"/>
              <a:t>Mirror Maker 2</a:t>
            </a:r>
          </a:p>
        </p:txBody>
      </p:sp>
      <p:sp>
        <p:nvSpPr>
          <p:cNvPr id="4" name="Content Placeholder 3">
            <a:extLst>
              <a:ext uri="{FF2B5EF4-FFF2-40B4-BE49-F238E27FC236}">
                <a16:creationId xmlns:a16="http://schemas.microsoft.com/office/drawing/2014/main" id="{0E371253-DD32-9C45-9535-E5A42B477A6E}"/>
              </a:ext>
            </a:extLst>
          </p:cNvPr>
          <p:cNvSpPr>
            <a:spLocks noGrp="1"/>
          </p:cNvSpPr>
          <p:nvPr>
            <p:ph idx="1"/>
          </p:nvPr>
        </p:nvSpPr>
        <p:spPr>
          <a:xfrm>
            <a:off x="293688" y="901701"/>
            <a:ext cx="8393112" cy="1193521"/>
          </a:xfrm>
        </p:spPr>
        <p:txBody>
          <a:bodyPr/>
          <a:lstStyle/>
          <a:p>
            <a:r>
              <a:rPr lang="en-US" sz="1800"/>
              <a:t>Leverages the Kafka Connect framework and ecosystem.</a:t>
            </a:r>
          </a:p>
          <a:p>
            <a:r>
              <a:rPr lang="en-US" sz="1800"/>
              <a:t>Includes both source and sink connectors.</a:t>
            </a:r>
          </a:p>
          <a:p>
            <a:r>
              <a:rPr lang="en-US" sz="1800"/>
              <a:t>Source connectors needs to be close to Kafka cluster</a:t>
            </a:r>
          </a:p>
          <a:p>
            <a:endParaRPr lang="en-US" sz="1800"/>
          </a:p>
        </p:txBody>
      </p:sp>
      <p:sp>
        <p:nvSpPr>
          <p:cNvPr id="3" name="Slide Number Placeholder 2">
            <a:extLst>
              <a:ext uri="{FF2B5EF4-FFF2-40B4-BE49-F238E27FC236}">
                <a16:creationId xmlns:a16="http://schemas.microsoft.com/office/drawing/2014/main" id="{16DF3CAC-E2EA-A041-8549-C321D9BB96F0}"/>
              </a:ext>
            </a:extLst>
          </p:cNvPr>
          <p:cNvSpPr>
            <a:spLocks noGrp="1"/>
          </p:cNvSpPr>
          <p:nvPr>
            <p:ph type="sldNum" sz="quarter" idx="10"/>
          </p:nvPr>
        </p:nvSpPr>
        <p:spPr/>
        <p:txBody>
          <a:bodyPr/>
          <a:lstStyle/>
          <a:p>
            <a:fld id="{5B450290-23D3-2D4F-AB87-780AA41C0D26}" type="slidenum">
              <a:rPr lang="en-US" smtClean="0">
                <a:solidFill>
                  <a:srgbClr val="5AAAFA"/>
                </a:solidFill>
              </a:rPr>
              <a:pPr/>
              <a:t>7</a:t>
            </a:fld>
            <a:endParaRPr lang="en-US">
              <a:solidFill>
                <a:srgbClr val="5AAAFA"/>
              </a:solidFill>
            </a:endParaRPr>
          </a:p>
        </p:txBody>
      </p:sp>
      <p:sp>
        <p:nvSpPr>
          <p:cNvPr id="5" name="Rectangle 4">
            <a:extLst>
              <a:ext uri="{FF2B5EF4-FFF2-40B4-BE49-F238E27FC236}">
                <a16:creationId xmlns:a16="http://schemas.microsoft.com/office/drawing/2014/main" id="{F04EEEC0-5625-EC4F-9429-97D04EDA35FD}"/>
              </a:ext>
            </a:extLst>
          </p:cNvPr>
          <p:cNvSpPr/>
          <p:nvPr/>
        </p:nvSpPr>
        <p:spPr>
          <a:xfrm>
            <a:off x="6347632" y="2081320"/>
            <a:ext cx="1487185" cy="43788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6" name="Rectangle 5">
            <a:extLst>
              <a:ext uri="{FF2B5EF4-FFF2-40B4-BE49-F238E27FC236}">
                <a16:creationId xmlns:a16="http://schemas.microsoft.com/office/drawing/2014/main" id="{296A1D69-9AE6-BB4F-A599-C3CAD4CDBBB7}"/>
              </a:ext>
            </a:extLst>
          </p:cNvPr>
          <p:cNvSpPr/>
          <p:nvPr/>
        </p:nvSpPr>
        <p:spPr>
          <a:xfrm>
            <a:off x="6347632" y="2615948"/>
            <a:ext cx="1487185" cy="6858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7" name="Rectangle 6">
            <a:extLst>
              <a:ext uri="{FF2B5EF4-FFF2-40B4-BE49-F238E27FC236}">
                <a16:creationId xmlns:a16="http://schemas.microsoft.com/office/drawing/2014/main" id="{71A7744A-BFDD-3143-AAB6-2D4E552C2808}"/>
              </a:ext>
            </a:extLst>
          </p:cNvPr>
          <p:cNvSpPr/>
          <p:nvPr/>
        </p:nvSpPr>
        <p:spPr>
          <a:xfrm>
            <a:off x="6347631" y="3391801"/>
            <a:ext cx="1487185" cy="5319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9" name="Rectangle 8">
            <a:extLst>
              <a:ext uri="{FF2B5EF4-FFF2-40B4-BE49-F238E27FC236}">
                <a16:creationId xmlns:a16="http://schemas.microsoft.com/office/drawing/2014/main" id="{412C441A-5F46-394A-AC9F-874DA6DC3DB0}"/>
              </a:ext>
            </a:extLst>
          </p:cNvPr>
          <p:cNvSpPr/>
          <p:nvPr/>
        </p:nvSpPr>
        <p:spPr>
          <a:xfrm>
            <a:off x="4003921" y="2524058"/>
            <a:ext cx="1136158" cy="640696"/>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Maker 2.0 Source Connector</a:t>
            </a:r>
          </a:p>
        </p:txBody>
      </p:sp>
      <p:sp>
        <p:nvSpPr>
          <p:cNvPr id="11" name="AutoShape 4">
            <a:extLst>
              <a:ext uri="{FF2B5EF4-FFF2-40B4-BE49-F238E27FC236}">
                <a16:creationId xmlns:a16="http://schemas.microsoft.com/office/drawing/2014/main" id="{E7E1EFBF-BDCF-8641-8D72-76C7F0C6A78F}"/>
              </a:ext>
            </a:extLst>
          </p:cNvPr>
          <p:cNvSpPr>
            <a:spLocks noChangeArrowheads="1"/>
          </p:cNvSpPr>
          <p:nvPr/>
        </p:nvSpPr>
        <p:spPr bwMode="auto">
          <a:xfrm>
            <a:off x="3418547" y="2142186"/>
            <a:ext cx="2246908" cy="2253449"/>
          </a:xfrm>
          <a:prstGeom prst="roundRect">
            <a:avLst>
              <a:gd name="adj" fmla="val 7117"/>
            </a:avLst>
          </a:prstGeom>
          <a:noFill/>
          <a:ln w="12700">
            <a:solidFill>
              <a:srgbClr val="5596E6">
                <a:lumMod val="50000"/>
              </a:srgbClr>
            </a:solidFill>
            <a:prstDash val="dash"/>
            <a:round/>
            <a:headEnd/>
            <a:tailEnd/>
          </a:ln>
        </p:spPr>
        <p:txBody>
          <a:bodyPr lIns="0" tIns="0" rIns="0" bIns="0"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effectLst/>
                <a:uLnTx/>
                <a:uFillTx/>
              </a:rPr>
              <a:t>Kafka Connect Cluster</a:t>
            </a:r>
          </a:p>
        </p:txBody>
      </p:sp>
      <p:sp>
        <p:nvSpPr>
          <p:cNvPr id="12" name="AutoShape 4">
            <a:extLst>
              <a:ext uri="{FF2B5EF4-FFF2-40B4-BE49-F238E27FC236}">
                <a16:creationId xmlns:a16="http://schemas.microsoft.com/office/drawing/2014/main" id="{9A51E4DB-FE88-384B-8CD4-C1B221FC04B5}"/>
              </a:ext>
            </a:extLst>
          </p:cNvPr>
          <p:cNvSpPr>
            <a:spLocks noChangeArrowheads="1"/>
          </p:cNvSpPr>
          <p:nvPr/>
        </p:nvSpPr>
        <p:spPr bwMode="auto">
          <a:xfrm>
            <a:off x="6164011" y="1983001"/>
            <a:ext cx="1874635" cy="2577422"/>
          </a:xfrm>
          <a:prstGeom prst="roundRect">
            <a:avLst>
              <a:gd name="adj" fmla="val 7117"/>
            </a:avLst>
          </a:prstGeom>
          <a:noFill/>
          <a:ln w="12700">
            <a:solidFill>
              <a:srgbClr val="5596E6">
                <a:lumMod val="50000"/>
              </a:srgbClr>
            </a:solidFill>
            <a:prstDash val="dash"/>
            <a:round/>
            <a:headEnd/>
            <a:tailEnd/>
          </a:ln>
        </p:spPr>
        <p:txBody>
          <a:bodyPr lIns="0" tIns="0" rIns="0" bIns="0"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6D7777"/>
              </a:solidFill>
              <a:effectLst/>
              <a:uLnTx/>
              <a:uFillTx/>
            </a:endParaRPr>
          </a:p>
        </p:txBody>
      </p:sp>
      <p:pic>
        <p:nvPicPr>
          <p:cNvPr id="13" name="Picture 12">
            <a:extLst>
              <a:ext uri="{FF2B5EF4-FFF2-40B4-BE49-F238E27FC236}">
                <a16:creationId xmlns:a16="http://schemas.microsoft.com/office/drawing/2014/main" id="{1E672CA8-8815-9A45-91C7-1590BEB24DF6}"/>
              </a:ext>
            </a:extLst>
          </p:cNvPr>
          <p:cNvPicPr>
            <a:picLocks noChangeAspect="1"/>
          </p:cNvPicPr>
          <p:nvPr/>
        </p:nvPicPr>
        <p:blipFill>
          <a:blip r:embed="rId2">
            <a:biLevel thresh="75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6169169" y="4192706"/>
            <a:ext cx="719507" cy="378203"/>
          </a:xfrm>
          <a:prstGeom prst="rect">
            <a:avLst/>
          </a:prstGeom>
        </p:spPr>
      </p:pic>
      <p:cxnSp>
        <p:nvCxnSpPr>
          <p:cNvPr id="14" name="Elbow Connector 13">
            <a:extLst>
              <a:ext uri="{FF2B5EF4-FFF2-40B4-BE49-F238E27FC236}">
                <a16:creationId xmlns:a16="http://schemas.microsoft.com/office/drawing/2014/main" id="{39756F27-A065-CE48-97BD-FE2A9157CD07}"/>
              </a:ext>
            </a:extLst>
          </p:cNvPr>
          <p:cNvCxnSpPr>
            <a:cxnSpLocks/>
            <a:stCxn id="29" idx="3"/>
            <a:endCxn id="9" idx="1"/>
          </p:cNvCxnSpPr>
          <p:nvPr/>
        </p:nvCxnSpPr>
        <p:spPr>
          <a:xfrm flipV="1">
            <a:off x="1670013" y="2844406"/>
            <a:ext cx="2333908" cy="218232"/>
          </a:xfrm>
          <a:prstGeom prst="bentConnector3">
            <a:avLst>
              <a:gd name="adj1" fmla="val 50000"/>
            </a:avLst>
          </a:prstGeom>
          <a:ln w="12700">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sp>
        <p:nvSpPr>
          <p:cNvPr id="15" name="Can 14">
            <a:extLst>
              <a:ext uri="{FF2B5EF4-FFF2-40B4-BE49-F238E27FC236}">
                <a16:creationId xmlns:a16="http://schemas.microsoft.com/office/drawing/2014/main" id="{0472B313-5B8E-334A-9BC9-9E80C878C859}"/>
              </a:ext>
            </a:extLst>
          </p:cNvPr>
          <p:cNvSpPr/>
          <p:nvPr/>
        </p:nvSpPr>
        <p:spPr>
          <a:xfrm rot="16200000">
            <a:off x="7022901" y="2352839"/>
            <a:ext cx="309314" cy="1314515"/>
          </a:xfrm>
          <a:prstGeom prst="can">
            <a:avLst/>
          </a:prstGeom>
          <a:pattFill prst="dkVert">
            <a:fgClr>
              <a:srgbClr val="92D05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eaLnBrk="0" fontAlgn="base" hangingPunct="0">
              <a:spcBef>
                <a:spcPct val="0"/>
              </a:spcBef>
              <a:spcAft>
                <a:spcPct val="0"/>
              </a:spcAft>
            </a:pPr>
            <a:r>
              <a:rPr lang="en-US" sz="1000" b="1" dirty="0">
                <a:solidFill>
                  <a:schemeClr val="accent4">
                    <a:lumMod val="75000"/>
                  </a:schemeClr>
                </a:solidFill>
                <a:latin typeface="Arial"/>
              </a:rPr>
              <a:t>source.products</a:t>
            </a:r>
          </a:p>
        </p:txBody>
      </p:sp>
      <p:cxnSp>
        <p:nvCxnSpPr>
          <p:cNvPr id="16" name="Elbow Connector 15">
            <a:extLst>
              <a:ext uri="{FF2B5EF4-FFF2-40B4-BE49-F238E27FC236}">
                <a16:creationId xmlns:a16="http://schemas.microsoft.com/office/drawing/2014/main" id="{C68AEBB8-EC7A-BE4A-AD9C-43907A9AECBA}"/>
              </a:ext>
            </a:extLst>
          </p:cNvPr>
          <p:cNvCxnSpPr>
            <a:cxnSpLocks/>
            <a:stCxn id="9" idx="3"/>
            <a:endCxn id="15" idx="1"/>
          </p:cNvCxnSpPr>
          <p:nvPr/>
        </p:nvCxnSpPr>
        <p:spPr>
          <a:xfrm>
            <a:off x="5140079" y="2844406"/>
            <a:ext cx="1380222" cy="165691"/>
          </a:xfrm>
          <a:prstGeom prst="bentConnector3">
            <a:avLst>
              <a:gd name="adj1" fmla="val 50000"/>
            </a:avLst>
          </a:prstGeom>
          <a:ln w="12700">
            <a:solidFill>
              <a:srgbClr val="0000FF"/>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17" name="Cloud 16">
            <a:extLst>
              <a:ext uri="{FF2B5EF4-FFF2-40B4-BE49-F238E27FC236}">
                <a16:creationId xmlns:a16="http://schemas.microsoft.com/office/drawing/2014/main" id="{76E7E86F-0DEA-6341-979E-6002CA33BA88}"/>
              </a:ext>
            </a:extLst>
          </p:cNvPr>
          <p:cNvSpPr/>
          <p:nvPr/>
        </p:nvSpPr>
        <p:spPr>
          <a:xfrm rot="16200000">
            <a:off x="2018935" y="3046895"/>
            <a:ext cx="1922727" cy="524935"/>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B5C39AC-275D-AE4F-A296-2994360D1E3D}"/>
              </a:ext>
            </a:extLst>
          </p:cNvPr>
          <p:cNvSpPr/>
          <p:nvPr/>
        </p:nvSpPr>
        <p:spPr>
          <a:xfrm>
            <a:off x="585230" y="2133861"/>
            <a:ext cx="1487185" cy="43788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25" name="Rectangle 24">
            <a:extLst>
              <a:ext uri="{FF2B5EF4-FFF2-40B4-BE49-F238E27FC236}">
                <a16:creationId xmlns:a16="http://schemas.microsoft.com/office/drawing/2014/main" id="{0143E555-29CF-1F4C-B9B8-497E2D4CD3B4}"/>
              </a:ext>
            </a:extLst>
          </p:cNvPr>
          <p:cNvSpPr/>
          <p:nvPr/>
        </p:nvSpPr>
        <p:spPr>
          <a:xfrm>
            <a:off x="585230" y="2668489"/>
            <a:ext cx="1487185" cy="6858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26" name="Rectangle 25">
            <a:extLst>
              <a:ext uri="{FF2B5EF4-FFF2-40B4-BE49-F238E27FC236}">
                <a16:creationId xmlns:a16="http://schemas.microsoft.com/office/drawing/2014/main" id="{E2A30638-1AF4-1A48-8A43-113BC98F2BB9}"/>
              </a:ext>
            </a:extLst>
          </p:cNvPr>
          <p:cNvSpPr/>
          <p:nvPr/>
        </p:nvSpPr>
        <p:spPr>
          <a:xfrm>
            <a:off x="585229" y="3444342"/>
            <a:ext cx="1487185" cy="5319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27" name="AutoShape 4">
            <a:extLst>
              <a:ext uri="{FF2B5EF4-FFF2-40B4-BE49-F238E27FC236}">
                <a16:creationId xmlns:a16="http://schemas.microsoft.com/office/drawing/2014/main" id="{9B24948F-5EB7-4C40-AD60-BA5D0A5E0486}"/>
              </a:ext>
            </a:extLst>
          </p:cNvPr>
          <p:cNvSpPr>
            <a:spLocks noChangeArrowheads="1"/>
          </p:cNvSpPr>
          <p:nvPr/>
        </p:nvSpPr>
        <p:spPr bwMode="auto">
          <a:xfrm>
            <a:off x="401609" y="2035542"/>
            <a:ext cx="1874635" cy="2577422"/>
          </a:xfrm>
          <a:prstGeom prst="roundRect">
            <a:avLst>
              <a:gd name="adj" fmla="val 7117"/>
            </a:avLst>
          </a:prstGeom>
          <a:noFill/>
          <a:ln w="12700">
            <a:solidFill>
              <a:srgbClr val="5596E6">
                <a:lumMod val="50000"/>
              </a:srgbClr>
            </a:solidFill>
            <a:prstDash val="dash"/>
            <a:round/>
            <a:headEnd/>
            <a:tailEnd/>
          </a:ln>
        </p:spPr>
        <p:txBody>
          <a:bodyPr lIns="0" tIns="0" rIns="0" bIns="0"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6D7777"/>
              </a:solidFill>
              <a:effectLst/>
              <a:uLnTx/>
              <a:uFillTx/>
            </a:endParaRPr>
          </a:p>
        </p:txBody>
      </p:sp>
      <p:pic>
        <p:nvPicPr>
          <p:cNvPr id="28" name="Picture 27">
            <a:extLst>
              <a:ext uri="{FF2B5EF4-FFF2-40B4-BE49-F238E27FC236}">
                <a16:creationId xmlns:a16="http://schemas.microsoft.com/office/drawing/2014/main" id="{5A0F722F-6142-8F47-93F7-84605657E2EC}"/>
              </a:ext>
            </a:extLst>
          </p:cNvPr>
          <p:cNvPicPr>
            <a:picLocks noChangeAspect="1"/>
          </p:cNvPicPr>
          <p:nvPr/>
        </p:nvPicPr>
        <p:blipFill>
          <a:blip r:embed="rId2">
            <a:biLevel thresh="75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406767" y="4245247"/>
            <a:ext cx="719507" cy="378203"/>
          </a:xfrm>
          <a:prstGeom prst="rect">
            <a:avLst/>
          </a:prstGeom>
        </p:spPr>
      </p:pic>
      <p:sp>
        <p:nvSpPr>
          <p:cNvPr id="29" name="Can 28">
            <a:extLst>
              <a:ext uri="{FF2B5EF4-FFF2-40B4-BE49-F238E27FC236}">
                <a16:creationId xmlns:a16="http://schemas.microsoft.com/office/drawing/2014/main" id="{82BE3B68-E79B-7E4D-9FB3-7808967E8D7F}"/>
              </a:ext>
            </a:extLst>
          </p:cNvPr>
          <p:cNvSpPr/>
          <p:nvPr/>
        </p:nvSpPr>
        <p:spPr>
          <a:xfrm rot="16200000">
            <a:off x="1059299" y="2606581"/>
            <a:ext cx="309314" cy="912114"/>
          </a:xfrm>
          <a:prstGeom prst="can">
            <a:avLst/>
          </a:prstGeom>
          <a:pattFill prst="dkVert">
            <a:fgClr>
              <a:srgbClr val="92D05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eaLnBrk="0" fontAlgn="base" hangingPunct="0">
              <a:spcBef>
                <a:spcPct val="0"/>
              </a:spcBef>
              <a:spcAft>
                <a:spcPct val="0"/>
              </a:spcAft>
            </a:pPr>
            <a:r>
              <a:rPr lang="en-US" sz="1000" b="1" dirty="0">
                <a:solidFill>
                  <a:schemeClr val="accent4">
                    <a:lumMod val="75000"/>
                  </a:schemeClr>
                </a:solidFill>
                <a:latin typeface="Arial"/>
              </a:rPr>
              <a:t>products</a:t>
            </a:r>
          </a:p>
        </p:txBody>
      </p:sp>
      <p:sp>
        <p:nvSpPr>
          <p:cNvPr id="39" name="TextBox 38">
            <a:extLst>
              <a:ext uri="{FF2B5EF4-FFF2-40B4-BE49-F238E27FC236}">
                <a16:creationId xmlns:a16="http://schemas.microsoft.com/office/drawing/2014/main" id="{462582A4-1652-524F-827F-1ACBD866B3E7}"/>
              </a:ext>
            </a:extLst>
          </p:cNvPr>
          <p:cNvSpPr txBox="1"/>
          <p:nvPr/>
        </p:nvSpPr>
        <p:spPr>
          <a:xfrm>
            <a:off x="7080213" y="4279395"/>
            <a:ext cx="577402" cy="276999"/>
          </a:xfrm>
          <a:prstGeom prst="rect">
            <a:avLst/>
          </a:prstGeom>
          <a:noFill/>
        </p:spPr>
        <p:txBody>
          <a:bodyPr wrap="none" rtlCol="0">
            <a:spAutoFit/>
          </a:bodyPr>
          <a:lstStyle/>
          <a:p>
            <a:pPr eaLnBrk="0" fontAlgn="base" hangingPunct="0">
              <a:spcBef>
                <a:spcPct val="0"/>
              </a:spcBef>
              <a:spcAft>
                <a:spcPct val="0"/>
              </a:spcAft>
            </a:pPr>
            <a:r>
              <a:rPr lang="en-US" sz="1200">
                <a:solidFill>
                  <a:srgbClr val="7CC7FF">
                    <a:lumMod val="75000"/>
                  </a:srgbClr>
                </a:solidFill>
                <a:latin typeface="Arial" panose="020B0604020202020204" pitchFamily="34" charset="0"/>
                <a:cs typeface="Arial" panose="020B0604020202020204" pitchFamily="34" charset="0"/>
              </a:rPr>
              <a:t>target</a:t>
            </a:r>
          </a:p>
        </p:txBody>
      </p:sp>
      <p:sp>
        <p:nvSpPr>
          <p:cNvPr id="41" name="TextBox 40">
            <a:extLst>
              <a:ext uri="{FF2B5EF4-FFF2-40B4-BE49-F238E27FC236}">
                <a16:creationId xmlns:a16="http://schemas.microsoft.com/office/drawing/2014/main" id="{18A8E1B5-7CE9-4043-AE4A-379EE571DD6A}"/>
              </a:ext>
            </a:extLst>
          </p:cNvPr>
          <p:cNvSpPr txBox="1"/>
          <p:nvPr/>
        </p:nvSpPr>
        <p:spPr>
          <a:xfrm>
            <a:off x="1213955" y="4341208"/>
            <a:ext cx="644728" cy="276999"/>
          </a:xfrm>
          <a:prstGeom prst="rect">
            <a:avLst/>
          </a:prstGeom>
          <a:noFill/>
        </p:spPr>
        <p:txBody>
          <a:bodyPr wrap="none" rtlCol="0">
            <a:spAutoFit/>
          </a:bodyPr>
          <a:lstStyle/>
          <a:p>
            <a:pPr eaLnBrk="0" fontAlgn="base" hangingPunct="0">
              <a:spcBef>
                <a:spcPct val="0"/>
              </a:spcBef>
              <a:spcAft>
                <a:spcPct val="0"/>
              </a:spcAft>
            </a:pPr>
            <a:r>
              <a:rPr lang="en-US" sz="1200">
                <a:solidFill>
                  <a:srgbClr val="6D7777"/>
                </a:solidFill>
                <a:latin typeface="Arial" panose="020B0604020202020204" pitchFamily="34" charset="0"/>
                <a:cs typeface="Arial" panose="020B0604020202020204" pitchFamily="34" charset="0"/>
              </a:rPr>
              <a:t>source</a:t>
            </a:r>
          </a:p>
        </p:txBody>
      </p:sp>
    </p:spTree>
    <p:extLst>
      <p:ext uri="{BB962C8B-B14F-4D97-AF65-F5344CB8AC3E}">
        <p14:creationId xmlns:p14="http://schemas.microsoft.com/office/powerpoint/2010/main" val="2020499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7BE54-4055-5247-8BE1-7DC214AEEC39}"/>
              </a:ext>
            </a:extLst>
          </p:cNvPr>
          <p:cNvSpPr>
            <a:spLocks noGrp="1"/>
          </p:cNvSpPr>
          <p:nvPr>
            <p:ph type="title"/>
          </p:nvPr>
        </p:nvSpPr>
        <p:spPr/>
        <p:txBody>
          <a:bodyPr/>
          <a:lstStyle/>
          <a:p>
            <a:r>
              <a:rPr lang="en-US"/>
              <a:t>Mirror Maker 2</a:t>
            </a:r>
          </a:p>
        </p:txBody>
      </p:sp>
      <p:sp>
        <p:nvSpPr>
          <p:cNvPr id="3" name="Content Placeholder 2">
            <a:extLst>
              <a:ext uri="{FF2B5EF4-FFF2-40B4-BE49-F238E27FC236}">
                <a16:creationId xmlns:a16="http://schemas.microsoft.com/office/drawing/2014/main" id="{1257D4A5-E589-F84E-8426-35B2FDC9408F}"/>
              </a:ext>
            </a:extLst>
          </p:cNvPr>
          <p:cNvSpPr>
            <a:spLocks noGrp="1"/>
          </p:cNvSpPr>
          <p:nvPr>
            <p:ph idx="1"/>
          </p:nvPr>
        </p:nvSpPr>
        <p:spPr/>
        <p:txBody>
          <a:bodyPr/>
          <a:lstStyle/>
          <a:p>
            <a:r>
              <a:rPr lang="en-US"/>
              <a:t>Detect new topics and partitions</a:t>
            </a:r>
          </a:p>
          <a:p>
            <a:r>
              <a:rPr lang="en-US"/>
              <a:t>Automatically syncs topic configuration between clusters.</a:t>
            </a:r>
          </a:p>
          <a:p>
            <a:r>
              <a:rPr lang="en-US"/>
              <a:t>Manages downstream topic ACL.</a:t>
            </a:r>
          </a:p>
          <a:p>
            <a:r>
              <a:rPr lang="en-US"/>
              <a:t>Supports "active/active" cluster pairs, as well as any number of active clusters.</a:t>
            </a:r>
          </a:p>
          <a:p>
            <a:r>
              <a:rPr lang="en-US"/>
              <a:t>Supports cross-datacenter replication, aggregation, and other complex topologies.</a:t>
            </a:r>
          </a:p>
          <a:p>
            <a:r>
              <a:rPr lang="en-US"/>
              <a:t>Provides new metrics including end-to-end replication latency across multiple data centers/clusters.</a:t>
            </a:r>
          </a:p>
          <a:p>
            <a:r>
              <a:rPr lang="en-US"/>
              <a:t>Emits offsets required to migrate consumers between clusters.</a:t>
            </a:r>
          </a:p>
          <a:p>
            <a:r>
              <a:rPr lang="en-US"/>
              <a:t>Tooling for offset translation.</a:t>
            </a:r>
          </a:p>
          <a:p>
            <a:pPr marL="0" indent="0">
              <a:buNone/>
            </a:pPr>
            <a:endParaRPr lang="en-US"/>
          </a:p>
        </p:txBody>
      </p:sp>
      <p:sp>
        <p:nvSpPr>
          <p:cNvPr id="4" name="Slide Number Placeholder 3">
            <a:extLst>
              <a:ext uri="{FF2B5EF4-FFF2-40B4-BE49-F238E27FC236}">
                <a16:creationId xmlns:a16="http://schemas.microsoft.com/office/drawing/2014/main" id="{2F37CAAC-6ED7-144D-ABB3-F67C52C876D2}"/>
              </a:ext>
            </a:extLst>
          </p:cNvPr>
          <p:cNvSpPr>
            <a:spLocks noGrp="1"/>
          </p:cNvSpPr>
          <p:nvPr>
            <p:ph type="sldNum" sz="quarter" idx="10"/>
          </p:nvPr>
        </p:nvSpPr>
        <p:spPr/>
        <p:txBody>
          <a:bodyPr/>
          <a:lstStyle/>
          <a:p>
            <a:fld id="{2F63A97E-D605-DC42-8452-C14CD1FA87FA}" type="slidenum">
              <a:rPr lang="en-US" smtClean="0">
                <a:solidFill>
                  <a:srgbClr val="5AAAFA"/>
                </a:solidFill>
              </a:rPr>
              <a:pPr/>
              <a:t>8</a:t>
            </a:fld>
            <a:endParaRPr lang="en-US">
              <a:solidFill>
                <a:srgbClr val="5AAAFA"/>
              </a:solidFill>
            </a:endParaRPr>
          </a:p>
        </p:txBody>
      </p:sp>
    </p:spTree>
    <p:extLst>
      <p:ext uri="{BB962C8B-B14F-4D97-AF65-F5344CB8AC3E}">
        <p14:creationId xmlns:p14="http://schemas.microsoft.com/office/powerpoint/2010/main" val="2465530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a:t>Data Replication Environment - 2</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11383211" y="6441552"/>
            <a:ext cx="533845"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07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15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226"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30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5382"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245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19952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6591"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E9549862-13E2-C34D-815E-8545BD36FC59}" type="slidenum">
              <a:rPr lang="en-US" smtClean="0">
                <a:solidFill>
                  <a:srgbClr val="6D7777"/>
                </a:solidFill>
              </a:rPr>
              <a:pPr/>
              <a:t>9</a:t>
            </a:fld>
            <a:endParaRPr lang="en-US">
              <a:solidFill>
                <a:srgbClr val="6D7777"/>
              </a:solidFill>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00FF"/>
                </a:solidFill>
                <a:latin typeface="Arial"/>
              </a:rPr>
              <a:t>On-Premise Environment</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3747898"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B050"/>
                </a:solidFill>
                <a:latin typeface="Arial"/>
              </a:rPr>
              <a:t>IBM Cloud</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5547599"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5684757"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5822886"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5960044"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098172"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227995"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07460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Event Streams Cluster</a:t>
            </a:r>
          </a:p>
        </p:txBody>
      </p:sp>
      <p:pic>
        <p:nvPicPr>
          <p:cNvPr id="15" name="Picture 14">
            <a:extLst>
              <a:ext uri="{FF2B5EF4-FFF2-40B4-BE49-F238E27FC236}">
                <a16:creationId xmlns:a16="http://schemas.microsoft.com/office/drawing/2014/main" id="{4D675F2E-5ADD-244D-A2C8-DC471A256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sp>
        <p:nvSpPr>
          <p:cNvPr id="18" name="AutoShape 4">
            <a:extLst>
              <a:ext uri="{FF2B5EF4-FFF2-40B4-BE49-F238E27FC236}">
                <a16:creationId xmlns:a16="http://schemas.microsoft.com/office/drawing/2014/main" id="{211CB3E3-B829-2C4F-A3D6-B13BE7F48F22}"/>
              </a:ext>
            </a:extLst>
          </p:cNvPr>
          <p:cNvSpPr>
            <a:spLocks noChangeArrowheads="1"/>
          </p:cNvSpPr>
          <p:nvPr/>
        </p:nvSpPr>
        <p:spPr bwMode="auto">
          <a:xfrm>
            <a:off x="411972" y="1363612"/>
            <a:ext cx="3611870" cy="2482247"/>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a:endParaRPr lang="en-US" sz="750"/>
          </a:p>
        </p:txBody>
      </p:sp>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636690" y="2626945"/>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kafka-console-consumer.sh</a:t>
            </a:r>
          </a:p>
        </p:txBody>
      </p:sp>
      <p:sp>
        <p:nvSpPr>
          <p:cNvPr id="46" name="AutoShape 4">
            <a:extLst>
              <a:ext uri="{FF2B5EF4-FFF2-40B4-BE49-F238E27FC236}">
                <a16:creationId xmlns:a16="http://schemas.microsoft.com/office/drawing/2014/main" id="{490EA60F-E5B8-2A4C-8350-F638E3310E3C}"/>
              </a:ext>
            </a:extLst>
          </p:cNvPr>
          <p:cNvSpPr>
            <a:spLocks noChangeArrowheads="1"/>
          </p:cNvSpPr>
          <p:nvPr/>
        </p:nvSpPr>
        <p:spPr bwMode="auto">
          <a:xfrm>
            <a:off x="2008858" y="2530237"/>
            <a:ext cx="1812650"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Connect Cluster</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pic>
        <p:nvPicPr>
          <p:cNvPr id="37" name="Picture 36">
            <a:extLst>
              <a:ext uri="{FF2B5EF4-FFF2-40B4-BE49-F238E27FC236}">
                <a16:creationId xmlns:a16="http://schemas.microsoft.com/office/drawing/2014/main" id="{6D8F6862-7739-D946-A521-B5976D86EED8}"/>
              </a:ext>
            </a:extLst>
          </p:cNvPr>
          <p:cNvPicPr>
            <a:picLocks noChangeAspect="1"/>
          </p:cNvPicPr>
          <p:nvPr/>
        </p:nvPicPr>
        <p:blipFill>
          <a:blip r:embed="rId3"/>
          <a:stretch>
            <a:fillRect/>
          </a:stretch>
        </p:blipFill>
        <p:spPr>
          <a:xfrm>
            <a:off x="1956920" y="2941013"/>
            <a:ext cx="376238" cy="371475"/>
          </a:xfrm>
          <a:prstGeom prst="rect">
            <a:avLst/>
          </a:prstGeom>
        </p:spPr>
      </p:pic>
      <p:sp>
        <p:nvSpPr>
          <p:cNvPr id="38" name="Rounded Rectangle 37">
            <a:extLst>
              <a:ext uri="{FF2B5EF4-FFF2-40B4-BE49-F238E27FC236}">
                <a16:creationId xmlns:a16="http://schemas.microsoft.com/office/drawing/2014/main" id="{B8888133-CCF3-0944-9B5C-B88A02187A65}"/>
              </a:ext>
            </a:extLst>
          </p:cNvPr>
          <p:cNvSpPr/>
          <p:nvPr/>
        </p:nvSpPr>
        <p:spPr>
          <a:xfrm>
            <a:off x="2463609" y="2672578"/>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7" name="TextBox 6">
            <a:extLst>
              <a:ext uri="{FF2B5EF4-FFF2-40B4-BE49-F238E27FC236}">
                <a16:creationId xmlns:a16="http://schemas.microsoft.com/office/drawing/2014/main" id="{9C49EA51-B835-094C-91A0-D088AFF81C4B}"/>
              </a:ext>
            </a:extLst>
          </p:cNvPr>
          <p:cNvSpPr txBox="1"/>
          <p:nvPr/>
        </p:nvSpPr>
        <p:spPr>
          <a:xfrm>
            <a:off x="3263370" y="1476355"/>
            <a:ext cx="577402" cy="276999"/>
          </a:xfrm>
          <a:prstGeom prst="rect">
            <a:avLst/>
          </a:prstGeom>
          <a:noFill/>
        </p:spPr>
        <p:txBody>
          <a:bodyPr wrap="none" rtlCol="0">
            <a:spAutoFit/>
          </a:bodyPr>
          <a:lstStyle/>
          <a:p>
            <a:r>
              <a:rPr lang="en-US" sz="1200" dirty="0"/>
              <a:t>target</a:t>
            </a:r>
          </a:p>
        </p:txBody>
      </p:sp>
      <p:sp>
        <p:nvSpPr>
          <p:cNvPr id="39" name="TextBox 38">
            <a:extLst>
              <a:ext uri="{FF2B5EF4-FFF2-40B4-BE49-F238E27FC236}">
                <a16:creationId xmlns:a16="http://schemas.microsoft.com/office/drawing/2014/main" id="{E43F178F-4B90-3F45-964F-1FF716720D0E}"/>
              </a:ext>
            </a:extLst>
          </p:cNvPr>
          <p:cNvSpPr txBox="1"/>
          <p:nvPr/>
        </p:nvSpPr>
        <p:spPr>
          <a:xfrm>
            <a:off x="7050077" y="2011888"/>
            <a:ext cx="644728" cy="276999"/>
          </a:xfrm>
          <a:prstGeom prst="rect">
            <a:avLst/>
          </a:prstGeom>
          <a:noFill/>
        </p:spPr>
        <p:txBody>
          <a:bodyPr wrap="none" rtlCol="0">
            <a:spAutoFit/>
          </a:bodyPr>
          <a:lstStyle/>
          <a:p>
            <a:r>
              <a:rPr lang="en-US" sz="1200" dirty="0"/>
              <a:t>source</a:t>
            </a:r>
          </a:p>
        </p:txBody>
      </p:sp>
      <p:cxnSp>
        <p:nvCxnSpPr>
          <p:cNvPr id="21" name="Elbow Connector 20">
            <a:extLst>
              <a:ext uri="{FF2B5EF4-FFF2-40B4-BE49-F238E27FC236}">
                <a16:creationId xmlns:a16="http://schemas.microsoft.com/office/drawing/2014/main" id="{1FA5726D-2767-B849-85A3-7CAA002588F7}"/>
              </a:ext>
            </a:extLst>
          </p:cNvPr>
          <p:cNvCxnSpPr>
            <a:cxnSpLocks/>
            <a:stCxn id="11" idx="0"/>
            <a:endCxn id="38" idx="3"/>
          </p:cNvCxnSpPr>
          <p:nvPr/>
        </p:nvCxnSpPr>
        <p:spPr>
          <a:xfrm rot="16200000" flipH="1" flipV="1">
            <a:off x="4151319" y="941274"/>
            <a:ext cx="1184485" cy="2571095"/>
          </a:xfrm>
          <a:prstGeom prst="bentConnector4">
            <a:avLst>
              <a:gd name="adj1" fmla="val -20323"/>
              <a:gd name="adj2" fmla="val 58618"/>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3" name="Elbow Connector 52">
            <a:extLst>
              <a:ext uri="{FF2B5EF4-FFF2-40B4-BE49-F238E27FC236}">
                <a16:creationId xmlns:a16="http://schemas.microsoft.com/office/drawing/2014/main" id="{0DC1C79B-85E9-B246-88E9-908878ECC75B}"/>
              </a:ext>
            </a:extLst>
          </p:cNvPr>
          <p:cNvCxnSpPr>
            <a:cxnSpLocks/>
            <a:stCxn id="38" idx="1"/>
            <a:endCxn id="33" idx="2"/>
          </p:cNvCxnSpPr>
          <p:nvPr/>
        </p:nvCxnSpPr>
        <p:spPr>
          <a:xfrm rot="10800000">
            <a:off x="1943108" y="2046570"/>
            <a:ext cx="520502" cy="772494"/>
          </a:xfrm>
          <a:prstGeom prst="bentConnector2">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49" name="Rounded Rectangle 48">
            <a:extLst>
              <a:ext uri="{FF2B5EF4-FFF2-40B4-BE49-F238E27FC236}">
                <a16:creationId xmlns:a16="http://schemas.microsoft.com/office/drawing/2014/main" id="{0B0F9AEA-B6CC-084B-A827-8EC8E3F6D6A5}"/>
              </a:ext>
            </a:extLst>
          </p:cNvPr>
          <p:cNvSpPr/>
          <p:nvPr/>
        </p:nvSpPr>
        <p:spPr>
          <a:xfrm>
            <a:off x="2236351" y="3405569"/>
            <a:ext cx="1218911" cy="371475"/>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kafka-console-producer.sh</a:t>
            </a:r>
          </a:p>
        </p:txBody>
      </p:sp>
      <p:cxnSp>
        <p:nvCxnSpPr>
          <p:cNvPr id="22" name="Elbow Connector 21">
            <a:extLst>
              <a:ext uri="{FF2B5EF4-FFF2-40B4-BE49-F238E27FC236}">
                <a16:creationId xmlns:a16="http://schemas.microsoft.com/office/drawing/2014/main" id="{44F8EE2A-5BE0-E545-925C-5D70891B4DA5}"/>
              </a:ext>
            </a:extLst>
          </p:cNvPr>
          <p:cNvCxnSpPr>
            <a:stCxn id="32" idx="2"/>
            <a:endCxn id="45" idx="0"/>
          </p:cNvCxnSpPr>
          <p:nvPr/>
        </p:nvCxnSpPr>
        <p:spPr>
          <a:xfrm rot="5400000">
            <a:off x="1183401" y="1997061"/>
            <a:ext cx="580375" cy="679392"/>
          </a:xfrm>
          <a:prstGeom prst="bentConnector3">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Elbow Connector 23">
            <a:extLst>
              <a:ext uri="{FF2B5EF4-FFF2-40B4-BE49-F238E27FC236}">
                <a16:creationId xmlns:a16="http://schemas.microsoft.com/office/drawing/2014/main" id="{C6D643C2-3EE4-B147-B10E-BCE4D3790797}"/>
              </a:ext>
            </a:extLst>
          </p:cNvPr>
          <p:cNvCxnSpPr>
            <a:cxnSpLocks/>
            <a:stCxn id="49" idx="3"/>
            <a:endCxn id="13" idx="2"/>
          </p:cNvCxnSpPr>
          <p:nvPr/>
        </p:nvCxnSpPr>
        <p:spPr>
          <a:xfrm flipV="1">
            <a:off x="3455262" y="2046055"/>
            <a:ext cx="2841797" cy="1545251"/>
          </a:xfrm>
          <a:prstGeom prst="bentConnector2">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6" name="Oval 35">
            <a:extLst>
              <a:ext uri="{FF2B5EF4-FFF2-40B4-BE49-F238E27FC236}">
                <a16:creationId xmlns:a16="http://schemas.microsoft.com/office/drawing/2014/main" id="{94F4997F-6F2C-BF48-BA63-5430E040A88D}"/>
              </a:ext>
            </a:extLst>
          </p:cNvPr>
          <p:cNvSpPr/>
          <p:nvPr/>
        </p:nvSpPr>
        <p:spPr>
          <a:xfrm>
            <a:off x="3419619" y="2422837"/>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1</a:t>
            </a:r>
          </a:p>
        </p:txBody>
      </p:sp>
      <p:sp>
        <p:nvSpPr>
          <p:cNvPr id="68" name="Oval 67">
            <a:extLst>
              <a:ext uri="{FF2B5EF4-FFF2-40B4-BE49-F238E27FC236}">
                <a16:creationId xmlns:a16="http://schemas.microsoft.com/office/drawing/2014/main" id="{A8CECD8E-6C3B-D34E-8F6D-8ADB376443E9}"/>
              </a:ext>
            </a:extLst>
          </p:cNvPr>
          <p:cNvSpPr/>
          <p:nvPr/>
        </p:nvSpPr>
        <p:spPr>
          <a:xfrm>
            <a:off x="3334249" y="3625830"/>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2</a:t>
            </a:r>
          </a:p>
        </p:txBody>
      </p:sp>
      <p:sp>
        <p:nvSpPr>
          <p:cNvPr id="69" name="Oval 68">
            <a:extLst>
              <a:ext uri="{FF2B5EF4-FFF2-40B4-BE49-F238E27FC236}">
                <a16:creationId xmlns:a16="http://schemas.microsoft.com/office/drawing/2014/main" id="{B943FE36-C19E-8A4F-8D1E-178093750F9B}"/>
              </a:ext>
            </a:extLst>
          </p:cNvPr>
          <p:cNvSpPr/>
          <p:nvPr/>
        </p:nvSpPr>
        <p:spPr>
          <a:xfrm>
            <a:off x="434662" y="2836927"/>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3</a:t>
            </a:r>
          </a:p>
        </p:txBody>
      </p:sp>
      <p:sp>
        <p:nvSpPr>
          <p:cNvPr id="17" name="TextBox 16">
            <a:extLst>
              <a:ext uri="{FF2B5EF4-FFF2-40B4-BE49-F238E27FC236}">
                <a16:creationId xmlns:a16="http://schemas.microsoft.com/office/drawing/2014/main" id="{1A0874EA-0F31-A94D-A496-B7D42FBB31A3}"/>
              </a:ext>
            </a:extLst>
          </p:cNvPr>
          <p:cNvSpPr txBox="1"/>
          <p:nvPr/>
        </p:nvSpPr>
        <p:spPr>
          <a:xfrm>
            <a:off x="6369341" y="1637937"/>
            <a:ext cx="482824" cy="207749"/>
          </a:xfrm>
          <a:prstGeom prst="rect">
            <a:avLst/>
          </a:prstGeom>
          <a:noFill/>
        </p:spPr>
        <p:txBody>
          <a:bodyPr wrap="none" rtlCol="0">
            <a:spAutoFit/>
          </a:bodyPr>
          <a:lstStyle/>
          <a:p>
            <a:r>
              <a:rPr lang="en-US" sz="750" b="1" dirty="0"/>
              <a:t>orders</a:t>
            </a:r>
          </a:p>
        </p:txBody>
      </p:sp>
      <p:sp>
        <p:nvSpPr>
          <p:cNvPr id="44" name="TextBox 43">
            <a:extLst>
              <a:ext uri="{FF2B5EF4-FFF2-40B4-BE49-F238E27FC236}">
                <a16:creationId xmlns:a16="http://schemas.microsoft.com/office/drawing/2014/main" id="{E60BBBCD-AD4E-A94D-A062-4C15C724E8D6}"/>
              </a:ext>
            </a:extLst>
          </p:cNvPr>
          <p:cNvSpPr txBox="1"/>
          <p:nvPr/>
        </p:nvSpPr>
        <p:spPr>
          <a:xfrm>
            <a:off x="2007036" y="1655652"/>
            <a:ext cx="824265" cy="207749"/>
          </a:xfrm>
          <a:prstGeom prst="rect">
            <a:avLst/>
          </a:prstGeom>
          <a:noFill/>
        </p:spPr>
        <p:txBody>
          <a:bodyPr wrap="none" rtlCol="0">
            <a:spAutoFit/>
          </a:bodyPr>
          <a:lstStyle/>
          <a:p>
            <a:r>
              <a:rPr lang="en-US" sz="750" b="1" dirty="0"/>
              <a:t>source.orders</a:t>
            </a:r>
          </a:p>
        </p:txBody>
      </p:sp>
      <p:pic>
        <p:nvPicPr>
          <p:cNvPr id="40" name="Picture 39">
            <a:extLst>
              <a:ext uri="{FF2B5EF4-FFF2-40B4-BE49-F238E27FC236}">
                <a16:creationId xmlns:a16="http://schemas.microsoft.com/office/drawing/2014/main" id="{B2E3B02B-700F-1948-ADEA-CB5FC76BE11D}"/>
              </a:ext>
            </a:extLst>
          </p:cNvPr>
          <p:cNvPicPr>
            <a:picLocks noChangeAspect="1"/>
          </p:cNvPicPr>
          <p:nvPr/>
        </p:nvPicPr>
        <p:blipFill>
          <a:blip r:embed="rId4"/>
          <a:stretch>
            <a:fillRect/>
          </a:stretch>
        </p:blipFill>
        <p:spPr>
          <a:xfrm>
            <a:off x="356381" y="3625830"/>
            <a:ext cx="261023" cy="238649"/>
          </a:xfrm>
          <a:prstGeom prst="rect">
            <a:avLst/>
          </a:prstGeom>
        </p:spPr>
      </p:pic>
      <p:pic>
        <p:nvPicPr>
          <p:cNvPr id="41" name="Picture 40" descr="A picture containing sign, clock&#10;&#10;Description automatically generated">
            <a:extLst>
              <a:ext uri="{FF2B5EF4-FFF2-40B4-BE49-F238E27FC236}">
                <a16:creationId xmlns:a16="http://schemas.microsoft.com/office/drawing/2014/main" id="{AD7ADB04-28C0-0E48-A740-348F31B8ADCD}"/>
              </a:ext>
            </a:extLst>
          </p:cNvPr>
          <p:cNvPicPr>
            <a:picLocks noChangeAspect="1"/>
          </p:cNvPicPr>
          <p:nvPr/>
        </p:nvPicPr>
        <p:blipFill>
          <a:blip r:embed="rId5"/>
          <a:stretch>
            <a:fillRect/>
          </a:stretch>
        </p:blipFill>
        <p:spPr>
          <a:xfrm>
            <a:off x="8026345" y="1071776"/>
            <a:ext cx="397442" cy="351885"/>
          </a:xfrm>
          <a:prstGeom prst="rect">
            <a:avLst/>
          </a:prstGeom>
        </p:spPr>
      </p:pic>
    </p:spTree>
    <p:extLst>
      <p:ext uri="{BB962C8B-B14F-4D97-AF65-F5344CB8AC3E}">
        <p14:creationId xmlns:p14="http://schemas.microsoft.com/office/powerpoint/2010/main" val="2185968813"/>
      </p:ext>
    </p:extLst>
  </p:cSld>
  <p:clrMapOvr>
    <a:masterClrMapping/>
  </p:clrMapOvr>
</p:sld>
</file>

<file path=ppt/theme/theme1.xml><?xml version="1.0" encoding="utf-8"?>
<a:theme xmlns:a="http://schemas.openxmlformats.org/drawingml/2006/main" name="1_dk_blu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Master_Presentation_2017_v23_plex" id="{9703D799-5C8D-3249-8B0E-7EB5E8B92432}" vid="{FA5E7C78-ED6F-424F-AF60-065FEC4AE799}"/>
    </a:ext>
  </a:extLst>
</a:theme>
</file>

<file path=ppt/theme/theme2.xml><?xml version="1.0" encoding="utf-8"?>
<a:theme xmlns:a="http://schemas.openxmlformats.org/drawingml/2006/main" name="Office Theme">
  <a:themeElements>
    <a:clrScheme name="Custom 72">
      <a:dk1>
        <a:sysClr val="windowText" lastClr="000000"/>
      </a:dk1>
      <a:lt1>
        <a:sysClr val="window" lastClr="FFFFFF"/>
      </a:lt1>
      <a:dk2>
        <a:srgbClr val="264A60"/>
      </a:dk2>
      <a:lt2>
        <a:srgbClr val="DFE9E9"/>
      </a:lt2>
      <a:accent1>
        <a:srgbClr val="4178BE"/>
      </a:accent1>
      <a:accent2>
        <a:srgbClr val="5AAAFA"/>
      </a:accent2>
      <a:accent3>
        <a:srgbClr val="777677"/>
      </a:accent3>
      <a:accent4>
        <a:srgbClr val="006D5D"/>
      </a:accent4>
      <a:accent5>
        <a:srgbClr val="00B4A0"/>
      </a:accent5>
      <a:accent6>
        <a:srgbClr val="7CC7F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t"/>
      <a:lstStyle>
        <a:defPPr marL="0" marR="0" indent="0" algn="l" defTabSz="685800" rtl="0" eaLnBrk="1" fontAlgn="auto" latinLnBrk="0" hangingPunct="1">
          <a:lnSpc>
            <a:spcPct val="100000"/>
          </a:lnSpc>
          <a:spcBef>
            <a:spcPts val="0"/>
          </a:spcBef>
          <a:spcAft>
            <a:spcPts val="0"/>
          </a:spcAft>
          <a:buClrTx/>
          <a:buSzTx/>
          <a:buFontTx/>
          <a:buNone/>
          <a:tabLst/>
          <a:defRPr kumimoji="0" sz="1000" b="0" i="0" u="none" strike="noStrike" kern="1200" cap="none" spc="0" normalizeH="0" baseline="0" noProof="0" dirty="0">
            <a:ln>
              <a:noFill/>
            </a:ln>
            <a:solidFill>
              <a:prstClr val="white"/>
            </a:solidFill>
            <a:effectLst/>
            <a:uLnTx/>
            <a:uFillTx/>
            <a:latin typeface="Arial"/>
            <a:ea typeface="+mn-ea"/>
            <a:cs typeface="+mn-cs"/>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73839</TotalTime>
  <Words>740</Words>
  <Application>Microsoft Macintosh PowerPoint</Application>
  <PresentationFormat>On-screen Show (16:9)</PresentationFormat>
  <Paragraphs>327</Paragraphs>
  <Slides>12</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Arial</vt:lpstr>
      <vt:lpstr>Calibri</vt:lpstr>
      <vt:lpstr>Helvetica Neue Light</vt:lpstr>
      <vt:lpstr>Helvetica Neue Thin</vt:lpstr>
      <vt:lpstr>IBM Plex Sans</vt:lpstr>
      <vt:lpstr>Menlo</vt:lpstr>
      <vt:lpstr>1_dk_blu_background_2017</vt:lpstr>
      <vt:lpstr>Office Theme</vt:lpstr>
      <vt:lpstr>Strimzi</vt:lpstr>
      <vt:lpstr>Kafka Connect</vt:lpstr>
      <vt:lpstr>Mirror Maker 2.0</vt:lpstr>
      <vt:lpstr>MM2 - Data Replication Active - Passive</vt:lpstr>
      <vt:lpstr>MM2 - Data Replication Active - Passive</vt:lpstr>
      <vt:lpstr>Data Replication Active - Active</vt:lpstr>
      <vt:lpstr>Mirror Maker 2</vt:lpstr>
      <vt:lpstr>Mirror Maker 2</vt:lpstr>
      <vt:lpstr>Data Replication Environment - 2</vt:lpstr>
      <vt:lpstr>Data Replication Environment - 3</vt:lpstr>
      <vt:lpstr>Performance Test</vt:lpstr>
      <vt:lpstr>Mirror maker monitoring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506</cp:revision>
  <cp:lastPrinted>2019-10-02T13:04:38Z</cp:lastPrinted>
  <dcterms:created xsi:type="dcterms:W3CDTF">2019-01-17T23:14:09Z</dcterms:created>
  <dcterms:modified xsi:type="dcterms:W3CDTF">2020-03-25T21:47:09Z</dcterms:modified>
</cp:coreProperties>
</file>