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72CE6E-870F-43CE-84AF-8B61C1ACBD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6C7B29-58C8-42C6-8F8A-A4D9B77B59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D65B4C-0F8C-4970-B67C-D0D9ECC12A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7C9B06-914F-46D7-A884-B7B03CD6D0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FF6832-6326-418C-87C0-DEC0F6DD0C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289977-652B-49A7-AA27-31A3DCC071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94E001-672F-42FC-8C56-0F93BED8D3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853BDB-A8BF-4229-892D-2A7B0FE9E8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ED253B-DE16-4371-9801-81EFB38B6A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B9278E-BE72-4980-BA19-5728D4124B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BD9959-2736-4C8B-BD2C-B4C29D4DAA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B02F4E-7326-442B-AA2B-AABF65FDA9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E28015-A8DE-497B-9E35-6FD6BEB3500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08400" y="2604960"/>
            <a:ext cx="9143280" cy="9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IN" sz="6000" spc="-1" strike="noStrike" u="sng">
                <a:solidFill>
                  <a:srgbClr val="262626"/>
                </a:solidFill>
                <a:uFillTx/>
                <a:latin typeface="Calibri"/>
              </a:rPr>
              <a:t>Apa</a:t>
            </a:r>
            <a:r>
              <a:rPr b="1" lang="en-IN" sz="6000" spc="-1" strike="noStrike" u="sng">
                <a:solidFill>
                  <a:srgbClr val="262626"/>
                </a:solidFill>
                <a:uFillTx/>
                <a:latin typeface="Calibri"/>
              </a:rPr>
              <a:t>che </a:t>
            </a:r>
            <a:r>
              <a:rPr b="1" lang="en-IN" sz="6000" spc="-1" strike="noStrike" u="sng">
                <a:solidFill>
                  <a:srgbClr val="262626"/>
                </a:solidFill>
                <a:uFillTx/>
                <a:latin typeface="Calibri"/>
              </a:rPr>
              <a:t>Kaf</a:t>
            </a:r>
            <a:r>
              <a:rPr b="1" lang="en-IN" sz="6000" spc="-1" strike="noStrike" u="sng">
                <a:solidFill>
                  <a:srgbClr val="262626"/>
                </a:solidFill>
                <a:uFillTx/>
                <a:latin typeface="Calibri"/>
              </a:rPr>
              <a:t>ka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2" name="TextBox 4"/>
          <p:cNvSpPr/>
          <p:nvPr/>
        </p:nvSpPr>
        <p:spPr>
          <a:xfrm>
            <a:off x="6547320" y="3593160"/>
            <a:ext cx="1883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Crash Course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7086600" y="3886200"/>
            <a:ext cx="43430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Bikash Banjara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Mtech AI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08400" y="2604960"/>
            <a:ext cx="9143280" cy="9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IN" sz="6000" spc="-1" strike="noStrike" u="sng">
                <a:solidFill>
                  <a:srgbClr val="262626"/>
                </a:solidFill>
                <a:uFillTx/>
                <a:latin typeface="Calibri"/>
              </a:rPr>
              <a:t>Thankyou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08" name="TextBox 2"/>
          <p:cNvSpPr/>
          <p:nvPr/>
        </p:nvSpPr>
        <p:spPr>
          <a:xfrm>
            <a:off x="7314840" y="3593160"/>
            <a:ext cx="34848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7086600" y="3886200"/>
            <a:ext cx="4343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69480" y="496440"/>
            <a:ext cx="733068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History </a:t>
            </a: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of </a:t>
            </a: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Kafka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TextBox 5"/>
          <p:cNvSpPr/>
          <p:nvPr/>
        </p:nvSpPr>
        <p:spPr>
          <a:xfrm>
            <a:off x="7393680" y="3133800"/>
            <a:ext cx="12499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1143000" y="1600200"/>
            <a:ext cx="845784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Apache kafka is an open source system developed by Apache Software Foundation written in Java and Scala.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Kafka was originally developed at LinkedIn, and was subsequently open sourced in early 2011.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Jay kreps,Neha Narkhede and Jun Rao helped co-create kafka.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Jay kreps choose to name the software after the author Franz Kafka(novelist and writer of 20</a:t>
            </a:r>
            <a:r>
              <a:rPr b="0" lang="en-US" sz="1800" spc="-1" strike="noStrike" baseline="33000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 century.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69480" y="496440"/>
            <a:ext cx="347040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1000"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Apache </a:t>
            </a: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Kafka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TextBox 4"/>
          <p:cNvSpPr/>
          <p:nvPr/>
        </p:nvSpPr>
        <p:spPr>
          <a:xfrm>
            <a:off x="1150560" y="1472760"/>
            <a:ext cx="80560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Apache Kafka is like a communication system that helps different parts of a computer system exchange data by publishing and subscribing to topics.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Rectangle 2"/>
          <p:cNvSpPr/>
          <p:nvPr/>
        </p:nvSpPr>
        <p:spPr>
          <a:xfrm>
            <a:off x="1035720" y="3514680"/>
            <a:ext cx="1506600" cy="992160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Sender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Rectangle 5"/>
          <p:cNvSpPr/>
          <p:nvPr/>
        </p:nvSpPr>
        <p:spPr>
          <a:xfrm>
            <a:off x="9355680" y="3454920"/>
            <a:ext cx="1506600" cy="992160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Receiver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Rectangle 3"/>
          <p:cNvSpPr/>
          <p:nvPr/>
        </p:nvSpPr>
        <p:spPr>
          <a:xfrm>
            <a:off x="4385520" y="2662560"/>
            <a:ext cx="3246840" cy="3089160"/>
          </a:xfrm>
          <a:prstGeom prst="rect">
            <a:avLst/>
          </a:prstGeom>
          <a:solidFill>
            <a:srgbClr val="f0e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Apache Kafka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Right Arrow 6"/>
          <p:cNvSpPr/>
          <p:nvPr/>
        </p:nvSpPr>
        <p:spPr>
          <a:xfrm>
            <a:off x="2705040" y="3862440"/>
            <a:ext cx="1582560" cy="34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ight Arrow 7"/>
          <p:cNvSpPr/>
          <p:nvPr/>
        </p:nvSpPr>
        <p:spPr>
          <a:xfrm>
            <a:off x="7772400" y="3778560"/>
            <a:ext cx="1582560" cy="34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TextBox 8"/>
          <p:cNvSpPr/>
          <p:nvPr/>
        </p:nvSpPr>
        <p:spPr>
          <a:xfrm>
            <a:off x="2998800" y="3582000"/>
            <a:ext cx="995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Publish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5" name="Group 5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56" name="Group 9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71720" y="433440"/>
            <a:ext cx="631404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7000"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Lets Understand  </a:t>
            </a: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with Examples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8" name="TextBox 4"/>
          <p:cNvSpPr/>
          <p:nvPr/>
        </p:nvSpPr>
        <p:spPr>
          <a:xfrm>
            <a:off x="1150560" y="1472760"/>
            <a:ext cx="8056080" cy="25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OLA Driver location Update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Zomato live food tracking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Notification System  to huge  user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Neflix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Cisco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Coursera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25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25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71720" y="433440"/>
            <a:ext cx="631404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Why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0" name="TextBox 4"/>
          <p:cNvSpPr/>
          <p:nvPr/>
        </p:nvSpPr>
        <p:spPr>
          <a:xfrm>
            <a:off x="1150560" y="1472760"/>
            <a:ext cx="805608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High Throughput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Fault Tolerance (Replication)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Durable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Scalable 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………</a:t>
            </a: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69480" y="496440"/>
            <a:ext cx="4466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1000"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Kafk</a:t>
            </a: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a </a:t>
            </a: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Arch</a:t>
            </a: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itect</a:t>
            </a: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ure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2" name="Rectangle 9"/>
          <p:cNvSpPr/>
          <p:nvPr/>
        </p:nvSpPr>
        <p:spPr>
          <a:xfrm>
            <a:off x="4286160" y="1436040"/>
            <a:ext cx="3685320" cy="4885560"/>
          </a:xfrm>
          <a:prstGeom prst="rect">
            <a:avLst/>
          </a:prstGeom>
          <a:noFill/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Rectangle 27"/>
          <p:cNvSpPr/>
          <p:nvPr/>
        </p:nvSpPr>
        <p:spPr>
          <a:xfrm>
            <a:off x="4468320" y="1728720"/>
            <a:ext cx="3321000" cy="345672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Rectangle 28"/>
          <p:cNvSpPr/>
          <p:nvPr/>
        </p:nvSpPr>
        <p:spPr>
          <a:xfrm>
            <a:off x="4468320" y="5415120"/>
            <a:ext cx="3321000" cy="62784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Rectangle 29"/>
          <p:cNvSpPr/>
          <p:nvPr/>
        </p:nvSpPr>
        <p:spPr>
          <a:xfrm>
            <a:off x="4572720" y="1853640"/>
            <a:ext cx="3112200" cy="1613880"/>
          </a:xfrm>
          <a:prstGeom prst="rect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Rectangle 30"/>
          <p:cNvSpPr/>
          <p:nvPr/>
        </p:nvSpPr>
        <p:spPr>
          <a:xfrm>
            <a:off x="4559400" y="3593160"/>
            <a:ext cx="3112200" cy="1442160"/>
          </a:xfrm>
          <a:prstGeom prst="rect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Rectangle 31"/>
          <p:cNvSpPr/>
          <p:nvPr/>
        </p:nvSpPr>
        <p:spPr>
          <a:xfrm>
            <a:off x="4729680" y="2061360"/>
            <a:ext cx="2820600" cy="1252800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Rectangle 32"/>
          <p:cNvSpPr/>
          <p:nvPr/>
        </p:nvSpPr>
        <p:spPr>
          <a:xfrm>
            <a:off x="4729680" y="3675600"/>
            <a:ext cx="2820600" cy="1252800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Rectangle 33"/>
          <p:cNvSpPr/>
          <p:nvPr/>
        </p:nvSpPr>
        <p:spPr>
          <a:xfrm>
            <a:off x="303840" y="3061440"/>
            <a:ext cx="2820600" cy="1252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Producer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Rectangle 34"/>
          <p:cNvSpPr/>
          <p:nvPr/>
        </p:nvSpPr>
        <p:spPr>
          <a:xfrm>
            <a:off x="9055800" y="3061440"/>
            <a:ext cx="2820600" cy="125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Consumer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Right Arrow 11"/>
          <p:cNvSpPr/>
          <p:nvPr/>
        </p:nvSpPr>
        <p:spPr>
          <a:xfrm>
            <a:off x="3260160" y="3571920"/>
            <a:ext cx="968400" cy="306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Right Arrow 36"/>
          <p:cNvSpPr/>
          <p:nvPr/>
        </p:nvSpPr>
        <p:spPr>
          <a:xfrm>
            <a:off x="8063640" y="3571920"/>
            <a:ext cx="968400" cy="306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Rectangle 2"/>
          <p:cNvSpPr/>
          <p:nvPr/>
        </p:nvSpPr>
        <p:spPr>
          <a:xfrm>
            <a:off x="5265720" y="2624040"/>
            <a:ext cx="1752480" cy="270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Rectangle 23"/>
          <p:cNvSpPr/>
          <p:nvPr/>
        </p:nvSpPr>
        <p:spPr>
          <a:xfrm>
            <a:off x="5265720" y="2939040"/>
            <a:ext cx="1752480" cy="270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Rectangle 24"/>
          <p:cNvSpPr/>
          <p:nvPr/>
        </p:nvSpPr>
        <p:spPr>
          <a:xfrm>
            <a:off x="5300640" y="4152240"/>
            <a:ext cx="1752480" cy="270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Rectangle 25"/>
          <p:cNvSpPr/>
          <p:nvPr/>
        </p:nvSpPr>
        <p:spPr>
          <a:xfrm>
            <a:off x="5300640" y="4528080"/>
            <a:ext cx="1752480" cy="270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66"/>
          <p:cNvSpPr/>
          <p:nvPr/>
        </p:nvSpPr>
        <p:spPr>
          <a:xfrm>
            <a:off x="4989240" y="1399680"/>
            <a:ext cx="2366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Kafka Ecosystem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8" name="Group 60"/>
          <p:cNvGrpSpPr/>
          <p:nvPr/>
        </p:nvGrpSpPr>
        <p:grpSpPr>
          <a:xfrm>
            <a:off x="7422480" y="1544040"/>
            <a:ext cx="2505600" cy="363960"/>
            <a:chOff x="7422480" y="1544040"/>
            <a:chExt cx="2505600" cy="363960"/>
          </a:xfrm>
        </p:grpSpPr>
        <p:sp>
          <p:nvSpPr>
            <p:cNvPr id="79" name="TextBox 57"/>
            <p:cNvSpPr/>
            <p:nvPr/>
          </p:nvSpPr>
          <p:spPr>
            <a:xfrm>
              <a:off x="8011080" y="1544040"/>
              <a:ext cx="19170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Kafka Cluster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0" name="Straight Arrow Connector 59"/>
            <p:cNvSpPr/>
            <p:nvPr/>
          </p:nvSpPr>
          <p:spPr>
            <a:xfrm flipV="1">
              <a:off x="7422480" y="1728000"/>
              <a:ext cx="829440" cy="39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2225">
              <a:solidFill>
                <a:srgbClr val="5b9bd5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1" name="Group 70"/>
          <p:cNvGrpSpPr/>
          <p:nvPr/>
        </p:nvGrpSpPr>
        <p:grpSpPr>
          <a:xfrm>
            <a:off x="7596000" y="4401000"/>
            <a:ext cx="1978200" cy="363960"/>
            <a:chOff x="7596000" y="4401000"/>
            <a:chExt cx="1978200" cy="363960"/>
          </a:xfrm>
        </p:grpSpPr>
        <p:sp>
          <p:nvSpPr>
            <p:cNvPr id="82" name="TextBox 71"/>
            <p:cNvSpPr/>
            <p:nvPr/>
          </p:nvSpPr>
          <p:spPr>
            <a:xfrm>
              <a:off x="8283600" y="4401000"/>
              <a:ext cx="1290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Broker-2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3" name="Straight Arrow Connector 72"/>
            <p:cNvSpPr/>
            <p:nvPr/>
          </p:nvSpPr>
          <p:spPr>
            <a:xfrm flipV="1">
              <a:off x="7596000" y="4584600"/>
              <a:ext cx="829440" cy="39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2225">
              <a:solidFill>
                <a:srgbClr val="5b9bd5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4" name="Group 73"/>
          <p:cNvGrpSpPr/>
          <p:nvPr/>
        </p:nvGrpSpPr>
        <p:grpSpPr>
          <a:xfrm>
            <a:off x="7784640" y="2238120"/>
            <a:ext cx="1978200" cy="363960"/>
            <a:chOff x="7784640" y="2238120"/>
            <a:chExt cx="1978200" cy="363960"/>
          </a:xfrm>
        </p:grpSpPr>
        <p:sp>
          <p:nvSpPr>
            <p:cNvPr id="85" name="TextBox 74"/>
            <p:cNvSpPr/>
            <p:nvPr/>
          </p:nvSpPr>
          <p:spPr>
            <a:xfrm>
              <a:off x="8472240" y="2238120"/>
              <a:ext cx="1290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Broker-1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6" name="Straight Arrow Connector 75"/>
            <p:cNvSpPr/>
            <p:nvPr/>
          </p:nvSpPr>
          <p:spPr>
            <a:xfrm flipV="1">
              <a:off x="7784640" y="2422080"/>
              <a:ext cx="829440" cy="39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2225">
              <a:solidFill>
                <a:srgbClr val="5b9bd5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7" name="TextBox 76"/>
          <p:cNvSpPr/>
          <p:nvPr/>
        </p:nvSpPr>
        <p:spPr>
          <a:xfrm>
            <a:off x="5244840" y="5513040"/>
            <a:ext cx="154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Zookeeper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TextBox 77"/>
          <p:cNvSpPr/>
          <p:nvPr/>
        </p:nvSpPr>
        <p:spPr>
          <a:xfrm>
            <a:off x="5464440" y="2140200"/>
            <a:ext cx="110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Topic-A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78"/>
          <p:cNvSpPr/>
          <p:nvPr/>
        </p:nvSpPr>
        <p:spPr>
          <a:xfrm>
            <a:off x="5558040" y="3695040"/>
            <a:ext cx="110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Topic-B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TextBox 79"/>
          <p:cNvSpPr/>
          <p:nvPr/>
        </p:nvSpPr>
        <p:spPr>
          <a:xfrm>
            <a:off x="5487480" y="2553480"/>
            <a:ext cx="1555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Partition-1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TextBox 80"/>
          <p:cNvSpPr/>
          <p:nvPr/>
        </p:nvSpPr>
        <p:spPr>
          <a:xfrm>
            <a:off x="5497200" y="2900160"/>
            <a:ext cx="1555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Partition-2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Up-Down Arrow 61"/>
          <p:cNvSpPr/>
          <p:nvPr/>
        </p:nvSpPr>
        <p:spPr>
          <a:xfrm>
            <a:off x="6019200" y="5186520"/>
            <a:ext cx="45000" cy="227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3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6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4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0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4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8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69480" y="496440"/>
            <a:ext cx="4466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Installati</a:t>
            </a: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on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" name="TextBox 35"/>
          <p:cNvSpPr/>
          <p:nvPr/>
        </p:nvSpPr>
        <p:spPr>
          <a:xfrm>
            <a:off x="1150560" y="1472760"/>
            <a:ext cx="805608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Download Kafka zip file from official website.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Extract file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Start Zookeeper 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Start Kafka Server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69480" y="496440"/>
            <a:ext cx="733068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1000"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Lets use Kafka </a:t>
            </a: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with console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TextBox 6"/>
          <p:cNvSpPr/>
          <p:nvPr/>
        </p:nvSpPr>
        <p:spPr>
          <a:xfrm>
            <a:off x="1150560" y="1472760"/>
            <a:ext cx="805608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Create new topic with kafka-topics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Produce example message with kafka-console-producer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Consume the message with kafka-console consumer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69480" y="496440"/>
            <a:ext cx="733068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 u="sng">
                <a:solidFill>
                  <a:srgbClr val="262626"/>
                </a:solidFill>
                <a:uFillTx/>
                <a:latin typeface="Calibri"/>
              </a:rPr>
              <a:t>Live location update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8" name="Rectangle 2"/>
          <p:cNvSpPr/>
          <p:nvPr/>
        </p:nvSpPr>
        <p:spPr>
          <a:xfrm>
            <a:off x="507240" y="2855160"/>
            <a:ext cx="2685240" cy="1849680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END USER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Rectangle 4"/>
          <p:cNvSpPr/>
          <p:nvPr/>
        </p:nvSpPr>
        <p:spPr>
          <a:xfrm>
            <a:off x="8424720" y="2395440"/>
            <a:ext cx="3175920" cy="2768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DELIVERY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Rectangle 3"/>
          <p:cNvSpPr/>
          <p:nvPr/>
        </p:nvSpPr>
        <p:spPr>
          <a:xfrm>
            <a:off x="4326840" y="2157480"/>
            <a:ext cx="2963880" cy="3599640"/>
          </a:xfrm>
          <a:prstGeom prst="rect">
            <a:avLst/>
          </a:prstGeom>
          <a:solidFill>
            <a:srgbClr val="f1e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Apache Kafka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Right Arrow 5"/>
          <p:cNvSpPr/>
          <p:nvPr/>
        </p:nvSpPr>
        <p:spPr>
          <a:xfrm rot="10800000">
            <a:off x="7291800" y="3780720"/>
            <a:ext cx="1132920" cy="27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7"/>
          <p:cNvSpPr/>
          <p:nvPr/>
        </p:nvSpPr>
        <p:spPr>
          <a:xfrm>
            <a:off x="7393680" y="3133800"/>
            <a:ext cx="1249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Produce Message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Right Arrow 8"/>
          <p:cNvSpPr/>
          <p:nvPr/>
        </p:nvSpPr>
        <p:spPr>
          <a:xfrm rot="10800000">
            <a:off x="3193920" y="3651120"/>
            <a:ext cx="1132920" cy="38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9"/>
          <p:cNvSpPr/>
          <p:nvPr/>
        </p:nvSpPr>
        <p:spPr>
          <a:xfrm>
            <a:off x="3295800" y="2998440"/>
            <a:ext cx="1249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Consume Message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Elbow Connector 11"/>
          <p:cNvSpPr/>
          <p:nvPr/>
        </p:nvSpPr>
        <p:spPr>
          <a:xfrm>
            <a:off x="3155040" y="4541760"/>
            <a:ext cx="1170720" cy="7066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5b9bd5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Box 12"/>
          <p:cNvSpPr/>
          <p:nvPr/>
        </p:nvSpPr>
        <p:spPr>
          <a:xfrm>
            <a:off x="2973600" y="4827960"/>
            <a:ext cx="1249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subscribe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Application>LibreOffice/7.3.7.2$Linux_X86_64 LibreOffice_project/30$Build-2</Application>
  <AppVersion>15.0000</AppVersion>
  <Words>131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2023-08-25T10:04:44Z</dcterms:created>
  <dc:creator>DurgeshPC</dc:creator>
  <dc:description/>
  <dc:language>en-US</dc:language>
  <cp:lastModifiedBy/>
  <dcterms:modified xsi:type="dcterms:W3CDTF">2024-04-28T12:06:01Z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