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8" r:id="rId2"/>
    <p:sldId id="360" r:id="rId3"/>
    <p:sldId id="361" r:id="rId4"/>
    <p:sldId id="362" r:id="rId5"/>
    <p:sldId id="363" r:id="rId6"/>
    <p:sldId id="377" r:id="rId7"/>
    <p:sldId id="380" r:id="rId8"/>
    <p:sldId id="378" r:id="rId9"/>
    <p:sldId id="381" r:id="rId10"/>
    <p:sldId id="375" r:id="rId11"/>
    <p:sldId id="376" r:id="rId12"/>
    <p:sldId id="383" r:id="rId13"/>
    <p:sldId id="395" r:id="rId14"/>
    <p:sldId id="386" r:id="rId15"/>
    <p:sldId id="369" r:id="rId16"/>
    <p:sldId id="373" r:id="rId17"/>
    <p:sldId id="367" r:id="rId18"/>
    <p:sldId id="368" r:id="rId19"/>
    <p:sldId id="409" r:id="rId20"/>
    <p:sldId id="411" r:id="rId21"/>
    <p:sldId id="410" r:id="rId22"/>
    <p:sldId id="371" r:id="rId23"/>
    <p:sldId id="434" r:id="rId24"/>
    <p:sldId id="372" r:id="rId25"/>
    <p:sldId id="407" r:id="rId26"/>
    <p:sldId id="433" r:id="rId27"/>
    <p:sldId id="412" r:id="rId28"/>
    <p:sldId id="418" r:id="rId29"/>
    <p:sldId id="424" r:id="rId30"/>
    <p:sldId id="419" r:id="rId31"/>
    <p:sldId id="426" r:id="rId32"/>
    <p:sldId id="438" r:id="rId33"/>
    <p:sldId id="470" r:id="rId34"/>
    <p:sldId id="472" r:id="rId35"/>
    <p:sldId id="420" r:id="rId36"/>
    <p:sldId id="449" r:id="rId37"/>
    <p:sldId id="450" r:id="rId38"/>
    <p:sldId id="451" r:id="rId39"/>
    <p:sldId id="452" r:id="rId40"/>
    <p:sldId id="457" r:id="rId41"/>
    <p:sldId id="364" r:id="rId42"/>
    <p:sldId id="439" r:id="rId43"/>
    <p:sldId id="427" r:id="rId44"/>
    <p:sldId id="453" r:id="rId45"/>
    <p:sldId id="455" r:id="rId46"/>
    <p:sldId id="454" r:id="rId47"/>
    <p:sldId id="456" r:id="rId48"/>
    <p:sldId id="445" r:id="rId49"/>
    <p:sldId id="467" r:id="rId50"/>
    <p:sldId id="473" r:id="rId51"/>
    <p:sldId id="474" r:id="rId52"/>
    <p:sldId id="460" r:id="rId53"/>
    <p:sldId id="471" r:id="rId54"/>
    <p:sldId id="476" r:id="rId55"/>
    <p:sldId id="475" r:id="rId56"/>
    <p:sldId id="463" r:id="rId57"/>
    <p:sldId id="478" r:id="rId58"/>
    <p:sldId id="477" r:id="rId59"/>
    <p:sldId id="464" r:id="rId60"/>
    <p:sldId id="479" r:id="rId61"/>
    <p:sldId id="481" r:id="rId62"/>
    <p:sldId id="415" r:id="rId63"/>
    <p:sldId id="480" r:id="rId64"/>
    <p:sldId id="440" r:id="rId65"/>
    <p:sldId id="416" r:id="rId6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1187" autoAdjust="0"/>
  </p:normalViewPr>
  <p:slideViewPr>
    <p:cSldViewPr>
      <p:cViewPr varScale="1">
        <p:scale>
          <a:sx n="102" d="100"/>
          <a:sy n="102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665BA-92C8-4936-8A06-F89BA8EAC217}" type="datetimeFigureOut">
              <a:rPr lang="de-DE" smtClean="0"/>
              <a:pPr/>
              <a:t>12.04.2016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A3D01-199C-43CA-8849-EA02EA98CC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411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1F6BC-EE38-466E-84DB-BC6AF508A181}" type="datetimeFigureOut">
              <a:rPr lang="de-DE" smtClean="0"/>
              <a:pPr/>
              <a:t>12.04.2016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2A29D-BD11-4EF1-8D70-E2B1C10C1A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66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6AB80-94AA-4857-9904-698C9E60B8B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169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368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966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362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2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46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63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97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97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84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352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A29D-BD11-4EF1-8D70-E2B1C10C1A0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</a:t>
            </a:r>
            <a:r>
              <a:rPr lang="de-DE" err="1"/>
              <a:t>siberas</a:t>
            </a:r>
            <a:r>
              <a:rPr lang="de-DE"/>
              <a:t> 2016   |   </a:t>
            </a:r>
            <a:fld id="{4CC8593D-3EC6-4B22-8D7E-EE84990A0848}" type="slidenum">
              <a:rPr lang="de-DE" smtClean="0"/>
              <a:pPr/>
              <a:t>‹Nr.›</a:t>
            </a:fld>
            <a:r>
              <a:rPr lang="de-DE"/>
              <a:t> / 59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340768"/>
            <a:ext cx="8248650" cy="4824536"/>
          </a:xfr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>
                <a:solidFill>
                  <a:schemeClr val="bg1"/>
                </a:solidFill>
              </a:defRPr>
            </a:lvl1pPr>
            <a:lvl2pPr>
              <a:buClr>
                <a:srgbClr val="FF0000"/>
              </a:buClr>
              <a:buFont typeface="Arial" pitchFamily="34" charset="0"/>
              <a:buChar char="•"/>
              <a:defRPr sz="2500">
                <a:solidFill>
                  <a:schemeClr val="bg1"/>
                </a:solidFill>
              </a:defRPr>
            </a:lvl2pPr>
            <a:lvl3pPr>
              <a:buFont typeface="Arial" pitchFamily="34" charset="0"/>
              <a:buChar char="•"/>
              <a:defRPr sz="2300">
                <a:solidFill>
                  <a:schemeClr val="bg1"/>
                </a:solidFill>
              </a:defRPr>
            </a:lvl3pPr>
            <a:lvl4pPr>
              <a:buFont typeface="Arial" pitchFamily="34" charset="0"/>
              <a:buChar char="•"/>
              <a:defRPr sz="1900">
                <a:solidFill>
                  <a:schemeClr val="bg1"/>
                </a:solidFill>
              </a:defRPr>
            </a:lvl4pPr>
            <a:lvl5pP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28596" y="620688"/>
            <a:ext cx="271492" cy="2691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776260" y="620688"/>
            <a:ext cx="192908" cy="2691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9" name="Rectangle 8"/>
          <p:cNvSpPr/>
          <p:nvPr userDrawn="1"/>
        </p:nvSpPr>
        <p:spPr>
          <a:xfrm>
            <a:off x="1052486" y="620688"/>
            <a:ext cx="126231" cy="2691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250022" y="357822"/>
            <a:ext cx="7400948" cy="792089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475437" y="6309320"/>
            <a:ext cx="8247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30" y="6448485"/>
            <a:ext cx="1153483" cy="234956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3082880" y="6422848"/>
            <a:ext cx="303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siberas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2016   |   </a:t>
            </a:r>
            <a:fld id="{4CC8593D-3EC6-4B22-8D7E-EE84990A0848}" type="slidenum"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‹Nr.›</a:t>
            </a:fld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/ 65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01" y="6398262"/>
            <a:ext cx="1153603" cy="3602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785932" y="2786058"/>
            <a:ext cx="6943482" cy="785818"/>
          </a:xfrm>
        </p:spPr>
        <p:txBody>
          <a:bodyPr>
            <a:noAutofit/>
          </a:bodyPr>
          <a:lstStyle>
            <a:lvl1pPr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57224" y="3036091"/>
            <a:ext cx="285752" cy="2857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 userDrawn="1"/>
        </p:nvSpPr>
        <p:spPr>
          <a:xfrm>
            <a:off x="1214414" y="3036091"/>
            <a:ext cx="214314" cy="2857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/>
          <p:nvPr userDrawn="1"/>
        </p:nvSpPr>
        <p:spPr>
          <a:xfrm>
            <a:off x="1500166" y="3036091"/>
            <a:ext cx="142876" cy="2857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475437" y="6309320"/>
            <a:ext cx="8247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3082880" y="6422848"/>
            <a:ext cx="303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siberas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2016   |   </a:t>
            </a:r>
            <a:fld id="{4CC8593D-3EC6-4B22-8D7E-EE84990A0848}" type="slidenum"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‹Nr.›</a:t>
            </a:fld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/ 65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30" y="6448485"/>
            <a:ext cx="1153483" cy="23495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01" y="6398262"/>
            <a:ext cx="1153603" cy="3602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siberas 2016   |   ‹Nr.› / 61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FBC750-FB20-42C9-957F-58B9AB5252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rgbClr val="040404"/>
            </a:gs>
            <a:gs pos="35000">
              <a:srgbClr val="080808">
                <a:lumMod val="95000"/>
                <a:lumOff val="5000"/>
              </a:srgbClr>
            </a:gs>
            <a:gs pos="0">
              <a:schemeClr val="tx1">
                <a:alpha val="94000"/>
                <a:lumMod val="74000"/>
                <a:lumOff val="26000"/>
              </a:schemeClr>
            </a:gs>
            <a:gs pos="100000">
              <a:schemeClr val="tx1">
                <a:lumMod val="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orizon.png"/>
          <p:cNvPicPr>
            <a:picLocks noChangeAspect="1"/>
          </p:cNvPicPr>
          <p:nvPr/>
        </p:nvPicPr>
        <p:blipFill>
          <a:blip r:embed="rId3" cstate="print"/>
          <a:srcRect t="33333"/>
          <a:stretch>
            <a:fillRect/>
          </a:stretch>
        </p:blipFill>
        <p:spPr>
          <a:xfrm>
            <a:off x="36512" y="260648"/>
            <a:ext cx="9144000" cy="457200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547664" y="2924944"/>
            <a:ext cx="5976664" cy="720080"/>
          </a:xfrm>
        </p:spPr>
        <p:txBody>
          <a:bodyPr/>
          <a:lstStyle/>
          <a:p>
            <a:r>
              <a:rPr lang="en-US" sz="3600" cap="none" err="1">
                <a:latin typeface="Calibri" panose="020F0502020204030204" pitchFamily="34" charset="0"/>
              </a:rPr>
              <a:t>Pwning</a:t>
            </a:r>
            <a:r>
              <a:rPr lang="en-US" sz="3600" cap="none">
                <a:latin typeface="Calibri" panose="020F0502020204030204" pitchFamily="34" charset="0"/>
              </a:rPr>
              <a:t> Adobe Reader</a:t>
            </a:r>
            <a:endParaRPr lang="de-DE" sz="3600" cap="none">
              <a:latin typeface="Calibri" panose="020F0502020204030204" pitchFamily="34" charset="0"/>
            </a:endParaRPr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037566" y="4159193"/>
            <a:ext cx="5054714" cy="936104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</a:rPr>
              <a:t>Abusing the Reader’s embedded XFA engine for reliable Exploitation</a:t>
            </a:r>
            <a:endParaRPr lang="de-DE" sz="24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Untertitel 9"/>
          <p:cNvSpPr txBox="1">
            <a:spLocks/>
          </p:cNvSpPr>
          <p:nvPr/>
        </p:nvSpPr>
        <p:spPr>
          <a:xfrm>
            <a:off x="3211760" y="5301208"/>
            <a:ext cx="272839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rPr>
              <a:t>Sebastian Apelt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1400">
                <a:solidFill>
                  <a:schemeClr val="bg1"/>
                </a:solidFill>
                <a:latin typeface="Calibri" panose="020F0502020204030204" pitchFamily="34" charset="0"/>
              </a:rPr>
              <a:t>sebastian.apelt@siberas.de</a:t>
            </a:r>
            <a:endParaRPr lang="de-DE" sz="1400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524328" y="6309320"/>
            <a:ext cx="105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>
                <a:solidFill>
                  <a:schemeClr val="bg1"/>
                </a:solidFill>
                <a:latin typeface="Calibri" panose="020F0502020204030204" pitchFamily="34" charset="0"/>
              </a:rPr>
              <a:t>2016/04/08</a:t>
            </a:r>
            <a:endParaRPr lang="de-DE" sz="140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620688"/>
            <a:ext cx="2304257" cy="46935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18042"/>
            <a:ext cx="2160240" cy="674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(Short!) Introduction to XFA</a:t>
            </a:r>
          </a:p>
        </p:txBody>
      </p:sp>
    </p:spTree>
    <p:extLst>
      <p:ext uri="{BB962C8B-B14F-4D97-AF65-F5344CB8AC3E}">
        <p14:creationId xmlns:p14="http://schemas.microsoft.com/office/powerpoint/2010/main" val="320926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XFA: „XML Forms </a:t>
            </a:r>
            <a:r>
              <a:rPr lang="de-DE" sz="2800" err="1"/>
              <a:t>Architecture</a:t>
            </a:r>
            <a:r>
              <a:rPr lang="de-DE" sz="2800"/>
              <a:t>“</a:t>
            </a:r>
          </a:p>
          <a:p>
            <a:pPr lvl="1"/>
            <a:r>
              <a:rPr lang="de-DE" sz="2500" err="1"/>
              <a:t>Specification</a:t>
            </a:r>
            <a:r>
              <a:rPr lang="de-DE" sz="2500"/>
              <a:t> </a:t>
            </a:r>
            <a:r>
              <a:rPr lang="de-DE" sz="2500" err="1"/>
              <a:t>developed</a:t>
            </a:r>
            <a:r>
              <a:rPr lang="de-DE" sz="2500"/>
              <a:t> </a:t>
            </a:r>
            <a:r>
              <a:rPr lang="de-DE" sz="2500" err="1"/>
              <a:t>by</a:t>
            </a:r>
            <a:r>
              <a:rPr lang="de-DE" sz="2500"/>
              <a:t> </a:t>
            </a:r>
            <a:r>
              <a:rPr lang="de-DE" sz="2500" err="1"/>
              <a:t>JetForm</a:t>
            </a:r>
            <a:r>
              <a:rPr lang="de-DE" sz="2500"/>
              <a:t>, </a:t>
            </a:r>
            <a:r>
              <a:rPr lang="de-DE" sz="2500" err="1"/>
              <a:t>later</a:t>
            </a:r>
            <a:r>
              <a:rPr lang="de-DE" sz="2500"/>
              <a:t> </a:t>
            </a:r>
            <a:r>
              <a:rPr lang="de-DE" sz="2500" err="1"/>
              <a:t>Accelio</a:t>
            </a:r>
            <a:r>
              <a:rPr lang="de-DE" sz="2500"/>
              <a:t> (</a:t>
            </a:r>
            <a:r>
              <a:rPr lang="de-DE" sz="2500" err="1"/>
              <a:t>acquired</a:t>
            </a:r>
            <a:r>
              <a:rPr lang="de-DE" sz="2500"/>
              <a:t> </a:t>
            </a:r>
            <a:r>
              <a:rPr lang="de-DE" sz="2500" err="1"/>
              <a:t>by</a:t>
            </a:r>
            <a:r>
              <a:rPr lang="de-DE" sz="2500"/>
              <a:t> Adobe in 2002) – not a </a:t>
            </a:r>
            <a:r>
              <a:rPr lang="de-DE" sz="2500" err="1"/>
              <a:t>standard</a:t>
            </a:r>
            <a:endParaRPr lang="de-DE" sz="2500"/>
          </a:p>
          <a:p>
            <a:pPr lvl="1"/>
            <a:r>
              <a:rPr lang="de-DE" sz="2500" err="1"/>
              <a:t>Latest</a:t>
            </a:r>
            <a:r>
              <a:rPr lang="de-DE" sz="2500"/>
              <a:t> </a:t>
            </a:r>
            <a:r>
              <a:rPr lang="de-DE" sz="2500" err="1"/>
              <a:t>version</a:t>
            </a:r>
            <a:r>
              <a:rPr lang="de-DE" sz="2500"/>
              <a:t>: 3.3 (01/2012): Easy </a:t>
            </a:r>
            <a:r>
              <a:rPr lang="de-DE" sz="2500" err="1"/>
              <a:t>read</a:t>
            </a:r>
            <a:r>
              <a:rPr lang="de-DE" sz="2500"/>
              <a:t> </a:t>
            </a:r>
            <a:r>
              <a:rPr lang="de-DE" sz="2500" err="1"/>
              <a:t>of</a:t>
            </a:r>
            <a:r>
              <a:rPr lang="de-DE" sz="2500"/>
              <a:t> 1584 </a:t>
            </a:r>
            <a:r>
              <a:rPr lang="de-DE" sz="2500" err="1"/>
              <a:t>pages</a:t>
            </a:r>
            <a:r>
              <a:rPr lang="de-DE" sz="2500"/>
              <a:t>.</a:t>
            </a:r>
          </a:p>
          <a:p>
            <a:pPr lvl="1"/>
            <a:r>
              <a:rPr lang="de-DE" sz="2500"/>
              <a:t>Brings </a:t>
            </a:r>
            <a:r>
              <a:rPr lang="de-DE" sz="2500" i="1" err="1"/>
              <a:t>dynamic</a:t>
            </a:r>
            <a:r>
              <a:rPr lang="de-DE" sz="2500"/>
              <a:t> </a:t>
            </a:r>
            <a:r>
              <a:rPr lang="de-DE" sz="2500" err="1"/>
              <a:t>behavior</a:t>
            </a:r>
            <a:r>
              <a:rPr lang="de-DE" sz="2500"/>
              <a:t> </a:t>
            </a:r>
            <a:r>
              <a:rPr lang="de-DE" sz="2500" err="1"/>
              <a:t>to</a:t>
            </a:r>
            <a:r>
              <a:rPr lang="de-DE" sz="2500"/>
              <a:t> </a:t>
            </a:r>
            <a:r>
              <a:rPr lang="de-DE" sz="2500" err="1"/>
              <a:t>the</a:t>
            </a:r>
            <a:r>
              <a:rPr lang="de-DE" sz="2500"/>
              <a:t> </a:t>
            </a:r>
            <a:r>
              <a:rPr lang="de-DE" sz="2500" i="1" err="1"/>
              <a:t>static</a:t>
            </a:r>
            <a:r>
              <a:rPr lang="de-DE" sz="2500"/>
              <a:t> PDF </a:t>
            </a:r>
            <a:r>
              <a:rPr lang="de-DE" sz="2500" err="1"/>
              <a:t>world</a:t>
            </a:r>
            <a:r>
              <a:rPr lang="de-DE" sz="2500"/>
              <a:t>: Forms </a:t>
            </a:r>
            <a:r>
              <a:rPr lang="de-DE" sz="2500" err="1"/>
              <a:t>that</a:t>
            </a:r>
            <a:r>
              <a:rPr lang="de-DE" sz="2500"/>
              <a:t> </a:t>
            </a:r>
            <a:r>
              <a:rPr lang="de-DE" sz="2500" err="1"/>
              <a:t>can</a:t>
            </a:r>
            <a:r>
              <a:rPr lang="de-DE" sz="2500"/>
              <a:t> </a:t>
            </a:r>
            <a:r>
              <a:rPr lang="de-DE" sz="2500" err="1"/>
              <a:t>dynamically</a:t>
            </a:r>
            <a:r>
              <a:rPr lang="de-DE" sz="2500"/>
              <a:t> </a:t>
            </a:r>
            <a:r>
              <a:rPr lang="de-DE" sz="2500" err="1"/>
              <a:t>change</a:t>
            </a:r>
            <a:r>
              <a:rPr lang="de-DE" sz="2500"/>
              <a:t> </a:t>
            </a:r>
            <a:r>
              <a:rPr lang="de-DE" sz="2500" err="1"/>
              <a:t>their</a:t>
            </a:r>
            <a:r>
              <a:rPr lang="de-DE" sz="2500"/>
              <a:t> </a:t>
            </a:r>
            <a:r>
              <a:rPr lang="de-DE" sz="2500" err="1"/>
              <a:t>layout</a:t>
            </a:r>
            <a:r>
              <a:rPr lang="de-DE" sz="2500"/>
              <a:t>!</a:t>
            </a:r>
          </a:p>
          <a:p>
            <a:pPr lvl="1"/>
            <a:r>
              <a:rPr lang="de-DE"/>
              <a:t>Dynamic </a:t>
            </a:r>
            <a:r>
              <a:rPr lang="de-DE" err="1"/>
              <a:t>nature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XFA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powered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Javascript</a:t>
            </a:r>
            <a:r>
              <a:rPr lang="de-DE"/>
              <a:t> (</a:t>
            </a:r>
            <a:r>
              <a:rPr lang="de-DE" err="1"/>
              <a:t>Spidermonkey</a:t>
            </a:r>
            <a:r>
              <a:rPr lang="de-DE"/>
              <a:t> 24 </a:t>
            </a:r>
            <a:r>
              <a:rPr lang="de-DE" err="1"/>
              <a:t>since</a:t>
            </a:r>
            <a:r>
              <a:rPr lang="de-DE"/>
              <a:t> AR DC)</a:t>
            </a:r>
            <a:endParaRPr lang="de-DE" sz="2500"/>
          </a:p>
          <a:p>
            <a:pPr lvl="1"/>
            <a:r>
              <a:rPr lang="de-DE" sz="2500"/>
              <a:t>XFA not </a:t>
            </a:r>
            <a:r>
              <a:rPr lang="de-DE" sz="2500" err="1"/>
              <a:t>supported</a:t>
            </a:r>
            <a:r>
              <a:rPr lang="de-DE" sz="2500"/>
              <a:t> </a:t>
            </a:r>
            <a:r>
              <a:rPr lang="de-DE" sz="2500" err="1"/>
              <a:t>by</a:t>
            </a:r>
            <a:r>
              <a:rPr lang="de-DE" sz="2500"/>
              <a:t> </a:t>
            </a:r>
            <a:r>
              <a:rPr lang="de-DE" sz="2500" err="1"/>
              <a:t>many</a:t>
            </a:r>
            <a:r>
              <a:rPr lang="de-DE" sz="2500"/>
              <a:t> PDF Readers, </a:t>
            </a:r>
            <a:r>
              <a:rPr lang="de-DE" sz="2500" err="1"/>
              <a:t>yet</a:t>
            </a:r>
            <a:r>
              <a:rPr lang="de-DE" sz="2500"/>
              <a:t> (Chrome/</a:t>
            </a:r>
            <a:r>
              <a:rPr lang="de-DE" sz="2500" err="1"/>
              <a:t>Chromium</a:t>
            </a:r>
            <a:r>
              <a:rPr lang="de-DE" sz="2500"/>
              <a:t>, Firefox, Windows,...)</a:t>
            </a:r>
          </a:p>
          <a:p>
            <a:pPr lvl="1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(Short!) Introduction to XFA</a:t>
            </a:r>
          </a:p>
        </p:txBody>
      </p:sp>
    </p:spTree>
    <p:extLst>
      <p:ext uri="{BB962C8B-B14F-4D97-AF65-F5344CB8AC3E}">
        <p14:creationId xmlns:p14="http://schemas.microsoft.com/office/powerpoint/2010/main" val="315867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/>
              <a:t>XFA form data itself is an XML-structure embedded in the PDF, a so-called </a:t>
            </a:r>
            <a:r>
              <a:rPr lang="de-DE" sz="2800" i="1"/>
              <a:t>XDP</a:t>
            </a:r>
            <a:r>
              <a:rPr lang="de-DE" sz="2800"/>
              <a:t>-Packet</a:t>
            </a:r>
          </a:p>
          <a:p>
            <a:r>
              <a:rPr lang="de-DE"/>
              <a:t>Javascript embedded in this XDP</a:t>
            </a:r>
          </a:p>
          <a:p>
            <a:pPr lvl="1"/>
            <a:r>
              <a:rPr lang="de-DE"/>
              <a:t>Executed upon events (e.g. document is fully loaded, user clicks on button, etc.)</a:t>
            </a:r>
          </a:p>
          <a:p>
            <a:r>
              <a:rPr lang="de-DE" sz="2800"/>
              <a:t>A practical example…</a:t>
            </a:r>
          </a:p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(Short!) Introduction </a:t>
            </a:r>
            <a:r>
              <a:rPr lang="de-DE" sz="3000"/>
              <a:t>to XFA</a:t>
            </a:r>
          </a:p>
        </p:txBody>
      </p:sp>
    </p:spTree>
    <p:extLst>
      <p:ext uri="{BB962C8B-B14F-4D97-AF65-F5344CB8AC3E}">
        <p14:creationId xmlns:p14="http://schemas.microsoft.com/office/powerpoint/2010/main" val="38508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feld 27"/>
          <p:cNvSpPr txBox="1"/>
          <p:nvPr/>
        </p:nvSpPr>
        <p:spPr>
          <a:xfrm>
            <a:off x="323528" y="935463"/>
            <a:ext cx="549029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&lt;</a:t>
            </a:r>
            <a:r>
              <a:rPr lang="de-DE" sz="1400" err="1">
                <a:solidFill>
                  <a:schemeClr val="bg1"/>
                </a:solidFill>
              </a:rPr>
              <a:t>xdp:xdp</a:t>
            </a:r>
            <a:r>
              <a:rPr lang="de-DE" sz="1400">
                <a:solidFill>
                  <a:schemeClr val="bg1"/>
                </a:solidFill>
              </a:rPr>
              <a:t> </a:t>
            </a:r>
            <a:r>
              <a:rPr lang="de-DE" sz="1400" err="1">
                <a:solidFill>
                  <a:schemeClr val="bg1"/>
                </a:solidFill>
              </a:rPr>
              <a:t>xmlns:xdp</a:t>
            </a:r>
            <a:r>
              <a:rPr lang="de-DE" sz="1400">
                <a:solidFill>
                  <a:schemeClr val="bg1"/>
                </a:solidFill>
              </a:rPr>
              <a:t>="http://ns.adobe.com/</a:t>
            </a:r>
            <a:r>
              <a:rPr lang="de-DE" sz="1400" err="1">
                <a:solidFill>
                  <a:schemeClr val="bg1"/>
                </a:solidFill>
              </a:rPr>
              <a:t>xdp</a:t>
            </a:r>
            <a:r>
              <a:rPr lang="de-DE" sz="1400">
                <a:solidFill>
                  <a:schemeClr val="bg1"/>
                </a:solidFill>
              </a:rPr>
              <a:t>/"&gt;</a:t>
            </a:r>
          </a:p>
          <a:p>
            <a:r>
              <a:rPr lang="de-DE" sz="1400">
                <a:solidFill>
                  <a:schemeClr val="bg1"/>
                </a:solidFill>
              </a:rPr>
              <a:t>   &lt;</a:t>
            </a:r>
            <a:r>
              <a:rPr lang="de-DE" sz="1400" err="1">
                <a:solidFill>
                  <a:schemeClr val="bg1"/>
                </a:solidFill>
              </a:rPr>
              <a:t>config</a:t>
            </a:r>
            <a:r>
              <a:rPr lang="de-DE" sz="1400">
                <a:solidFill>
                  <a:schemeClr val="bg1"/>
                </a:solidFill>
              </a:rPr>
              <a:t> </a:t>
            </a:r>
            <a:r>
              <a:rPr lang="de-DE" sz="1400" err="1">
                <a:solidFill>
                  <a:schemeClr val="bg1"/>
                </a:solidFill>
              </a:rPr>
              <a:t>xmlns:xfa</a:t>
            </a:r>
            <a:r>
              <a:rPr lang="de-DE" sz="1400">
                <a:solidFill>
                  <a:schemeClr val="bg1"/>
                </a:solidFill>
              </a:rPr>
              <a:t>="http://www.xfa.org/schema/xci/3.0/"&gt;</a:t>
            </a:r>
          </a:p>
          <a:p>
            <a:r>
              <a:rPr lang="de-DE" sz="1400">
                <a:solidFill>
                  <a:schemeClr val="bg1"/>
                </a:solidFill>
              </a:rPr>
              <a:t>      […]</a:t>
            </a:r>
          </a:p>
          <a:p>
            <a:r>
              <a:rPr lang="de-DE" sz="1400">
                <a:solidFill>
                  <a:schemeClr val="bg1"/>
                </a:solidFill>
              </a:rPr>
              <a:t>   &lt;/</a:t>
            </a:r>
            <a:r>
              <a:rPr lang="de-DE" sz="1400" err="1">
                <a:solidFill>
                  <a:schemeClr val="bg1"/>
                </a:solidFill>
              </a:rPr>
              <a:t>config</a:t>
            </a:r>
            <a:r>
              <a:rPr lang="de-DE" sz="1400">
                <a:solidFill>
                  <a:schemeClr val="bg1"/>
                </a:solidFill>
              </a:rPr>
              <a:t>&gt;</a:t>
            </a:r>
          </a:p>
          <a:p>
            <a:r>
              <a:rPr lang="de-DE" sz="1400">
                <a:solidFill>
                  <a:schemeClr val="bg1"/>
                </a:solidFill>
              </a:rPr>
              <a:t>   &lt;</a:t>
            </a:r>
            <a:r>
              <a:rPr lang="de-DE" sz="1400" err="1">
                <a:solidFill>
                  <a:schemeClr val="bg1"/>
                </a:solidFill>
              </a:rPr>
              <a:t>template</a:t>
            </a:r>
            <a:r>
              <a:rPr lang="de-DE" sz="1400">
                <a:solidFill>
                  <a:schemeClr val="bg1"/>
                </a:solidFill>
              </a:rPr>
              <a:t> </a:t>
            </a:r>
            <a:r>
              <a:rPr lang="de-DE" sz="1400" err="1">
                <a:solidFill>
                  <a:schemeClr val="bg1"/>
                </a:solidFill>
              </a:rPr>
              <a:t>xmlns:xfa</a:t>
            </a:r>
            <a:r>
              <a:rPr lang="de-DE" sz="1400">
                <a:solidFill>
                  <a:schemeClr val="bg1"/>
                </a:solidFill>
              </a:rPr>
              <a:t>="http://www.xfa.org/schema/xfa-template/3.0/"&gt;</a:t>
            </a:r>
          </a:p>
          <a:p>
            <a:r>
              <a:rPr lang="de-DE" sz="1400">
                <a:solidFill>
                  <a:schemeClr val="bg1"/>
                </a:solidFill>
              </a:rPr>
              <a:t>      &lt;</a:t>
            </a:r>
            <a:r>
              <a:rPr lang="de-DE" sz="1400" err="1">
                <a:solidFill>
                  <a:schemeClr val="bg1"/>
                </a:solidFill>
              </a:rPr>
              <a:t>subform</a:t>
            </a:r>
            <a:r>
              <a:rPr lang="de-DE" sz="1400">
                <a:solidFill>
                  <a:schemeClr val="bg1"/>
                </a:solidFill>
              </a:rPr>
              <a:t> </a:t>
            </a:r>
            <a:r>
              <a:rPr lang="de-DE" sz="1400" err="1">
                <a:solidFill>
                  <a:schemeClr val="bg1"/>
                </a:solidFill>
              </a:rPr>
              <a:t>layout</a:t>
            </a:r>
            <a:r>
              <a:rPr lang="de-DE" sz="1400">
                <a:solidFill>
                  <a:schemeClr val="bg1"/>
                </a:solidFill>
              </a:rPr>
              <a:t>="</a:t>
            </a:r>
            <a:r>
              <a:rPr lang="de-DE" sz="1400" err="1">
                <a:solidFill>
                  <a:schemeClr val="bg1"/>
                </a:solidFill>
              </a:rPr>
              <a:t>tb</a:t>
            </a:r>
            <a:r>
              <a:rPr lang="de-DE" sz="1400">
                <a:solidFill>
                  <a:schemeClr val="bg1"/>
                </a:solidFill>
              </a:rPr>
              <a:t>" </a:t>
            </a:r>
            <a:r>
              <a:rPr lang="de-DE" sz="1400" err="1">
                <a:solidFill>
                  <a:schemeClr val="bg1"/>
                </a:solidFill>
              </a:rPr>
              <a:t>name</a:t>
            </a:r>
            <a:r>
              <a:rPr lang="de-DE" sz="1400">
                <a:solidFill>
                  <a:schemeClr val="bg1"/>
                </a:solidFill>
              </a:rPr>
              <a:t>="form1"&gt;</a:t>
            </a:r>
          </a:p>
          <a:p>
            <a:r>
              <a:rPr lang="de-DE" sz="1400">
                <a:solidFill>
                  <a:schemeClr val="bg1"/>
                </a:solidFill>
              </a:rPr>
              <a:t>         &lt;</a:t>
            </a:r>
            <a:r>
              <a:rPr lang="de-DE" sz="1400" err="1">
                <a:solidFill>
                  <a:schemeClr val="bg1"/>
                </a:solidFill>
              </a:rPr>
              <a:t>pageSet</a:t>
            </a:r>
            <a:r>
              <a:rPr lang="de-DE" sz="1400">
                <a:solidFill>
                  <a:schemeClr val="bg1"/>
                </a:solidFill>
              </a:rPr>
              <a:t>&gt;</a:t>
            </a:r>
          </a:p>
          <a:p>
            <a:r>
              <a:rPr lang="de-DE" sz="1400">
                <a:solidFill>
                  <a:schemeClr val="bg1"/>
                </a:solidFill>
              </a:rPr>
              <a:t>            &lt;</a:t>
            </a:r>
            <a:r>
              <a:rPr lang="de-DE" sz="1400" err="1">
                <a:solidFill>
                  <a:schemeClr val="bg1"/>
                </a:solidFill>
              </a:rPr>
              <a:t>pageArea</a:t>
            </a:r>
            <a:r>
              <a:rPr lang="de-DE" sz="1400">
                <a:solidFill>
                  <a:schemeClr val="bg1"/>
                </a:solidFill>
              </a:rPr>
              <a:t> </a:t>
            </a:r>
            <a:r>
              <a:rPr lang="de-DE" sz="1400" err="1">
                <a:solidFill>
                  <a:schemeClr val="bg1"/>
                </a:solidFill>
              </a:rPr>
              <a:t>id</a:t>
            </a:r>
            <a:r>
              <a:rPr lang="de-DE" sz="1400">
                <a:solidFill>
                  <a:schemeClr val="bg1"/>
                </a:solidFill>
              </a:rPr>
              <a:t>="PageArea1" </a:t>
            </a:r>
            <a:r>
              <a:rPr lang="de-DE" sz="1400" err="1">
                <a:solidFill>
                  <a:schemeClr val="bg1"/>
                </a:solidFill>
              </a:rPr>
              <a:t>name</a:t>
            </a:r>
            <a:r>
              <a:rPr lang="de-DE" sz="1400">
                <a:solidFill>
                  <a:schemeClr val="bg1"/>
                </a:solidFill>
              </a:rPr>
              <a:t>="PageArea1"&gt;</a:t>
            </a:r>
          </a:p>
          <a:p>
            <a:r>
              <a:rPr lang="de-DE" sz="1400">
                <a:solidFill>
                  <a:schemeClr val="bg1"/>
                </a:solidFill>
              </a:rPr>
              <a:t>                &lt;</a:t>
            </a:r>
            <a:r>
              <a:rPr lang="de-DE" sz="1400" err="1">
                <a:solidFill>
                  <a:schemeClr val="bg1"/>
                </a:solidFill>
              </a:rPr>
              <a:t>contentArea</a:t>
            </a:r>
            <a:r>
              <a:rPr lang="de-DE" sz="1400">
                <a:solidFill>
                  <a:schemeClr val="bg1"/>
                </a:solidFill>
              </a:rPr>
              <a:t> w="612pt" h="792pt" x="20pt" y="20pt"/&gt;</a:t>
            </a:r>
          </a:p>
          <a:p>
            <a:r>
              <a:rPr lang="de-DE" sz="1400">
                <a:solidFill>
                  <a:schemeClr val="bg1"/>
                </a:solidFill>
              </a:rPr>
              <a:t>            &lt;/</a:t>
            </a:r>
            <a:r>
              <a:rPr lang="de-DE" sz="1400" err="1">
                <a:solidFill>
                  <a:schemeClr val="bg1"/>
                </a:solidFill>
              </a:rPr>
              <a:t>pageArea</a:t>
            </a:r>
            <a:r>
              <a:rPr lang="de-DE" sz="1400">
                <a:solidFill>
                  <a:schemeClr val="bg1"/>
                </a:solidFill>
              </a:rPr>
              <a:t>&gt;</a:t>
            </a:r>
          </a:p>
          <a:p>
            <a:r>
              <a:rPr lang="de-DE" sz="1400">
                <a:solidFill>
                  <a:schemeClr val="bg1"/>
                </a:solidFill>
              </a:rPr>
              <a:t>         &lt;/</a:t>
            </a:r>
            <a:r>
              <a:rPr lang="de-DE" sz="1400" err="1">
                <a:solidFill>
                  <a:schemeClr val="bg1"/>
                </a:solidFill>
              </a:rPr>
              <a:t>pageSet</a:t>
            </a:r>
            <a:r>
              <a:rPr lang="de-DE" sz="1400">
                <a:solidFill>
                  <a:schemeClr val="bg1"/>
                </a:solidFill>
              </a:rPr>
              <a:t>&gt;</a:t>
            </a:r>
          </a:p>
          <a:p>
            <a:r>
              <a:rPr lang="de-DE" sz="1400">
                <a:solidFill>
                  <a:schemeClr val="bg1"/>
                </a:solidFill>
              </a:rPr>
              <a:t>        &lt;</a:t>
            </a:r>
            <a:r>
              <a:rPr lang="de-DE" sz="1400" err="1">
                <a:solidFill>
                  <a:schemeClr val="bg1"/>
                </a:solidFill>
              </a:rPr>
              <a:t>field</a:t>
            </a:r>
            <a:r>
              <a:rPr lang="de-DE" sz="1400">
                <a:solidFill>
                  <a:schemeClr val="bg1"/>
                </a:solidFill>
              </a:rPr>
              <a:t> </a:t>
            </a:r>
            <a:r>
              <a:rPr lang="de-DE" sz="1400" err="1">
                <a:solidFill>
                  <a:schemeClr val="bg1"/>
                </a:solidFill>
              </a:rPr>
              <a:t>name</a:t>
            </a:r>
            <a:r>
              <a:rPr lang="de-DE" sz="1400">
                <a:solidFill>
                  <a:schemeClr val="bg1"/>
                </a:solidFill>
              </a:rPr>
              <a:t>="button1" w="41.275mm" h="9.525mm"&gt;</a:t>
            </a:r>
          </a:p>
          <a:p>
            <a:r>
              <a:rPr lang="de-DE" sz="1400">
                <a:solidFill>
                  <a:schemeClr val="bg1"/>
                </a:solidFill>
              </a:rPr>
              <a:t>           &lt;</a:t>
            </a:r>
            <a:r>
              <a:rPr lang="de-DE" sz="1400" err="1">
                <a:solidFill>
                  <a:schemeClr val="bg1"/>
                </a:solidFill>
              </a:rPr>
              <a:t>ui</a:t>
            </a:r>
            <a:r>
              <a:rPr lang="de-DE" sz="1400">
                <a:solidFill>
                  <a:schemeClr val="bg1"/>
                </a:solidFill>
              </a:rPr>
              <a:t>&gt;</a:t>
            </a:r>
          </a:p>
          <a:p>
            <a:r>
              <a:rPr lang="de-DE" sz="1400">
                <a:solidFill>
                  <a:schemeClr val="bg1"/>
                </a:solidFill>
              </a:rPr>
              <a:t>              &lt;</a:t>
            </a:r>
            <a:r>
              <a:rPr lang="de-DE" sz="1400" err="1">
                <a:solidFill>
                  <a:schemeClr val="bg1"/>
                </a:solidFill>
              </a:rPr>
              <a:t>button</a:t>
            </a:r>
            <a:r>
              <a:rPr lang="de-DE" sz="1400">
                <a:solidFill>
                  <a:schemeClr val="bg1"/>
                </a:solidFill>
              </a:rPr>
              <a:t> </a:t>
            </a:r>
            <a:r>
              <a:rPr lang="de-DE" sz="1400" err="1">
                <a:solidFill>
                  <a:schemeClr val="bg1"/>
                </a:solidFill>
              </a:rPr>
              <a:t>highlight</a:t>
            </a:r>
            <a:r>
              <a:rPr lang="de-DE" sz="1400">
                <a:solidFill>
                  <a:schemeClr val="bg1"/>
                </a:solidFill>
              </a:rPr>
              <a:t>="</a:t>
            </a:r>
            <a:r>
              <a:rPr lang="de-DE" sz="1400" err="1">
                <a:solidFill>
                  <a:schemeClr val="bg1"/>
                </a:solidFill>
              </a:rPr>
              <a:t>inverted</a:t>
            </a:r>
            <a:r>
              <a:rPr lang="de-DE" sz="1400">
                <a:solidFill>
                  <a:schemeClr val="bg1"/>
                </a:solidFill>
              </a:rPr>
              <a:t>"/&gt;</a:t>
            </a:r>
          </a:p>
          <a:p>
            <a:r>
              <a:rPr lang="de-DE" sz="1400">
                <a:solidFill>
                  <a:schemeClr val="bg1"/>
                </a:solidFill>
              </a:rPr>
              <a:t>           &lt;/</a:t>
            </a:r>
            <a:r>
              <a:rPr lang="de-DE" sz="1400" err="1">
                <a:solidFill>
                  <a:schemeClr val="bg1"/>
                </a:solidFill>
              </a:rPr>
              <a:t>ui</a:t>
            </a:r>
            <a:r>
              <a:rPr lang="de-DE" sz="1400">
                <a:solidFill>
                  <a:schemeClr val="bg1"/>
                </a:solidFill>
              </a:rPr>
              <a:t>&gt;</a:t>
            </a:r>
          </a:p>
          <a:p>
            <a:r>
              <a:rPr lang="de-DE" sz="1400">
                <a:solidFill>
                  <a:schemeClr val="bg1"/>
                </a:solidFill>
              </a:rPr>
              <a:t>           […]</a:t>
            </a:r>
          </a:p>
          <a:p>
            <a:r>
              <a:rPr lang="de-DE" sz="1400">
                <a:solidFill>
                  <a:schemeClr val="bg1"/>
                </a:solidFill>
              </a:rPr>
              <a:t>           &lt;</a:t>
            </a:r>
            <a:r>
              <a:rPr lang="de-DE" sz="1400" err="1">
                <a:solidFill>
                  <a:schemeClr val="bg1"/>
                </a:solidFill>
              </a:rPr>
              <a:t>event</a:t>
            </a:r>
            <a:r>
              <a:rPr lang="de-DE" sz="1400">
                <a:solidFill>
                  <a:schemeClr val="bg1"/>
                </a:solidFill>
              </a:rPr>
              <a:t> </a:t>
            </a:r>
            <a:r>
              <a:rPr lang="de-DE" sz="1400" err="1">
                <a:solidFill>
                  <a:schemeClr val="bg1"/>
                </a:solidFill>
              </a:rPr>
              <a:t>activity</a:t>
            </a:r>
            <a:r>
              <a:rPr lang="de-DE" sz="1400">
                <a:solidFill>
                  <a:schemeClr val="bg1"/>
                </a:solidFill>
              </a:rPr>
              <a:t>="</a:t>
            </a:r>
            <a:r>
              <a:rPr lang="de-DE" sz="1400" err="1">
                <a:solidFill>
                  <a:schemeClr val="bg1"/>
                </a:solidFill>
              </a:rPr>
              <a:t>click</a:t>
            </a:r>
            <a:r>
              <a:rPr lang="de-DE" sz="1400">
                <a:solidFill>
                  <a:schemeClr val="bg1"/>
                </a:solidFill>
              </a:rPr>
              <a:t>" </a:t>
            </a:r>
            <a:r>
              <a:rPr lang="de-DE" sz="1400" err="1">
                <a:solidFill>
                  <a:schemeClr val="bg1"/>
                </a:solidFill>
              </a:rPr>
              <a:t>name</a:t>
            </a:r>
            <a:r>
              <a:rPr lang="de-DE" sz="1400">
                <a:solidFill>
                  <a:schemeClr val="bg1"/>
                </a:solidFill>
              </a:rPr>
              <a:t>="</a:t>
            </a:r>
            <a:r>
              <a:rPr lang="de-DE" sz="1400" err="1">
                <a:solidFill>
                  <a:schemeClr val="bg1"/>
                </a:solidFill>
              </a:rPr>
              <a:t>event</a:t>
            </a:r>
            <a:r>
              <a:rPr lang="de-DE" sz="1400">
                <a:solidFill>
                  <a:schemeClr val="bg1"/>
                </a:solidFill>
              </a:rPr>
              <a:t>__</a:t>
            </a:r>
            <a:r>
              <a:rPr lang="de-DE" sz="1400" err="1">
                <a:solidFill>
                  <a:schemeClr val="bg1"/>
                </a:solidFill>
              </a:rPr>
              <a:t>click</a:t>
            </a:r>
            <a:r>
              <a:rPr lang="de-DE" sz="1400">
                <a:solidFill>
                  <a:schemeClr val="bg1"/>
                </a:solidFill>
              </a:rPr>
              <a:t>"&gt;</a:t>
            </a:r>
          </a:p>
          <a:p>
            <a:r>
              <a:rPr lang="de-DE" sz="1400">
                <a:solidFill>
                  <a:schemeClr val="bg1"/>
                </a:solidFill>
              </a:rPr>
              <a:t>              &lt;</a:t>
            </a:r>
            <a:r>
              <a:rPr lang="de-DE" sz="1400" err="1">
                <a:solidFill>
                  <a:schemeClr val="bg1"/>
                </a:solidFill>
              </a:rPr>
              <a:t>script</a:t>
            </a:r>
            <a:r>
              <a:rPr lang="de-DE" sz="1400">
                <a:solidFill>
                  <a:schemeClr val="bg1"/>
                </a:solidFill>
              </a:rPr>
              <a:t> </a:t>
            </a:r>
            <a:r>
              <a:rPr lang="de-DE" sz="1400" err="1">
                <a:solidFill>
                  <a:schemeClr val="bg1"/>
                </a:solidFill>
              </a:rPr>
              <a:t>contentType</a:t>
            </a:r>
            <a:r>
              <a:rPr lang="de-DE" sz="1400">
                <a:solidFill>
                  <a:schemeClr val="bg1"/>
                </a:solidFill>
              </a:rPr>
              <a:t>="</a:t>
            </a:r>
            <a:r>
              <a:rPr lang="de-DE" sz="1400" err="1">
                <a:solidFill>
                  <a:schemeClr val="bg1"/>
                </a:solidFill>
              </a:rPr>
              <a:t>application</a:t>
            </a:r>
            <a:r>
              <a:rPr lang="de-DE" sz="1400">
                <a:solidFill>
                  <a:schemeClr val="bg1"/>
                </a:solidFill>
              </a:rPr>
              <a:t>/x-</a:t>
            </a:r>
            <a:r>
              <a:rPr lang="de-DE" sz="1400" err="1">
                <a:solidFill>
                  <a:schemeClr val="bg1"/>
                </a:solidFill>
              </a:rPr>
              <a:t>javascript</a:t>
            </a:r>
            <a:r>
              <a:rPr lang="de-DE" sz="1400">
                <a:solidFill>
                  <a:schemeClr val="bg1"/>
                </a:solidFill>
              </a:rPr>
              <a:t>"&gt;</a:t>
            </a:r>
          </a:p>
          <a:p>
            <a:r>
              <a:rPr lang="de-DE" sz="1400">
                <a:solidFill>
                  <a:schemeClr val="bg1"/>
                </a:solidFill>
              </a:rPr>
              <a:t>                    </a:t>
            </a:r>
            <a:r>
              <a:rPr lang="de-DE" sz="1400" err="1">
                <a:solidFill>
                  <a:schemeClr val="bg1"/>
                </a:solidFill>
              </a:rPr>
              <a:t>app.alert</a:t>
            </a:r>
            <a:r>
              <a:rPr lang="de-DE" sz="1400">
                <a:solidFill>
                  <a:schemeClr val="bg1"/>
                </a:solidFill>
              </a:rPr>
              <a:t>(1337);</a:t>
            </a:r>
          </a:p>
          <a:p>
            <a:r>
              <a:rPr lang="de-DE" sz="1400">
                <a:solidFill>
                  <a:schemeClr val="bg1"/>
                </a:solidFill>
              </a:rPr>
              <a:t>               &lt;/</a:t>
            </a:r>
            <a:r>
              <a:rPr lang="de-DE" sz="1400" err="1">
                <a:solidFill>
                  <a:schemeClr val="bg1"/>
                </a:solidFill>
              </a:rPr>
              <a:t>script</a:t>
            </a:r>
            <a:r>
              <a:rPr lang="de-DE" sz="1400">
                <a:solidFill>
                  <a:schemeClr val="bg1"/>
                </a:solidFill>
              </a:rPr>
              <a:t>&gt;</a:t>
            </a:r>
          </a:p>
          <a:p>
            <a:r>
              <a:rPr lang="de-DE" sz="1400">
                <a:solidFill>
                  <a:schemeClr val="bg1"/>
                </a:solidFill>
              </a:rPr>
              <a:t>           &lt;/</a:t>
            </a:r>
            <a:r>
              <a:rPr lang="de-DE" sz="1400" err="1">
                <a:solidFill>
                  <a:schemeClr val="bg1"/>
                </a:solidFill>
              </a:rPr>
              <a:t>event</a:t>
            </a:r>
            <a:r>
              <a:rPr lang="de-DE" sz="1400">
                <a:solidFill>
                  <a:schemeClr val="bg1"/>
                </a:solidFill>
              </a:rPr>
              <a:t>&gt;</a:t>
            </a:r>
          </a:p>
          <a:p>
            <a:r>
              <a:rPr lang="de-DE" sz="1400">
                <a:solidFill>
                  <a:schemeClr val="bg1"/>
                </a:solidFill>
              </a:rPr>
              <a:t>      […]</a:t>
            </a:r>
          </a:p>
          <a:p>
            <a:r>
              <a:rPr lang="de-DE" sz="1400">
                <a:solidFill>
                  <a:schemeClr val="bg1"/>
                </a:solidFill>
              </a:rPr>
              <a:t>&lt;/</a:t>
            </a:r>
            <a:r>
              <a:rPr lang="de-DE" sz="1400" err="1">
                <a:solidFill>
                  <a:schemeClr val="bg1"/>
                </a:solidFill>
              </a:rPr>
              <a:t>xdp:xdp</a:t>
            </a:r>
            <a:r>
              <a:rPr lang="de-DE" sz="140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(Short!) Introduction </a:t>
            </a:r>
            <a:r>
              <a:rPr lang="de-DE" sz="3000"/>
              <a:t>to XFA</a:t>
            </a:r>
          </a:p>
        </p:txBody>
      </p:sp>
      <p:sp>
        <p:nvSpPr>
          <p:cNvPr id="2" name="Rechteck 1"/>
          <p:cNvSpPr/>
          <p:nvPr/>
        </p:nvSpPr>
        <p:spPr>
          <a:xfrm>
            <a:off x="408005" y="1017405"/>
            <a:ext cx="763046" cy="170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36284" y="1211992"/>
            <a:ext cx="624719" cy="190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35761" y="1843329"/>
            <a:ext cx="78256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5724128" y="980728"/>
            <a:ext cx="3312368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XDP Packet is XML embedded in the PDF</a:t>
            </a:r>
          </a:p>
          <a:p>
            <a:r>
              <a:rPr lang="de-DE" sz="1400" b="1"/>
              <a:t>The root tag is always „xdp“</a:t>
            </a:r>
          </a:p>
        </p:txBody>
      </p:sp>
      <p:sp>
        <p:nvSpPr>
          <p:cNvPr id="32" name="Rechteck 31"/>
          <p:cNvSpPr/>
          <p:nvPr/>
        </p:nvSpPr>
        <p:spPr>
          <a:xfrm>
            <a:off x="5704899" y="1845192"/>
            <a:ext cx="3312368" cy="5756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Config DOM contains configuration options for XFA processing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 flipH="1" flipV="1">
            <a:off x="1203326" y="1314450"/>
            <a:ext cx="4344252" cy="744903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 flipV="1">
            <a:off x="1384300" y="1933576"/>
            <a:ext cx="4163278" cy="847352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5704900" y="2636912"/>
            <a:ext cx="331236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Template DOM is structured in subforms, containing objects like „field“, „text“, etc.</a:t>
            </a:r>
          </a:p>
        </p:txBody>
      </p:sp>
      <p:sp>
        <p:nvSpPr>
          <p:cNvPr id="27" name="Rechteck 26"/>
          <p:cNvSpPr/>
          <p:nvPr/>
        </p:nvSpPr>
        <p:spPr>
          <a:xfrm>
            <a:off x="805816" y="4405296"/>
            <a:ext cx="3694837" cy="1092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712500" y="4622656"/>
            <a:ext cx="332399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>
                <a:solidFill>
                  <a:schemeClr val="tx1"/>
                </a:solidFill>
              </a:rPr>
              <a:t>Objects </a:t>
            </a:r>
            <a:r>
              <a:rPr lang="de-DE" sz="1400" b="1" err="1">
                <a:solidFill>
                  <a:schemeClr val="tx1"/>
                </a:solidFill>
              </a:rPr>
              <a:t>can</a:t>
            </a:r>
            <a:r>
              <a:rPr lang="de-DE" sz="1400" b="1">
                <a:solidFill>
                  <a:schemeClr val="tx1"/>
                </a:solidFill>
              </a:rPr>
              <a:t> </a:t>
            </a:r>
            <a:r>
              <a:rPr lang="de-DE" sz="1400" b="1" err="1">
                <a:solidFill>
                  <a:schemeClr val="tx1"/>
                </a:solidFill>
              </a:rPr>
              <a:t>contain</a:t>
            </a:r>
            <a:r>
              <a:rPr lang="de-DE" sz="1400" b="1">
                <a:solidFill>
                  <a:schemeClr val="tx1"/>
                </a:solidFill>
              </a:rPr>
              <a:t> </a:t>
            </a:r>
            <a:r>
              <a:rPr lang="de-DE" sz="1400" b="1" err="1">
                <a:solidFill>
                  <a:schemeClr val="tx1"/>
                </a:solidFill>
              </a:rPr>
              <a:t>event</a:t>
            </a:r>
            <a:r>
              <a:rPr lang="de-DE" sz="1400" b="1">
                <a:solidFill>
                  <a:schemeClr val="tx1"/>
                </a:solidFill>
              </a:rPr>
              <a:t> </a:t>
            </a:r>
            <a:r>
              <a:rPr lang="de-DE" sz="1400" b="1" err="1">
                <a:solidFill>
                  <a:schemeClr val="tx1"/>
                </a:solidFill>
              </a:rPr>
              <a:t>objects</a:t>
            </a:r>
            <a:r>
              <a:rPr lang="de-DE" sz="1400" b="1">
                <a:solidFill>
                  <a:schemeClr val="tx1"/>
                </a:solidFill>
              </a:rPr>
              <a:t> </a:t>
            </a:r>
            <a:r>
              <a:rPr lang="de-DE" sz="1400" b="1" err="1">
                <a:solidFill>
                  <a:schemeClr val="tx1"/>
                </a:solidFill>
              </a:rPr>
              <a:t>that</a:t>
            </a:r>
            <a:r>
              <a:rPr lang="de-DE" sz="1400" b="1">
                <a:solidFill>
                  <a:schemeClr val="tx1"/>
                </a:solidFill>
              </a:rPr>
              <a:t> </a:t>
            </a:r>
            <a:r>
              <a:rPr lang="de-DE" sz="1400" b="1" err="1">
                <a:solidFill>
                  <a:schemeClr val="tx1"/>
                </a:solidFill>
              </a:rPr>
              <a:t>fire</a:t>
            </a:r>
            <a:r>
              <a:rPr lang="de-DE" sz="1400" b="1">
                <a:solidFill>
                  <a:schemeClr val="tx1"/>
                </a:solidFill>
              </a:rPr>
              <a:t> on </a:t>
            </a:r>
            <a:r>
              <a:rPr lang="de-DE" sz="1400" b="1" err="1">
                <a:solidFill>
                  <a:schemeClr val="tx1"/>
                </a:solidFill>
              </a:rPr>
              <a:t>certain</a:t>
            </a:r>
            <a:r>
              <a:rPr lang="de-DE" sz="1400" b="1">
                <a:solidFill>
                  <a:schemeClr val="tx1"/>
                </a:solidFill>
              </a:rPr>
              <a:t> </a:t>
            </a:r>
            <a:r>
              <a:rPr lang="de-DE" sz="1400" b="1" err="1">
                <a:solidFill>
                  <a:schemeClr val="tx1"/>
                </a:solidFill>
              </a:rPr>
              <a:t>actions</a:t>
            </a:r>
            <a:r>
              <a:rPr lang="de-DE" sz="1400" b="1">
                <a:solidFill>
                  <a:schemeClr val="tx1"/>
                </a:solidFill>
              </a:rPr>
              <a:t> (e.g. „</a:t>
            </a:r>
            <a:r>
              <a:rPr lang="de-DE" sz="1400" b="1" err="1">
                <a:solidFill>
                  <a:schemeClr val="tx1"/>
                </a:solidFill>
              </a:rPr>
              <a:t>click</a:t>
            </a:r>
            <a:r>
              <a:rPr lang="de-DE" sz="1400" b="1">
                <a:solidFill>
                  <a:schemeClr val="tx1"/>
                </a:solidFill>
              </a:rPr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406709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24" grpId="0" animBg="1"/>
      <p:bldP spid="29" grpId="0" animBg="1"/>
      <p:bldP spid="32" grpId="0" animBg="1"/>
      <p:bldP spid="22" grpId="0" animBg="1"/>
      <p:bldP spid="27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1340768"/>
            <a:ext cx="8248650" cy="1192809"/>
          </a:xfrm>
        </p:spPr>
        <p:txBody>
          <a:bodyPr>
            <a:normAutofit/>
          </a:bodyPr>
          <a:lstStyle/>
          <a:p>
            <a:r>
              <a:rPr lang="de-DE" sz="2800"/>
              <a:t>XFA </a:t>
            </a:r>
            <a:r>
              <a:rPr lang="de-DE" sz="2800" err="1"/>
              <a:t>spec</a:t>
            </a:r>
            <a:r>
              <a:rPr lang="de-DE" sz="2800"/>
              <a:t> </a:t>
            </a:r>
            <a:r>
              <a:rPr lang="de-DE" sz="2800" err="1"/>
              <a:t>defines</a:t>
            </a:r>
            <a:r>
              <a:rPr lang="de-DE" sz="2800"/>
              <a:t> multiple DOMs</a:t>
            </a:r>
          </a:p>
          <a:p>
            <a:pPr lvl="1"/>
            <a:r>
              <a:rPr lang="de-DE"/>
              <a:t>HUGE </a:t>
            </a:r>
            <a:r>
              <a:rPr lang="de-DE" err="1"/>
              <a:t>attack</a:t>
            </a:r>
            <a:r>
              <a:rPr lang="de-DE"/>
              <a:t> </a:t>
            </a:r>
            <a:r>
              <a:rPr lang="de-DE" err="1"/>
              <a:t>surface</a:t>
            </a:r>
            <a:r>
              <a:rPr lang="de-DE"/>
              <a:t> (&gt; 200 </a:t>
            </a:r>
            <a:r>
              <a:rPr lang="de-DE" err="1"/>
              <a:t>objects</a:t>
            </a:r>
            <a:r>
              <a:rPr lang="de-DE"/>
              <a:t> </a:t>
            </a:r>
            <a:r>
              <a:rPr lang="de-DE" err="1"/>
              <a:t>accessible</a:t>
            </a:r>
            <a:r>
              <a:rPr lang="de-DE"/>
              <a:t> via JS)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(Short!) Introduction </a:t>
            </a:r>
            <a:r>
              <a:rPr lang="de-DE" sz="3000"/>
              <a:t>to XFA</a:t>
            </a:r>
          </a:p>
        </p:txBody>
      </p:sp>
      <p:sp>
        <p:nvSpPr>
          <p:cNvPr id="17" name="Ellipse 16"/>
          <p:cNvSpPr/>
          <p:nvPr/>
        </p:nvSpPr>
        <p:spPr>
          <a:xfrm>
            <a:off x="2431627" y="2884457"/>
            <a:ext cx="1149229" cy="386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err="1">
                <a:solidFill>
                  <a:schemeClr val="tx1"/>
                </a:solidFill>
              </a:rPr>
              <a:t>template</a:t>
            </a:r>
            <a:endParaRPr lang="de-DE" sz="1300" b="1">
              <a:solidFill>
                <a:schemeClr val="tx1"/>
              </a:solidFill>
            </a:endParaRPr>
          </a:p>
        </p:txBody>
      </p:sp>
      <p:cxnSp>
        <p:nvCxnSpPr>
          <p:cNvPr id="23" name="Gerade Verbindung 22"/>
          <p:cNvCxnSpPr/>
          <p:nvPr/>
        </p:nvCxnSpPr>
        <p:spPr>
          <a:xfrm flipH="1">
            <a:off x="2187791" y="2614049"/>
            <a:ext cx="13528" cy="355125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2192244" y="2614049"/>
            <a:ext cx="216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356162" y="2454861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err="1">
                <a:solidFill>
                  <a:schemeClr val="bg1"/>
                </a:solidFill>
              </a:rPr>
              <a:t>Configuration</a:t>
            </a:r>
            <a:r>
              <a:rPr lang="de-DE" sz="1400" b="1">
                <a:solidFill>
                  <a:schemeClr val="bg1"/>
                </a:solidFill>
              </a:rPr>
              <a:t> Options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4356348" y="2921508"/>
            <a:ext cx="4032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err="1">
                <a:solidFill>
                  <a:schemeClr val="bg1"/>
                </a:solidFill>
              </a:rPr>
              <a:t>Tpl</a:t>
            </a:r>
            <a:r>
              <a:rPr lang="de-DE" sz="1400" b="1">
                <a:solidFill>
                  <a:schemeClr val="bg1"/>
                </a:solidFill>
              </a:rPr>
              <a:t> DOM: Objects </a:t>
            </a:r>
            <a:r>
              <a:rPr lang="de-DE" sz="1400" b="1" err="1">
                <a:solidFill>
                  <a:schemeClr val="bg1"/>
                </a:solidFill>
              </a:rPr>
              <a:t>which</a:t>
            </a:r>
            <a:r>
              <a:rPr lang="de-DE" sz="1400" b="1">
                <a:solidFill>
                  <a:schemeClr val="bg1"/>
                </a:solidFill>
              </a:rPr>
              <a:t> will </a:t>
            </a:r>
            <a:r>
              <a:rPr lang="de-DE" sz="1400" b="1" err="1">
                <a:solidFill>
                  <a:schemeClr val="bg1"/>
                </a:solidFill>
              </a:rPr>
              <a:t>be</a:t>
            </a:r>
            <a:r>
              <a:rPr lang="de-DE" sz="1400" b="1">
                <a:solidFill>
                  <a:schemeClr val="bg1"/>
                </a:solidFill>
              </a:rPr>
              <a:t> </a:t>
            </a:r>
            <a:r>
              <a:rPr lang="de-DE" sz="1400" b="1" err="1">
                <a:solidFill>
                  <a:schemeClr val="bg1"/>
                </a:solidFill>
              </a:rPr>
              <a:t>visible</a:t>
            </a:r>
            <a:r>
              <a:rPr lang="de-DE" sz="1400" b="1">
                <a:solidFill>
                  <a:schemeClr val="bg1"/>
                </a:solidFill>
              </a:rPr>
              <a:t> in </a:t>
            </a:r>
            <a:r>
              <a:rPr lang="de-DE" sz="1400" b="1" err="1">
                <a:solidFill>
                  <a:schemeClr val="bg1"/>
                </a:solidFill>
              </a:rPr>
              <a:t>the</a:t>
            </a:r>
            <a:r>
              <a:rPr lang="de-DE" sz="1400" b="1">
                <a:solidFill>
                  <a:schemeClr val="bg1"/>
                </a:solidFill>
              </a:rPr>
              <a:t> PDF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355976" y="3394572"/>
            <a:ext cx="4320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bg1"/>
                </a:solidFill>
              </a:rPr>
              <a:t>XML-Data </a:t>
            </a:r>
            <a:r>
              <a:rPr lang="de-DE" sz="1400" b="1" err="1">
                <a:solidFill>
                  <a:schemeClr val="bg1"/>
                </a:solidFill>
              </a:rPr>
              <a:t>that</a:t>
            </a:r>
            <a:r>
              <a:rPr lang="de-DE" sz="1400" b="1">
                <a:solidFill>
                  <a:schemeClr val="bg1"/>
                </a:solidFill>
              </a:rPr>
              <a:t> </a:t>
            </a:r>
            <a:r>
              <a:rPr lang="de-DE" sz="1400" b="1" err="1">
                <a:solidFill>
                  <a:schemeClr val="bg1"/>
                </a:solidFill>
              </a:rPr>
              <a:t>can</a:t>
            </a:r>
            <a:r>
              <a:rPr lang="de-DE" sz="1400" b="1">
                <a:solidFill>
                  <a:schemeClr val="bg1"/>
                </a:solidFill>
              </a:rPr>
              <a:t> </a:t>
            </a:r>
            <a:r>
              <a:rPr lang="de-DE" sz="1400" b="1" err="1">
                <a:solidFill>
                  <a:schemeClr val="bg1"/>
                </a:solidFill>
              </a:rPr>
              <a:t>be</a:t>
            </a:r>
            <a:r>
              <a:rPr lang="de-DE" sz="1400" b="1">
                <a:solidFill>
                  <a:schemeClr val="bg1"/>
                </a:solidFill>
              </a:rPr>
              <a:t> </a:t>
            </a:r>
            <a:r>
              <a:rPr lang="de-DE" sz="1400" b="1" err="1">
                <a:solidFill>
                  <a:schemeClr val="bg1"/>
                </a:solidFill>
              </a:rPr>
              <a:t>used</a:t>
            </a:r>
            <a:r>
              <a:rPr lang="de-DE" sz="1400" b="1">
                <a:solidFill>
                  <a:schemeClr val="bg1"/>
                </a:solidFill>
              </a:rPr>
              <a:t> </a:t>
            </a:r>
            <a:r>
              <a:rPr lang="de-DE" sz="1400" b="1" err="1">
                <a:solidFill>
                  <a:schemeClr val="bg1"/>
                </a:solidFill>
              </a:rPr>
              <a:t>to</a:t>
            </a:r>
            <a:r>
              <a:rPr lang="de-DE" sz="1400" b="1">
                <a:solidFill>
                  <a:schemeClr val="bg1"/>
                </a:solidFill>
              </a:rPr>
              <a:t> </a:t>
            </a:r>
            <a:r>
              <a:rPr lang="de-DE" sz="1400" b="1" err="1">
                <a:solidFill>
                  <a:schemeClr val="bg1"/>
                </a:solidFill>
              </a:rPr>
              <a:t>populate</a:t>
            </a:r>
            <a:r>
              <a:rPr lang="de-DE" sz="1400" b="1">
                <a:solidFill>
                  <a:schemeClr val="bg1"/>
                </a:solidFill>
              </a:rPr>
              <a:t> </a:t>
            </a:r>
            <a:r>
              <a:rPr lang="de-DE" sz="1400" b="1" err="1">
                <a:solidFill>
                  <a:schemeClr val="bg1"/>
                </a:solidFill>
              </a:rPr>
              <a:t>fields</a:t>
            </a:r>
            <a:r>
              <a:rPr lang="de-DE" sz="1400" b="1">
                <a:solidFill>
                  <a:schemeClr val="bg1"/>
                </a:solidFill>
              </a:rPr>
              <a:t> in </a:t>
            </a:r>
            <a:r>
              <a:rPr lang="de-DE" sz="1400" b="1" err="1">
                <a:solidFill>
                  <a:schemeClr val="bg1"/>
                </a:solidFill>
              </a:rPr>
              <a:t>the</a:t>
            </a:r>
            <a:r>
              <a:rPr lang="de-DE" sz="1400" b="1">
                <a:solidFill>
                  <a:schemeClr val="bg1"/>
                </a:solidFill>
              </a:rPr>
              <a:t> PDF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4341692" y="3861652"/>
            <a:ext cx="437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bg1"/>
                </a:solidFill>
              </a:rPr>
              <a:t>Template </a:t>
            </a:r>
            <a:r>
              <a:rPr lang="de-DE" sz="1400" b="1" err="1">
                <a:solidFill>
                  <a:schemeClr val="bg1"/>
                </a:solidFill>
              </a:rPr>
              <a:t>and</a:t>
            </a:r>
            <a:r>
              <a:rPr lang="de-DE" sz="1400" b="1">
                <a:solidFill>
                  <a:schemeClr val="bg1"/>
                </a:solidFill>
              </a:rPr>
              <a:t> Data </a:t>
            </a:r>
            <a:r>
              <a:rPr lang="de-DE" sz="1400" b="1" err="1">
                <a:solidFill>
                  <a:schemeClr val="bg1"/>
                </a:solidFill>
              </a:rPr>
              <a:t>are</a:t>
            </a:r>
            <a:r>
              <a:rPr lang="de-DE" sz="1400" b="1">
                <a:solidFill>
                  <a:schemeClr val="bg1"/>
                </a:solidFill>
              </a:rPr>
              <a:t> </a:t>
            </a:r>
            <a:r>
              <a:rPr lang="de-DE" sz="1400" b="1" err="1">
                <a:solidFill>
                  <a:schemeClr val="bg1"/>
                </a:solidFill>
              </a:rPr>
              <a:t>merged</a:t>
            </a:r>
            <a:r>
              <a:rPr lang="de-DE" sz="1400" b="1">
                <a:solidFill>
                  <a:schemeClr val="bg1"/>
                </a:solidFill>
              </a:rPr>
              <a:t> </a:t>
            </a:r>
            <a:r>
              <a:rPr lang="de-DE" sz="1400" b="1" err="1">
                <a:solidFill>
                  <a:schemeClr val="bg1"/>
                </a:solidFill>
              </a:rPr>
              <a:t>into</a:t>
            </a:r>
            <a:r>
              <a:rPr lang="de-DE" sz="1400" b="1">
                <a:solidFill>
                  <a:schemeClr val="bg1"/>
                </a:solidFill>
              </a:rPr>
              <a:t> Form DOM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4341692" y="4313639"/>
            <a:ext cx="3922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bg1"/>
                </a:solidFill>
              </a:rPr>
              <a:t>Layout DOM </a:t>
            </a:r>
            <a:r>
              <a:rPr lang="de-DE" sz="1400" b="1" err="1">
                <a:solidFill>
                  <a:schemeClr val="bg1"/>
                </a:solidFill>
              </a:rPr>
              <a:t>makes</a:t>
            </a:r>
            <a:r>
              <a:rPr lang="de-DE" sz="1400" b="1">
                <a:solidFill>
                  <a:schemeClr val="bg1"/>
                </a:solidFill>
              </a:rPr>
              <a:t> </a:t>
            </a:r>
            <a:r>
              <a:rPr lang="de-DE" sz="1400" b="1" err="1">
                <a:solidFill>
                  <a:schemeClr val="bg1"/>
                </a:solidFill>
              </a:rPr>
              <a:t>layout</a:t>
            </a:r>
            <a:r>
              <a:rPr lang="de-DE" sz="1400" b="1">
                <a:solidFill>
                  <a:schemeClr val="bg1"/>
                </a:solidFill>
              </a:rPr>
              <a:t> </a:t>
            </a:r>
            <a:r>
              <a:rPr lang="de-DE" sz="1400" b="1" err="1">
                <a:solidFill>
                  <a:schemeClr val="bg1"/>
                </a:solidFill>
              </a:rPr>
              <a:t>information</a:t>
            </a:r>
            <a:r>
              <a:rPr lang="de-DE" sz="1400" b="1">
                <a:solidFill>
                  <a:schemeClr val="bg1"/>
                </a:solidFill>
              </a:rPr>
              <a:t> </a:t>
            </a:r>
            <a:r>
              <a:rPr lang="de-DE" sz="1400" b="1" err="1">
                <a:solidFill>
                  <a:schemeClr val="bg1"/>
                </a:solidFill>
              </a:rPr>
              <a:t>accessible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776407" y="4043593"/>
            <a:ext cx="1155780" cy="3771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err="1">
                <a:solidFill>
                  <a:schemeClr val="tx1"/>
                </a:solidFill>
              </a:rPr>
              <a:t>xdp</a:t>
            </a:r>
            <a:endParaRPr lang="de-DE" sz="1300" b="1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2435645" y="2420888"/>
            <a:ext cx="1149229" cy="386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err="1">
                <a:solidFill>
                  <a:schemeClr val="tx1"/>
                </a:solidFill>
              </a:rPr>
              <a:t>config</a:t>
            </a:r>
            <a:endParaRPr lang="de-DE" sz="1300" b="1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2431626" y="3348026"/>
            <a:ext cx="1149229" cy="386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err="1">
                <a:solidFill>
                  <a:schemeClr val="tx1"/>
                </a:solidFill>
              </a:rPr>
              <a:t>dataSets</a:t>
            </a:r>
            <a:endParaRPr lang="de-DE" sz="1300" b="1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424402" y="3811595"/>
            <a:ext cx="1149229" cy="386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>
                <a:solidFill>
                  <a:schemeClr val="tx1"/>
                </a:solidFill>
              </a:rPr>
              <a:t>form</a:t>
            </a:r>
          </a:p>
        </p:txBody>
      </p:sp>
      <p:sp>
        <p:nvSpPr>
          <p:cNvPr id="27" name="Ellipse 26"/>
          <p:cNvSpPr/>
          <p:nvPr/>
        </p:nvSpPr>
        <p:spPr>
          <a:xfrm>
            <a:off x="2431626" y="4270871"/>
            <a:ext cx="1149229" cy="386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err="1">
                <a:solidFill>
                  <a:schemeClr val="tx1"/>
                </a:solidFill>
              </a:rPr>
              <a:t>layout</a:t>
            </a:r>
            <a:endParaRPr lang="de-DE" sz="1300" b="1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429110" y="4738733"/>
            <a:ext cx="1149229" cy="386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err="1">
                <a:solidFill>
                  <a:schemeClr val="tx1"/>
                </a:solidFill>
              </a:rPr>
              <a:t>xdc</a:t>
            </a:r>
            <a:endParaRPr lang="de-DE" sz="1300" b="1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2431625" y="5202302"/>
            <a:ext cx="1149229" cy="386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err="1">
                <a:solidFill>
                  <a:schemeClr val="tx1"/>
                </a:solidFill>
              </a:rPr>
              <a:t>dataDesc</a:t>
            </a:r>
            <a:endParaRPr lang="de-DE" sz="1300" b="1">
              <a:solidFill>
                <a:schemeClr val="tx1"/>
              </a:solidFill>
            </a:endParaRPr>
          </a:p>
        </p:txBody>
      </p:sp>
      <p:cxnSp>
        <p:nvCxnSpPr>
          <p:cNvPr id="35" name="Gerade Verbindung 24"/>
          <p:cNvCxnSpPr/>
          <p:nvPr/>
        </p:nvCxnSpPr>
        <p:spPr>
          <a:xfrm flipH="1">
            <a:off x="2190974" y="3077618"/>
            <a:ext cx="216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24"/>
          <p:cNvCxnSpPr/>
          <p:nvPr/>
        </p:nvCxnSpPr>
        <p:spPr>
          <a:xfrm flipH="1">
            <a:off x="2190974" y="3548461"/>
            <a:ext cx="216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24"/>
          <p:cNvCxnSpPr/>
          <p:nvPr/>
        </p:nvCxnSpPr>
        <p:spPr>
          <a:xfrm flipH="1">
            <a:off x="2198370" y="4015541"/>
            <a:ext cx="205446" cy="5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24"/>
          <p:cNvCxnSpPr/>
          <p:nvPr/>
        </p:nvCxnSpPr>
        <p:spPr>
          <a:xfrm flipH="1">
            <a:off x="2190098" y="4464032"/>
            <a:ext cx="216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24"/>
          <p:cNvCxnSpPr/>
          <p:nvPr/>
        </p:nvCxnSpPr>
        <p:spPr>
          <a:xfrm flipH="1">
            <a:off x="2187791" y="4931894"/>
            <a:ext cx="216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24"/>
          <p:cNvCxnSpPr/>
          <p:nvPr/>
        </p:nvCxnSpPr>
        <p:spPr>
          <a:xfrm flipH="1">
            <a:off x="2187791" y="5387573"/>
            <a:ext cx="216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4355976" y="4782046"/>
            <a:ext cx="346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bg1"/>
                </a:solidFill>
              </a:rPr>
              <a:t>Device-</a:t>
            </a:r>
            <a:r>
              <a:rPr lang="de-DE" sz="1400" b="1" err="1">
                <a:solidFill>
                  <a:schemeClr val="bg1"/>
                </a:solidFill>
              </a:rPr>
              <a:t>specific</a:t>
            </a:r>
            <a:r>
              <a:rPr lang="de-DE" sz="1400" b="1">
                <a:solidFill>
                  <a:schemeClr val="bg1"/>
                </a:solidFill>
              </a:rPr>
              <a:t> </a:t>
            </a:r>
            <a:r>
              <a:rPr lang="de-DE" sz="1400" b="1" err="1">
                <a:solidFill>
                  <a:schemeClr val="bg1"/>
                </a:solidFill>
              </a:rPr>
              <a:t>information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52" name="Ellipse 51"/>
          <p:cNvSpPr/>
          <p:nvPr/>
        </p:nvSpPr>
        <p:spPr>
          <a:xfrm>
            <a:off x="2431625" y="5665871"/>
            <a:ext cx="1204271" cy="386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err="1">
                <a:solidFill>
                  <a:schemeClr val="tx1"/>
                </a:solidFill>
              </a:rPr>
              <a:t>sourceSet</a:t>
            </a:r>
            <a:endParaRPr lang="de-DE" sz="1300" b="1">
              <a:solidFill>
                <a:schemeClr val="tx1"/>
              </a:solidFill>
            </a:endParaRPr>
          </a:p>
        </p:txBody>
      </p:sp>
      <p:cxnSp>
        <p:nvCxnSpPr>
          <p:cNvPr id="53" name="Gerade Verbindung 24"/>
          <p:cNvCxnSpPr/>
          <p:nvPr/>
        </p:nvCxnSpPr>
        <p:spPr>
          <a:xfrm flipH="1">
            <a:off x="2178266" y="5866224"/>
            <a:ext cx="216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24"/>
          <p:cNvCxnSpPr/>
          <p:nvPr/>
        </p:nvCxnSpPr>
        <p:spPr>
          <a:xfrm flipH="1">
            <a:off x="1982345" y="4234174"/>
            <a:ext cx="205446" cy="5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4355976" y="5241574"/>
            <a:ext cx="346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err="1">
                <a:solidFill>
                  <a:schemeClr val="bg1"/>
                </a:solidFill>
              </a:rPr>
              <a:t>dataDescription</a:t>
            </a:r>
            <a:r>
              <a:rPr lang="de-DE" sz="1400" b="1">
                <a:solidFill>
                  <a:schemeClr val="bg1"/>
                </a:solidFill>
              </a:rPr>
              <a:t> DOM: Data </a:t>
            </a:r>
            <a:r>
              <a:rPr lang="de-DE" sz="1400" b="1" err="1">
                <a:solidFill>
                  <a:schemeClr val="bg1"/>
                </a:solidFill>
              </a:rPr>
              <a:t>schema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4355976" y="5712335"/>
            <a:ext cx="346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bg1"/>
                </a:solidFill>
              </a:rPr>
              <a:t>DOM </a:t>
            </a:r>
            <a:r>
              <a:rPr lang="de-DE" sz="1400" b="1" err="1">
                <a:solidFill>
                  <a:schemeClr val="bg1"/>
                </a:solidFill>
              </a:rPr>
              <a:t>for</a:t>
            </a:r>
            <a:r>
              <a:rPr lang="de-DE" sz="1400" b="1">
                <a:solidFill>
                  <a:schemeClr val="bg1"/>
                </a:solidFill>
              </a:rPr>
              <a:t> DB- / </a:t>
            </a:r>
            <a:r>
              <a:rPr lang="de-DE" sz="1400" b="1" err="1">
                <a:solidFill>
                  <a:schemeClr val="bg1"/>
                </a:solidFill>
              </a:rPr>
              <a:t>WebService</a:t>
            </a:r>
            <a:r>
              <a:rPr lang="de-DE" sz="1400" b="1">
                <a:solidFill>
                  <a:schemeClr val="bg1"/>
                </a:solidFill>
              </a:rPr>
              <a:t>-Connections</a:t>
            </a:r>
          </a:p>
        </p:txBody>
      </p:sp>
      <p:cxnSp>
        <p:nvCxnSpPr>
          <p:cNvPr id="58" name="Gerade Verbindung 24"/>
          <p:cNvCxnSpPr/>
          <p:nvPr/>
        </p:nvCxnSpPr>
        <p:spPr>
          <a:xfrm flipH="1">
            <a:off x="2176361" y="6165304"/>
            <a:ext cx="216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885038" y="614244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 b="1">
              <a:solidFill>
                <a:schemeClr val="tx1"/>
              </a:solidFill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2972435" y="614244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 b="1">
              <a:solidFill>
                <a:schemeClr val="tx1"/>
              </a:solidFill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3059832" y="614244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7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XFA Internals</a:t>
            </a:r>
          </a:p>
        </p:txBody>
      </p:sp>
    </p:spTree>
    <p:extLst>
      <p:ext uri="{BB962C8B-B14F-4D97-AF65-F5344CB8AC3E}">
        <p14:creationId xmlns:p14="http://schemas.microsoft.com/office/powerpoint/2010/main" val="126504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/>
              <a:t>Tweet by @nils</a:t>
            </a:r>
            <a:endParaRPr lang="de-DE"/>
          </a:p>
          <a:p>
            <a:endParaRPr lang="de-DE"/>
          </a:p>
          <a:p>
            <a:endParaRPr lang="de-DE"/>
          </a:p>
          <a:p>
            <a:pPr lvl="1"/>
            <a:endParaRPr lang="de-DE" sz="2500"/>
          </a:p>
          <a:p>
            <a:pPr lvl="1"/>
            <a:r>
              <a:rPr lang="de-DE" sz="2500"/>
              <a:t>Nice! Some Solaris build seems to have symbols!</a:t>
            </a:r>
          </a:p>
          <a:p>
            <a:pPr lvl="1"/>
            <a:r>
              <a:rPr lang="de-DE" sz="2500"/>
              <a:t>Newest version which still has symbols: Solaris v9.4.1</a:t>
            </a:r>
          </a:p>
          <a:p>
            <a:r>
              <a:rPr lang="de-DE"/>
              <a:t>We need a </a:t>
            </a:r>
            <a:r>
              <a:rPr lang="de-DE" i="1"/>
              <a:t>reliable</a:t>
            </a:r>
            <a:r>
              <a:rPr lang="de-DE"/>
              <a:t> heuristic to port symbols in AcroForm.api (module which implements XFA functionality) to newer AR versions</a:t>
            </a:r>
          </a:p>
          <a:p>
            <a:endParaRPr lang="de-DE" sz="280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Internals - General Approach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307" y="1916832"/>
            <a:ext cx="321948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9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Problems:</a:t>
            </a:r>
          </a:p>
          <a:p>
            <a:pPr lvl="1"/>
            <a:r>
              <a:rPr lang="de-DE" sz="2500"/>
              <a:t>Code </a:t>
            </a:r>
            <a:r>
              <a:rPr lang="de-DE" sz="2500" err="1"/>
              <a:t>is</a:t>
            </a:r>
            <a:r>
              <a:rPr lang="de-DE" sz="2500"/>
              <a:t> </a:t>
            </a:r>
            <a:r>
              <a:rPr lang="de-DE" sz="2500" err="1"/>
              <a:t>rather</a:t>
            </a:r>
            <a:r>
              <a:rPr lang="de-DE" sz="2500"/>
              <a:t> </a:t>
            </a:r>
            <a:r>
              <a:rPr lang="de-DE" sz="2500" err="1"/>
              <a:t>old</a:t>
            </a:r>
            <a:r>
              <a:rPr lang="de-DE" sz="2500"/>
              <a:t> (2012) -&gt; </a:t>
            </a:r>
            <a:r>
              <a:rPr lang="de-DE" sz="2500" err="1"/>
              <a:t>Many</a:t>
            </a:r>
            <a:r>
              <a:rPr lang="de-DE" sz="2500"/>
              <a:t> Code </a:t>
            </a:r>
            <a:r>
              <a:rPr lang="de-DE" sz="2500" err="1"/>
              <a:t>changes</a:t>
            </a:r>
            <a:r>
              <a:rPr lang="de-DE" sz="2500"/>
              <a:t> </a:t>
            </a:r>
            <a:r>
              <a:rPr lang="de-DE" sz="2500" err="1"/>
              <a:t>from</a:t>
            </a:r>
            <a:r>
              <a:rPr lang="de-DE" sz="2500"/>
              <a:t> v9.X </a:t>
            </a:r>
            <a:r>
              <a:rPr lang="de-DE" sz="2500" err="1"/>
              <a:t>to</a:t>
            </a:r>
            <a:r>
              <a:rPr lang="de-DE" sz="2500"/>
              <a:t> AR DC…</a:t>
            </a:r>
          </a:p>
          <a:p>
            <a:pPr lvl="2"/>
            <a:r>
              <a:rPr lang="de-DE" sz="2300" err="1"/>
              <a:t>Function</a:t>
            </a:r>
            <a:r>
              <a:rPr lang="de-DE" sz="2300"/>
              <a:t> </a:t>
            </a:r>
            <a:r>
              <a:rPr lang="de-DE" sz="2300" err="1"/>
              <a:t>count</a:t>
            </a:r>
            <a:r>
              <a:rPr lang="de-DE" sz="2300"/>
              <a:t>: Solaris ~48 K, AR DC ~ 95 K</a:t>
            </a:r>
          </a:p>
          <a:p>
            <a:pPr lvl="1"/>
            <a:r>
              <a:rPr lang="de-DE" err="1"/>
              <a:t>Functions</a:t>
            </a:r>
            <a:r>
              <a:rPr lang="de-DE"/>
              <a:t> </a:t>
            </a:r>
            <a:r>
              <a:rPr lang="de-DE" err="1"/>
              <a:t>differ</a:t>
            </a:r>
            <a:r>
              <a:rPr lang="de-DE"/>
              <a:t> </a:t>
            </a:r>
            <a:r>
              <a:rPr lang="de-DE" err="1"/>
              <a:t>even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code</a:t>
            </a:r>
            <a:r>
              <a:rPr lang="de-DE"/>
              <a:t> </a:t>
            </a:r>
            <a:r>
              <a:rPr lang="de-DE" err="1"/>
              <a:t>stays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same (</a:t>
            </a:r>
            <a:r>
              <a:rPr lang="de-DE" err="1"/>
              <a:t>compiler</a:t>
            </a:r>
            <a:r>
              <a:rPr lang="de-DE"/>
              <a:t> </a:t>
            </a:r>
            <a:r>
              <a:rPr lang="de-DE" err="1"/>
              <a:t>optimizations</a:t>
            </a:r>
            <a:r>
              <a:rPr lang="de-DE"/>
              <a:t> like heavy </a:t>
            </a:r>
            <a:r>
              <a:rPr lang="de-DE" err="1"/>
              <a:t>inlining</a:t>
            </a:r>
            <a:r>
              <a:rPr lang="de-DE"/>
              <a:t> in v9.4.1 </a:t>
            </a:r>
            <a:r>
              <a:rPr lang="de-DE" err="1"/>
              <a:t>screw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up</a:t>
            </a:r>
            <a:r>
              <a:rPr lang="de-DE"/>
              <a:t>)</a:t>
            </a:r>
          </a:p>
          <a:p>
            <a:pPr lvl="2"/>
            <a:r>
              <a:rPr lang="de-DE" sz="2300" err="1"/>
              <a:t>Tried</a:t>
            </a:r>
            <a:r>
              <a:rPr lang="de-DE" sz="2300"/>
              <a:t> </a:t>
            </a:r>
            <a:r>
              <a:rPr lang="de-DE" sz="2300" err="1"/>
              <a:t>diffing</a:t>
            </a:r>
            <a:r>
              <a:rPr lang="de-DE" sz="2300"/>
              <a:t> </a:t>
            </a:r>
            <a:r>
              <a:rPr lang="de-DE" sz="2300" err="1"/>
              <a:t>with</a:t>
            </a:r>
            <a:r>
              <a:rPr lang="de-DE" sz="2300"/>
              <a:t> Diaphora – </a:t>
            </a:r>
            <a:r>
              <a:rPr lang="de-DE" sz="2300" err="1"/>
              <a:t>Too</a:t>
            </a:r>
            <a:r>
              <a:rPr lang="de-DE" sz="2300"/>
              <a:t> </a:t>
            </a:r>
            <a:r>
              <a:rPr lang="de-DE" sz="2300" err="1"/>
              <a:t>many</a:t>
            </a:r>
            <a:r>
              <a:rPr lang="de-DE" sz="2300"/>
              <a:t> </a:t>
            </a:r>
            <a:r>
              <a:rPr lang="de-DE" sz="2300" err="1"/>
              <a:t>false</a:t>
            </a:r>
            <a:r>
              <a:rPr lang="de-DE" sz="2300"/>
              <a:t> positives</a:t>
            </a:r>
          </a:p>
          <a:p>
            <a:pPr lvl="1"/>
            <a:r>
              <a:rPr lang="de-DE" sz="2500" err="1"/>
              <a:t>Structures</a:t>
            </a:r>
            <a:r>
              <a:rPr lang="de-DE" sz="2500"/>
              <a:t>, </a:t>
            </a:r>
            <a:r>
              <a:rPr lang="de-DE" sz="2500" err="1"/>
              <a:t>objects</a:t>
            </a:r>
            <a:r>
              <a:rPr lang="de-DE" sz="2500"/>
              <a:t> </a:t>
            </a:r>
            <a:r>
              <a:rPr lang="de-DE" sz="2500" err="1"/>
              <a:t>and</a:t>
            </a:r>
            <a:r>
              <a:rPr lang="de-DE" sz="2500"/>
              <a:t> </a:t>
            </a:r>
            <a:r>
              <a:rPr lang="de-DE" sz="2500" err="1"/>
              <a:t>vtable</a:t>
            </a:r>
            <a:r>
              <a:rPr lang="de-DE" sz="2500"/>
              <a:t> </a:t>
            </a:r>
            <a:r>
              <a:rPr lang="de-DE" sz="2500" err="1"/>
              <a:t>sizes</a:t>
            </a:r>
            <a:r>
              <a:rPr lang="de-DE" sz="2500"/>
              <a:t> </a:t>
            </a:r>
            <a:r>
              <a:rPr lang="de-DE" sz="2500" err="1"/>
              <a:t>differ</a:t>
            </a:r>
            <a:r>
              <a:rPr lang="de-DE" sz="2500"/>
              <a:t> (</a:t>
            </a:r>
            <a:r>
              <a:rPr lang="de-DE" sz="2500" err="1"/>
              <a:t>slightly</a:t>
            </a:r>
            <a:r>
              <a:rPr lang="de-DE" sz="2500"/>
              <a:t>, but </a:t>
            </a:r>
            <a:r>
              <a:rPr lang="de-DE" sz="2500" err="1"/>
              <a:t>enough</a:t>
            </a:r>
            <a:r>
              <a:rPr lang="de-DE" sz="2500"/>
              <a:t> </a:t>
            </a:r>
            <a:r>
              <a:rPr lang="de-DE" sz="2500" err="1"/>
              <a:t>to</a:t>
            </a:r>
            <a:r>
              <a:rPr lang="de-DE" sz="2500"/>
              <a:t> </a:t>
            </a:r>
            <a:r>
              <a:rPr lang="de-DE" sz="2500" err="1"/>
              <a:t>make</a:t>
            </a:r>
            <a:r>
              <a:rPr lang="de-DE" sz="2500"/>
              <a:t> </a:t>
            </a:r>
            <a:r>
              <a:rPr lang="de-DE" sz="2500" err="1"/>
              <a:t>it</a:t>
            </a:r>
            <a:r>
              <a:rPr lang="de-DE" sz="2500"/>
              <a:t> </a:t>
            </a:r>
            <a:r>
              <a:rPr lang="de-DE" sz="2500" err="1"/>
              <a:t>very</a:t>
            </a:r>
            <a:r>
              <a:rPr lang="de-DE" sz="2500"/>
              <a:t> </a:t>
            </a:r>
            <a:r>
              <a:rPr lang="de-DE" sz="2500" err="1"/>
              <a:t>hard</a:t>
            </a:r>
            <a:r>
              <a:rPr lang="de-DE" sz="2500"/>
              <a:t> </a:t>
            </a:r>
            <a:r>
              <a:rPr lang="de-DE" sz="2500" err="1"/>
              <a:t>to</a:t>
            </a:r>
            <a:r>
              <a:rPr lang="de-DE" sz="2500"/>
              <a:t> </a:t>
            </a:r>
            <a:r>
              <a:rPr lang="de-DE" sz="2500" err="1"/>
              <a:t>create</a:t>
            </a:r>
            <a:r>
              <a:rPr lang="de-DE" sz="2500"/>
              <a:t> </a:t>
            </a:r>
            <a:r>
              <a:rPr lang="de-DE" sz="2500" err="1"/>
              <a:t>reliable</a:t>
            </a:r>
            <a:r>
              <a:rPr lang="de-DE" sz="2500"/>
              <a:t> </a:t>
            </a:r>
            <a:r>
              <a:rPr lang="de-DE" sz="2500" err="1"/>
              <a:t>heuristic</a:t>
            </a:r>
            <a:r>
              <a:rPr lang="de-DE" err="1"/>
              <a:t>s</a:t>
            </a:r>
            <a:r>
              <a:rPr lang="de-DE" sz="2500"/>
              <a:t>)</a:t>
            </a:r>
          </a:p>
          <a:p>
            <a:pPr lvl="1"/>
            <a:r>
              <a:rPr lang="de-DE" sz="2500"/>
              <a:t>etc.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</a:t>
            </a:r>
            <a:r>
              <a:rPr lang="de-DE"/>
              <a:t>Internals - General Approach</a:t>
            </a:r>
            <a:endParaRPr lang="de-DE" sz="3000"/>
          </a:p>
        </p:txBody>
      </p:sp>
    </p:spTree>
    <p:extLst>
      <p:ext uri="{BB962C8B-B14F-4D97-AF65-F5344CB8AC3E}">
        <p14:creationId xmlns:p14="http://schemas.microsoft.com/office/powerpoint/2010/main" val="57383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Approach: </a:t>
            </a:r>
            <a:r>
              <a:rPr lang="de-DE" err="1"/>
              <a:t>Trying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i="1" err="1"/>
              <a:t>understand</a:t>
            </a:r>
            <a:r>
              <a:rPr lang="de-DE" i="1"/>
              <a:t> </a:t>
            </a:r>
            <a:r>
              <a:rPr lang="de-DE"/>
              <a:t>Reader v9.4.1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much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possible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help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symbols</a:t>
            </a:r>
            <a:endParaRPr lang="de-DE"/>
          </a:p>
          <a:p>
            <a:r>
              <a:rPr lang="de-DE" sz="2800"/>
              <a:t>Find </a:t>
            </a:r>
            <a:r>
              <a:rPr lang="de-DE" sz="2800" err="1"/>
              <a:t>bulletproof</a:t>
            </a:r>
            <a:r>
              <a:rPr lang="de-DE" sz="2800"/>
              <a:t> </a:t>
            </a:r>
            <a:r>
              <a:rPr lang="de-DE" sz="2800" err="1"/>
              <a:t>ways</a:t>
            </a:r>
            <a:r>
              <a:rPr lang="de-DE" sz="2800"/>
              <a:t> </a:t>
            </a:r>
            <a:r>
              <a:rPr lang="de-DE" sz="2800" err="1"/>
              <a:t>to</a:t>
            </a:r>
            <a:r>
              <a:rPr lang="de-DE" sz="2800"/>
              <a:t> </a:t>
            </a:r>
            <a:r>
              <a:rPr lang="de-DE" sz="2800" err="1"/>
              <a:t>recover</a:t>
            </a:r>
            <a:r>
              <a:rPr lang="de-DE" sz="2800"/>
              <a:t> </a:t>
            </a:r>
            <a:r>
              <a:rPr lang="de-DE" sz="2800" err="1"/>
              <a:t>the</a:t>
            </a:r>
            <a:r>
              <a:rPr lang="de-DE" sz="2800"/>
              <a:t> </a:t>
            </a:r>
            <a:r>
              <a:rPr lang="de-DE" sz="2800" i="1" err="1"/>
              <a:t>most</a:t>
            </a:r>
            <a:r>
              <a:rPr lang="de-DE" sz="2800" i="1"/>
              <a:t> </a:t>
            </a:r>
            <a:r>
              <a:rPr lang="de-DE" sz="2800" i="1" err="1"/>
              <a:t>important</a:t>
            </a:r>
            <a:r>
              <a:rPr lang="de-DE" sz="2800" i="1"/>
              <a:t> </a:t>
            </a:r>
            <a:r>
              <a:rPr lang="de-DE" sz="2800" err="1"/>
              <a:t>symbols</a:t>
            </a:r>
            <a:r>
              <a:rPr lang="de-DE" sz="2800"/>
              <a:t>, i.e.</a:t>
            </a:r>
          </a:p>
          <a:p>
            <a:pPr lvl="1"/>
            <a:r>
              <a:rPr lang="de-DE" sz="2500"/>
              <a:t>Heap </a:t>
            </a:r>
            <a:r>
              <a:rPr lang="de-DE" sz="2500" err="1"/>
              <a:t>Mgmt</a:t>
            </a:r>
            <a:r>
              <a:rPr lang="de-DE" sz="2500"/>
              <a:t> </a:t>
            </a:r>
            <a:r>
              <a:rPr lang="de-DE" sz="2500" err="1"/>
              <a:t>functions</a:t>
            </a:r>
            <a:r>
              <a:rPr lang="de-DE" sz="2500"/>
              <a:t> </a:t>
            </a:r>
            <a:r>
              <a:rPr lang="de-DE" sz="2500" err="1"/>
              <a:t>for</a:t>
            </a:r>
            <a:r>
              <a:rPr lang="de-DE" sz="2500"/>
              <a:t> </a:t>
            </a:r>
            <a:r>
              <a:rPr lang="de-DE" sz="2500" err="1"/>
              <a:t>the</a:t>
            </a:r>
            <a:r>
              <a:rPr lang="de-DE" sz="2500"/>
              <a:t> </a:t>
            </a:r>
            <a:r>
              <a:rPr lang="de-DE" sz="2500" err="1"/>
              <a:t>custom</a:t>
            </a:r>
            <a:r>
              <a:rPr lang="de-DE" sz="2500"/>
              <a:t> </a:t>
            </a:r>
            <a:r>
              <a:rPr lang="de-DE" sz="2500" err="1"/>
              <a:t>allocator</a:t>
            </a:r>
            <a:endParaRPr lang="de-DE" sz="2500"/>
          </a:p>
          <a:p>
            <a:pPr lvl="1"/>
            <a:r>
              <a:rPr lang="de-DE" sz="2500" err="1"/>
              <a:t>Object</a:t>
            </a:r>
            <a:r>
              <a:rPr lang="de-DE" sz="2500"/>
              <a:t> </a:t>
            </a:r>
            <a:r>
              <a:rPr lang="de-DE" sz="2500" err="1"/>
              <a:t>information</a:t>
            </a:r>
            <a:endParaRPr lang="de-DE" sz="250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</a:t>
            </a:r>
            <a:r>
              <a:rPr lang="de-DE"/>
              <a:t>Internals - General Approach</a:t>
            </a:r>
            <a:endParaRPr lang="de-DE" sz="3000"/>
          </a:p>
        </p:txBody>
      </p:sp>
    </p:spTree>
    <p:extLst>
      <p:ext uri="{BB962C8B-B14F-4D97-AF65-F5344CB8AC3E}">
        <p14:creationId xmlns:p14="http://schemas.microsoft.com/office/powerpoint/2010/main" val="320253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err="1"/>
              <a:t>What</a:t>
            </a:r>
            <a:r>
              <a:rPr lang="de-DE" sz="2800"/>
              <a:t> do </a:t>
            </a:r>
            <a:r>
              <a:rPr lang="de-DE" sz="2800" err="1"/>
              <a:t>we</a:t>
            </a:r>
            <a:r>
              <a:rPr lang="de-DE" sz="2800"/>
              <a:t> </a:t>
            </a:r>
            <a:r>
              <a:rPr lang="de-DE" sz="2800" err="1"/>
              <a:t>need</a:t>
            </a:r>
            <a:r>
              <a:rPr lang="de-DE" sz="2800"/>
              <a:t> </a:t>
            </a:r>
            <a:r>
              <a:rPr lang="de-DE" sz="2800" err="1"/>
              <a:t>to</a:t>
            </a:r>
            <a:r>
              <a:rPr lang="de-DE" sz="2800"/>
              <a:t> </a:t>
            </a:r>
            <a:r>
              <a:rPr lang="de-DE" sz="2800" err="1"/>
              <a:t>know</a:t>
            </a:r>
            <a:r>
              <a:rPr lang="de-DE" sz="2800"/>
              <a:t> </a:t>
            </a:r>
            <a:r>
              <a:rPr lang="de-DE" sz="2800" err="1"/>
              <a:t>about</a:t>
            </a:r>
            <a:r>
              <a:rPr lang="de-DE" sz="2800"/>
              <a:t> </a:t>
            </a:r>
            <a:r>
              <a:rPr lang="de-DE" sz="2800" err="1"/>
              <a:t>objects</a:t>
            </a:r>
            <a:r>
              <a:rPr lang="de-DE" sz="2800"/>
              <a:t>?</a:t>
            </a:r>
          </a:p>
          <a:p>
            <a:pPr lvl="1"/>
            <a:r>
              <a:rPr lang="de-DE" sz="2500" err="1"/>
              <a:t>How</a:t>
            </a:r>
            <a:r>
              <a:rPr lang="de-DE" sz="2500"/>
              <a:t> </a:t>
            </a:r>
            <a:r>
              <a:rPr lang="de-DE" sz="2500" err="1"/>
              <a:t>to</a:t>
            </a:r>
            <a:r>
              <a:rPr lang="de-DE" sz="2500"/>
              <a:t> </a:t>
            </a:r>
            <a:r>
              <a:rPr lang="de-DE" sz="2500" err="1"/>
              <a:t>identify</a:t>
            </a:r>
            <a:r>
              <a:rPr lang="de-DE" sz="2500"/>
              <a:t> an </a:t>
            </a:r>
            <a:r>
              <a:rPr lang="de-DE" sz="2500" err="1"/>
              <a:t>object</a:t>
            </a:r>
            <a:r>
              <a:rPr lang="de-DE" sz="2500"/>
              <a:t> in </a:t>
            </a:r>
            <a:r>
              <a:rPr lang="de-DE" sz="2500" err="1"/>
              <a:t>memory</a:t>
            </a:r>
            <a:endParaRPr lang="de-DE" sz="2500"/>
          </a:p>
          <a:p>
            <a:pPr lvl="1"/>
            <a:r>
              <a:rPr lang="de-DE" sz="2500" err="1"/>
              <a:t>Vtable</a:t>
            </a:r>
            <a:r>
              <a:rPr lang="de-DE" sz="2500"/>
              <a:t> </a:t>
            </a:r>
            <a:r>
              <a:rPr lang="de-DE" sz="2500" err="1"/>
              <a:t>offsets</a:t>
            </a:r>
            <a:endParaRPr lang="de-DE" sz="2500"/>
          </a:p>
          <a:p>
            <a:pPr lvl="1"/>
            <a:r>
              <a:rPr lang="de-DE" sz="2500" err="1"/>
              <a:t>Methods</a:t>
            </a:r>
            <a:r>
              <a:rPr lang="de-DE" sz="2500"/>
              <a:t> </a:t>
            </a:r>
            <a:r>
              <a:rPr lang="de-DE" sz="2500" err="1"/>
              <a:t>and</a:t>
            </a:r>
            <a:r>
              <a:rPr lang="de-DE" sz="2500"/>
              <a:t> </a:t>
            </a:r>
            <a:r>
              <a:rPr lang="de-DE" sz="2500" err="1"/>
              <a:t>properties</a:t>
            </a:r>
            <a:r>
              <a:rPr lang="de-DE" sz="2500"/>
              <a:t> </a:t>
            </a:r>
            <a:r>
              <a:rPr lang="de-DE" sz="2500" err="1"/>
              <a:t>exposed</a:t>
            </a:r>
            <a:r>
              <a:rPr lang="de-DE" sz="2500"/>
              <a:t> </a:t>
            </a:r>
            <a:r>
              <a:rPr lang="de-DE" sz="2500" err="1"/>
              <a:t>to</a:t>
            </a:r>
            <a:r>
              <a:rPr lang="de-DE" sz="2500"/>
              <a:t> JavaScript</a:t>
            </a:r>
          </a:p>
          <a:p>
            <a:pPr lvl="1"/>
            <a:r>
              <a:rPr lang="de-DE" sz="2500"/>
              <a:t>Offsets </a:t>
            </a:r>
            <a:r>
              <a:rPr lang="de-DE" sz="2500" err="1"/>
              <a:t>of</a:t>
            </a:r>
            <a:r>
              <a:rPr lang="de-DE" sz="2500"/>
              <a:t> </a:t>
            </a:r>
            <a:r>
              <a:rPr lang="de-DE" sz="2500" err="1"/>
              <a:t>the</a:t>
            </a:r>
            <a:r>
              <a:rPr lang="de-DE" sz="2500"/>
              <a:t> </a:t>
            </a:r>
            <a:r>
              <a:rPr lang="de-DE" sz="2500" err="1"/>
              <a:t>entrypoints</a:t>
            </a:r>
            <a:r>
              <a:rPr lang="de-DE" sz="2500"/>
              <a:t> </a:t>
            </a:r>
            <a:r>
              <a:rPr lang="de-DE" sz="2500" err="1"/>
              <a:t>for</a:t>
            </a:r>
            <a:r>
              <a:rPr lang="de-DE" sz="2500"/>
              <a:t> </a:t>
            </a:r>
            <a:r>
              <a:rPr lang="de-DE" sz="2500" err="1"/>
              <a:t>methods</a:t>
            </a:r>
            <a:r>
              <a:rPr lang="de-DE" sz="2500"/>
              <a:t> / </a:t>
            </a:r>
            <a:r>
              <a:rPr lang="de-DE" sz="2500" err="1"/>
              <a:t>property</a:t>
            </a:r>
            <a:r>
              <a:rPr lang="de-DE" sz="2500"/>
              <a:t>-getters </a:t>
            </a:r>
            <a:r>
              <a:rPr lang="de-DE" sz="2500" err="1"/>
              <a:t>and</a:t>
            </a:r>
            <a:r>
              <a:rPr lang="de-DE" sz="2500"/>
              <a:t> -setters</a:t>
            </a:r>
          </a:p>
          <a:p>
            <a:pPr lvl="1"/>
            <a:r>
              <a:rPr lang="de-DE" err="1"/>
              <a:t>Function</a:t>
            </a:r>
            <a:r>
              <a:rPr lang="de-DE"/>
              <a:t> </a:t>
            </a:r>
            <a:r>
              <a:rPr lang="de-DE" err="1"/>
              <a:t>names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vtable</a:t>
            </a:r>
            <a:r>
              <a:rPr lang="de-DE"/>
              <a:t> </a:t>
            </a:r>
            <a:r>
              <a:rPr lang="de-DE" err="1"/>
              <a:t>entries</a:t>
            </a: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Internals - Objects</a:t>
            </a:r>
          </a:p>
        </p:txBody>
      </p:sp>
    </p:spTree>
    <p:extLst>
      <p:ext uri="{BB962C8B-B14F-4D97-AF65-F5344CB8AC3E}">
        <p14:creationId xmlns:p14="http://schemas.microsoft.com/office/powerpoint/2010/main" val="38946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/>
              <a:t>whoami</a:t>
            </a:r>
          </a:p>
          <a:p>
            <a:r>
              <a:rPr lang="de-DE" sz="2800"/>
              <a:t>Motivation</a:t>
            </a:r>
          </a:p>
          <a:p>
            <a:r>
              <a:rPr lang="de-DE" sz="2800"/>
              <a:t>(Short!) Introduction to XFA</a:t>
            </a:r>
          </a:p>
          <a:p>
            <a:r>
              <a:rPr lang="de-DE" sz="2800"/>
              <a:t>XFA Internals</a:t>
            </a:r>
          </a:p>
          <a:p>
            <a:pPr lvl="1"/>
            <a:r>
              <a:rPr lang="de-DE" sz="2500"/>
              <a:t>XFA Objects</a:t>
            </a:r>
          </a:p>
          <a:p>
            <a:pPr lvl="1"/>
            <a:r>
              <a:rPr lang="de-DE" sz="2500"/>
              <a:t>jfCacheManager</a:t>
            </a:r>
          </a:p>
          <a:p>
            <a:r>
              <a:rPr lang="de-DE" sz="2800"/>
              <a:t>Exploiting the Reader</a:t>
            </a:r>
          </a:p>
          <a:p>
            <a:r>
              <a:rPr lang="de-DE"/>
              <a:t>Demo</a:t>
            </a:r>
            <a:endParaRPr lang="de-DE" sz="2800"/>
          </a:p>
          <a:p>
            <a:r>
              <a:rPr lang="de-DE" sz="2800"/>
              <a:t>Conclusion</a:t>
            </a:r>
          </a:p>
          <a:p>
            <a:r>
              <a:rPr lang="de-DE" sz="2800"/>
              <a:t>Q&amp;A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726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1340768"/>
            <a:ext cx="8248650" cy="4968552"/>
          </a:xfrm>
        </p:spPr>
        <p:txBody>
          <a:bodyPr>
            <a:normAutofit/>
          </a:bodyPr>
          <a:lstStyle/>
          <a:p>
            <a:r>
              <a:rPr lang="de-DE" sz="2800"/>
              <a:t>First attempt: XFANode::getClassTag</a:t>
            </a:r>
            <a:endParaRPr lang="de-DE"/>
          </a:p>
          <a:p>
            <a:endParaRPr lang="de-DE" sz="2800"/>
          </a:p>
          <a:p>
            <a:endParaRPr lang="de-DE"/>
          </a:p>
          <a:p>
            <a:endParaRPr lang="de-DE" sz="2800"/>
          </a:p>
          <a:p>
            <a:endParaRPr lang="de-DE"/>
          </a:p>
          <a:p>
            <a:endParaRPr lang="de-DE" sz="2800"/>
          </a:p>
          <a:p>
            <a:endParaRPr lang="de-DE"/>
          </a:p>
          <a:p>
            <a:endParaRPr lang="de-DE" sz="2800"/>
          </a:p>
          <a:p>
            <a:endParaRPr lang="de-DE" sz="1800"/>
          </a:p>
          <a:p>
            <a:r>
              <a:rPr lang="de-DE" sz="2800"/>
              <a:t>Fail! classTags not constant across versions! </a:t>
            </a:r>
          </a:p>
          <a:p>
            <a:pPr marL="0" indent="0">
              <a:buNone/>
            </a:pPr>
            <a:endParaRPr lang="de-DE"/>
          </a:p>
          <a:p>
            <a:pPr lvl="1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</a:t>
            </a:r>
            <a:r>
              <a:rPr lang="de-DE" sz="3000" err="1"/>
              <a:t>Internals</a:t>
            </a:r>
            <a:r>
              <a:rPr lang="de-DE" sz="3000"/>
              <a:t> </a:t>
            </a:r>
            <a:r>
              <a:rPr lang="de-DE"/>
              <a:t>-</a:t>
            </a:r>
            <a:r>
              <a:rPr lang="de-DE" sz="3000"/>
              <a:t> Objects: </a:t>
            </a:r>
            <a:r>
              <a:rPr lang="de-DE" sz="3000" err="1"/>
              <a:t>Identification</a:t>
            </a:r>
            <a:endParaRPr lang="de-DE" sz="3000"/>
          </a:p>
        </p:txBody>
      </p:sp>
      <p:grpSp>
        <p:nvGrpSpPr>
          <p:cNvPr id="8202" name="Gruppieren 8201"/>
          <p:cNvGrpSpPr/>
          <p:nvPr/>
        </p:nvGrpSpPr>
        <p:grpSpPr>
          <a:xfrm>
            <a:off x="664976" y="3861048"/>
            <a:ext cx="3705607" cy="1726247"/>
            <a:chOff x="664976" y="3861048"/>
            <a:chExt cx="3705607" cy="1726247"/>
          </a:xfrm>
        </p:grpSpPr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976" y="3861048"/>
              <a:ext cx="3559059" cy="1398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hteck 14"/>
            <p:cNvSpPr/>
            <p:nvPr/>
          </p:nvSpPr>
          <p:spPr>
            <a:xfrm>
              <a:off x="2355701" y="4528991"/>
              <a:ext cx="432048" cy="1765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814736" y="4814760"/>
              <a:ext cx="2555847" cy="77253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400"/>
                <a:t>From Field constructor method:</a:t>
              </a:r>
            </a:p>
            <a:p>
              <a:r>
                <a:rPr lang="de-DE" sz="1400"/>
                <a:t>classTag for Field-Object in </a:t>
              </a:r>
              <a:r>
                <a:rPr lang="de-DE" sz="1400" b="1"/>
                <a:t>Adobe Reader 9.4.1:  0x86</a:t>
              </a:r>
            </a:p>
          </p:txBody>
        </p:sp>
      </p:grpSp>
      <p:grpSp>
        <p:nvGrpSpPr>
          <p:cNvPr id="8201" name="Gruppieren 8200"/>
          <p:cNvGrpSpPr/>
          <p:nvPr/>
        </p:nvGrpSpPr>
        <p:grpSpPr>
          <a:xfrm>
            <a:off x="2562439" y="1868884"/>
            <a:ext cx="5105906" cy="1704132"/>
            <a:chOff x="2562200" y="1916833"/>
            <a:chExt cx="5105906" cy="1704132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200" y="1916833"/>
              <a:ext cx="3606629" cy="1704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3083843" y="3171193"/>
              <a:ext cx="1164203" cy="1765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5524268" y="2620964"/>
              <a:ext cx="2143838" cy="4731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400"/>
                <a:t>classTag attribute can be found @ &lt;XFAobj&gt; + 0x10</a:t>
              </a:r>
              <a:endParaRPr lang="de-DE" sz="1400" b="1"/>
            </a:p>
          </p:txBody>
        </p:sp>
      </p:grpSp>
      <p:grpSp>
        <p:nvGrpSpPr>
          <p:cNvPr id="8204" name="Gruppieren 8203"/>
          <p:cNvGrpSpPr/>
          <p:nvPr/>
        </p:nvGrpSpPr>
        <p:grpSpPr>
          <a:xfrm>
            <a:off x="5108772" y="4149452"/>
            <a:ext cx="3495675" cy="1437843"/>
            <a:chOff x="5108772" y="4149452"/>
            <a:chExt cx="3495675" cy="1437843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772" y="4149452"/>
              <a:ext cx="349567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Gerade Verbindung mit Pfeil 15"/>
            <p:cNvCxnSpPr/>
            <p:nvPr/>
          </p:nvCxnSpPr>
          <p:spPr>
            <a:xfrm flipH="1" flipV="1">
              <a:off x="6474138" y="4560426"/>
              <a:ext cx="173945" cy="492022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/>
            <p:cNvSpPr/>
            <p:nvPr/>
          </p:nvSpPr>
          <p:spPr>
            <a:xfrm>
              <a:off x="5732792" y="5114170"/>
              <a:ext cx="2247633" cy="4731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400"/>
                <a:t>classTag for Field-Object in </a:t>
              </a:r>
              <a:r>
                <a:rPr lang="de-DE" sz="1400" b="1"/>
                <a:t>Acrobat Reader DC:  0x8e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5827814" y="4371449"/>
              <a:ext cx="720080" cy="1765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6" name="Picture 7" descr="C:\Users\sebastian\AppData\Local\Microsoft\Windows\Temporary Internet Files\Content.IE5\G35VN6PP\Thumbs-down-fail-thumbs-down-reject-smiley-emoticon-000748-large[1]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801" y="5796845"/>
            <a:ext cx="499821" cy="39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4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&lt;</a:t>
            </a:r>
            <a:r>
              <a:rPr lang="de-DE" sz="2800" err="1"/>
              <a:t>XFAObj</a:t>
            </a:r>
            <a:r>
              <a:rPr lang="de-DE" sz="2800"/>
              <a:t>&gt;::Type </a:t>
            </a:r>
            <a:r>
              <a:rPr lang="de-DE" sz="2800" err="1"/>
              <a:t>method</a:t>
            </a:r>
            <a:r>
              <a:rPr lang="de-DE" sz="2800"/>
              <a:t> </a:t>
            </a:r>
            <a:r>
              <a:rPr lang="de-DE" sz="2800" err="1"/>
              <a:t>to</a:t>
            </a:r>
            <a:r>
              <a:rPr lang="de-DE" sz="2800"/>
              <a:t> </a:t>
            </a:r>
            <a:r>
              <a:rPr lang="de-DE" sz="2800" err="1"/>
              <a:t>the</a:t>
            </a:r>
            <a:r>
              <a:rPr lang="de-DE" sz="2800"/>
              <a:t> </a:t>
            </a:r>
            <a:r>
              <a:rPr lang="de-DE" sz="2800" err="1"/>
              <a:t>rescue</a:t>
            </a:r>
            <a:endParaRPr lang="de-DE" sz="2800"/>
          </a:p>
          <a:p>
            <a:r>
              <a:rPr lang="de-DE" sz="2800" err="1"/>
              <a:t>Located</a:t>
            </a:r>
            <a:r>
              <a:rPr lang="de-DE" sz="2800"/>
              <a:t> @ vtable+8 </a:t>
            </a:r>
            <a:r>
              <a:rPr lang="de-DE" sz="2800" err="1"/>
              <a:t>of</a:t>
            </a:r>
            <a:r>
              <a:rPr lang="de-DE" sz="2800"/>
              <a:t> </a:t>
            </a:r>
            <a:r>
              <a:rPr lang="de-DE" sz="2800" err="1"/>
              <a:t>each</a:t>
            </a:r>
            <a:r>
              <a:rPr lang="de-DE" sz="2800"/>
              <a:t> XFA-</a:t>
            </a:r>
            <a:r>
              <a:rPr lang="de-DE" sz="2800" err="1"/>
              <a:t>Object</a:t>
            </a:r>
            <a:endParaRPr lang="de-DE" sz="2800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 sz="2800"/>
          </a:p>
          <a:p>
            <a:r>
              <a:rPr lang="de-DE" sz="2800"/>
              <a:t>Type-IDs </a:t>
            </a:r>
            <a:r>
              <a:rPr lang="de-DE" sz="2800" err="1"/>
              <a:t>are</a:t>
            </a:r>
            <a:r>
              <a:rPr lang="de-DE" sz="2800"/>
              <a:t> </a:t>
            </a:r>
            <a:r>
              <a:rPr lang="de-DE" sz="2800" err="1"/>
              <a:t>static</a:t>
            </a:r>
            <a:r>
              <a:rPr lang="de-DE" sz="2800"/>
              <a:t> </a:t>
            </a:r>
            <a:r>
              <a:rPr lang="de-DE" sz="2800" err="1"/>
              <a:t>across</a:t>
            </a:r>
            <a:r>
              <a:rPr lang="de-DE" sz="2800"/>
              <a:t> </a:t>
            </a:r>
            <a:r>
              <a:rPr lang="de-DE" sz="2800" err="1"/>
              <a:t>versions</a:t>
            </a:r>
            <a:r>
              <a:rPr lang="de-DE" sz="2800"/>
              <a:t>!</a:t>
            </a:r>
          </a:p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</a:t>
            </a:r>
            <a:r>
              <a:rPr lang="de-DE" sz="3000" err="1"/>
              <a:t>Internals</a:t>
            </a:r>
            <a:r>
              <a:rPr lang="de-DE" sz="3000"/>
              <a:t> </a:t>
            </a:r>
            <a:r>
              <a:rPr lang="de-DE"/>
              <a:t>-</a:t>
            </a:r>
            <a:r>
              <a:rPr lang="de-DE" sz="3000"/>
              <a:t> Objects: </a:t>
            </a:r>
            <a:r>
              <a:rPr lang="de-DE" sz="3000" err="1"/>
              <a:t>Identification</a:t>
            </a:r>
            <a:endParaRPr lang="de-DE" sz="30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5" y="2954599"/>
            <a:ext cx="4063507" cy="133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1115616" y="3665406"/>
            <a:ext cx="940123" cy="176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17032"/>
            <a:ext cx="3728738" cy="55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>
          <a:xfrm>
            <a:off x="7018630" y="3983624"/>
            <a:ext cx="1761781" cy="176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522938" y="4581128"/>
            <a:ext cx="2489221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Type is 0x7C46 for both v9.4.1 AND Acrobat Reader DC! </a:t>
            </a:r>
            <a:r>
              <a:rPr lang="de-DE" sz="1400" b="1">
                <a:sym typeface="Wingdings" panose="05000000000000000000" pitchFamily="2" charset="2"/>
              </a:rPr>
              <a:t></a:t>
            </a:r>
            <a:endParaRPr lang="de-DE" sz="1400" b="1"/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2123728" y="3895202"/>
            <a:ext cx="1327447" cy="68592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070503" y="4238165"/>
            <a:ext cx="877761" cy="34951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1686856" y="2708920"/>
            <a:ext cx="1661008" cy="3647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Adobe Reader 9.4.1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70503" y="3323684"/>
            <a:ext cx="1661008" cy="3647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Acrobat Reader DC</a:t>
            </a:r>
          </a:p>
        </p:txBody>
      </p:sp>
    </p:spTree>
    <p:extLst>
      <p:ext uri="{BB962C8B-B14F-4D97-AF65-F5344CB8AC3E}">
        <p14:creationId xmlns:p14="http://schemas.microsoft.com/office/powerpoint/2010/main" val="370297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3" grpId="0" animBg="1"/>
      <p:bldP spid="14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1340768"/>
            <a:ext cx="5756696" cy="4824536"/>
          </a:xfrm>
        </p:spPr>
        <p:txBody>
          <a:bodyPr>
            <a:normAutofit/>
          </a:bodyPr>
          <a:lstStyle/>
          <a:p>
            <a:r>
              <a:rPr lang="de-DE" sz="2800" err="1"/>
              <a:t>Possible</a:t>
            </a:r>
            <a:r>
              <a:rPr lang="de-DE" sz="2800"/>
              <a:t> </a:t>
            </a:r>
            <a:r>
              <a:rPr lang="de-DE" sz="2800" err="1"/>
              <a:t>to</a:t>
            </a:r>
            <a:r>
              <a:rPr lang="de-DE" sz="2800"/>
              <a:t> </a:t>
            </a:r>
            <a:r>
              <a:rPr lang="de-DE" sz="2800" err="1"/>
              <a:t>identify</a:t>
            </a:r>
            <a:r>
              <a:rPr lang="de-DE" sz="2800"/>
              <a:t> </a:t>
            </a:r>
            <a:r>
              <a:rPr lang="de-DE" sz="2800" err="1"/>
              <a:t>every</a:t>
            </a:r>
            <a:r>
              <a:rPr lang="de-DE" sz="2800"/>
              <a:t> </a:t>
            </a:r>
            <a:r>
              <a:rPr lang="de-DE" sz="2800" err="1"/>
              <a:t>object</a:t>
            </a:r>
            <a:br>
              <a:rPr lang="de-DE" sz="2800"/>
            </a:br>
            <a:r>
              <a:rPr lang="de-DE" sz="2800" err="1"/>
              <a:t>by</a:t>
            </a:r>
            <a:r>
              <a:rPr lang="de-DE" sz="2800"/>
              <a:t> a </a:t>
            </a:r>
            <a:r>
              <a:rPr lang="de-DE" sz="2800" err="1"/>
              <a:t>binary</a:t>
            </a:r>
            <a:r>
              <a:rPr lang="de-DE" sz="2800"/>
              <a:t> </a:t>
            </a:r>
            <a:r>
              <a:rPr lang="de-DE" sz="2800" err="1"/>
              <a:t>pattern</a:t>
            </a:r>
            <a:r>
              <a:rPr lang="de-DE" sz="2800"/>
              <a:t> in </a:t>
            </a:r>
            <a:r>
              <a:rPr lang="de-DE" sz="2800" err="1"/>
              <a:t>newer</a:t>
            </a:r>
            <a:r>
              <a:rPr lang="de-DE" sz="2800"/>
              <a:t> </a:t>
            </a:r>
            <a:r>
              <a:rPr lang="de-DE" sz="2800" err="1"/>
              <a:t>versions</a:t>
            </a:r>
            <a:r>
              <a:rPr lang="de-DE" sz="2800"/>
              <a:t> </a:t>
            </a:r>
            <a:r>
              <a:rPr lang="de-DE" sz="2800" err="1"/>
              <a:t>of</a:t>
            </a:r>
            <a:r>
              <a:rPr lang="de-DE" sz="2800"/>
              <a:t> </a:t>
            </a:r>
            <a:r>
              <a:rPr lang="de-DE" sz="2800" err="1"/>
              <a:t>AcroForm.api</a:t>
            </a:r>
            <a:endParaRPr lang="de-DE" sz="2800"/>
          </a:p>
          <a:p>
            <a:pPr lvl="1"/>
            <a:r>
              <a:rPr lang="de-DE" sz="2500" err="1"/>
              <a:t>mov</a:t>
            </a:r>
            <a:r>
              <a:rPr lang="de-DE" sz="2500"/>
              <a:t> </a:t>
            </a:r>
            <a:r>
              <a:rPr lang="de-DE" sz="2500" err="1"/>
              <a:t>eax</a:t>
            </a:r>
            <a:r>
              <a:rPr lang="de-DE" sz="2500"/>
              <a:t>, </a:t>
            </a:r>
            <a:r>
              <a:rPr lang="de-DE" sz="2500">
                <a:solidFill>
                  <a:srgbClr val="FF0000"/>
                </a:solidFill>
              </a:rPr>
              <a:t>7C46h</a:t>
            </a:r>
            <a:br>
              <a:rPr lang="de-DE" sz="2500"/>
            </a:br>
            <a:r>
              <a:rPr lang="de-DE" sz="2500" err="1"/>
              <a:t>retn</a:t>
            </a:r>
            <a:br>
              <a:rPr lang="de-DE" sz="2500"/>
            </a:br>
            <a:r>
              <a:rPr lang="de-DE" sz="2500">
                <a:sym typeface="Wingdings" panose="05000000000000000000" pitchFamily="2" charset="2"/>
              </a:rPr>
              <a:t> </a:t>
            </a:r>
            <a:r>
              <a:rPr lang="pl-PL" sz="2500">
                <a:sym typeface="Wingdings" panose="05000000000000000000" pitchFamily="2" charset="2"/>
              </a:rPr>
              <a:t>B8 </a:t>
            </a:r>
            <a:r>
              <a:rPr lang="de-DE">
                <a:solidFill>
                  <a:srgbClr val="FF0000"/>
                </a:solidFill>
                <a:sym typeface="Wingdings" panose="05000000000000000000" pitchFamily="2" charset="2"/>
              </a:rPr>
              <a:t>46</a:t>
            </a:r>
            <a:r>
              <a:rPr lang="pl-PL" sz="2500">
                <a:solidFill>
                  <a:srgbClr val="FF0000"/>
                </a:solidFill>
                <a:sym typeface="Wingdings" panose="05000000000000000000" pitchFamily="2" charset="2"/>
              </a:rPr>
              <a:t> 7</a:t>
            </a:r>
            <a:r>
              <a:rPr lang="de-DE" sz="250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pl-PL" sz="2500">
                <a:solidFill>
                  <a:srgbClr val="FF0000"/>
                </a:solidFill>
                <a:sym typeface="Wingdings" panose="05000000000000000000" pitchFamily="2" charset="2"/>
              </a:rPr>
              <a:t> 00 00 </a:t>
            </a:r>
            <a:r>
              <a:rPr lang="pl-PL" sz="2500">
                <a:sym typeface="Wingdings" panose="05000000000000000000" pitchFamily="2" charset="2"/>
              </a:rPr>
              <a:t>C3</a:t>
            </a:r>
            <a:endParaRPr lang="de-DE" sz="2500"/>
          </a:p>
          <a:p>
            <a:r>
              <a:rPr lang="de-DE" sz="2800" err="1"/>
              <a:t>Xref</a:t>
            </a:r>
            <a:r>
              <a:rPr lang="de-DE" sz="2800"/>
              <a:t> </a:t>
            </a:r>
            <a:r>
              <a:rPr lang="de-DE" sz="2800" err="1"/>
              <a:t>to</a:t>
            </a:r>
            <a:r>
              <a:rPr lang="de-DE" sz="2800"/>
              <a:t> </a:t>
            </a:r>
            <a:r>
              <a:rPr lang="de-DE" sz="2800" err="1"/>
              <a:t>the</a:t>
            </a:r>
            <a:r>
              <a:rPr lang="de-DE" sz="2800"/>
              <a:t> Type </a:t>
            </a:r>
            <a:r>
              <a:rPr lang="de-DE" sz="2800" err="1"/>
              <a:t>method</a:t>
            </a:r>
            <a:r>
              <a:rPr lang="de-DE" sz="2800"/>
              <a:t> </a:t>
            </a:r>
            <a:r>
              <a:rPr lang="de-DE" sz="2800" err="1"/>
              <a:t>gives</a:t>
            </a:r>
            <a:r>
              <a:rPr lang="de-DE" sz="2800"/>
              <a:t> </a:t>
            </a:r>
            <a:r>
              <a:rPr lang="de-DE" sz="2800" err="1"/>
              <a:t>us</a:t>
            </a:r>
            <a:r>
              <a:rPr lang="de-DE" sz="2800"/>
              <a:t> </a:t>
            </a:r>
            <a:r>
              <a:rPr lang="de-DE" sz="2800" err="1"/>
              <a:t>the</a:t>
            </a:r>
            <a:r>
              <a:rPr lang="de-DE" sz="2800"/>
              <a:t> </a:t>
            </a:r>
            <a:r>
              <a:rPr lang="de-DE" sz="2800" err="1"/>
              <a:t>vtable</a:t>
            </a:r>
            <a:r>
              <a:rPr lang="de-DE" sz="2800"/>
              <a:t> </a:t>
            </a:r>
            <a:r>
              <a:rPr lang="de-DE" sz="2800" err="1"/>
              <a:t>offset</a:t>
            </a:r>
            <a:r>
              <a:rPr lang="de-DE" sz="2800"/>
              <a:t> (RVA) </a:t>
            </a:r>
            <a:r>
              <a:rPr lang="de-DE" sz="2800" err="1"/>
              <a:t>to</a:t>
            </a:r>
            <a:r>
              <a:rPr lang="de-DE" sz="2800"/>
              <a:t> </a:t>
            </a:r>
            <a:r>
              <a:rPr lang="de-DE" sz="2800" err="1"/>
              <a:t>each</a:t>
            </a:r>
            <a:r>
              <a:rPr lang="de-DE" sz="2800"/>
              <a:t> </a:t>
            </a:r>
            <a:r>
              <a:rPr lang="de-DE" sz="2800" err="1"/>
              <a:t>object</a:t>
            </a:r>
            <a:r>
              <a:rPr lang="de-DE" sz="2800"/>
              <a:t>!</a:t>
            </a:r>
          </a:p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</a:t>
            </a:r>
            <a:r>
              <a:rPr lang="de-DE" sz="3000" err="1"/>
              <a:t>Internals</a:t>
            </a:r>
            <a:r>
              <a:rPr lang="de-DE" sz="3000"/>
              <a:t> </a:t>
            </a:r>
            <a:r>
              <a:rPr lang="de-DE"/>
              <a:t>-</a:t>
            </a:r>
            <a:r>
              <a:rPr lang="de-DE" sz="3000"/>
              <a:t> Objects: </a:t>
            </a:r>
            <a:r>
              <a:rPr lang="de-DE" sz="3000" err="1"/>
              <a:t>Identification</a:t>
            </a:r>
            <a:endParaRPr lang="de-DE" sz="30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5146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3563888" y="5013176"/>
            <a:ext cx="2273197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/>
              <a:t>We can safely identify 334 objects! Not too bad!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5508104" y="5661248"/>
            <a:ext cx="720080" cy="28803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85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/>
              <a:t>What do we need to know about objects?</a:t>
            </a:r>
          </a:p>
          <a:p>
            <a:pPr lvl="1"/>
            <a:r>
              <a:rPr lang="de-DE" sz="2500"/>
              <a:t>How to identify an object in memory  </a:t>
            </a:r>
          </a:p>
          <a:p>
            <a:pPr lvl="1"/>
            <a:r>
              <a:rPr lang="de-DE" sz="2500"/>
              <a:t>Vtable offsets</a:t>
            </a:r>
          </a:p>
          <a:p>
            <a:pPr lvl="1"/>
            <a:r>
              <a:rPr lang="de-DE" sz="2500"/>
              <a:t>Methods and properties exposed to JavaScript</a:t>
            </a:r>
          </a:p>
          <a:p>
            <a:pPr lvl="1"/>
            <a:r>
              <a:rPr lang="de-DE" sz="2500"/>
              <a:t>Offsets of the entrypoints for methods / property-getters and -setters</a:t>
            </a:r>
          </a:p>
          <a:p>
            <a:pPr lvl="1"/>
            <a:r>
              <a:rPr lang="de-DE"/>
              <a:t>Function names of vtable entries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Internals - Objects</a:t>
            </a:r>
          </a:p>
        </p:txBody>
      </p:sp>
      <p:pic>
        <p:nvPicPr>
          <p:cNvPr id="11266" name="Picture 2" descr="C:\Users\sebastian\AppData\Local\Microsoft\Windows\Temporary Internet Files\Content.IE5\MHMV2S7B\Symbol_O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88784"/>
            <a:ext cx="374681" cy="3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sebastian\AppData\Local\Microsoft\Windows\Temporary Internet Files\Content.IE5\MHMV2S7B\Symbol_O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07" y="2348880"/>
            <a:ext cx="374681" cy="3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98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err="1"/>
              <a:t>How</a:t>
            </a:r>
            <a:r>
              <a:rPr lang="de-DE" sz="2800"/>
              <a:t> </a:t>
            </a:r>
            <a:r>
              <a:rPr lang="de-DE" sz="2800" err="1"/>
              <a:t>about</a:t>
            </a:r>
            <a:r>
              <a:rPr lang="de-DE" sz="2800"/>
              <a:t> </a:t>
            </a:r>
            <a:r>
              <a:rPr lang="de-DE" sz="2800" err="1"/>
              <a:t>methods</a:t>
            </a:r>
            <a:r>
              <a:rPr lang="de-DE" sz="2800"/>
              <a:t> </a:t>
            </a:r>
            <a:r>
              <a:rPr lang="de-DE" sz="2800" err="1"/>
              <a:t>and</a:t>
            </a:r>
            <a:r>
              <a:rPr lang="de-DE" sz="2800"/>
              <a:t> </a:t>
            </a:r>
            <a:r>
              <a:rPr lang="de-DE" sz="2800" err="1"/>
              <a:t>properties</a:t>
            </a:r>
            <a:r>
              <a:rPr lang="de-DE" sz="2800"/>
              <a:t>?</a:t>
            </a:r>
          </a:p>
          <a:p>
            <a:r>
              <a:rPr lang="de-DE" sz="2800"/>
              <a:t>&lt;</a:t>
            </a:r>
            <a:r>
              <a:rPr lang="de-DE" sz="2800" err="1"/>
              <a:t>XFAObj</a:t>
            </a:r>
            <a:r>
              <a:rPr lang="de-DE" sz="2800"/>
              <a:t>&gt;::</a:t>
            </a:r>
            <a:r>
              <a:rPr lang="de-DE" sz="2800" err="1"/>
              <a:t>getScriptTable</a:t>
            </a:r>
            <a:r>
              <a:rPr lang="de-DE" sz="2800"/>
              <a:t>() @ </a:t>
            </a:r>
            <a:r>
              <a:rPr lang="de-DE" sz="2800" err="1"/>
              <a:t>vtable</a:t>
            </a:r>
            <a:r>
              <a:rPr lang="de-DE" sz="2800"/>
              <a:t> </a:t>
            </a:r>
            <a:r>
              <a:rPr lang="de-DE" sz="2800" err="1"/>
              <a:t>offset</a:t>
            </a:r>
            <a:r>
              <a:rPr lang="de-DE" sz="2800"/>
              <a:t> 0x34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 sz="2800"/>
          </a:p>
          <a:p>
            <a:r>
              <a:rPr lang="de-DE" sz="2800"/>
              <a:t>References </a:t>
            </a:r>
            <a:r>
              <a:rPr lang="de-DE" sz="2800" i="1" err="1"/>
              <a:t>moScriptTable</a:t>
            </a:r>
            <a:r>
              <a:rPr lang="de-DE" sz="2800" i="1"/>
              <a:t> </a:t>
            </a:r>
            <a:r>
              <a:rPr lang="de-DE" sz="2800" err="1"/>
              <a:t>structure</a:t>
            </a:r>
            <a:endParaRPr lang="de-DE" sz="2800"/>
          </a:p>
          <a:p>
            <a:pPr lvl="1"/>
            <a:r>
              <a:rPr lang="de-DE" err="1"/>
              <a:t>Structure</a:t>
            </a:r>
            <a:r>
              <a:rPr lang="de-DE"/>
              <a:t> </a:t>
            </a:r>
            <a:r>
              <a:rPr lang="de-DE" err="1"/>
              <a:t>contains</a:t>
            </a:r>
            <a:r>
              <a:rPr lang="de-DE"/>
              <a:t> </a:t>
            </a:r>
            <a:r>
              <a:rPr lang="de-DE" sz="2500" err="1"/>
              <a:t>information</a:t>
            </a:r>
            <a:r>
              <a:rPr lang="de-DE" sz="2500"/>
              <a:t> </a:t>
            </a:r>
            <a:r>
              <a:rPr lang="de-DE" sz="2500" err="1"/>
              <a:t>about</a:t>
            </a:r>
            <a:r>
              <a:rPr lang="de-DE" sz="2500"/>
              <a:t> </a:t>
            </a:r>
            <a:r>
              <a:rPr lang="de-DE" sz="2500" err="1"/>
              <a:t>method</a:t>
            </a:r>
            <a:r>
              <a:rPr lang="de-DE" sz="2500"/>
              <a:t> </a:t>
            </a:r>
            <a:r>
              <a:rPr lang="de-DE" sz="2500" err="1"/>
              <a:t>and</a:t>
            </a:r>
            <a:r>
              <a:rPr lang="de-DE" sz="2500"/>
              <a:t> </a:t>
            </a:r>
            <a:r>
              <a:rPr lang="de-DE" sz="2500" err="1"/>
              <a:t>property</a:t>
            </a:r>
            <a:r>
              <a:rPr lang="de-DE" sz="2500"/>
              <a:t> </a:t>
            </a:r>
            <a:r>
              <a:rPr lang="de-DE" sz="2500" err="1"/>
              <a:t>names</a:t>
            </a:r>
            <a:r>
              <a:rPr lang="de-DE" sz="2500"/>
              <a:t>, </a:t>
            </a:r>
            <a:r>
              <a:rPr lang="de-DE" sz="2500" err="1"/>
              <a:t>function</a:t>
            </a:r>
            <a:r>
              <a:rPr lang="de-DE" sz="2500"/>
              <a:t> </a:t>
            </a:r>
            <a:r>
              <a:rPr lang="de-DE" sz="2500" err="1"/>
              <a:t>pointers</a:t>
            </a:r>
            <a:r>
              <a:rPr lang="de-DE" sz="2500"/>
              <a:t>, etc.</a:t>
            </a:r>
          </a:p>
          <a:p>
            <a:endParaRPr lang="de-DE"/>
          </a:p>
          <a:p>
            <a:pPr lvl="1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Internals - Objects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43" y="2492896"/>
            <a:ext cx="5256584" cy="174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3140968"/>
            <a:ext cx="2304256" cy="3914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/>
              <a:t>XFAFieldImpl::moScriptTable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420109" y="3390053"/>
            <a:ext cx="482130" cy="19697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Internals - Objects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87642"/>
              </p:ext>
            </p:extLst>
          </p:nvPr>
        </p:nvGraphicFramePr>
        <p:xfrm>
          <a:off x="107749" y="1853125"/>
          <a:ext cx="1580374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XFAContainerImpl::moScriptTable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&amp;„field“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Property-Table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Method-Table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>
          <a:xfrm>
            <a:off x="1741681" y="2117873"/>
            <a:ext cx="398487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73964"/>
              </p:ext>
            </p:extLst>
          </p:nvPr>
        </p:nvGraphicFramePr>
        <p:xfrm>
          <a:off x="5776546" y="1854712"/>
          <a:ext cx="1361366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XFAObjectImpl::moScriptTable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&amp;„tree“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Property-Table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Method-Table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792254"/>
              </p:ext>
            </p:extLst>
          </p:nvPr>
        </p:nvGraphicFramePr>
        <p:xfrm>
          <a:off x="2195736" y="1853125"/>
          <a:ext cx="1296144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XFANodeImpl::moScriptTable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&amp;„container“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Property-Table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Method-Table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46693"/>
              </p:ext>
            </p:extLst>
          </p:nvPr>
        </p:nvGraphicFramePr>
        <p:xfrm>
          <a:off x="3995936" y="1853125"/>
          <a:ext cx="1296144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XFATreeImpl::moScriptTable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&amp;„node“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Property-Table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Method-Table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38529"/>
              </p:ext>
            </p:extLst>
          </p:nvPr>
        </p:nvGraphicFramePr>
        <p:xfrm>
          <a:off x="7628633" y="1848362"/>
          <a:ext cx="1335856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0"/>
                        <a:t>0x00000000</a:t>
                      </a:r>
                    </a:p>
                    <a:p>
                      <a:pPr algn="ctr"/>
                      <a:endParaRPr lang="de-DE" sz="14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&amp;„object“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Property-Table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Method-Table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45411"/>
              </p:ext>
            </p:extLst>
          </p:nvPr>
        </p:nvGraphicFramePr>
        <p:xfrm>
          <a:off x="2205371" y="3756640"/>
          <a:ext cx="1862573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2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Ptr1 to property-struct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Ptr2 to property-struct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0"/>
                        <a:t>0x00000000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Gerade Verbindung mit Pfeil 14"/>
          <p:cNvCxnSpPr/>
          <p:nvPr/>
        </p:nvCxnSpPr>
        <p:spPr>
          <a:xfrm>
            <a:off x="1697320" y="2943624"/>
            <a:ext cx="487207" cy="821432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1159895" y="3573016"/>
            <a:ext cx="970012" cy="1551776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27877"/>
              </p:ext>
            </p:extLst>
          </p:nvPr>
        </p:nvGraphicFramePr>
        <p:xfrm>
          <a:off x="2211721" y="5124792"/>
          <a:ext cx="1856223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Ptr1 to method-struct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Ptr2 to method-struct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0x00000000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22278"/>
              </p:ext>
            </p:extLst>
          </p:nvPr>
        </p:nvGraphicFramePr>
        <p:xfrm>
          <a:off x="4869668" y="3756640"/>
          <a:ext cx="1839343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&amp;„rawValue“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func-ptr </a:t>
                      </a:r>
                      <a:r>
                        <a:rPr lang="de-DE" sz="1400" b="1" i="1"/>
                        <a:t>setter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func-ptr </a:t>
                      </a:r>
                      <a:r>
                        <a:rPr lang="de-DE" sz="1400" b="1" i="1"/>
                        <a:t>getter</a:t>
                      </a:r>
                      <a:endParaRPr lang="de-DE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Gerade Verbindung mit Pfeil 18"/>
          <p:cNvCxnSpPr/>
          <p:nvPr/>
        </p:nvCxnSpPr>
        <p:spPr>
          <a:xfrm>
            <a:off x="4211960" y="3933056"/>
            <a:ext cx="504056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02695"/>
              </p:ext>
            </p:extLst>
          </p:nvPr>
        </p:nvGraphicFramePr>
        <p:xfrm>
          <a:off x="4869668" y="5143460"/>
          <a:ext cx="1839343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/>
                        <a:t>&amp;„addItem“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/>
                        <a:t>func-ptr </a:t>
                      </a:r>
                      <a:r>
                        <a:rPr lang="de-DE" sz="1400" b="1" i="1"/>
                        <a:t>addItem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Gerade Verbindung mit Pfeil 20"/>
          <p:cNvCxnSpPr/>
          <p:nvPr/>
        </p:nvCxnSpPr>
        <p:spPr>
          <a:xfrm>
            <a:off x="4211960" y="5301208"/>
            <a:ext cx="504056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1691680" y="1196752"/>
            <a:ext cx="2304256" cy="3914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XFAFieldImpl::moScriptTable</a:t>
            </a:r>
          </a:p>
        </p:txBody>
      </p:sp>
      <p:cxnSp>
        <p:nvCxnSpPr>
          <p:cNvPr id="26" name="Gewinkelte Verbindung 25"/>
          <p:cNvCxnSpPr>
            <a:stCxn id="24" idx="1"/>
            <a:endCxn id="5" idx="0"/>
          </p:cNvCxnSpPr>
          <p:nvPr/>
        </p:nvCxnSpPr>
        <p:spPr>
          <a:xfrm rot="10800000" flipV="1">
            <a:off x="897936" y="1392475"/>
            <a:ext cx="793744" cy="460649"/>
          </a:xfrm>
          <a:prstGeom prst="bentConnector2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3550670" y="2117873"/>
            <a:ext cx="398487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5335020" y="2117873"/>
            <a:ext cx="398487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7176520" y="2130573"/>
            <a:ext cx="398487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40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/>
              <a:t>What do we need to know about objects?</a:t>
            </a:r>
          </a:p>
          <a:p>
            <a:pPr lvl="1"/>
            <a:r>
              <a:rPr lang="de-DE" sz="2500"/>
              <a:t>How to identify an object in memory  </a:t>
            </a:r>
          </a:p>
          <a:p>
            <a:pPr lvl="1"/>
            <a:r>
              <a:rPr lang="de-DE" sz="2500"/>
              <a:t>Vtable offsets</a:t>
            </a:r>
          </a:p>
          <a:p>
            <a:pPr lvl="1"/>
            <a:r>
              <a:rPr lang="de-DE" sz="2500"/>
              <a:t>Methods and properties exposed to JavaScript</a:t>
            </a:r>
          </a:p>
          <a:p>
            <a:pPr lvl="1"/>
            <a:r>
              <a:rPr lang="de-DE" sz="2500"/>
              <a:t>Offsets of the entrypoints for methods / property-getters and -setters</a:t>
            </a:r>
          </a:p>
          <a:p>
            <a:pPr lvl="1"/>
            <a:r>
              <a:rPr lang="de-DE"/>
              <a:t>Function names of vtable entries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Internals - Objects</a:t>
            </a:r>
          </a:p>
        </p:txBody>
      </p:sp>
      <p:pic>
        <p:nvPicPr>
          <p:cNvPr id="11266" name="Picture 2" descr="C:\Users\sebastian\AppData\Local\Microsoft\Windows\Temporary Internet Files\Content.IE5\MHMV2S7B\Symbol_O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88784"/>
            <a:ext cx="374681" cy="3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sebastian\AppData\Local\Microsoft\Windows\Temporary Internet Files\Content.IE5\MHMV2S7B\Symbol_O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07" y="2348880"/>
            <a:ext cx="374681" cy="3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sebastian\AppData\Local\Microsoft\Windows\Temporary Internet Files\Content.IE5\MHMV2S7B\Symbol_O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780928"/>
            <a:ext cx="374681" cy="3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sebastian\AppData\Local\Microsoft\Windows\Temporary Internet Files\Content.IE5\MHMV2S7B\Symbol_O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87" y="3634560"/>
            <a:ext cx="374681" cy="3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899592" y="4096328"/>
            <a:ext cx="4824536" cy="405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156175" y="4698220"/>
            <a:ext cx="1411477" cy="6029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/>
              <a:t>TODO… </a:t>
            </a:r>
          </a:p>
          <a:p>
            <a:r>
              <a:rPr lang="de-DE" sz="1600"/>
              <a:t>Not trivial… ;-(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H="1" flipV="1">
            <a:off x="5562528" y="4646520"/>
            <a:ext cx="432048" cy="190174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81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Most allocations in AcroForm.api are managed by a custom allocator called </a:t>
            </a:r>
            <a:r>
              <a:rPr lang="de-DE" i="1"/>
              <a:t>jfCacheManager</a:t>
            </a:r>
          </a:p>
          <a:p>
            <a:r>
              <a:rPr lang="de-DE"/>
              <a:t>LIFO-style heap manager</a:t>
            </a:r>
          </a:p>
          <a:p>
            <a:r>
              <a:rPr lang="de-DE"/>
              <a:t>Data buffers („blocks“) stored in big heap „chunks“</a:t>
            </a:r>
          </a:p>
          <a:p>
            <a:r>
              <a:rPr lang="de-DE"/>
              <a:t>Introduced most likely for performance reasons</a:t>
            </a:r>
          </a:p>
          <a:p>
            <a:r>
              <a:rPr lang="de-DE"/>
              <a:t>No security features…</a:t>
            </a:r>
          </a:p>
          <a:p>
            <a:pPr lvl="1"/>
            <a:r>
              <a:rPr lang="de-DE"/>
              <a:t>No Heap Isolation (see IE, Flash, etc.)</a:t>
            </a:r>
          </a:p>
          <a:p>
            <a:pPr lvl="1"/>
            <a:r>
              <a:rPr lang="de-DE"/>
              <a:t>No Anti-UAF like MemProtect/MemGC</a:t>
            </a:r>
          </a:p>
          <a:p>
            <a:pPr lvl="1"/>
            <a:r>
              <a:rPr lang="de-DE"/>
              <a:t>…</a:t>
            </a:r>
          </a:p>
          <a:p>
            <a:pPr lvl="1"/>
            <a:endParaRPr lang="de-DE"/>
          </a:p>
          <a:p>
            <a:pPr lvl="1"/>
            <a:endParaRPr lang="de-DE"/>
          </a:p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XFA Internals - jfCacheManager</a:t>
            </a:r>
          </a:p>
        </p:txBody>
      </p:sp>
    </p:spTree>
    <p:extLst>
      <p:ext uri="{BB962C8B-B14F-4D97-AF65-F5344CB8AC3E}">
        <p14:creationId xmlns:p14="http://schemas.microsoft.com/office/powerpoint/2010/main" val="237015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99592" y="2060848"/>
            <a:ext cx="7820546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/>
              <a:t>Disclaimer: Next slides will only cover the </a:t>
            </a:r>
            <a:r>
              <a:rPr lang="de-DE" i="1"/>
              <a:t>relevant </a:t>
            </a:r>
            <a:r>
              <a:rPr lang="de-DE"/>
              <a:t>details of the memory manager in terms of </a:t>
            </a:r>
            <a:r>
              <a:rPr lang="de-DE" i="1"/>
              <a:t>exploitation</a:t>
            </a:r>
            <a:r>
              <a:rPr lang="de-DE"/>
              <a:t>!</a:t>
            </a:r>
            <a:br>
              <a:rPr lang="de-DE"/>
            </a:br>
            <a:br>
              <a:rPr lang="de-DE"/>
            </a:br>
            <a:r>
              <a:rPr lang="de-DE"/>
              <a:t>(More in-depth analysis will be covered by a paper which will be released soon)</a:t>
            </a:r>
          </a:p>
          <a:p>
            <a:endParaRPr lang="de-DE" sz="1100"/>
          </a:p>
          <a:p>
            <a:pPr lvl="1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XFA Internals - jfCacheManager</a:t>
            </a:r>
          </a:p>
        </p:txBody>
      </p:sp>
    </p:spTree>
    <p:extLst>
      <p:ext uri="{BB962C8B-B14F-4D97-AF65-F5344CB8AC3E}">
        <p14:creationId xmlns:p14="http://schemas.microsoft.com/office/powerpoint/2010/main" val="22907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Very simplified version of the jfCacheManager: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XFA </a:t>
            </a:r>
            <a:r>
              <a:rPr lang="de-DE" err="1"/>
              <a:t>Internals</a:t>
            </a:r>
            <a:r>
              <a:rPr lang="de-DE"/>
              <a:t> - </a:t>
            </a:r>
            <a:r>
              <a:rPr lang="de-DE" err="1"/>
              <a:t>jfCacheManager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17108" y="3391105"/>
            <a:ext cx="1800200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Allocator structures: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de-DE" sz="1400" b="1"/>
              <a:t>jfCacheManager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de-DE" sz="1400" b="1"/>
              <a:t>jfMemoryCacheList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de-DE" sz="1400" b="1"/>
              <a:t>jfMemoryCache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2760158" y="2780782"/>
            <a:ext cx="1254066" cy="849384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761324" y="4123344"/>
            <a:ext cx="1252900" cy="592274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/>
        </p:nvGrpSpPr>
        <p:grpSpPr>
          <a:xfrm>
            <a:off x="4222032" y="4634213"/>
            <a:ext cx="1834704" cy="1243059"/>
            <a:chOff x="4327212" y="2843393"/>
            <a:chExt cx="1834704" cy="1243059"/>
          </a:xfrm>
        </p:grpSpPr>
        <p:sp>
          <p:nvSpPr>
            <p:cNvPr id="13" name="Rechteck 12"/>
            <p:cNvSpPr/>
            <p:nvPr/>
          </p:nvSpPr>
          <p:spPr>
            <a:xfrm>
              <a:off x="4327212" y="2843393"/>
              <a:ext cx="1834704" cy="124305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400" b="1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389694" y="2924798"/>
              <a:ext cx="79208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&lt;Object&gt;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289794" y="2924798"/>
              <a:ext cx="79208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389694" y="3210348"/>
              <a:ext cx="79208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„BBBB“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9794" y="3210348"/>
              <a:ext cx="79208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4389694" y="3494044"/>
              <a:ext cx="79208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5289794" y="3494044"/>
              <a:ext cx="79208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389694" y="3779594"/>
              <a:ext cx="79208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5289794" y="3779594"/>
              <a:ext cx="79208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Rechteck 24"/>
          <p:cNvSpPr/>
          <p:nvPr/>
        </p:nvSpPr>
        <p:spPr>
          <a:xfrm>
            <a:off x="4218986" y="2652102"/>
            <a:ext cx="1834704" cy="1243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400" b="1"/>
          </a:p>
        </p:txBody>
      </p:sp>
      <p:sp>
        <p:nvSpPr>
          <p:cNvPr id="26" name="Rechteck 25"/>
          <p:cNvSpPr/>
          <p:nvPr/>
        </p:nvSpPr>
        <p:spPr>
          <a:xfrm>
            <a:off x="4281468" y="2733507"/>
            <a:ext cx="1692188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&lt;Field-</a:t>
            </a:r>
            <a:r>
              <a:rPr lang="de-DE" sz="1200" err="1"/>
              <a:t>Object</a:t>
            </a:r>
            <a:r>
              <a:rPr lang="de-DE" sz="1200"/>
              <a:t>&gt;</a:t>
            </a:r>
          </a:p>
        </p:txBody>
      </p:sp>
      <p:sp>
        <p:nvSpPr>
          <p:cNvPr id="35" name="Rechteck 34"/>
          <p:cNvSpPr/>
          <p:nvPr/>
        </p:nvSpPr>
        <p:spPr>
          <a:xfrm>
            <a:off x="4281468" y="3024016"/>
            <a:ext cx="1692188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„AAAAA…“</a:t>
            </a:r>
          </a:p>
        </p:txBody>
      </p:sp>
      <p:sp>
        <p:nvSpPr>
          <p:cNvPr id="36" name="Rechteck 35"/>
          <p:cNvSpPr/>
          <p:nvPr/>
        </p:nvSpPr>
        <p:spPr>
          <a:xfrm>
            <a:off x="4290244" y="3329196"/>
            <a:ext cx="1692188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&lt;Text-Object&gt;</a:t>
            </a:r>
          </a:p>
        </p:txBody>
      </p:sp>
      <p:sp>
        <p:nvSpPr>
          <p:cNvPr id="37" name="Rechteck 36"/>
          <p:cNvSpPr/>
          <p:nvPr/>
        </p:nvSpPr>
        <p:spPr>
          <a:xfrm>
            <a:off x="4290244" y="3619705"/>
            <a:ext cx="1692188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/>
          <p:nvPr/>
        </p:nvCxnSpPr>
        <p:spPr>
          <a:xfrm flipH="1" flipV="1">
            <a:off x="6188567" y="2677104"/>
            <a:ext cx="554532" cy="1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858539" y="2461080"/>
            <a:ext cx="1657667" cy="4831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„Chunk“</a:t>
            </a:r>
          </a:p>
          <a:p>
            <a:r>
              <a:rPr lang="de-DE" sz="1400" b="1"/>
              <a:t>(big container)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H="1">
            <a:off x="5721798" y="3441344"/>
            <a:ext cx="1052977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6860023" y="3152960"/>
            <a:ext cx="1656184" cy="57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„Block“ </a:t>
            </a:r>
          </a:p>
          <a:p>
            <a:r>
              <a:rPr lang="de-DE" sz="1400" b="1"/>
              <a:t>(small data buffers)</a:t>
            </a:r>
          </a:p>
        </p:txBody>
      </p:sp>
      <p:sp>
        <p:nvSpPr>
          <p:cNvPr id="27" name="Rechteck 26"/>
          <p:cNvSpPr/>
          <p:nvPr/>
        </p:nvSpPr>
        <p:spPr>
          <a:xfrm>
            <a:off x="2736368" y="2799216"/>
            <a:ext cx="792088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err="1"/>
              <a:t>size</a:t>
            </a:r>
            <a:r>
              <a:rPr lang="de-DE" sz="1200" b="1"/>
              <a:t> X</a:t>
            </a:r>
          </a:p>
        </p:txBody>
      </p:sp>
      <p:sp>
        <p:nvSpPr>
          <p:cNvPr id="28" name="Rechteck 27"/>
          <p:cNvSpPr/>
          <p:nvPr/>
        </p:nvSpPr>
        <p:spPr>
          <a:xfrm>
            <a:off x="2760158" y="4581128"/>
            <a:ext cx="792088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size Y</a:t>
            </a:r>
          </a:p>
        </p:txBody>
      </p:sp>
    </p:spTree>
    <p:extLst>
      <p:ext uri="{BB962C8B-B14F-4D97-AF65-F5344CB8AC3E}">
        <p14:creationId xmlns:p14="http://schemas.microsoft.com/office/powerpoint/2010/main" val="27015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6" grpId="0" animBg="1"/>
      <p:bldP spid="35" grpId="0" animBg="1"/>
      <p:bldP spid="36" grpId="0" animBg="1"/>
      <p:bldP spid="37" grpId="0" animBg="1"/>
      <p:bldP spid="40" grpId="0" animBg="1"/>
      <p:bldP spid="43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/>
              <a:t>Sebastian Apelt (@bitshifter123)</a:t>
            </a:r>
          </a:p>
          <a:p>
            <a:r>
              <a:rPr lang="de-DE" sz="2800"/>
              <a:t>Co-Founder of siberas in 2009</a:t>
            </a:r>
          </a:p>
          <a:p>
            <a:pPr lvl="1"/>
            <a:r>
              <a:rPr lang="de-DE" sz="2500"/>
              <a:t>IT-Security Consulting (Pentests, Code Audits, etc.)</a:t>
            </a:r>
          </a:p>
          <a:p>
            <a:pPr lvl="1"/>
            <a:r>
              <a:rPr lang="de-DE" sz="2500"/>
              <a:t>Research</a:t>
            </a:r>
          </a:p>
          <a:p>
            <a:r>
              <a:rPr lang="de-DE" sz="2800"/>
              <a:t>Low-level addict</a:t>
            </a:r>
          </a:p>
          <a:p>
            <a:pPr lvl="1"/>
            <a:r>
              <a:rPr lang="de-DE" sz="2500"/>
              <a:t>Reverse Engineering, Bughunting, Exploitation</a:t>
            </a:r>
          </a:p>
          <a:p>
            <a:pPr lvl="2"/>
            <a:r>
              <a:rPr lang="de-DE"/>
              <a:t>&gt; 100 CVEs in all kinds of Products</a:t>
            </a:r>
          </a:p>
          <a:p>
            <a:pPr lvl="2"/>
            <a:r>
              <a:rPr lang="de-DE"/>
              <a:t>Pwn2Own 2014 (IE11 on Win8.1 x64)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whoami</a:t>
            </a:r>
          </a:p>
        </p:txBody>
      </p:sp>
    </p:spTree>
    <p:extLst>
      <p:ext uri="{BB962C8B-B14F-4D97-AF65-F5344CB8AC3E}">
        <p14:creationId xmlns:p14="http://schemas.microsoft.com/office/powerpoint/2010/main" val="3411457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50022" y="357822"/>
            <a:ext cx="7570450" cy="792089"/>
          </a:xfrm>
        </p:spPr>
        <p:txBody>
          <a:bodyPr>
            <a:normAutofit/>
          </a:bodyPr>
          <a:lstStyle/>
          <a:p>
            <a:r>
              <a:rPr lang="de-DE"/>
              <a:t>XFA </a:t>
            </a:r>
            <a:r>
              <a:rPr lang="de-DE" err="1"/>
              <a:t>Internals</a:t>
            </a:r>
            <a:r>
              <a:rPr lang="de-DE"/>
              <a:t> - </a:t>
            </a:r>
            <a:r>
              <a:rPr lang="de-DE" err="1"/>
              <a:t>jfCacheManager</a:t>
            </a:r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357364" y="1124744"/>
            <a:ext cx="2124236" cy="562161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b="1"/>
              <a:t>Storage of allocations of size &lt; 0x100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62034" y="3246824"/>
            <a:ext cx="1270743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jfMemCacheList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15431"/>
              </p:ext>
            </p:extLst>
          </p:nvPr>
        </p:nvGraphicFramePr>
        <p:xfrm>
          <a:off x="35496" y="2050980"/>
          <a:ext cx="2160239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vtable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b="1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b="1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Allocs</a:t>
                      </a:r>
                      <a:r>
                        <a:rPr lang="de-DE" sz="1200" b="1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&gt;= 0x100</a:t>
                      </a: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0x18</a:t>
                      </a:r>
                      <a:endParaRPr lang="de-DE" sz="1200" b="1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jfMemoryCacheList*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size</a:t>
                      </a:r>
                      <a:r>
                        <a:rPr lang="de-DE" sz="1200" b="1" baseline="0"/>
                        <a:t> 0x1</a:t>
                      </a:r>
                      <a:endParaRPr lang="de-DE" sz="1200" b="1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jfMemoryCacheList*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size</a:t>
                      </a:r>
                      <a:r>
                        <a:rPr lang="de-DE" sz="1200" b="1" baseline="0"/>
                        <a:t> 0x2</a:t>
                      </a:r>
                      <a:endParaRPr lang="de-DE" sz="1200" b="1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jfMemoryCacheList*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size</a:t>
                      </a:r>
                      <a:r>
                        <a:rPr lang="de-DE" sz="1200" b="1" baseline="0"/>
                        <a:t> 0xFF</a:t>
                      </a:r>
                      <a:endParaRPr lang="de-DE" sz="1200" b="1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0x418 - 0x434 </a:t>
                      </a:r>
                      <a:r>
                        <a:rPr lang="de-DE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828024" y="1682520"/>
            <a:ext cx="1227992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jfCacheManager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379763" y="4284077"/>
            <a:ext cx="174" cy="237047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379763" y="3620452"/>
            <a:ext cx="0" cy="241609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8990" y="3877598"/>
            <a:ext cx="5645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bg1"/>
                </a:solidFill>
              </a:rPr>
              <a:t>0x100 </a:t>
            </a:r>
          </a:p>
          <a:p>
            <a:r>
              <a:rPr lang="de-DE" sz="1050">
                <a:solidFill>
                  <a:schemeClr val="bg1"/>
                </a:solidFill>
              </a:rPr>
              <a:t>entries</a:t>
            </a:r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2249082" y="3381593"/>
            <a:ext cx="444526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4701469" y="2298020"/>
            <a:ext cx="1839442" cy="2545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Array of jfMemoryCache*</a:t>
            </a:r>
          </a:p>
        </p:txBody>
      </p: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1440"/>
              </p:ext>
            </p:extLst>
          </p:nvPr>
        </p:nvGraphicFramePr>
        <p:xfrm>
          <a:off x="4645149" y="2593677"/>
          <a:ext cx="1964408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jfMemCache*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jfMemCache*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jfMemCache*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jfMemCache*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7" name="Gerade Verbindung mit Pfeil 26"/>
          <p:cNvCxnSpPr/>
          <p:nvPr/>
        </p:nvCxnSpPr>
        <p:spPr>
          <a:xfrm flipV="1">
            <a:off x="4112712" y="2946092"/>
            <a:ext cx="432048" cy="40712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59223" y="3591339"/>
            <a:ext cx="1285818" cy="4617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Array of </a:t>
            </a:r>
          </a:p>
          <a:p>
            <a:r>
              <a:rPr lang="de-DE" sz="1200" b="1"/>
              <a:t>jfMemoryCache*</a:t>
            </a: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4118052" y="3822234"/>
            <a:ext cx="489198" cy="4709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4098614" y="4574709"/>
            <a:ext cx="489198" cy="4709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57879" y="4362819"/>
            <a:ext cx="1287162" cy="4617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Array of </a:t>
            </a:r>
          </a:p>
          <a:p>
            <a:r>
              <a:rPr lang="de-DE" sz="1200" b="1"/>
              <a:t>jfMemoryCache*</a:t>
            </a:r>
          </a:p>
        </p:txBody>
      </p:sp>
      <p:sp>
        <p:nvSpPr>
          <p:cNvPr id="42" name="Rechteck 41"/>
          <p:cNvSpPr/>
          <p:nvPr/>
        </p:nvSpPr>
        <p:spPr>
          <a:xfrm>
            <a:off x="7302506" y="1484784"/>
            <a:ext cx="815750" cy="589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</a:t>
            </a:r>
          </a:p>
          <a:p>
            <a:pPr algn="ctr"/>
            <a:r>
              <a:rPr lang="de-DE" sz="1200" b="1"/>
              <a:t>(BLOCK-SIZE 0x1)</a:t>
            </a:r>
          </a:p>
        </p:txBody>
      </p:sp>
      <p:sp>
        <p:nvSpPr>
          <p:cNvPr id="44" name="Rechteck 43"/>
          <p:cNvSpPr/>
          <p:nvPr/>
        </p:nvSpPr>
        <p:spPr>
          <a:xfrm>
            <a:off x="7106129" y="2958709"/>
            <a:ext cx="1224136" cy="25488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jfMemoryCache</a:t>
            </a:r>
          </a:p>
        </p:txBody>
      </p:sp>
      <p:cxnSp>
        <p:nvCxnSpPr>
          <p:cNvPr id="45" name="Gerade Verbindung mit Pfeil 44"/>
          <p:cNvCxnSpPr/>
          <p:nvPr/>
        </p:nvCxnSpPr>
        <p:spPr>
          <a:xfrm>
            <a:off x="6637690" y="3018334"/>
            <a:ext cx="432048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6637690" y="2750800"/>
            <a:ext cx="432048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7710381" y="2121779"/>
            <a:ext cx="7816" cy="39890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7106129" y="2592877"/>
            <a:ext cx="1224136" cy="25488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jfMemoryCache</a:t>
            </a:r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6017049" y="4588180"/>
            <a:ext cx="432048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6521105" y="4457689"/>
            <a:ext cx="1224136" cy="25488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jfMemoryCache</a:t>
            </a:r>
          </a:p>
        </p:txBody>
      </p:sp>
      <p:cxnSp>
        <p:nvCxnSpPr>
          <p:cNvPr id="54" name="Gerade Verbindung mit Pfeil 53"/>
          <p:cNvCxnSpPr/>
          <p:nvPr/>
        </p:nvCxnSpPr>
        <p:spPr>
          <a:xfrm>
            <a:off x="6017049" y="3814951"/>
            <a:ext cx="432048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6521105" y="3657028"/>
            <a:ext cx="1224136" cy="25488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jfMemoryCache</a:t>
            </a:r>
          </a:p>
        </p:txBody>
      </p:sp>
      <p:sp>
        <p:nvSpPr>
          <p:cNvPr id="61" name="Rechteck 60"/>
          <p:cNvSpPr/>
          <p:nvPr/>
        </p:nvSpPr>
        <p:spPr>
          <a:xfrm>
            <a:off x="8217316" y="1484785"/>
            <a:ext cx="815750" cy="59378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</a:t>
            </a:r>
          </a:p>
          <a:p>
            <a:pPr algn="ctr"/>
            <a:r>
              <a:rPr lang="de-DE" sz="1200" b="1"/>
              <a:t>(BLOCK-SIZE 0x1)</a:t>
            </a:r>
          </a:p>
        </p:txBody>
      </p:sp>
      <p:cxnSp>
        <p:nvCxnSpPr>
          <p:cNvPr id="62" name="Gewinkelte Verbindung 61"/>
          <p:cNvCxnSpPr/>
          <p:nvPr/>
        </p:nvCxnSpPr>
        <p:spPr>
          <a:xfrm rot="5400000" flipH="1" flipV="1">
            <a:off x="8056287" y="2459949"/>
            <a:ext cx="964372" cy="288032"/>
          </a:xfrm>
          <a:prstGeom prst="bentConnector3">
            <a:avLst>
              <a:gd name="adj1" fmla="val -570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8159359" y="3561511"/>
            <a:ext cx="815750" cy="58756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</a:t>
            </a:r>
          </a:p>
          <a:p>
            <a:pPr algn="ctr"/>
            <a:r>
              <a:rPr lang="de-DE" sz="1200" b="1"/>
              <a:t>(BLOCK-SIZE 0x2)</a:t>
            </a:r>
          </a:p>
        </p:txBody>
      </p:sp>
      <p:sp>
        <p:nvSpPr>
          <p:cNvPr id="66" name="Rechteck 65"/>
          <p:cNvSpPr/>
          <p:nvPr/>
        </p:nvSpPr>
        <p:spPr>
          <a:xfrm>
            <a:off x="8147211" y="4391348"/>
            <a:ext cx="860709" cy="60612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</a:t>
            </a:r>
          </a:p>
          <a:p>
            <a:pPr algn="ctr"/>
            <a:r>
              <a:rPr lang="de-DE" sz="1200" b="1"/>
              <a:t>(BLOCK-SIZE 0xFF)</a:t>
            </a:r>
          </a:p>
        </p:txBody>
      </p:sp>
      <p:cxnSp>
        <p:nvCxnSpPr>
          <p:cNvPr id="67" name="Gerade Verbindung mit Pfeil 66"/>
          <p:cNvCxnSpPr/>
          <p:nvPr/>
        </p:nvCxnSpPr>
        <p:spPr>
          <a:xfrm>
            <a:off x="7817343" y="3777832"/>
            <a:ext cx="295848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7814962" y="4586314"/>
            <a:ext cx="295848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2769674" y="3699500"/>
            <a:ext cx="1270743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jfMemCacheList</a:t>
            </a:r>
          </a:p>
        </p:txBody>
      </p:sp>
      <p:cxnSp>
        <p:nvCxnSpPr>
          <p:cNvPr id="73" name="Gerade Verbindung mit Pfeil 72"/>
          <p:cNvCxnSpPr/>
          <p:nvPr/>
        </p:nvCxnSpPr>
        <p:spPr>
          <a:xfrm>
            <a:off x="2256722" y="3834269"/>
            <a:ext cx="444526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2762033" y="4451975"/>
            <a:ext cx="1270743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jfMemCacheList</a:t>
            </a:r>
          </a:p>
        </p:txBody>
      </p:sp>
      <p:cxnSp>
        <p:nvCxnSpPr>
          <p:cNvPr id="75" name="Gerade Verbindung mit Pfeil 74"/>
          <p:cNvCxnSpPr/>
          <p:nvPr/>
        </p:nvCxnSpPr>
        <p:spPr>
          <a:xfrm>
            <a:off x="2249081" y="4586744"/>
            <a:ext cx="444526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eschweifte Klammer links 70"/>
          <p:cNvSpPr/>
          <p:nvPr/>
        </p:nvSpPr>
        <p:spPr>
          <a:xfrm rot="16200000">
            <a:off x="7605087" y="4070354"/>
            <a:ext cx="408903" cy="2430399"/>
          </a:xfrm>
          <a:prstGeom prst="leftBrace">
            <a:avLst>
              <a:gd name="adj1" fmla="val 5305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feld 75"/>
          <p:cNvSpPr txBox="1"/>
          <p:nvPr/>
        </p:nvSpPr>
        <p:spPr>
          <a:xfrm>
            <a:off x="5826821" y="5490005"/>
            <a:ext cx="328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err="1">
                <a:solidFill>
                  <a:schemeClr val="bg1"/>
                </a:solidFill>
              </a:rPr>
              <a:t>jfMemoryCache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and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the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i="1" err="1">
                <a:solidFill>
                  <a:schemeClr val="bg1"/>
                </a:solidFill>
              </a:rPr>
              <a:t>chunks</a:t>
            </a:r>
            <a:r>
              <a:rPr lang="de-DE">
                <a:solidFill>
                  <a:schemeClr val="bg1"/>
                </a:solidFill>
              </a:rPr>
              <a:t> will </a:t>
            </a:r>
            <a:r>
              <a:rPr lang="de-DE" err="1">
                <a:solidFill>
                  <a:schemeClr val="bg1"/>
                </a:solidFill>
              </a:rPr>
              <a:t>be</a:t>
            </a:r>
            <a:r>
              <a:rPr lang="de-DE">
                <a:solidFill>
                  <a:schemeClr val="bg1"/>
                </a:solidFill>
              </a:rPr>
              <a:t> relevant </a:t>
            </a:r>
            <a:r>
              <a:rPr lang="de-DE" err="1">
                <a:solidFill>
                  <a:schemeClr val="bg1"/>
                </a:solidFill>
              </a:rPr>
              <a:t>for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exploitation</a:t>
            </a:r>
            <a:r>
              <a:rPr lang="de-DE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7022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6" grpId="0" animBg="1"/>
      <p:bldP spid="26" grpId="0"/>
      <p:bldP spid="24" grpId="0" animBg="1"/>
      <p:bldP spid="32" grpId="0" animBg="1"/>
      <p:bldP spid="41" grpId="0" animBg="1"/>
      <p:bldP spid="42" grpId="0" animBg="1"/>
      <p:bldP spid="44" grpId="0" animBg="1"/>
      <p:bldP spid="51" grpId="0" animBg="1"/>
      <p:bldP spid="53" grpId="0" animBg="1"/>
      <p:bldP spid="55" grpId="0" animBg="1"/>
      <p:bldP spid="61" grpId="0" animBg="1"/>
      <p:bldP spid="65" grpId="0" animBg="1"/>
      <p:bldP spid="66" grpId="0" animBg="1"/>
      <p:bldP spid="72" grpId="0" animBg="1"/>
      <p:bldP spid="74" grpId="0" animBg="1"/>
      <p:bldP spid="71" grpId="0" animBg="1"/>
      <p:bldP spid="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900" i="1" err="1"/>
              <a:t>sizeof</a:t>
            </a:r>
            <a:r>
              <a:rPr lang="de-DE" sz="2900" i="1"/>
              <a:t>(</a:t>
            </a:r>
            <a:r>
              <a:rPr lang="de-DE" sz="2900" i="1" err="1"/>
              <a:t>chunk</a:t>
            </a:r>
            <a:r>
              <a:rPr lang="de-DE" sz="2900" i="1"/>
              <a:t>)</a:t>
            </a:r>
            <a:r>
              <a:rPr lang="de-DE" sz="2900"/>
              <a:t> </a:t>
            </a:r>
            <a:r>
              <a:rPr lang="de-DE" sz="2900" err="1"/>
              <a:t>derived</a:t>
            </a:r>
            <a:r>
              <a:rPr lang="de-DE" sz="2900"/>
              <a:t> </a:t>
            </a:r>
            <a:r>
              <a:rPr lang="de-DE" sz="2900" err="1"/>
              <a:t>from</a:t>
            </a:r>
            <a:r>
              <a:rPr lang="de-DE" sz="2900"/>
              <a:t> block </a:t>
            </a:r>
            <a:r>
              <a:rPr lang="de-DE" sz="2900" err="1"/>
              <a:t>size</a:t>
            </a:r>
            <a:r>
              <a:rPr lang="de-DE" sz="2900"/>
              <a:t>: </a:t>
            </a:r>
          </a:p>
          <a:p>
            <a:pPr lvl="1"/>
            <a:endParaRPr lang="de-DE" sz="2600"/>
          </a:p>
          <a:p>
            <a:pPr lvl="1"/>
            <a:endParaRPr lang="de-DE" sz="2600"/>
          </a:p>
          <a:p>
            <a:pPr marL="457200" lvl="1" indent="0">
              <a:buNone/>
            </a:pPr>
            <a:endParaRPr lang="en-US" sz="2000"/>
          </a:p>
          <a:p>
            <a:pPr marL="273050" lvl="1" indent="84138">
              <a:buNone/>
            </a:pPr>
            <a:r>
              <a:rPr lang="en-US" sz="2000"/>
              <a:t>Example:    allocation size = 0x64</a:t>
            </a:r>
          </a:p>
          <a:p>
            <a:pPr marL="273050" lvl="1" indent="84138">
              <a:buNone/>
            </a:pPr>
            <a:r>
              <a:rPr lang="en-US" sz="2000"/>
              <a:t>	           =&gt; </a:t>
            </a:r>
            <a:r>
              <a:rPr lang="en-US" sz="2000" err="1"/>
              <a:t>chunksize</a:t>
            </a:r>
            <a:r>
              <a:rPr lang="en-US" sz="2000"/>
              <a:t> = 26 * (0xc3b3 / 0x64) * 4 = 0xcb20</a:t>
            </a:r>
            <a:endParaRPr lang="de-DE" sz="2000"/>
          </a:p>
          <a:p>
            <a:endParaRPr lang="de-DE" sz="2900"/>
          </a:p>
          <a:p>
            <a:r>
              <a:rPr lang="de-DE" sz="2900"/>
              <a:t>„So, </a:t>
            </a:r>
            <a:r>
              <a:rPr lang="de-DE" sz="2900" err="1"/>
              <a:t>if</a:t>
            </a:r>
            <a:r>
              <a:rPr lang="de-DE" sz="2900"/>
              <a:t> I </a:t>
            </a:r>
            <a:r>
              <a:rPr lang="de-DE" sz="2900" err="1"/>
              <a:t>get</a:t>
            </a:r>
            <a:r>
              <a:rPr lang="de-DE" sz="2900"/>
              <a:t> a </a:t>
            </a:r>
            <a:r>
              <a:rPr lang="de-DE" sz="2900" err="1"/>
              <a:t>crash</a:t>
            </a:r>
            <a:r>
              <a:rPr lang="de-DE" sz="2900"/>
              <a:t> </a:t>
            </a:r>
            <a:r>
              <a:rPr lang="de-DE" sz="2900" err="1"/>
              <a:t>and</a:t>
            </a:r>
            <a:r>
              <a:rPr lang="de-DE" sz="2900"/>
              <a:t> I </a:t>
            </a:r>
            <a:r>
              <a:rPr lang="de-DE" sz="2900" err="1"/>
              <a:t>see</a:t>
            </a:r>
            <a:r>
              <a:rPr lang="de-DE" sz="2900"/>
              <a:t> </a:t>
            </a:r>
            <a:r>
              <a:rPr lang="de-DE" sz="2900" err="1"/>
              <a:t>my</a:t>
            </a:r>
            <a:r>
              <a:rPr lang="de-DE" sz="2900"/>
              <a:t> </a:t>
            </a:r>
            <a:r>
              <a:rPr lang="de-DE" sz="2900" err="1"/>
              <a:t>object</a:t>
            </a:r>
            <a:r>
              <a:rPr lang="de-DE" sz="2900"/>
              <a:t> </a:t>
            </a:r>
            <a:r>
              <a:rPr lang="de-DE" sz="2900" err="1"/>
              <a:t>located</a:t>
            </a:r>
            <a:r>
              <a:rPr lang="de-DE" sz="2900"/>
              <a:t> in a </a:t>
            </a:r>
            <a:r>
              <a:rPr lang="de-DE" sz="2900" err="1"/>
              <a:t>chunk</a:t>
            </a:r>
            <a:r>
              <a:rPr lang="de-DE" sz="2900"/>
              <a:t> </a:t>
            </a:r>
            <a:r>
              <a:rPr lang="de-DE" sz="2900" err="1"/>
              <a:t>of</a:t>
            </a:r>
            <a:r>
              <a:rPr lang="de-DE" sz="2900"/>
              <a:t> </a:t>
            </a:r>
            <a:r>
              <a:rPr lang="de-DE" sz="2900" err="1"/>
              <a:t>size</a:t>
            </a:r>
            <a:r>
              <a:rPr lang="de-DE" sz="2900"/>
              <a:t> 0xcb20, </a:t>
            </a:r>
            <a:r>
              <a:rPr lang="de-DE" sz="2900" err="1"/>
              <a:t>then</a:t>
            </a:r>
            <a:r>
              <a:rPr lang="de-DE" sz="2900"/>
              <a:t> </a:t>
            </a:r>
            <a:r>
              <a:rPr lang="de-DE" sz="2900" err="1"/>
              <a:t>sizeof</a:t>
            </a:r>
            <a:r>
              <a:rPr lang="de-DE" sz="2900"/>
              <a:t>(</a:t>
            </a:r>
            <a:r>
              <a:rPr lang="de-DE" sz="2900" err="1"/>
              <a:t>obj</a:t>
            </a:r>
            <a:r>
              <a:rPr lang="de-DE" sz="2900"/>
              <a:t>) == 0x64?“</a:t>
            </a:r>
          </a:p>
          <a:p>
            <a:pPr lvl="1"/>
            <a:r>
              <a:rPr lang="de-DE" sz="2600" err="1"/>
              <a:t>Unfortunately</a:t>
            </a:r>
            <a:r>
              <a:rPr lang="de-DE" sz="2600"/>
              <a:t> not…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1975393"/>
            <a:ext cx="6768752" cy="8055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  </a:t>
            </a:r>
            <a:r>
              <a:rPr lang="de-DE" err="1">
                <a:solidFill>
                  <a:schemeClr val="tx1"/>
                </a:solidFill>
              </a:rPr>
              <a:t>base_size</a:t>
            </a:r>
            <a:r>
              <a:rPr lang="de-DE">
                <a:solidFill>
                  <a:schemeClr val="tx1"/>
                </a:solidFill>
              </a:rPr>
              <a:t> = 0xc350 // 50.000</a:t>
            </a:r>
          </a:p>
          <a:p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 err="1">
                <a:solidFill>
                  <a:schemeClr val="tx1"/>
                </a:solidFill>
              </a:rPr>
              <a:t>chunksize</a:t>
            </a:r>
            <a:r>
              <a:rPr lang="en-US">
                <a:solidFill>
                  <a:schemeClr val="tx1"/>
                </a:solidFill>
              </a:rPr>
              <a:t> = ((((</a:t>
            </a:r>
            <a:r>
              <a:rPr lang="en-US" b="1">
                <a:solidFill>
                  <a:schemeClr val="tx1"/>
                </a:solidFill>
              </a:rPr>
              <a:t>size</a:t>
            </a:r>
            <a:r>
              <a:rPr lang="en-US">
                <a:solidFill>
                  <a:schemeClr val="tx1"/>
                </a:solidFill>
              </a:rPr>
              <a:t> + 3) / 4 ) + 1 ) * ((</a:t>
            </a:r>
            <a:r>
              <a:rPr lang="en-US" err="1">
                <a:solidFill>
                  <a:schemeClr val="tx1"/>
                </a:solidFill>
              </a:rPr>
              <a:t>base_size</a:t>
            </a:r>
            <a:r>
              <a:rPr lang="en-US">
                <a:solidFill>
                  <a:schemeClr val="tx1"/>
                </a:solidFill>
              </a:rPr>
              <a:t> + </a:t>
            </a:r>
            <a:r>
              <a:rPr lang="en-US" b="1">
                <a:solidFill>
                  <a:schemeClr val="tx1"/>
                </a:solidFill>
              </a:rPr>
              <a:t>size</a:t>
            </a:r>
            <a:r>
              <a:rPr lang="en-US">
                <a:solidFill>
                  <a:schemeClr val="tx1"/>
                </a:solidFill>
              </a:rPr>
              <a:t> - 1) / </a:t>
            </a:r>
            <a:r>
              <a:rPr lang="en-US" b="1">
                <a:solidFill>
                  <a:schemeClr val="tx1"/>
                </a:solidFill>
              </a:rPr>
              <a:t>size</a:t>
            </a:r>
            <a:r>
              <a:rPr lang="en-US">
                <a:solidFill>
                  <a:schemeClr val="tx1"/>
                </a:solidFill>
              </a:rPr>
              <a:t>)) * 4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XFA </a:t>
            </a:r>
            <a:r>
              <a:rPr lang="de-DE" err="1"/>
              <a:t>Internals</a:t>
            </a:r>
            <a:r>
              <a:rPr lang="de-DE"/>
              <a:t> - </a:t>
            </a:r>
            <a:r>
              <a:rPr lang="de-DE" err="1"/>
              <a:t>jfCacheManager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39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1340768"/>
            <a:ext cx="8348984" cy="4896544"/>
          </a:xfrm>
        </p:spPr>
        <p:txBody>
          <a:bodyPr>
            <a:normAutofit fontScale="92500"/>
          </a:bodyPr>
          <a:lstStyle/>
          <a:p>
            <a:r>
              <a:rPr lang="de-DE" err="1"/>
              <a:t>jfMemoryCacheLists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manage </a:t>
            </a:r>
            <a:r>
              <a:rPr lang="de-DE" err="1"/>
              <a:t>blocks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multiple </a:t>
            </a:r>
            <a:r>
              <a:rPr lang="de-DE" err="1"/>
              <a:t>sizes</a:t>
            </a:r>
            <a:r>
              <a:rPr lang="de-DE"/>
              <a:t> =&gt; </a:t>
            </a:r>
            <a:r>
              <a:rPr lang="de-DE" err="1"/>
              <a:t>blocks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sizes</a:t>
            </a:r>
            <a:r>
              <a:rPr lang="de-DE"/>
              <a:t> X </a:t>
            </a:r>
            <a:r>
              <a:rPr lang="de-DE" err="1"/>
              <a:t>and</a:t>
            </a:r>
            <a:r>
              <a:rPr lang="de-DE"/>
              <a:t> Y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both</a:t>
            </a:r>
            <a:r>
              <a:rPr lang="de-DE"/>
              <a:t> end </a:t>
            </a:r>
            <a:r>
              <a:rPr lang="de-DE" err="1"/>
              <a:t>up</a:t>
            </a:r>
            <a:r>
              <a:rPr lang="de-DE"/>
              <a:t> in </a:t>
            </a:r>
            <a:r>
              <a:rPr lang="de-DE" err="1"/>
              <a:t>chunk</a:t>
            </a:r>
            <a:r>
              <a:rPr lang="de-DE"/>
              <a:t> Z!</a:t>
            </a:r>
          </a:p>
          <a:p>
            <a:r>
              <a:rPr lang="de-DE" err="1"/>
              <a:t>alloc</a:t>
            </a:r>
            <a:r>
              <a:rPr lang="de-DE"/>
              <a:t>(X) will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placed</a:t>
            </a:r>
            <a:r>
              <a:rPr lang="de-DE"/>
              <a:t> in same </a:t>
            </a:r>
            <a:r>
              <a:rPr lang="de-DE" err="1"/>
              <a:t>chunk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alloc</a:t>
            </a:r>
            <a:r>
              <a:rPr lang="de-DE"/>
              <a:t>(Y) </a:t>
            </a:r>
            <a:r>
              <a:rPr lang="de-DE" err="1"/>
              <a:t>if</a:t>
            </a:r>
            <a:endParaRPr lang="de-DE"/>
          </a:p>
          <a:p>
            <a:pPr lvl="1"/>
            <a:r>
              <a:rPr lang="de-DE"/>
              <a:t>an </a:t>
            </a:r>
            <a:r>
              <a:rPr lang="de-DE" err="1"/>
              <a:t>allocation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a </a:t>
            </a:r>
            <a:r>
              <a:rPr lang="de-DE" err="1"/>
              <a:t>size</a:t>
            </a:r>
            <a:r>
              <a:rPr lang="de-DE"/>
              <a:t> Y &gt; X </a:t>
            </a:r>
            <a:r>
              <a:rPr lang="de-DE" err="1"/>
              <a:t>has</a:t>
            </a:r>
            <a:r>
              <a:rPr lang="de-DE"/>
              <a:t> </a:t>
            </a:r>
            <a:r>
              <a:rPr lang="de-DE" err="1"/>
              <a:t>occured</a:t>
            </a:r>
            <a:r>
              <a:rPr lang="de-DE"/>
              <a:t> </a:t>
            </a:r>
            <a:r>
              <a:rPr lang="de-DE" err="1"/>
              <a:t>before</a:t>
            </a:r>
            <a:r>
              <a:rPr lang="de-DE"/>
              <a:t> </a:t>
            </a:r>
            <a:r>
              <a:rPr lang="de-DE" err="1"/>
              <a:t>and</a:t>
            </a:r>
            <a:endParaRPr lang="de-DE"/>
          </a:p>
          <a:p>
            <a:pPr lvl="1"/>
            <a:r>
              <a:rPr lang="de-DE" err="1"/>
              <a:t>size</a:t>
            </a:r>
            <a:r>
              <a:rPr lang="de-DE"/>
              <a:t> X </a:t>
            </a:r>
            <a:r>
              <a:rPr lang="de-DE" err="1"/>
              <a:t>is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same „</a:t>
            </a:r>
            <a:r>
              <a:rPr lang="de-DE" err="1"/>
              <a:t>range</a:t>
            </a:r>
            <a:r>
              <a:rPr lang="de-DE"/>
              <a:t>“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size</a:t>
            </a:r>
            <a:r>
              <a:rPr lang="de-DE"/>
              <a:t> Y</a:t>
            </a:r>
          </a:p>
          <a:p>
            <a:pPr marL="1076325" lvl="2" indent="-266700"/>
            <a:r>
              <a:rPr lang="de-DE"/>
              <a:t>Ranges </a:t>
            </a:r>
            <a:r>
              <a:rPr lang="de-DE" err="1"/>
              <a:t>reach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2</a:t>
            </a:r>
            <a:r>
              <a:rPr lang="de-DE" baseline="30000"/>
              <a:t>n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(2</a:t>
            </a:r>
            <a:r>
              <a:rPr lang="de-DE" baseline="30000"/>
              <a:t>n+1</a:t>
            </a:r>
            <a:r>
              <a:rPr lang="de-DE"/>
              <a:t>-1) (e.g. 0x20 - 0x3f, 0x40 - 0x7f)</a:t>
            </a:r>
          </a:p>
          <a:p>
            <a:r>
              <a:rPr lang="en-US"/>
              <a:t>In short:</a:t>
            </a:r>
          </a:p>
          <a:p>
            <a:pPr lvl="1"/>
            <a:r>
              <a:rPr lang="en-US"/>
              <a:t>Does the new block fit into some chunk that we already have? </a:t>
            </a:r>
          </a:p>
          <a:p>
            <a:pPr lvl="1"/>
            <a:r>
              <a:rPr lang="en-US"/>
              <a:t>If yes, use that chunk instead of allocating a new one!</a:t>
            </a: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XFA Internals - jfCacheManager</a:t>
            </a:r>
          </a:p>
        </p:txBody>
      </p:sp>
    </p:spTree>
    <p:extLst>
      <p:ext uri="{BB962C8B-B14F-4D97-AF65-F5344CB8AC3E}">
        <p14:creationId xmlns:p14="http://schemas.microsoft.com/office/powerpoint/2010/main" val="426571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50022" y="357822"/>
            <a:ext cx="7570450" cy="792089"/>
          </a:xfrm>
        </p:spPr>
        <p:txBody>
          <a:bodyPr>
            <a:normAutofit/>
          </a:bodyPr>
          <a:lstStyle/>
          <a:p>
            <a:r>
              <a:rPr lang="de-DE"/>
              <a:t>XFA </a:t>
            </a:r>
            <a:r>
              <a:rPr lang="de-DE" err="1"/>
              <a:t>Internals</a:t>
            </a:r>
            <a:r>
              <a:rPr lang="de-DE"/>
              <a:t> - </a:t>
            </a:r>
            <a:r>
              <a:rPr lang="de-DE" err="1"/>
              <a:t>jfCacheManager</a:t>
            </a:r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0700"/>
              </p:ext>
            </p:extLst>
          </p:nvPr>
        </p:nvGraphicFramePr>
        <p:xfrm>
          <a:off x="-36512" y="1493204"/>
          <a:ext cx="2160239" cy="427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vtable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b="1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b="1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Allocs</a:t>
                      </a:r>
                      <a:r>
                        <a:rPr lang="de-DE" sz="1200" b="1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&gt;= 0x100</a:t>
                      </a: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0x18</a:t>
                      </a:r>
                      <a:endParaRPr lang="de-DE" sz="1200" b="1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err="1"/>
                        <a:t>jfMemoryCacheList</a:t>
                      </a:r>
                      <a:r>
                        <a:rPr lang="de-DE" sz="1200" b="0"/>
                        <a:t>*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err="1"/>
                        <a:t>size</a:t>
                      </a:r>
                      <a:r>
                        <a:rPr lang="de-DE" sz="1200" b="1" baseline="0"/>
                        <a:t> 0x1</a:t>
                      </a:r>
                      <a:endParaRPr lang="de-DE" sz="1200" b="1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12716927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0x138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0x1a8</a:t>
                      </a:r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err="1"/>
                        <a:t>jfMemoryCacheList</a:t>
                      </a:r>
                      <a:r>
                        <a:rPr lang="de-DE" sz="1200" b="0"/>
                        <a:t>*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err="1"/>
                        <a:t>size</a:t>
                      </a:r>
                      <a:r>
                        <a:rPr lang="de-DE" sz="1200" b="1" baseline="0"/>
                        <a:t> 0x64</a:t>
                      </a:r>
                      <a:endParaRPr lang="de-DE" sz="1200" b="1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753094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2486154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3836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err="1"/>
                        <a:t>jfMemoryCacheList</a:t>
                      </a:r>
                      <a:r>
                        <a:rPr lang="de-DE" sz="1200" b="0"/>
                        <a:t>*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err="1"/>
                        <a:t>size</a:t>
                      </a:r>
                      <a:r>
                        <a:rPr lang="de-DE" sz="1200" b="1" baseline="0"/>
                        <a:t> 0xFF</a:t>
                      </a:r>
                      <a:endParaRPr lang="de-DE" sz="1200" b="1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0x418 - 0x434 </a:t>
                      </a:r>
                      <a:r>
                        <a:rPr lang="de-DE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756016" y="1124744"/>
            <a:ext cx="1227992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 err="1"/>
              <a:t>jfCacheManager</a:t>
            </a:r>
            <a:endParaRPr lang="de-DE" sz="1200" b="1"/>
          </a:p>
        </p:txBody>
      </p:sp>
      <p:sp>
        <p:nvSpPr>
          <p:cNvPr id="24" name="Rechteck 23"/>
          <p:cNvSpPr/>
          <p:nvPr/>
        </p:nvSpPr>
        <p:spPr>
          <a:xfrm>
            <a:off x="4639285" y="4031115"/>
            <a:ext cx="1363311" cy="485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/>
              <a:t>Array </a:t>
            </a:r>
            <a:r>
              <a:rPr lang="de-DE" sz="1200" b="1" err="1"/>
              <a:t>of</a:t>
            </a:r>
            <a:endParaRPr lang="de-DE" sz="1200" b="1"/>
          </a:p>
          <a:p>
            <a:r>
              <a:rPr lang="de-DE" sz="1200" b="1" err="1"/>
              <a:t>jfMemoryCache</a:t>
            </a:r>
            <a:r>
              <a:rPr lang="de-DE" sz="1200" b="1"/>
              <a:t>*</a:t>
            </a:r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6095893" y="4260395"/>
            <a:ext cx="432048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6564332" y="4102472"/>
            <a:ext cx="1224136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 err="1"/>
              <a:t>jfMemoryCache</a:t>
            </a:r>
            <a:endParaRPr lang="de-DE" sz="1200" b="1"/>
          </a:p>
        </p:txBody>
      </p:sp>
      <p:sp>
        <p:nvSpPr>
          <p:cNvPr id="72" name="Rechteck 71"/>
          <p:cNvSpPr/>
          <p:nvPr/>
        </p:nvSpPr>
        <p:spPr>
          <a:xfrm>
            <a:off x="2717123" y="4146311"/>
            <a:ext cx="1270743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b="1" err="1"/>
              <a:t>jfMemCacheList</a:t>
            </a:r>
            <a:endParaRPr lang="de-DE" sz="1200" b="1"/>
          </a:p>
        </p:txBody>
      </p:sp>
      <p:cxnSp>
        <p:nvCxnSpPr>
          <p:cNvPr id="73" name="Gerade Verbindung mit Pfeil 72"/>
          <p:cNvCxnSpPr/>
          <p:nvPr/>
        </p:nvCxnSpPr>
        <p:spPr>
          <a:xfrm>
            <a:off x="2195224" y="4259332"/>
            <a:ext cx="444526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2215819" y="3559563"/>
            <a:ext cx="423931" cy="471552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087087" y="4259332"/>
            <a:ext cx="444526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bgerundetes Rechteck 48"/>
          <p:cNvSpPr/>
          <p:nvPr/>
        </p:nvSpPr>
        <p:spPr>
          <a:xfrm>
            <a:off x="5772244" y="1711209"/>
            <a:ext cx="2808312" cy="1651270"/>
          </a:xfrm>
          <a:prstGeom prst="roundRect">
            <a:avLst>
              <a:gd name="adj" fmla="val 803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5912554" y="1820046"/>
            <a:ext cx="2523754" cy="3036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err="1"/>
              <a:t>Object</a:t>
            </a:r>
            <a:r>
              <a:rPr lang="de-DE" sz="1200" b="1"/>
              <a:t> X (</a:t>
            </a:r>
            <a:r>
              <a:rPr lang="de-DE" sz="1200" b="1" err="1"/>
              <a:t>size</a:t>
            </a:r>
            <a:r>
              <a:rPr lang="de-DE" sz="1200" b="1"/>
              <a:t> 0x64)</a:t>
            </a:r>
          </a:p>
        </p:txBody>
      </p:sp>
      <p:sp>
        <p:nvSpPr>
          <p:cNvPr id="56" name="Rechteck 55"/>
          <p:cNvSpPr/>
          <p:nvPr/>
        </p:nvSpPr>
        <p:spPr>
          <a:xfrm>
            <a:off x="5912554" y="2743405"/>
            <a:ext cx="1881734" cy="30362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err="1"/>
              <a:t>Object</a:t>
            </a:r>
            <a:r>
              <a:rPr lang="de-DE" sz="1200" b="1"/>
              <a:t> Y (</a:t>
            </a:r>
            <a:r>
              <a:rPr lang="de-DE" sz="1200" b="1" err="1"/>
              <a:t>size</a:t>
            </a:r>
            <a:r>
              <a:rPr lang="de-DE" sz="1200" b="1"/>
              <a:t> 0x48)</a:t>
            </a:r>
          </a:p>
        </p:txBody>
      </p:sp>
      <p:sp>
        <p:nvSpPr>
          <p:cNvPr id="57" name="Rechteck 56"/>
          <p:cNvSpPr/>
          <p:nvPr/>
        </p:nvSpPr>
        <p:spPr>
          <a:xfrm>
            <a:off x="5912554" y="2281884"/>
            <a:ext cx="2523754" cy="3036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String </a:t>
            </a:r>
            <a:r>
              <a:rPr lang="de-DE" sz="1200" b="1" err="1"/>
              <a:t>of</a:t>
            </a:r>
            <a:r>
              <a:rPr lang="de-DE" sz="1200" b="1"/>
              <a:t> </a:t>
            </a:r>
            <a:r>
              <a:rPr lang="de-DE" sz="1200" b="1" err="1"/>
              <a:t>length</a:t>
            </a:r>
            <a:r>
              <a:rPr lang="de-DE" sz="1200" b="1"/>
              <a:t> Z (</a:t>
            </a:r>
            <a:r>
              <a:rPr lang="de-DE" sz="1200" b="1" err="1"/>
              <a:t>size</a:t>
            </a:r>
            <a:r>
              <a:rPr lang="de-DE" sz="1200" b="1"/>
              <a:t> 0x64)</a:t>
            </a:r>
          </a:p>
        </p:txBody>
      </p:sp>
      <p:cxnSp>
        <p:nvCxnSpPr>
          <p:cNvPr id="58" name="Gerade Verbindung mit Pfeil 57"/>
          <p:cNvCxnSpPr/>
          <p:nvPr/>
        </p:nvCxnSpPr>
        <p:spPr>
          <a:xfrm flipH="1" flipV="1">
            <a:off x="7176400" y="3501008"/>
            <a:ext cx="1026" cy="530108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5921330" y="3181893"/>
            <a:ext cx="220513" cy="45719"/>
            <a:chOff x="4052555" y="5730388"/>
            <a:chExt cx="220513" cy="45719"/>
          </a:xfrm>
        </p:grpSpPr>
        <p:sp>
          <p:nvSpPr>
            <p:cNvPr id="59" name="Ellipse 58"/>
            <p:cNvSpPr/>
            <p:nvPr/>
          </p:nvSpPr>
          <p:spPr>
            <a:xfrm>
              <a:off x="4052555" y="5730388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00" b="1">
                <a:solidFill>
                  <a:schemeClr val="tx1"/>
                </a:solidFill>
              </a:endParaRPr>
            </a:p>
          </p:txBody>
        </p:sp>
        <p:sp>
          <p:nvSpPr>
            <p:cNvPr id="60" name="Ellipse 59"/>
            <p:cNvSpPr/>
            <p:nvPr/>
          </p:nvSpPr>
          <p:spPr>
            <a:xfrm>
              <a:off x="4139952" y="5730388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00" b="1">
                <a:solidFill>
                  <a:schemeClr val="tx1"/>
                </a:solidFill>
              </a:endParaRPr>
            </a:p>
          </p:txBody>
        </p:sp>
        <p:sp>
          <p:nvSpPr>
            <p:cNvPr id="63" name="Ellipse 62"/>
            <p:cNvSpPr/>
            <p:nvPr/>
          </p:nvSpPr>
          <p:spPr>
            <a:xfrm>
              <a:off x="4227349" y="5730388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00" b="1">
                <a:solidFill>
                  <a:schemeClr val="tx1"/>
                </a:solidFill>
              </a:endParaRPr>
            </a:p>
          </p:txBody>
        </p:sp>
      </p:grpSp>
      <p:sp>
        <p:nvSpPr>
          <p:cNvPr id="64" name="Rechteck 63"/>
          <p:cNvSpPr/>
          <p:nvPr/>
        </p:nvSpPr>
        <p:spPr>
          <a:xfrm>
            <a:off x="2631392" y="2502021"/>
            <a:ext cx="2494894" cy="773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err="1">
                <a:solidFill>
                  <a:schemeClr val="tx1"/>
                </a:solidFill>
              </a:rPr>
              <a:t>Object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of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size</a:t>
            </a:r>
            <a:r>
              <a:rPr lang="de-DE" sz="1600">
                <a:solidFill>
                  <a:schemeClr val="tx1"/>
                </a:solidFill>
              </a:rPr>
              <a:t> 0x48 </a:t>
            </a:r>
            <a:r>
              <a:rPr lang="de-DE" sz="1600" err="1">
                <a:solidFill>
                  <a:schemeClr val="tx1"/>
                </a:solidFill>
              </a:rPr>
              <a:t>fits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into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chunk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with</a:t>
            </a:r>
            <a:r>
              <a:rPr lang="de-DE" sz="1600">
                <a:solidFill>
                  <a:schemeClr val="tx1"/>
                </a:solidFill>
              </a:rPr>
              <a:t> block </a:t>
            </a:r>
            <a:r>
              <a:rPr lang="de-DE" sz="1600" err="1">
                <a:solidFill>
                  <a:schemeClr val="tx1"/>
                </a:solidFill>
              </a:rPr>
              <a:t>size</a:t>
            </a:r>
            <a:r>
              <a:rPr lang="de-DE" sz="1600">
                <a:solidFill>
                  <a:schemeClr val="tx1"/>
                </a:solidFill>
              </a:rPr>
              <a:t> 0x64</a:t>
            </a:r>
          </a:p>
        </p:txBody>
      </p:sp>
      <p:cxnSp>
        <p:nvCxnSpPr>
          <p:cNvPr id="68" name="Gerade Verbindung mit Pfeil 67"/>
          <p:cNvCxnSpPr/>
          <p:nvPr/>
        </p:nvCxnSpPr>
        <p:spPr>
          <a:xfrm>
            <a:off x="5232980" y="2905094"/>
            <a:ext cx="444526" cy="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588461" y="3328730"/>
            <a:ext cx="156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200" err="1"/>
              <a:t>jfMemoryCacheList</a:t>
            </a:r>
            <a:r>
              <a:rPr lang="de-DE" sz="1200"/>
              <a:t>*</a:t>
            </a:r>
          </a:p>
          <a:p>
            <a:pPr algn="ctr">
              <a:defRPr/>
            </a:pPr>
            <a:r>
              <a:rPr lang="de-DE" sz="1200" b="1" err="1"/>
              <a:t>size</a:t>
            </a:r>
            <a:r>
              <a:rPr lang="de-DE" sz="1200" b="1"/>
              <a:t> 0x48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9499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1" grpId="0" animBg="1"/>
      <p:bldP spid="72" grpId="0" animBg="1"/>
      <p:bldP spid="49" grpId="0" animBg="1"/>
      <p:bldP spid="50" grpId="0" animBg="1"/>
      <p:bldP spid="56" grpId="0" animBg="1"/>
      <p:bldP spid="57" grpId="0" animBg="1"/>
      <p:bldP spid="64" grpId="0" animBg="1"/>
      <p:bldP spid="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1340768"/>
            <a:ext cx="8348984" cy="4896544"/>
          </a:xfrm>
        </p:spPr>
        <p:txBody>
          <a:bodyPr>
            <a:normAutofit/>
          </a:bodyPr>
          <a:lstStyle/>
          <a:p>
            <a:r>
              <a:rPr lang="de-DE" err="1"/>
              <a:t>Let‘s</a:t>
            </a:r>
            <a:r>
              <a:rPr lang="de-DE"/>
              <a:t> </a:t>
            </a:r>
            <a:r>
              <a:rPr lang="de-DE" err="1"/>
              <a:t>take</a:t>
            </a:r>
            <a:r>
              <a:rPr lang="de-DE"/>
              <a:t> a </a:t>
            </a:r>
            <a:r>
              <a:rPr lang="de-DE" err="1"/>
              <a:t>look</a:t>
            </a:r>
            <a:r>
              <a:rPr lang="de-DE"/>
              <a:t> at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structures</a:t>
            </a:r>
            <a:r>
              <a:rPr lang="de-DE"/>
              <a:t> </a:t>
            </a:r>
            <a:r>
              <a:rPr lang="de-DE" err="1"/>
              <a:t>within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chunks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happens</a:t>
            </a:r>
            <a:r>
              <a:rPr lang="de-DE"/>
              <a:t> </a:t>
            </a:r>
            <a:r>
              <a:rPr lang="de-DE" err="1"/>
              <a:t>during</a:t>
            </a:r>
            <a:r>
              <a:rPr lang="de-DE"/>
              <a:t> </a:t>
            </a:r>
            <a:r>
              <a:rPr lang="de-DE" err="1"/>
              <a:t>alloc</a:t>
            </a:r>
            <a:r>
              <a:rPr lang="de-DE"/>
              <a:t> / </a:t>
            </a:r>
            <a:r>
              <a:rPr lang="de-DE" err="1"/>
              <a:t>free</a:t>
            </a:r>
            <a:r>
              <a:rPr lang="de-DE"/>
              <a:t> </a:t>
            </a:r>
            <a:r>
              <a:rPr lang="de-DE" err="1"/>
              <a:t>operations</a:t>
            </a:r>
            <a:r>
              <a:rPr lang="de-DE"/>
              <a:t>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XFA Internals - jfCacheManager</a:t>
            </a:r>
          </a:p>
        </p:txBody>
      </p:sp>
    </p:spTree>
    <p:extLst>
      <p:ext uri="{BB962C8B-B14F-4D97-AF65-F5344CB8AC3E}">
        <p14:creationId xmlns:p14="http://schemas.microsoft.com/office/powerpoint/2010/main" val="4073218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079745"/>
              </p:ext>
            </p:extLst>
          </p:nvPr>
        </p:nvGraphicFramePr>
        <p:xfrm>
          <a:off x="683568" y="2221351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de-DE" sz="1200" b="1"/>
                        <a:t> size =</a:t>
                      </a:r>
                      <a:r>
                        <a:rPr lang="de-DE" sz="1200" b="1" baseline="0"/>
                        <a:t> 0x10</a:t>
                      </a:r>
                      <a:endParaRPr lang="de-DE" sz="1200" b="1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alloc_count = 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50022" y="357822"/>
            <a:ext cx="7426434" cy="792089"/>
          </a:xfrm>
        </p:spPr>
        <p:txBody>
          <a:bodyPr>
            <a:normAutofit/>
          </a:bodyPr>
          <a:lstStyle/>
          <a:p>
            <a:r>
              <a:rPr lang="de-DE"/>
              <a:t>XFA </a:t>
            </a:r>
            <a:r>
              <a:rPr lang="de-DE" err="1"/>
              <a:t>Internals</a:t>
            </a:r>
            <a:r>
              <a:rPr lang="de-DE"/>
              <a:t> - </a:t>
            </a:r>
            <a:r>
              <a:rPr lang="de-DE" err="1"/>
              <a:t>jfCacheManager</a:t>
            </a:r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1157462" y="1887238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95615"/>
              </p:ext>
            </p:extLst>
          </p:nvPr>
        </p:nvGraphicFramePr>
        <p:xfrm>
          <a:off x="3528720" y="2163238"/>
          <a:ext cx="3806189" cy="2245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0x30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0x50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" name="Gewinkelte Verbindung 3"/>
          <p:cNvCxnSpPr/>
          <p:nvPr/>
        </p:nvCxnSpPr>
        <p:spPr>
          <a:xfrm>
            <a:off x="6068330" y="3021529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 Verbindung 43"/>
          <p:cNvCxnSpPr/>
          <p:nvPr/>
        </p:nvCxnSpPr>
        <p:spPr>
          <a:xfrm>
            <a:off x="5225368" y="2735779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/>
          <p:nvPr/>
        </p:nvCxnSpPr>
        <p:spPr>
          <a:xfrm>
            <a:off x="4368118" y="2464317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4814627" y="3263783"/>
            <a:ext cx="1662388" cy="32851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4211960" y="1737359"/>
            <a:ext cx="2898453" cy="337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 </a:t>
            </a:r>
            <a:r>
              <a:rPr lang="de-DE" sz="1200"/>
              <a:t>(block size 0x10, chunk size 0xf424)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66590" y="45811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err="1">
                <a:solidFill>
                  <a:schemeClr val="bg1"/>
                </a:solidFill>
              </a:rPr>
              <a:t>next_alloc_ptr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points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to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the</a:t>
            </a:r>
            <a:r>
              <a:rPr lang="de-DE" sz="2400">
                <a:solidFill>
                  <a:schemeClr val="bg1"/>
                </a:solidFill>
              </a:rPr>
              <a:t> block </a:t>
            </a:r>
            <a:r>
              <a:rPr lang="de-DE" sz="2400" err="1">
                <a:solidFill>
                  <a:schemeClr val="bg1"/>
                </a:solidFill>
              </a:rPr>
              <a:t>which</a:t>
            </a:r>
            <a:r>
              <a:rPr lang="de-DE" sz="2400">
                <a:solidFill>
                  <a:schemeClr val="bg1"/>
                </a:solidFill>
              </a:rPr>
              <a:t> will </a:t>
            </a:r>
            <a:r>
              <a:rPr lang="de-DE" sz="2400" err="1">
                <a:solidFill>
                  <a:schemeClr val="bg1"/>
                </a:solidFill>
              </a:rPr>
              <a:t>be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returned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with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the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next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allocation</a:t>
            </a:r>
            <a:endParaRPr lang="de-DE" sz="2400">
              <a:solidFill>
                <a:schemeClr val="bg1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err="1">
                <a:solidFill>
                  <a:schemeClr val="bg1"/>
                </a:solidFill>
              </a:rPr>
              <a:t>flinks</a:t>
            </a:r>
            <a:r>
              <a:rPr lang="de-DE" sz="2400">
                <a:solidFill>
                  <a:schemeClr val="bg1"/>
                </a:solidFill>
              </a:rPr>
              <a:t> form a </a:t>
            </a:r>
            <a:r>
              <a:rPr lang="de-DE" sz="2400" err="1">
                <a:solidFill>
                  <a:schemeClr val="bg1"/>
                </a:solidFill>
              </a:rPr>
              <a:t>single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linked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list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separating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the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data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blocks</a:t>
            </a:r>
            <a:endParaRPr lang="de-DE" sz="2400">
              <a:solidFill>
                <a:schemeClr val="bg1"/>
              </a:solidFill>
            </a:endParaRPr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2428872" y="2408277"/>
            <a:ext cx="1516955" cy="1591209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6488028" y="2719929"/>
            <a:ext cx="838409" cy="29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3948913" y="3001010"/>
            <a:ext cx="2534561" cy="29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/>
          <p:nvPr/>
        </p:nvCxnSpPr>
        <p:spPr>
          <a:xfrm flipH="1">
            <a:off x="7004287" y="2570381"/>
            <a:ext cx="671275" cy="299096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7812360" y="2408882"/>
            <a:ext cx="864096" cy="398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block of size 0x10</a:t>
            </a:r>
          </a:p>
        </p:txBody>
      </p:sp>
      <p:cxnSp>
        <p:nvCxnSpPr>
          <p:cNvPr id="67" name="Gewinkelte Verbindung 66"/>
          <p:cNvCxnSpPr/>
          <p:nvPr/>
        </p:nvCxnSpPr>
        <p:spPr>
          <a:xfrm>
            <a:off x="4368118" y="3866397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796335" y="1098457"/>
            <a:ext cx="2864851" cy="458336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Initial state – All blocks are free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2431958" y="2276872"/>
            <a:ext cx="1347954" cy="92701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8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25" grpId="0" uiExpand="1" build="p"/>
      <p:bldP spid="57" grpId="0" animBg="1"/>
      <p:bldP spid="59" grpId="0" animBg="1"/>
      <p:bldP spid="63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88270"/>
              </p:ext>
            </p:extLst>
          </p:nvPr>
        </p:nvGraphicFramePr>
        <p:xfrm>
          <a:off x="683568" y="2221351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de-DE" sz="1200" b="1"/>
                        <a:t> size = 0x10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alloc_count = 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50022" y="357822"/>
            <a:ext cx="7426434" cy="792089"/>
          </a:xfrm>
        </p:spPr>
        <p:txBody>
          <a:bodyPr>
            <a:normAutofit/>
          </a:bodyPr>
          <a:lstStyle/>
          <a:p>
            <a:r>
              <a:rPr lang="de-DE"/>
              <a:t>XFA </a:t>
            </a:r>
            <a:r>
              <a:rPr lang="de-DE" err="1"/>
              <a:t>Internals</a:t>
            </a:r>
            <a:r>
              <a:rPr lang="de-DE"/>
              <a:t> - </a:t>
            </a:r>
            <a:r>
              <a:rPr lang="de-DE" err="1"/>
              <a:t>jfCacheManager</a:t>
            </a:r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1157462" y="1887238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39144"/>
              </p:ext>
            </p:extLst>
          </p:nvPr>
        </p:nvGraphicFramePr>
        <p:xfrm>
          <a:off x="3528720" y="2163238"/>
          <a:ext cx="3806189" cy="2245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BBBB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CCCC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DDDD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0x30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0x50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" name="Gewinkelte Verbindung 3"/>
          <p:cNvCxnSpPr/>
          <p:nvPr/>
        </p:nvCxnSpPr>
        <p:spPr>
          <a:xfrm>
            <a:off x="6068330" y="3021529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 Verbindung 43"/>
          <p:cNvCxnSpPr/>
          <p:nvPr/>
        </p:nvCxnSpPr>
        <p:spPr>
          <a:xfrm>
            <a:off x="5225368" y="2735779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4814627" y="3263783"/>
            <a:ext cx="1662388" cy="32851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4211960" y="1737359"/>
            <a:ext cx="2898453" cy="337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 </a:t>
            </a:r>
            <a:r>
              <a:rPr lang="de-DE" sz="1200"/>
              <a:t>(block size 0x10, chunk size 0xf424)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66590" y="45811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next_alloc_ptr </a:t>
            </a:r>
            <a:r>
              <a:rPr lang="de-DE" sz="2400">
                <a:solidFill>
                  <a:schemeClr val="bg1"/>
                </a:solidFill>
              </a:rPr>
              <a:t>is overwritten with flink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flink </a:t>
            </a:r>
            <a:r>
              <a:rPr lang="de-DE" sz="2400">
                <a:solidFill>
                  <a:schemeClr val="bg1"/>
                </a:solidFill>
              </a:rPr>
              <a:t>is overwritten with pointer back to jfMemoryCache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allocs_counter </a:t>
            </a:r>
            <a:r>
              <a:rPr lang="de-DE" sz="2400">
                <a:solidFill>
                  <a:schemeClr val="bg1"/>
                </a:solidFill>
              </a:rPr>
              <a:t>is incremented to 1</a:t>
            </a:r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2428872" y="2570381"/>
            <a:ext cx="2345103" cy="1429106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/>
          <p:nvPr/>
        </p:nvCxnSpPr>
        <p:spPr>
          <a:xfrm>
            <a:off x="4368118" y="3866397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509422" y="1098457"/>
            <a:ext cx="1919681" cy="458336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After first allocation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2431958" y="2276872"/>
            <a:ext cx="1347954" cy="92701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2483768" y="2254635"/>
            <a:ext cx="1436310" cy="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26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96570"/>
              </p:ext>
            </p:extLst>
          </p:nvPr>
        </p:nvGraphicFramePr>
        <p:xfrm>
          <a:off x="683568" y="2221351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de-DE" sz="1200" b="1"/>
                        <a:t> size = 0x10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alloc_count = 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50022" y="357822"/>
            <a:ext cx="7426434" cy="792089"/>
          </a:xfrm>
        </p:spPr>
        <p:txBody>
          <a:bodyPr>
            <a:normAutofit/>
          </a:bodyPr>
          <a:lstStyle/>
          <a:p>
            <a:r>
              <a:rPr lang="de-DE"/>
              <a:t>XFA </a:t>
            </a:r>
            <a:r>
              <a:rPr lang="de-DE" err="1"/>
              <a:t>Internals</a:t>
            </a:r>
            <a:r>
              <a:rPr lang="de-DE"/>
              <a:t> - </a:t>
            </a:r>
            <a:r>
              <a:rPr lang="de-DE" err="1"/>
              <a:t>jfCacheManager</a:t>
            </a:r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1157462" y="1887238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49647"/>
              </p:ext>
            </p:extLst>
          </p:nvPr>
        </p:nvGraphicFramePr>
        <p:xfrm>
          <a:off x="3528720" y="2163238"/>
          <a:ext cx="3806189" cy="2245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BBBB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CCCC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DDDD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GGGG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HHHH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0x30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0x50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" name="Gewinkelte Verbindung 3"/>
          <p:cNvCxnSpPr/>
          <p:nvPr/>
        </p:nvCxnSpPr>
        <p:spPr>
          <a:xfrm>
            <a:off x="6068330" y="3021529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4814627" y="3263783"/>
            <a:ext cx="1662388" cy="32851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4211960" y="1737359"/>
            <a:ext cx="2898453" cy="337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 </a:t>
            </a:r>
            <a:r>
              <a:rPr lang="de-DE" sz="1200"/>
              <a:t>(block size 0x10, chunk size 0xf424)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66590" y="45811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next_alloc_ptr </a:t>
            </a:r>
            <a:r>
              <a:rPr lang="de-DE" sz="2400">
                <a:solidFill>
                  <a:schemeClr val="bg1"/>
                </a:solidFill>
              </a:rPr>
              <a:t>is overwritten with flink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flink </a:t>
            </a:r>
            <a:r>
              <a:rPr lang="de-DE" sz="2400">
                <a:solidFill>
                  <a:schemeClr val="bg1"/>
                </a:solidFill>
              </a:rPr>
              <a:t>is overwritten with pointer back to jfMemoryCache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allocs_counter </a:t>
            </a:r>
            <a:r>
              <a:rPr lang="de-DE" sz="2400">
                <a:solidFill>
                  <a:schemeClr val="bg1"/>
                </a:solidFill>
              </a:rPr>
              <a:t>is incremented to 2</a:t>
            </a:r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2428872" y="2852936"/>
            <a:ext cx="3216949" cy="1146551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/>
          <p:nvPr/>
        </p:nvCxnSpPr>
        <p:spPr>
          <a:xfrm>
            <a:off x="4368118" y="3866397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366152" y="1098457"/>
            <a:ext cx="2160240" cy="458336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After second allocation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2431958" y="2276872"/>
            <a:ext cx="1347954" cy="92701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2483768" y="2254635"/>
            <a:ext cx="1436310" cy="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2483768" y="2276872"/>
            <a:ext cx="2290207" cy="28803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89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76905"/>
              </p:ext>
            </p:extLst>
          </p:nvPr>
        </p:nvGraphicFramePr>
        <p:xfrm>
          <a:off x="683568" y="2221351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de-DE" sz="1200" b="1"/>
                        <a:t> size = 0x10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alloc_count = 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50022" y="357822"/>
            <a:ext cx="7426434" cy="792089"/>
          </a:xfrm>
        </p:spPr>
        <p:txBody>
          <a:bodyPr>
            <a:normAutofit/>
          </a:bodyPr>
          <a:lstStyle/>
          <a:p>
            <a:r>
              <a:rPr lang="de-DE"/>
              <a:t>XFA </a:t>
            </a:r>
            <a:r>
              <a:rPr lang="de-DE" err="1"/>
              <a:t>Internals</a:t>
            </a:r>
            <a:r>
              <a:rPr lang="de-DE"/>
              <a:t> - </a:t>
            </a:r>
            <a:r>
              <a:rPr lang="de-DE" err="1"/>
              <a:t>jfCacheManager</a:t>
            </a:r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1157462" y="1887238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96881"/>
              </p:ext>
            </p:extLst>
          </p:nvPr>
        </p:nvGraphicFramePr>
        <p:xfrm>
          <a:off x="3528720" y="2163238"/>
          <a:ext cx="3806189" cy="2245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BBBB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CCCC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DDDD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GGGG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HHHH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0x30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JJJJ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KKKK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0x50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0" name="Gerade Verbindung mit Pfeil 49"/>
          <p:cNvCxnSpPr/>
          <p:nvPr/>
        </p:nvCxnSpPr>
        <p:spPr>
          <a:xfrm flipH="1">
            <a:off x="4814627" y="3263783"/>
            <a:ext cx="1662388" cy="32851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4211960" y="1737359"/>
            <a:ext cx="2898453" cy="337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 </a:t>
            </a:r>
            <a:r>
              <a:rPr lang="de-DE" sz="1200"/>
              <a:t>(block size 0x10, chunk size 0xf424)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66590" y="45811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next_alloc_ptr </a:t>
            </a:r>
            <a:r>
              <a:rPr lang="de-DE" sz="2400">
                <a:solidFill>
                  <a:schemeClr val="bg1"/>
                </a:solidFill>
              </a:rPr>
              <a:t>is overwritten with flink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flink </a:t>
            </a:r>
            <a:r>
              <a:rPr lang="de-DE" sz="2400">
                <a:solidFill>
                  <a:schemeClr val="bg1"/>
                </a:solidFill>
              </a:rPr>
              <a:t>is overwritten with pointer back to jfMemoryCache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allocs_counter </a:t>
            </a:r>
            <a:r>
              <a:rPr lang="de-DE" sz="2400">
                <a:solidFill>
                  <a:schemeClr val="bg1"/>
                </a:solidFill>
              </a:rPr>
              <a:t>is incremented to 3</a:t>
            </a:r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2428872" y="3140968"/>
            <a:ext cx="4048143" cy="85852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/>
          <p:nvPr/>
        </p:nvCxnSpPr>
        <p:spPr>
          <a:xfrm>
            <a:off x="4368118" y="3866397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419872" y="1098457"/>
            <a:ext cx="2016224" cy="458336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After third allocation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2431958" y="2276872"/>
            <a:ext cx="1347954" cy="92701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2483768" y="2272699"/>
            <a:ext cx="1421482" cy="18064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2483768" y="2276872"/>
            <a:ext cx="2290207" cy="28803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2483768" y="2276872"/>
            <a:ext cx="3139794" cy="58189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8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40019"/>
              </p:ext>
            </p:extLst>
          </p:nvPr>
        </p:nvGraphicFramePr>
        <p:xfrm>
          <a:off x="683568" y="2221351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de-DE" sz="1200" b="1"/>
                        <a:t> size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alloc_count = 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50022" y="357822"/>
            <a:ext cx="7426434" cy="792089"/>
          </a:xfrm>
        </p:spPr>
        <p:txBody>
          <a:bodyPr>
            <a:normAutofit/>
          </a:bodyPr>
          <a:lstStyle/>
          <a:p>
            <a:r>
              <a:rPr lang="de-DE"/>
              <a:t>XFA </a:t>
            </a:r>
            <a:r>
              <a:rPr lang="de-DE" err="1"/>
              <a:t>Internals</a:t>
            </a:r>
            <a:r>
              <a:rPr lang="de-DE"/>
              <a:t> - </a:t>
            </a:r>
            <a:r>
              <a:rPr lang="de-DE" err="1"/>
              <a:t>jfCacheManager</a:t>
            </a:r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1157462" y="1887238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97982"/>
              </p:ext>
            </p:extLst>
          </p:nvPr>
        </p:nvGraphicFramePr>
        <p:xfrm>
          <a:off x="3528720" y="2163238"/>
          <a:ext cx="3806189" cy="2245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BBBB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CCCC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DDDD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0x30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JJJJ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KKKK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0x50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0" name="Gerade Verbindung mit Pfeil 49"/>
          <p:cNvCxnSpPr/>
          <p:nvPr/>
        </p:nvCxnSpPr>
        <p:spPr>
          <a:xfrm flipH="1">
            <a:off x="4814627" y="3263783"/>
            <a:ext cx="1662388" cy="32851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4211960" y="1737359"/>
            <a:ext cx="2898453" cy="337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 </a:t>
            </a:r>
            <a:r>
              <a:rPr lang="de-DE" sz="1200"/>
              <a:t>(block size 0x10, chunk size 0xf424)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66590" y="45811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next_alloc_ptr </a:t>
            </a:r>
            <a:r>
              <a:rPr lang="de-DE" sz="2400">
                <a:solidFill>
                  <a:schemeClr val="bg1"/>
                </a:solidFill>
              </a:rPr>
              <a:t>is overwritten with pointer to free block - 4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jfMC* </a:t>
            </a:r>
            <a:r>
              <a:rPr lang="de-DE" sz="2400">
                <a:solidFill>
                  <a:schemeClr val="bg1"/>
                </a:solidFill>
              </a:rPr>
              <a:t>is overwritten with </a:t>
            </a:r>
            <a:r>
              <a:rPr lang="de-DE" sz="2400" i="1">
                <a:solidFill>
                  <a:schemeClr val="bg1"/>
                </a:solidFill>
              </a:rPr>
              <a:t>next_alloc_ptr </a:t>
            </a:r>
            <a:r>
              <a:rPr lang="de-DE" sz="2400">
                <a:solidFill>
                  <a:schemeClr val="bg1"/>
                </a:solidFill>
              </a:rPr>
              <a:t>(becomes flink again)</a:t>
            </a:r>
            <a:endParaRPr lang="de-DE" sz="2400" i="1">
              <a:solidFill>
                <a:schemeClr val="bg1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de-DE" sz="2400" i="1">
                <a:solidFill>
                  <a:schemeClr val="bg1"/>
                </a:solidFill>
              </a:rPr>
              <a:t>allocs_counter </a:t>
            </a:r>
            <a:r>
              <a:rPr lang="de-DE" sz="2400">
                <a:solidFill>
                  <a:schemeClr val="bg1"/>
                </a:solidFill>
              </a:rPr>
              <a:t>is decremented to 2</a:t>
            </a:r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2428872" y="2590800"/>
            <a:ext cx="2343153" cy="1408688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/>
          <p:nvPr/>
        </p:nvCxnSpPr>
        <p:spPr>
          <a:xfrm>
            <a:off x="4368118" y="3866397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552826" y="1098457"/>
            <a:ext cx="1739254" cy="458336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Free second block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2431958" y="2276872"/>
            <a:ext cx="1347954" cy="92701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2483768" y="2272699"/>
            <a:ext cx="1421482" cy="18064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2483768" y="2276872"/>
            <a:ext cx="3139794" cy="58189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/>
          <p:nvPr/>
        </p:nvCxnSpPr>
        <p:spPr>
          <a:xfrm>
            <a:off x="5226236" y="2743552"/>
            <a:ext cx="1250779" cy="417887"/>
          </a:xfrm>
          <a:prstGeom prst="bentConnector3">
            <a:avLst>
              <a:gd name="adj1" fmla="val 881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10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40531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Still </a:t>
            </a:r>
            <a:r>
              <a:rPr lang="de-DE" err="1"/>
              <a:t>don‘t</a:t>
            </a:r>
            <a:r>
              <a:rPr lang="de-DE"/>
              <a:t> like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jfCacheManager</a:t>
            </a:r>
            <a:r>
              <a:rPr lang="de-DE"/>
              <a:t>?</a:t>
            </a:r>
          </a:p>
          <a:p>
            <a:r>
              <a:rPr lang="de-DE"/>
              <a:t>Still </a:t>
            </a:r>
            <a:r>
              <a:rPr lang="de-DE" err="1"/>
              <a:t>missing</a:t>
            </a:r>
            <a:r>
              <a:rPr lang="de-DE"/>
              <a:t> Page Heap?</a:t>
            </a:r>
          </a:p>
          <a:p>
            <a:pPr marL="0" indent="0">
              <a:buNone/>
            </a:pPr>
            <a:endParaRPr lang="de-DE"/>
          </a:p>
          <a:p>
            <a:pPr>
              <a:buFont typeface="Wingdings" panose="05000000000000000000" pitchFamily="2" charset="2"/>
              <a:buChar char="Ø"/>
            </a:pPr>
            <a:r>
              <a:rPr lang="de-DE" err="1"/>
              <a:t>Get</a:t>
            </a:r>
            <a:r>
              <a:rPr lang="de-DE"/>
              <a:t> </a:t>
            </a:r>
            <a:r>
              <a:rPr lang="de-DE" err="1"/>
              <a:t>offset</a:t>
            </a:r>
            <a:r>
              <a:rPr lang="de-DE"/>
              <a:t> „</a:t>
            </a:r>
            <a:r>
              <a:rPr lang="de-DE" err="1"/>
              <a:t>jfCacheManager_active</a:t>
            </a:r>
            <a:r>
              <a:rPr lang="de-DE"/>
              <a:t>“ </a:t>
            </a:r>
            <a:r>
              <a:rPr lang="de-DE" err="1"/>
              <a:t>with</a:t>
            </a:r>
            <a:r>
              <a:rPr lang="de-DE"/>
              <a:t> XFAnalyze_funcs.py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/>
              <a:t>Change </a:t>
            </a:r>
            <a:r>
              <a:rPr lang="de-DE" err="1"/>
              <a:t>byte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1 </a:t>
            </a:r>
            <a:r>
              <a:rPr lang="de-DE" err="1"/>
              <a:t>to</a:t>
            </a:r>
            <a:r>
              <a:rPr lang="de-DE"/>
              <a:t> 0 in </a:t>
            </a:r>
            <a:r>
              <a:rPr lang="de-DE" err="1"/>
              <a:t>binary</a:t>
            </a:r>
            <a:endParaRPr lang="de-DE"/>
          </a:p>
          <a:p>
            <a:pPr>
              <a:buFont typeface="Wingdings" panose="05000000000000000000" pitchFamily="2" charset="2"/>
              <a:buChar char="Ø"/>
            </a:pPr>
            <a:r>
              <a:rPr lang="de-DE" err="1"/>
              <a:t>Replace</a:t>
            </a:r>
            <a:r>
              <a:rPr lang="de-DE"/>
              <a:t> original </a:t>
            </a:r>
            <a:r>
              <a:rPr lang="de-DE" err="1"/>
              <a:t>AcroForm.api</a:t>
            </a:r>
            <a:endParaRPr lang="de-DE"/>
          </a:p>
          <a:p>
            <a:pPr>
              <a:buFont typeface="Wingdings" panose="05000000000000000000" pitchFamily="2" charset="2"/>
              <a:buChar char="Ø"/>
            </a:pPr>
            <a:r>
              <a:rPr lang="de-DE" err="1"/>
              <a:t>You</a:t>
            </a:r>
            <a:r>
              <a:rPr lang="de-DE"/>
              <a:t> just </a:t>
            </a:r>
            <a:r>
              <a:rPr lang="de-DE" err="1"/>
              <a:t>switched</a:t>
            </a:r>
            <a:r>
              <a:rPr lang="de-DE"/>
              <a:t> off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jfCacheManager</a:t>
            </a:r>
            <a:r>
              <a:rPr lang="de-DE"/>
              <a:t> :P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XFA Internals - jfCacheManager</a:t>
            </a:r>
          </a:p>
        </p:txBody>
      </p:sp>
    </p:spTree>
    <p:extLst>
      <p:ext uri="{BB962C8B-B14F-4D97-AF65-F5344CB8AC3E}">
        <p14:creationId xmlns:p14="http://schemas.microsoft.com/office/powerpoint/2010/main" val="1867151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Exploiting the Reader</a:t>
            </a:r>
          </a:p>
        </p:txBody>
      </p:sp>
    </p:spTree>
    <p:extLst>
      <p:ext uri="{BB962C8B-B14F-4D97-AF65-F5344CB8AC3E}">
        <p14:creationId xmlns:p14="http://schemas.microsoft.com/office/powerpoint/2010/main" val="2674259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Exploiting the Reader</a:t>
            </a:r>
          </a:p>
        </p:txBody>
      </p:sp>
      <p:sp>
        <p:nvSpPr>
          <p:cNvPr id="4" name="Freihandform 3"/>
          <p:cNvSpPr/>
          <p:nvPr/>
        </p:nvSpPr>
        <p:spPr>
          <a:xfrm>
            <a:off x="1333559" y="1341042"/>
            <a:ext cx="2338888" cy="935555"/>
          </a:xfrm>
          <a:custGeom>
            <a:avLst/>
            <a:gdLst>
              <a:gd name="connsiteX0" fmla="*/ 0 w 2338888"/>
              <a:gd name="connsiteY0" fmla="*/ 0 h 935555"/>
              <a:gd name="connsiteX1" fmla="*/ 1871111 w 2338888"/>
              <a:gd name="connsiteY1" fmla="*/ 0 h 935555"/>
              <a:gd name="connsiteX2" fmla="*/ 2338888 w 2338888"/>
              <a:gd name="connsiteY2" fmla="*/ 467778 h 935555"/>
              <a:gd name="connsiteX3" fmla="*/ 1871111 w 2338888"/>
              <a:gd name="connsiteY3" fmla="*/ 935555 h 935555"/>
              <a:gd name="connsiteX4" fmla="*/ 0 w 2338888"/>
              <a:gd name="connsiteY4" fmla="*/ 935555 h 935555"/>
              <a:gd name="connsiteX5" fmla="*/ 467778 w 2338888"/>
              <a:gd name="connsiteY5" fmla="*/ 467778 h 935555"/>
              <a:gd name="connsiteX6" fmla="*/ 0 w 2338888"/>
              <a:gd name="connsiteY6" fmla="*/ 0 h 93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8888" h="935555">
                <a:moveTo>
                  <a:pt x="0" y="0"/>
                </a:moveTo>
                <a:lnTo>
                  <a:pt x="1871111" y="0"/>
                </a:lnTo>
                <a:lnTo>
                  <a:pt x="2338888" y="467778"/>
                </a:lnTo>
                <a:lnTo>
                  <a:pt x="1871111" y="935555"/>
                </a:lnTo>
                <a:lnTo>
                  <a:pt x="0" y="935555"/>
                </a:lnTo>
                <a:lnTo>
                  <a:pt x="467778" y="4677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1789" tIns="28004" rIns="495781" bIns="28004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100" kern="1200"/>
              <a:t>Understand the Bug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438559" y="1341042"/>
            <a:ext cx="2338888" cy="935555"/>
          </a:xfrm>
          <a:custGeom>
            <a:avLst/>
            <a:gdLst>
              <a:gd name="connsiteX0" fmla="*/ 0 w 2338888"/>
              <a:gd name="connsiteY0" fmla="*/ 0 h 935555"/>
              <a:gd name="connsiteX1" fmla="*/ 1871111 w 2338888"/>
              <a:gd name="connsiteY1" fmla="*/ 0 h 935555"/>
              <a:gd name="connsiteX2" fmla="*/ 2338888 w 2338888"/>
              <a:gd name="connsiteY2" fmla="*/ 467778 h 935555"/>
              <a:gd name="connsiteX3" fmla="*/ 1871111 w 2338888"/>
              <a:gd name="connsiteY3" fmla="*/ 935555 h 935555"/>
              <a:gd name="connsiteX4" fmla="*/ 0 w 2338888"/>
              <a:gd name="connsiteY4" fmla="*/ 935555 h 935555"/>
              <a:gd name="connsiteX5" fmla="*/ 467778 w 2338888"/>
              <a:gd name="connsiteY5" fmla="*/ 467778 h 935555"/>
              <a:gd name="connsiteX6" fmla="*/ 0 w 2338888"/>
              <a:gd name="connsiteY6" fmla="*/ 0 h 93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8888" h="935555">
                <a:moveTo>
                  <a:pt x="0" y="0"/>
                </a:moveTo>
                <a:lnTo>
                  <a:pt x="1871111" y="0"/>
                </a:lnTo>
                <a:lnTo>
                  <a:pt x="2338888" y="467778"/>
                </a:lnTo>
                <a:lnTo>
                  <a:pt x="1871111" y="935555"/>
                </a:lnTo>
                <a:lnTo>
                  <a:pt x="0" y="935555"/>
                </a:lnTo>
                <a:lnTo>
                  <a:pt x="467778" y="4677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232385"/>
              <a:satOff val="13449"/>
              <a:lumOff val="1078"/>
              <a:alphaOff val="0"/>
            </a:schemeClr>
          </a:fillRef>
          <a:effectRef idx="0">
            <a:schemeClr val="accent4">
              <a:hueOff val="-2232385"/>
              <a:satOff val="13449"/>
              <a:lumOff val="1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1789" tIns="28004" rIns="495781" bIns="28004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100" kern="1200" err="1"/>
              <a:t>Understand</a:t>
            </a:r>
            <a:r>
              <a:rPr lang="de-DE" sz="2100" kern="1200"/>
              <a:t> </a:t>
            </a:r>
            <a:r>
              <a:rPr lang="de-DE" sz="2100" kern="1200" err="1"/>
              <a:t>the</a:t>
            </a:r>
            <a:r>
              <a:rPr lang="de-DE" sz="2100" kern="1200"/>
              <a:t> Heap</a:t>
            </a:r>
          </a:p>
        </p:txBody>
      </p:sp>
      <p:sp>
        <p:nvSpPr>
          <p:cNvPr id="6" name="Freihandform 5"/>
          <p:cNvSpPr/>
          <p:nvPr/>
        </p:nvSpPr>
        <p:spPr>
          <a:xfrm>
            <a:off x="5543559" y="1341042"/>
            <a:ext cx="2338888" cy="935555"/>
          </a:xfrm>
          <a:custGeom>
            <a:avLst/>
            <a:gdLst>
              <a:gd name="connsiteX0" fmla="*/ 0 w 2338888"/>
              <a:gd name="connsiteY0" fmla="*/ 0 h 935555"/>
              <a:gd name="connsiteX1" fmla="*/ 1871111 w 2338888"/>
              <a:gd name="connsiteY1" fmla="*/ 0 h 935555"/>
              <a:gd name="connsiteX2" fmla="*/ 2338888 w 2338888"/>
              <a:gd name="connsiteY2" fmla="*/ 467778 h 935555"/>
              <a:gd name="connsiteX3" fmla="*/ 1871111 w 2338888"/>
              <a:gd name="connsiteY3" fmla="*/ 935555 h 935555"/>
              <a:gd name="connsiteX4" fmla="*/ 0 w 2338888"/>
              <a:gd name="connsiteY4" fmla="*/ 935555 h 935555"/>
              <a:gd name="connsiteX5" fmla="*/ 467778 w 2338888"/>
              <a:gd name="connsiteY5" fmla="*/ 467778 h 935555"/>
              <a:gd name="connsiteX6" fmla="*/ 0 w 2338888"/>
              <a:gd name="connsiteY6" fmla="*/ 0 h 93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8888" h="935555">
                <a:moveTo>
                  <a:pt x="0" y="0"/>
                </a:moveTo>
                <a:lnTo>
                  <a:pt x="1871111" y="0"/>
                </a:lnTo>
                <a:lnTo>
                  <a:pt x="2338888" y="467778"/>
                </a:lnTo>
                <a:lnTo>
                  <a:pt x="1871111" y="935555"/>
                </a:lnTo>
                <a:lnTo>
                  <a:pt x="0" y="935555"/>
                </a:lnTo>
                <a:lnTo>
                  <a:pt x="467778" y="4677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1789" tIns="28004" rIns="495781" bIns="28004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100" kern="1200" err="1"/>
              <a:t>Know</a:t>
            </a:r>
            <a:r>
              <a:rPr lang="de-DE" sz="2100" kern="1200"/>
              <a:t> </a:t>
            </a:r>
            <a:r>
              <a:rPr lang="de-DE" sz="2100" kern="1200" err="1"/>
              <a:t>your</a:t>
            </a:r>
            <a:r>
              <a:rPr lang="de-DE" sz="2100" kern="1200"/>
              <a:t> </a:t>
            </a:r>
            <a:r>
              <a:rPr lang="de-DE" sz="2100" b="1" i="1" kern="1200" err="1"/>
              <a:t>Corruption</a:t>
            </a:r>
            <a:r>
              <a:rPr lang="de-DE" sz="2100" b="1" i="1" kern="1200"/>
              <a:t> Targets</a:t>
            </a:r>
          </a:p>
        </p:txBody>
      </p:sp>
      <p:pic>
        <p:nvPicPr>
          <p:cNvPr id="13" name="Picture 2" descr="C:\Users\sebastian\AppData\Local\Microsoft\Windows\Temporary Internet Files\Content.IE5\MHMV2S7B\Symbol_O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33" y="1176586"/>
            <a:ext cx="374681" cy="3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sebastian\AppData\Local\Microsoft\Windows\Temporary Internet Files\Content.IE5\MHMV2S7B\Symbol_O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4749"/>
            <a:ext cx="374681" cy="3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nhaltsplatzhalter 1"/>
          <p:cNvSpPr>
            <a:spLocks noGrp="1"/>
          </p:cNvSpPr>
          <p:nvPr>
            <p:ph idx="1"/>
          </p:nvPr>
        </p:nvSpPr>
        <p:spPr>
          <a:xfrm>
            <a:off x="467544" y="2564904"/>
            <a:ext cx="8252594" cy="3672408"/>
          </a:xfrm>
        </p:spPr>
        <p:txBody>
          <a:bodyPr>
            <a:normAutofit/>
          </a:bodyPr>
          <a:lstStyle/>
          <a:p>
            <a:r>
              <a:rPr lang="de-DE"/>
              <a:t>Goals</a:t>
            </a:r>
          </a:p>
          <a:p>
            <a:pPr lvl="1"/>
            <a:r>
              <a:rPr lang="de-DE"/>
              <a:t>Bypass ASLR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corrupting</a:t>
            </a:r>
            <a:r>
              <a:rPr lang="de-DE"/>
              <a:t> </a:t>
            </a:r>
            <a:r>
              <a:rPr lang="de-DE" err="1"/>
              <a:t>specific</a:t>
            </a:r>
            <a:r>
              <a:rPr lang="de-DE"/>
              <a:t> </a:t>
            </a:r>
            <a:r>
              <a:rPr lang="de-DE" err="1"/>
              <a:t>byte</a:t>
            </a:r>
            <a:r>
              <a:rPr lang="de-DE"/>
              <a:t>(s)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cause</a:t>
            </a:r>
            <a:r>
              <a:rPr lang="de-DE"/>
              <a:t> a </a:t>
            </a:r>
            <a:r>
              <a:rPr lang="de-DE" err="1"/>
              <a:t>memory</a:t>
            </a:r>
            <a:r>
              <a:rPr lang="de-DE"/>
              <a:t> </a:t>
            </a:r>
            <a:r>
              <a:rPr lang="de-DE" err="1"/>
              <a:t>leak</a:t>
            </a:r>
            <a:endParaRPr lang="de-DE"/>
          </a:p>
          <a:p>
            <a:pPr lvl="1"/>
            <a:r>
              <a:rPr lang="de-DE"/>
              <a:t>Find „flexible“ </a:t>
            </a:r>
            <a:r>
              <a:rPr lang="de-DE" err="1"/>
              <a:t>overwrite</a:t>
            </a:r>
            <a:r>
              <a:rPr lang="de-DE"/>
              <a:t> </a:t>
            </a:r>
            <a:r>
              <a:rPr lang="de-DE" err="1"/>
              <a:t>target</a:t>
            </a:r>
            <a:endParaRPr lang="de-DE"/>
          </a:p>
          <a:p>
            <a:pPr lvl="2"/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need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a </a:t>
            </a:r>
            <a:r>
              <a:rPr lang="de-DE" err="1"/>
              <a:t>write-what-where</a:t>
            </a:r>
            <a:r>
              <a:rPr lang="de-DE"/>
              <a:t> (e.g. 0-DWORD </a:t>
            </a:r>
            <a:r>
              <a:rPr lang="de-DE" err="1"/>
              <a:t>write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a partial </a:t>
            </a:r>
            <a:r>
              <a:rPr lang="de-DE" err="1"/>
              <a:t>overwrite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a </a:t>
            </a:r>
            <a:r>
              <a:rPr lang="de-DE" err="1"/>
              <a:t>controlled</a:t>
            </a:r>
            <a:r>
              <a:rPr lang="de-DE"/>
              <a:t> </a:t>
            </a:r>
            <a:r>
              <a:rPr lang="de-DE" err="1"/>
              <a:t>address</a:t>
            </a:r>
            <a:r>
              <a:rPr lang="de-DE"/>
              <a:t> </a:t>
            </a:r>
            <a:r>
              <a:rPr lang="de-DE" err="1"/>
              <a:t>should</a:t>
            </a:r>
            <a:r>
              <a:rPr lang="de-DE"/>
              <a:t> </a:t>
            </a:r>
            <a:r>
              <a:rPr lang="de-DE" err="1"/>
              <a:t>suffice</a:t>
            </a:r>
            <a:r>
              <a:rPr lang="de-DE"/>
              <a:t>!)</a:t>
            </a:r>
          </a:p>
          <a:p>
            <a:pPr lvl="1"/>
            <a:r>
              <a:rPr lang="de-DE"/>
              <a:t>Find </a:t>
            </a:r>
            <a:r>
              <a:rPr lang="de-DE" err="1"/>
              <a:t>technique</a:t>
            </a:r>
            <a:r>
              <a:rPr lang="de-DE"/>
              <a:t> </a:t>
            </a:r>
            <a:r>
              <a:rPr lang="de-DE" err="1"/>
              <a:t>which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fast, </a:t>
            </a:r>
            <a:r>
              <a:rPr lang="de-DE" err="1"/>
              <a:t>reliable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importantly</a:t>
            </a:r>
            <a:r>
              <a:rPr lang="de-DE"/>
              <a:t> </a:t>
            </a:r>
            <a:r>
              <a:rPr lang="de-DE" err="1"/>
              <a:t>independant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OS </a:t>
            </a:r>
            <a:r>
              <a:rPr lang="de-DE" err="1"/>
              <a:t>and</a:t>
            </a:r>
            <a:r>
              <a:rPr lang="de-DE"/>
              <a:t> AR </a:t>
            </a:r>
            <a:r>
              <a:rPr lang="de-DE" err="1"/>
              <a:t>version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58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1340768"/>
            <a:ext cx="8565008" cy="4824536"/>
          </a:xfrm>
        </p:spPr>
        <p:txBody>
          <a:bodyPr>
            <a:normAutofit lnSpcReduction="10000"/>
          </a:bodyPr>
          <a:lstStyle/>
          <a:p>
            <a:r>
              <a:rPr lang="de-DE" err="1"/>
              <a:t>Let‘s</a:t>
            </a:r>
            <a:r>
              <a:rPr lang="de-DE"/>
              <a:t> </a:t>
            </a:r>
            <a:r>
              <a:rPr lang="de-DE" err="1"/>
              <a:t>target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metadata</a:t>
            </a:r>
            <a:r>
              <a:rPr lang="de-DE"/>
              <a:t> </a:t>
            </a:r>
            <a:r>
              <a:rPr lang="de-DE" err="1"/>
              <a:t>contained</a:t>
            </a:r>
            <a:r>
              <a:rPr lang="de-DE"/>
              <a:t> </a:t>
            </a:r>
            <a:r>
              <a:rPr lang="de-DE" err="1"/>
              <a:t>within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chunks</a:t>
            </a:r>
            <a:r>
              <a:rPr lang="de-DE"/>
              <a:t>!</a:t>
            </a:r>
          </a:p>
          <a:p>
            <a:r>
              <a:rPr lang="de-DE" err="1"/>
              <a:t>Two</a:t>
            </a:r>
            <a:r>
              <a:rPr lang="de-DE"/>
              <a:t> </a:t>
            </a:r>
            <a:r>
              <a:rPr lang="de-DE" err="1"/>
              <a:t>possibilities</a:t>
            </a:r>
            <a:r>
              <a:rPr lang="de-DE"/>
              <a:t>: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 err="1"/>
              <a:t>Both</a:t>
            </a:r>
            <a:r>
              <a:rPr lang="de-DE"/>
              <a:t> </a:t>
            </a:r>
            <a:r>
              <a:rPr lang="de-DE" err="1"/>
              <a:t>methods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abused</a:t>
            </a:r>
            <a:r>
              <a:rPr lang="de-DE"/>
              <a:t> </a:t>
            </a:r>
            <a:r>
              <a:rPr lang="de-DE" err="1"/>
              <a:t>create</a:t>
            </a:r>
            <a:r>
              <a:rPr lang="de-DE"/>
              <a:t> a </a:t>
            </a:r>
            <a:r>
              <a:rPr lang="de-DE" err="1"/>
              <a:t>memory</a:t>
            </a:r>
            <a:r>
              <a:rPr lang="de-DE"/>
              <a:t> </a:t>
            </a:r>
            <a:r>
              <a:rPr lang="de-DE" err="1"/>
              <a:t>leak</a:t>
            </a:r>
            <a:r>
              <a:rPr lang="de-DE"/>
              <a:t>! But </a:t>
            </a:r>
            <a:r>
              <a:rPr lang="de-DE" err="1"/>
              <a:t>hitting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i="1"/>
              <a:t>f</a:t>
            </a:r>
            <a:r>
              <a:rPr lang="de-DE" i="1">
                <a:sym typeface="Wingdings" panose="05000000000000000000" pitchFamily="2" charset="2"/>
              </a:rPr>
              <a:t>link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is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the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easiest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way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to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go</a:t>
            </a: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Exploiting the Reader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78295"/>
              </p:ext>
            </p:extLst>
          </p:nvPr>
        </p:nvGraphicFramePr>
        <p:xfrm>
          <a:off x="1691680" y="2784007"/>
          <a:ext cx="3806189" cy="2245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61616161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61616161</a:t>
                      </a: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61616161</a:t>
                      </a: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61616161</a:t>
                      </a: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jfMC</a:t>
                      </a:r>
                      <a:r>
                        <a:rPr lang="de-DE" sz="1200" b="0"/>
                        <a:t>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63636363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0x30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63636363</a:t>
                      </a: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63636363</a:t>
                      </a: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63636363</a:t>
                      </a: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0x50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435331" y="2440715"/>
            <a:ext cx="739789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Chunk</a:t>
            </a:r>
          </a:p>
        </p:txBody>
      </p:sp>
      <p:sp>
        <p:nvSpPr>
          <p:cNvPr id="6" name="Rechteck 5"/>
          <p:cNvSpPr/>
          <p:nvPr/>
        </p:nvSpPr>
        <p:spPr>
          <a:xfrm>
            <a:off x="5948486" y="3144047"/>
            <a:ext cx="2439938" cy="10770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/>
              <a:t>Hit the jfMemoryCache*</a:t>
            </a:r>
          </a:p>
          <a:p>
            <a:pPr marL="285750" indent="-285750">
              <a:buFont typeface="Symbol"/>
              <a:buChar char="Þ"/>
            </a:pPr>
            <a:r>
              <a:rPr lang="de-DE" sz="1600"/>
              <a:t>Block is </a:t>
            </a:r>
            <a:r>
              <a:rPr lang="de-DE" sz="1600" i="1"/>
              <a:t>allocated</a:t>
            </a:r>
          </a:p>
          <a:p>
            <a:pPr marL="285750" indent="-285750">
              <a:buFont typeface="Symbol"/>
              <a:buChar char="Þ"/>
            </a:pPr>
            <a:r>
              <a:rPr lang="de-DE" sz="1600"/>
              <a:t>Triggers when block is freed</a:t>
            </a:r>
          </a:p>
        </p:txBody>
      </p:sp>
      <p:sp>
        <p:nvSpPr>
          <p:cNvPr id="7" name="Rechteck 6"/>
          <p:cNvSpPr/>
          <p:nvPr/>
        </p:nvSpPr>
        <p:spPr>
          <a:xfrm>
            <a:off x="5948486" y="1916832"/>
            <a:ext cx="2439938" cy="100811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/>
              <a:t>Hit a flink </a:t>
            </a:r>
            <a:endParaRPr lang="de-DE" sz="1600"/>
          </a:p>
          <a:p>
            <a:pPr marL="285750" indent="-285750">
              <a:buFont typeface="Symbol"/>
              <a:buChar char="Þ"/>
            </a:pPr>
            <a:r>
              <a:rPr lang="de-DE" sz="1600"/>
              <a:t>Block is </a:t>
            </a:r>
            <a:r>
              <a:rPr lang="de-DE" sz="1600" i="1"/>
              <a:t>free</a:t>
            </a:r>
          </a:p>
          <a:p>
            <a:pPr marL="285750" indent="-285750">
              <a:buFont typeface="Symbol"/>
              <a:buChar char="Þ"/>
            </a:pPr>
            <a:r>
              <a:rPr lang="de-DE" sz="1600"/>
              <a:t>Triggers when block is allocated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3635897" y="2276872"/>
            <a:ext cx="2160240" cy="86717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4499993" y="3396075"/>
            <a:ext cx="1296144" cy="11411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Exploiting the Reader - Hit the flink!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10627"/>
              </p:ext>
            </p:extLst>
          </p:nvPr>
        </p:nvGraphicFramePr>
        <p:xfrm>
          <a:off x="4078179" y="1863247"/>
          <a:ext cx="3806189" cy="112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30167"/>
              </p:ext>
            </p:extLst>
          </p:nvPr>
        </p:nvGraphicFramePr>
        <p:xfrm>
          <a:off x="1341875" y="1972943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block size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1831009" y="1638830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cxnSp>
        <p:nvCxnSpPr>
          <p:cNvPr id="7" name="Gewinkelte Verbindung 6"/>
          <p:cNvCxnSpPr/>
          <p:nvPr/>
        </p:nvCxnSpPr>
        <p:spPr>
          <a:xfrm>
            <a:off x="5787284" y="2449845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3142075" y="2079271"/>
            <a:ext cx="1152128" cy="1656184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3718139" y="1081346"/>
            <a:ext cx="1584899" cy="458336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Initial situation</a:t>
            </a:r>
          </a:p>
        </p:txBody>
      </p:sp>
      <p:cxnSp>
        <p:nvCxnSpPr>
          <p:cNvPr id="12" name="Gewinkelte Verbindung 11"/>
          <p:cNvCxnSpPr/>
          <p:nvPr/>
        </p:nvCxnSpPr>
        <p:spPr>
          <a:xfrm>
            <a:off x="4934797" y="2154570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5990212" y="1192406"/>
            <a:ext cx="1570579" cy="51363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/>
              <a:t>This is our overwrite target!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5137725" y="1429966"/>
            <a:ext cx="815603" cy="463749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41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Exploiting the Reader - Hit the flink!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90238"/>
              </p:ext>
            </p:extLst>
          </p:nvPr>
        </p:nvGraphicFramePr>
        <p:xfrm>
          <a:off x="4078179" y="1863247"/>
          <a:ext cx="3806189" cy="112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„</a:t>
                      </a:r>
                      <a:r>
                        <a:rPr lang="de-DE" sz="1200" b="1" err="1"/>
                        <a:t>bad</a:t>
                      </a:r>
                      <a:r>
                        <a:rPr lang="de-DE" sz="1200" b="1"/>
                        <a:t> flink“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12955"/>
              </p:ext>
            </p:extLst>
          </p:nvPr>
        </p:nvGraphicFramePr>
        <p:xfrm>
          <a:off x="1341875" y="1972943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block size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1831009" y="1638830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cxnSp>
        <p:nvCxnSpPr>
          <p:cNvPr id="7" name="Gewinkelte Verbindung 6"/>
          <p:cNvCxnSpPr/>
          <p:nvPr/>
        </p:nvCxnSpPr>
        <p:spPr>
          <a:xfrm>
            <a:off x="5787284" y="2449845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3142075" y="2079271"/>
            <a:ext cx="1152128" cy="1656184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3718139" y="1081346"/>
            <a:ext cx="1933981" cy="458336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After flink overwrite</a:t>
            </a:r>
          </a:p>
        </p:txBody>
      </p:sp>
      <p:sp>
        <p:nvSpPr>
          <p:cNvPr id="13" name="Inhaltsplatzhalter 1"/>
          <p:cNvSpPr txBox="1">
            <a:spLocks/>
          </p:cNvSpPr>
          <p:nvPr/>
        </p:nvSpPr>
        <p:spPr>
          <a:xfrm>
            <a:off x="395536" y="4869160"/>
            <a:ext cx="8672512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err="1"/>
              <a:t>Requirement</a:t>
            </a:r>
            <a:r>
              <a:rPr lang="de-DE" sz="2400"/>
              <a:t>: flink must </a:t>
            </a:r>
            <a:r>
              <a:rPr lang="de-DE" sz="2400" err="1"/>
              <a:t>point</a:t>
            </a:r>
            <a:r>
              <a:rPr lang="de-DE" sz="2400"/>
              <a:t> </a:t>
            </a:r>
            <a:r>
              <a:rPr lang="de-DE" sz="2400" err="1"/>
              <a:t>to</a:t>
            </a:r>
            <a:r>
              <a:rPr lang="de-DE" sz="2400"/>
              <a:t> </a:t>
            </a:r>
            <a:r>
              <a:rPr lang="de-DE" sz="2400" err="1"/>
              <a:t>controlled</a:t>
            </a:r>
            <a:r>
              <a:rPr lang="de-DE" sz="2400"/>
              <a:t> </a:t>
            </a:r>
            <a:r>
              <a:rPr lang="de-DE" sz="2400" err="1"/>
              <a:t>data</a:t>
            </a:r>
            <a:r>
              <a:rPr lang="de-DE" sz="2400"/>
              <a:t> after </a:t>
            </a:r>
            <a:r>
              <a:rPr lang="de-DE" sz="2400" err="1"/>
              <a:t>overwrite</a:t>
            </a:r>
            <a:endParaRPr lang="de-DE" sz="2400"/>
          </a:p>
          <a:p>
            <a:r>
              <a:rPr lang="de-DE" sz="2400"/>
              <a:t>Still </a:t>
            </a:r>
            <a:r>
              <a:rPr lang="de-DE" sz="2400" err="1"/>
              <a:t>very</a:t>
            </a:r>
            <a:r>
              <a:rPr lang="de-DE" sz="2400"/>
              <a:t> flexible: </a:t>
            </a:r>
            <a:r>
              <a:rPr lang="de-DE" sz="2400" err="1"/>
              <a:t>Doable</a:t>
            </a:r>
            <a:r>
              <a:rPr lang="de-DE" sz="2400"/>
              <a:t> </a:t>
            </a:r>
            <a:r>
              <a:rPr lang="de-DE" sz="2400" err="1"/>
              <a:t>with</a:t>
            </a:r>
            <a:r>
              <a:rPr lang="de-DE" sz="2400"/>
              <a:t> </a:t>
            </a:r>
            <a:r>
              <a:rPr lang="de-DE" sz="2400" err="1"/>
              <a:t>nearly</a:t>
            </a:r>
            <a:r>
              <a:rPr lang="de-DE" sz="2400"/>
              <a:t> </a:t>
            </a:r>
            <a:r>
              <a:rPr lang="de-DE" sz="2400" err="1"/>
              <a:t>any</a:t>
            </a:r>
            <a:r>
              <a:rPr lang="de-DE" sz="2400"/>
              <a:t> </a:t>
            </a:r>
            <a:r>
              <a:rPr lang="de-DE" sz="2400" err="1"/>
              <a:t>kind</a:t>
            </a:r>
            <a:r>
              <a:rPr lang="de-DE" sz="2400"/>
              <a:t> </a:t>
            </a:r>
            <a:r>
              <a:rPr lang="de-DE" sz="2400" err="1"/>
              <a:t>of</a:t>
            </a:r>
            <a:r>
              <a:rPr lang="de-DE" sz="2400"/>
              <a:t> </a:t>
            </a:r>
            <a:r>
              <a:rPr lang="de-DE" sz="2400" err="1"/>
              <a:t>mem</a:t>
            </a:r>
            <a:r>
              <a:rPr lang="de-DE" sz="2400"/>
              <a:t> </a:t>
            </a:r>
            <a:r>
              <a:rPr lang="de-DE" sz="2400" err="1"/>
              <a:t>corruption</a:t>
            </a:r>
            <a:r>
              <a:rPr lang="de-DE" sz="2400"/>
              <a:t>!</a:t>
            </a:r>
          </a:p>
          <a:p>
            <a:r>
              <a:rPr lang="de-DE" sz="2400" err="1"/>
              <a:t>Let‘s</a:t>
            </a:r>
            <a:r>
              <a:rPr lang="de-DE" sz="2400"/>
              <a:t> </a:t>
            </a:r>
            <a:r>
              <a:rPr lang="de-DE" sz="2400" err="1"/>
              <a:t>see</a:t>
            </a:r>
            <a:r>
              <a:rPr lang="de-DE" sz="2400"/>
              <a:t> </a:t>
            </a:r>
            <a:r>
              <a:rPr lang="de-DE" sz="2400" err="1"/>
              <a:t>what</a:t>
            </a:r>
            <a:r>
              <a:rPr lang="de-DE" sz="2400"/>
              <a:t> </a:t>
            </a:r>
            <a:r>
              <a:rPr lang="de-DE" sz="2400" err="1"/>
              <a:t>happens</a:t>
            </a:r>
            <a:r>
              <a:rPr lang="de-DE" sz="2400"/>
              <a:t> </a:t>
            </a:r>
            <a:r>
              <a:rPr lang="de-DE" sz="2400" err="1"/>
              <a:t>when</a:t>
            </a:r>
            <a:r>
              <a:rPr lang="de-DE" sz="2400"/>
              <a:t> </a:t>
            </a:r>
            <a:r>
              <a:rPr lang="de-DE" sz="2400" err="1"/>
              <a:t>we</a:t>
            </a:r>
            <a:r>
              <a:rPr lang="de-DE" sz="2400"/>
              <a:t> </a:t>
            </a:r>
            <a:r>
              <a:rPr lang="de-DE" sz="2400" err="1"/>
              <a:t>allocate</a:t>
            </a:r>
            <a:r>
              <a:rPr lang="de-DE" sz="2400"/>
              <a:t> </a:t>
            </a:r>
            <a:r>
              <a:rPr lang="de-DE" sz="2400" err="1"/>
              <a:t>the</a:t>
            </a:r>
            <a:r>
              <a:rPr lang="de-DE" sz="2400"/>
              <a:t> „</a:t>
            </a:r>
            <a:r>
              <a:rPr lang="de-DE" sz="2400" err="1"/>
              <a:t>bad</a:t>
            </a:r>
            <a:r>
              <a:rPr lang="de-DE" sz="2400"/>
              <a:t>“ block</a:t>
            </a: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79742"/>
              </p:ext>
            </p:extLst>
          </p:nvPr>
        </p:nvGraphicFramePr>
        <p:xfrm>
          <a:off x="4074125" y="3314460"/>
          <a:ext cx="3806189" cy="112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Attacker-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Controlled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Data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Gerade Verbindung mit Pfeil 14"/>
          <p:cNvCxnSpPr/>
          <p:nvPr/>
        </p:nvCxnSpPr>
        <p:spPr>
          <a:xfrm>
            <a:off x="4870267" y="2154571"/>
            <a:ext cx="0" cy="1148836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9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41064"/>
              </p:ext>
            </p:extLst>
          </p:nvPr>
        </p:nvGraphicFramePr>
        <p:xfrm>
          <a:off x="4078179" y="1863247"/>
          <a:ext cx="3806189" cy="112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AAAA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BBBB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CCCC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DDDD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4869160"/>
            <a:ext cx="8565008" cy="1440160"/>
          </a:xfrm>
        </p:spPr>
        <p:txBody>
          <a:bodyPr>
            <a:normAutofit/>
          </a:bodyPr>
          <a:lstStyle/>
          <a:p>
            <a:pPr marL="285750" indent="-285750"/>
            <a:r>
              <a:rPr lang="de-DE" sz="2400" i="1"/>
              <a:t>next_alloc_ptr </a:t>
            </a:r>
            <a:r>
              <a:rPr lang="de-DE" sz="2400"/>
              <a:t>is overwritten with the „bad“ flink</a:t>
            </a:r>
          </a:p>
          <a:p>
            <a:pPr marL="285750" indent="-285750"/>
            <a:r>
              <a:rPr lang="de-DE" sz="2400" i="1"/>
              <a:t>flink </a:t>
            </a:r>
            <a:r>
              <a:rPr lang="de-DE" sz="2400"/>
              <a:t>is overwritten with pointer back to jfMemoryCache</a:t>
            </a:r>
          </a:p>
          <a:p>
            <a:pPr marL="285750" indent="-285750"/>
            <a:r>
              <a:rPr lang="de-DE" sz="2400"/>
              <a:t>Now what happens when we allocate an object of size 0x10…?</a:t>
            </a:r>
          </a:p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Exploiting the Reader - Hit the flink!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74653"/>
              </p:ext>
            </p:extLst>
          </p:nvPr>
        </p:nvGraphicFramePr>
        <p:xfrm>
          <a:off x="1341875" y="1972943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block size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1831009" y="1638830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142075" y="3501008"/>
            <a:ext cx="1357917" cy="234447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86049"/>
              </p:ext>
            </p:extLst>
          </p:nvPr>
        </p:nvGraphicFramePr>
        <p:xfrm>
          <a:off x="4074125" y="3314460"/>
          <a:ext cx="3806189" cy="112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„flink“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3635897" y="1081346"/>
            <a:ext cx="2088232" cy="557484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After allocation of block with „bad“ flink</a:t>
            </a:r>
          </a:p>
        </p:txBody>
      </p:sp>
      <p:cxnSp>
        <p:nvCxnSpPr>
          <p:cNvPr id="14" name="Gewinkelte Verbindung 13"/>
          <p:cNvCxnSpPr/>
          <p:nvPr/>
        </p:nvCxnSpPr>
        <p:spPr>
          <a:xfrm>
            <a:off x="5787284" y="2449845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142076" y="2024844"/>
            <a:ext cx="1285908" cy="36004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896900" y="3615815"/>
            <a:ext cx="0" cy="389249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5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87171"/>
              </p:ext>
            </p:extLst>
          </p:nvPr>
        </p:nvGraphicFramePr>
        <p:xfrm>
          <a:off x="4078179" y="1863247"/>
          <a:ext cx="3806189" cy="112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AAAA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BBBB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CCCC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DDDD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flink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4869160"/>
            <a:ext cx="8565008" cy="1584176"/>
          </a:xfrm>
        </p:spPr>
        <p:txBody>
          <a:bodyPr>
            <a:normAutofit/>
          </a:bodyPr>
          <a:lstStyle/>
          <a:p>
            <a:pPr marL="285750" indent="-285750"/>
            <a:r>
              <a:rPr lang="de-DE" sz="2400"/>
              <a:t>Next allocation will return the data buffer after the „flink“</a:t>
            </a:r>
          </a:p>
          <a:p>
            <a:pPr marL="285750" indent="-285750"/>
            <a:r>
              <a:rPr lang="de-DE" sz="2400"/>
              <a:t>The object will be placed in the middle of our controlled data </a:t>
            </a:r>
            <a:br>
              <a:rPr lang="de-DE" sz="2400"/>
            </a:br>
            <a:r>
              <a:rPr lang="de-DE" sz="2400"/>
              <a:t>=&gt; We get a vtable in controlled data!!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Exploiting the Reader - Hit the flink!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45119"/>
              </p:ext>
            </p:extLst>
          </p:nvPr>
        </p:nvGraphicFramePr>
        <p:xfrm>
          <a:off x="1341875" y="1972943"/>
          <a:ext cx="1728192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block size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max_entries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chunk**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next_alloc_ptr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jfCacheMgr*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tint val="50000"/>
                            <a:satMod val="300000"/>
                          </a:schemeClr>
                        </a:gs>
                        <a:gs pos="35000">
                          <a:schemeClr val="accent5">
                            <a:tint val="37000"/>
                            <a:satMod val="300000"/>
                          </a:schemeClr>
                        </a:gs>
                        <a:gs pos="100000">
                          <a:schemeClr val="accent5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1831009" y="1638830"/>
            <a:ext cx="1254297" cy="25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jfMemoryCache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142075" y="3735456"/>
            <a:ext cx="1357917" cy="269608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04229"/>
              </p:ext>
            </p:extLst>
          </p:nvPr>
        </p:nvGraphicFramePr>
        <p:xfrm>
          <a:off x="4074125" y="3314460"/>
          <a:ext cx="3806189" cy="112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VTABLE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refcount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&lt;objdata&gt;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&lt;objdata&gt;</a:t>
                      </a: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3785030" y="1081346"/>
            <a:ext cx="1795082" cy="557484"/>
          </a:xfrm>
          <a:prstGeom prst="rect">
            <a:avLst/>
          </a:prstGeom>
          <a:gradFill>
            <a:gsLst>
              <a:gs pos="39000">
                <a:srgbClr val="FFFF80"/>
              </a:gs>
              <a:gs pos="0">
                <a:srgbClr val="FFFF00"/>
              </a:gs>
              <a:gs pos="100000">
                <a:schemeClr val="bg1"/>
              </a:gs>
            </a:gsLst>
            <a:lin ang="16200000"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FF0000"/>
              </a:buClr>
            </a:pPr>
            <a:r>
              <a:rPr lang="de-DE" sz="1600" b="1">
                <a:solidFill>
                  <a:schemeClr val="tx1"/>
                </a:solidFill>
              </a:rPr>
              <a:t>Allocate an object</a:t>
            </a:r>
          </a:p>
        </p:txBody>
      </p:sp>
      <p:cxnSp>
        <p:nvCxnSpPr>
          <p:cNvPr id="14" name="Gewinkelte Verbindung 13"/>
          <p:cNvCxnSpPr/>
          <p:nvPr/>
        </p:nvCxnSpPr>
        <p:spPr>
          <a:xfrm>
            <a:off x="5787284" y="2449845"/>
            <a:ext cx="405857" cy="144016"/>
          </a:xfrm>
          <a:prstGeom prst="bentConnector3">
            <a:avLst>
              <a:gd name="adj1" fmla="val -2803"/>
            </a:avLst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142076" y="2024844"/>
            <a:ext cx="1285908" cy="36004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Exploiting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Reader - Hit </a:t>
            </a:r>
            <a:r>
              <a:rPr lang="de-DE" err="1"/>
              <a:t>the</a:t>
            </a:r>
            <a:r>
              <a:rPr lang="de-DE"/>
              <a:t> flink!</a:t>
            </a:r>
          </a:p>
        </p:txBody>
      </p:sp>
      <p:sp>
        <p:nvSpPr>
          <p:cNvPr id="14" name="Inhaltsplatzhalter 1"/>
          <p:cNvSpPr>
            <a:spLocks noGrp="1"/>
          </p:cNvSpPr>
          <p:nvPr>
            <p:ph idx="1"/>
          </p:nvPr>
        </p:nvSpPr>
        <p:spPr>
          <a:xfrm>
            <a:off x="471488" y="1124744"/>
            <a:ext cx="8248650" cy="5208200"/>
          </a:xfrm>
        </p:spPr>
        <p:txBody>
          <a:bodyPr>
            <a:normAutofit/>
          </a:bodyPr>
          <a:lstStyle/>
          <a:p>
            <a:r>
              <a:rPr lang="de-DE"/>
              <a:t>As soon as the vtable is in a controlled area you can just read it out</a:t>
            </a:r>
          </a:p>
          <a:p>
            <a:r>
              <a:rPr lang="de-DE"/>
              <a:t>The controlled data area can be sprayed with strings or even float arrays as „landing zone“</a:t>
            </a:r>
          </a:p>
          <a:p>
            <a:r>
              <a:rPr lang="de-DE"/>
              <a:t>Set the overwritten float or replace the string with data which will point to your ROP pivot gadget</a:t>
            </a:r>
          </a:p>
          <a:p>
            <a:r>
              <a:rPr lang="de-DE"/>
              <a:t>For floats: You can compute their binary represenation after spec IEEE754:</a:t>
            </a:r>
          </a:p>
          <a:p>
            <a:pPr lvl="1"/>
            <a:r>
              <a:rPr lang="de-DE"/>
              <a:t>4.18356164518379836860971488084E-216 will be</a:t>
            </a:r>
            <a:br>
              <a:rPr lang="de-DE"/>
            </a:br>
            <a:r>
              <a:rPr lang="de-DE"/>
              <a:t>0x13371337deadc0de on the heap</a:t>
            </a:r>
          </a:p>
          <a:p>
            <a:r>
              <a:rPr lang="de-DE"/>
              <a:t>GAME OVER!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421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Exploiting the Reader</a:t>
            </a:r>
          </a:p>
        </p:txBody>
      </p:sp>
      <p:sp>
        <p:nvSpPr>
          <p:cNvPr id="14" name="Inhaltsplatzhalter 1"/>
          <p:cNvSpPr>
            <a:spLocks noGrp="1"/>
          </p:cNvSpPr>
          <p:nvPr>
            <p:ph idx="1"/>
          </p:nvPr>
        </p:nvSpPr>
        <p:spPr>
          <a:xfrm>
            <a:off x="467544" y="1772816"/>
            <a:ext cx="8248650" cy="7200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200" err="1"/>
              <a:t>Let‘s</a:t>
            </a:r>
            <a:r>
              <a:rPr lang="de-DE" sz="3200"/>
              <a:t> </a:t>
            </a:r>
            <a:r>
              <a:rPr lang="de-DE" sz="3200" err="1"/>
              <a:t>have</a:t>
            </a:r>
            <a:r>
              <a:rPr lang="de-DE" sz="3200"/>
              <a:t> a </a:t>
            </a:r>
            <a:r>
              <a:rPr lang="de-DE" sz="3200" err="1"/>
              <a:t>look</a:t>
            </a:r>
            <a:r>
              <a:rPr lang="de-DE" sz="3200"/>
              <a:t> at a </a:t>
            </a:r>
            <a:r>
              <a:rPr lang="de-DE" sz="3200" err="1"/>
              <a:t>practical</a:t>
            </a:r>
            <a:r>
              <a:rPr lang="de-DE" sz="3200"/>
              <a:t> </a:t>
            </a:r>
            <a:r>
              <a:rPr lang="de-DE" sz="3200" err="1"/>
              <a:t>example</a:t>
            </a:r>
            <a:r>
              <a:rPr lang="de-DE" sz="3200"/>
              <a:t>…</a:t>
            </a:r>
          </a:p>
        </p:txBody>
      </p:sp>
      <p:sp>
        <p:nvSpPr>
          <p:cNvPr id="4" name="Inhaltsplatzhalter 1"/>
          <p:cNvSpPr txBox="1">
            <a:spLocks/>
          </p:cNvSpPr>
          <p:nvPr/>
        </p:nvSpPr>
        <p:spPr>
          <a:xfrm>
            <a:off x="467544" y="4156664"/>
            <a:ext cx="8248650" cy="1504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/>
              <a:t>Setting:</a:t>
            </a:r>
          </a:p>
          <a:p>
            <a:pPr marL="0" indent="0" algn="ctr">
              <a:buNone/>
            </a:pPr>
            <a:r>
              <a:rPr lang="de-DE"/>
              <a:t>A </a:t>
            </a:r>
            <a:r>
              <a:rPr lang="de-DE" i="1"/>
              <a:t>0-DWORD </a:t>
            </a:r>
            <a:r>
              <a:rPr lang="de-DE" i="1" err="1"/>
              <a:t>write</a:t>
            </a:r>
            <a:r>
              <a:rPr lang="de-DE" i="1"/>
              <a:t> primitive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an </a:t>
            </a:r>
            <a:r>
              <a:rPr lang="de-DE" err="1"/>
              <a:t>arbitrary</a:t>
            </a:r>
            <a:r>
              <a:rPr lang="de-DE"/>
              <a:t> address</a:t>
            </a:r>
          </a:p>
          <a:p>
            <a:pPr marL="0" indent="0" algn="ctr">
              <a:buNone/>
            </a:pPr>
            <a:endParaRPr lang="de-DE"/>
          </a:p>
        </p:txBody>
      </p:sp>
      <p:cxnSp>
        <p:nvCxnSpPr>
          <p:cNvPr id="5" name="Gerader Verbinder 4"/>
          <p:cNvCxnSpPr/>
          <p:nvPr/>
        </p:nvCxnSpPr>
        <p:spPr>
          <a:xfrm>
            <a:off x="847453" y="5020760"/>
            <a:ext cx="748883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5940152" y="4059347"/>
            <a:ext cx="504056" cy="665797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292080" y="2924943"/>
            <a:ext cx="3672408" cy="10484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b="1"/>
              <a:t>Exploitation of a 0-DWORD write has been presented @ SyScan360</a:t>
            </a:r>
          </a:p>
          <a:p>
            <a:r>
              <a:rPr lang="de-DE" sz="1600" b="1"/>
              <a:t>Check out my slides if you‘re interested ;)</a:t>
            </a:r>
          </a:p>
        </p:txBody>
      </p:sp>
    </p:spTree>
    <p:extLst>
      <p:ext uri="{BB962C8B-B14F-4D97-AF65-F5344CB8AC3E}">
        <p14:creationId xmlns:p14="http://schemas.microsoft.com/office/powerpoint/2010/main" val="3086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err="1"/>
              <a:t>Fuzzing</a:t>
            </a:r>
            <a:r>
              <a:rPr lang="de-DE" sz="2800"/>
              <a:t> at </a:t>
            </a:r>
            <a:r>
              <a:rPr lang="de-DE" sz="2800" err="1"/>
              <a:t>siberas</a:t>
            </a:r>
            <a:endParaRPr lang="de-DE" sz="2800"/>
          </a:p>
          <a:p>
            <a:pPr lvl="1"/>
            <a:r>
              <a:rPr lang="de-DE" sz="2500" err="1"/>
              <a:t>Let‘s</a:t>
            </a:r>
            <a:r>
              <a:rPr lang="de-DE" sz="2500"/>
              <a:t> </a:t>
            </a:r>
            <a:r>
              <a:rPr lang="de-DE" sz="2500" err="1"/>
              <a:t>pwn</a:t>
            </a:r>
            <a:r>
              <a:rPr lang="de-DE" sz="2500"/>
              <a:t> </a:t>
            </a:r>
            <a:r>
              <a:rPr lang="de-DE" sz="2500" err="1"/>
              <a:t>the</a:t>
            </a:r>
            <a:r>
              <a:rPr lang="de-DE" sz="2500"/>
              <a:t> Reader @ Pwn2Own 2016!!</a:t>
            </a:r>
            <a:endParaRPr lang="de-DE" sz="2500">
              <a:sym typeface="Wingdings" panose="05000000000000000000" pitchFamily="2" charset="2"/>
            </a:endParaRPr>
          </a:p>
          <a:p>
            <a:pPr lvl="2"/>
            <a:r>
              <a:rPr lang="de-DE" err="1">
                <a:sym typeface="Wingdings" panose="05000000000000000000" pitchFamily="2" charset="2"/>
              </a:rPr>
              <a:t>Unfortunately</a:t>
            </a:r>
            <a:r>
              <a:rPr lang="de-DE">
                <a:sym typeface="Wingdings" panose="05000000000000000000" pitchFamily="2" charset="2"/>
              </a:rPr>
              <a:t>, </a:t>
            </a:r>
            <a:r>
              <a:rPr lang="de-DE" err="1">
                <a:sym typeface="Wingdings" panose="05000000000000000000" pitchFamily="2" charset="2"/>
              </a:rPr>
              <a:t>no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love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for</a:t>
            </a:r>
            <a:r>
              <a:rPr lang="de-DE">
                <a:sym typeface="Wingdings" panose="05000000000000000000" pitchFamily="2" charset="2"/>
              </a:rPr>
              <a:t> Reader </a:t>
            </a:r>
            <a:r>
              <a:rPr lang="de-DE" err="1">
                <a:sym typeface="Wingdings" panose="05000000000000000000" pitchFamily="2" charset="2"/>
              </a:rPr>
              <a:t>this</a:t>
            </a:r>
            <a:r>
              <a:rPr lang="de-DE">
                <a:sym typeface="Wingdings" panose="05000000000000000000" pitchFamily="2" charset="2"/>
              </a:rPr>
              <a:t> time </a:t>
            </a:r>
            <a:endParaRPr lang="de-DE"/>
          </a:p>
          <a:p>
            <a:pPr lvl="1"/>
            <a:r>
              <a:rPr lang="de-DE"/>
              <a:t>In 2015: XFA </a:t>
            </a:r>
            <a:r>
              <a:rPr lang="de-DE" err="1"/>
              <a:t>fuzzing</a:t>
            </a:r>
            <a:r>
              <a:rPr lang="de-DE"/>
              <a:t> on 128 </a:t>
            </a:r>
            <a:r>
              <a:rPr lang="de-DE" err="1"/>
              <a:t>cores</a:t>
            </a:r>
            <a:endParaRPr lang="de-DE"/>
          </a:p>
          <a:p>
            <a:pPr lvl="1"/>
            <a:r>
              <a:rPr lang="de-DE" sz="2500" err="1"/>
              <a:t>Fuzz</a:t>
            </a:r>
            <a:r>
              <a:rPr lang="de-DE" sz="2500"/>
              <a:t> </a:t>
            </a:r>
            <a:r>
              <a:rPr lang="de-DE" sz="2500" err="1"/>
              <a:t>run</a:t>
            </a:r>
            <a:r>
              <a:rPr lang="de-DE" sz="2500"/>
              <a:t> </a:t>
            </a:r>
            <a:r>
              <a:rPr lang="de-DE" sz="2500" err="1"/>
              <a:t>yielded</a:t>
            </a:r>
            <a:r>
              <a:rPr lang="de-DE" sz="2500"/>
              <a:t> </a:t>
            </a:r>
            <a:r>
              <a:rPr lang="de-DE" sz="2500" err="1"/>
              <a:t>thousands</a:t>
            </a:r>
            <a:r>
              <a:rPr lang="de-DE" sz="2500"/>
              <a:t> </a:t>
            </a:r>
            <a:r>
              <a:rPr lang="de-DE" sz="2500" err="1"/>
              <a:t>of</a:t>
            </a:r>
            <a:r>
              <a:rPr lang="de-DE" sz="2500"/>
              <a:t> </a:t>
            </a:r>
            <a:r>
              <a:rPr lang="de-DE" sz="2500" err="1"/>
              <a:t>crashes</a:t>
            </a:r>
            <a:endParaRPr lang="de-DE" sz="2500"/>
          </a:p>
          <a:p>
            <a:pPr lvl="1"/>
            <a:r>
              <a:rPr lang="de-DE" sz="2500"/>
              <a:t>So </a:t>
            </a:r>
            <a:r>
              <a:rPr lang="de-DE" sz="2500" err="1"/>
              <a:t>far</a:t>
            </a:r>
            <a:r>
              <a:rPr lang="de-DE" sz="2500"/>
              <a:t> ~ 20 Bugs </a:t>
            </a:r>
            <a:r>
              <a:rPr lang="de-DE" sz="2500" err="1"/>
              <a:t>identified</a:t>
            </a:r>
            <a:r>
              <a:rPr lang="de-DE" sz="2500"/>
              <a:t> </a:t>
            </a:r>
            <a:r>
              <a:rPr lang="de-DE" sz="2500" err="1"/>
              <a:t>as</a:t>
            </a:r>
            <a:r>
              <a:rPr lang="de-DE" sz="2500"/>
              <a:t> </a:t>
            </a:r>
            <a:r>
              <a:rPr lang="de-DE" sz="2500" err="1"/>
              <a:t>unique</a:t>
            </a:r>
            <a:r>
              <a:rPr lang="de-DE" sz="2500"/>
              <a:t> (</a:t>
            </a:r>
            <a:r>
              <a:rPr lang="de-DE" sz="2500" err="1"/>
              <a:t>upcoming</a:t>
            </a:r>
            <a:r>
              <a:rPr lang="de-DE" sz="2500"/>
              <a:t>)</a:t>
            </a:r>
          </a:p>
          <a:p>
            <a:pPr lvl="1"/>
            <a:r>
              <a:rPr lang="de-DE" sz="2500"/>
              <a:t>Analysis </a:t>
            </a:r>
            <a:r>
              <a:rPr lang="de-DE" sz="2500" err="1"/>
              <a:t>took</a:t>
            </a:r>
            <a:r>
              <a:rPr lang="de-DE" sz="2500"/>
              <a:t> </a:t>
            </a:r>
            <a:r>
              <a:rPr lang="de-DE" sz="2500" err="1"/>
              <a:t>ages</a:t>
            </a:r>
            <a:r>
              <a:rPr lang="de-DE" sz="2500"/>
              <a:t>…</a:t>
            </a:r>
          </a:p>
          <a:p>
            <a:pPr lvl="1"/>
            <a:r>
              <a:rPr lang="de-DE" err="1"/>
              <a:t>Let‘s</a:t>
            </a:r>
            <a:r>
              <a:rPr lang="de-DE"/>
              <a:t> </a:t>
            </a:r>
            <a:r>
              <a:rPr lang="de-DE" err="1"/>
              <a:t>take</a:t>
            </a:r>
            <a:r>
              <a:rPr lang="de-DE"/>
              <a:t> a </a:t>
            </a:r>
            <a:r>
              <a:rPr lang="de-DE" err="1"/>
              <a:t>look</a:t>
            </a:r>
            <a:r>
              <a:rPr lang="de-DE"/>
              <a:t> at a </a:t>
            </a:r>
            <a:r>
              <a:rPr lang="de-DE" err="1"/>
              <a:t>typical</a:t>
            </a:r>
            <a:r>
              <a:rPr lang="de-DE"/>
              <a:t> Reader </a:t>
            </a:r>
            <a:r>
              <a:rPr lang="de-DE" err="1"/>
              <a:t>crash</a:t>
            </a:r>
            <a:r>
              <a:rPr lang="de-DE"/>
              <a:t>!</a:t>
            </a:r>
            <a:endParaRPr lang="de-DE" sz="2500"/>
          </a:p>
          <a:p>
            <a:pPr lvl="1"/>
            <a:endParaRPr lang="de-DE"/>
          </a:p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163416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1488" y="1340768"/>
            <a:ext cx="8420992" cy="4896544"/>
          </a:xfrm>
        </p:spPr>
        <p:txBody>
          <a:bodyPr>
            <a:noAutofit/>
          </a:bodyPr>
          <a:lstStyle/>
          <a:p>
            <a:r>
              <a:rPr lang="de-DE"/>
              <a:t>Let‘s make it harder than 0-DWORD overwrite</a:t>
            </a:r>
          </a:p>
          <a:p>
            <a:r>
              <a:rPr lang="de-DE"/>
              <a:t>For Infiltrate: Let‘s exploit ZDI-CAN-3507</a:t>
            </a:r>
          </a:p>
          <a:p>
            <a:r>
              <a:rPr lang="de-DE"/>
              <a:t>Originally planned for Pwn2Own 2016…</a:t>
            </a:r>
          </a:p>
          <a:p>
            <a:r>
              <a:rPr lang="de-DE"/>
              <a:t>Obvious: I can‘t reveal any information about the bug</a:t>
            </a:r>
          </a:p>
          <a:p>
            <a:r>
              <a:rPr lang="de-DE"/>
              <a:t>But I can describe the exploit methodology </a:t>
            </a:r>
            <a:r>
              <a:rPr lang="de-DE">
                <a:sym typeface="Wingdings" panose="05000000000000000000" pitchFamily="2" charset="2"/>
              </a:rPr>
              <a:t></a:t>
            </a:r>
            <a:endParaRPr lang="de-DE"/>
          </a:p>
          <a:p>
            <a:pPr lvl="1"/>
            <a:r>
              <a:rPr lang="de-DE"/>
              <a:t>At least the basic steps</a:t>
            </a:r>
          </a:p>
          <a:p>
            <a:r>
              <a:rPr lang="de-DE"/>
              <a:t>WARNING: </a:t>
            </a:r>
          </a:p>
          <a:p>
            <a:pPr lvl="1"/>
            <a:r>
              <a:rPr lang="de-DE"/>
              <a:t>The bug is ugly... </a:t>
            </a:r>
          </a:p>
          <a:p>
            <a:pPr lvl="1"/>
            <a:r>
              <a:rPr lang="de-DE"/>
              <a:t>But: That makes it a great example to showcase the flexibility of the described flink overwrite technique!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Exploiting the Reader</a:t>
            </a:r>
          </a:p>
        </p:txBody>
      </p:sp>
    </p:spTree>
    <p:extLst>
      <p:ext uri="{BB962C8B-B14F-4D97-AF65-F5344CB8AC3E}">
        <p14:creationId xmlns:p14="http://schemas.microsoft.com/office/powerpoint/2010/main" val="52275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Exploiting the Reader - ZDI-CAN-3507</a:t>
            </a:r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404378" y="1196752"/>
            <a:ext cx="8248650" cy="2304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/>
              <a:t>Setting:</a:t>
            </a:r>
          </a:p>
          <a:p>
            <a:pPr marL="0" indent="0" algn="ctr">
              <a:buNone/>
            </a:pPr>
            <a:r>
              <a:rPr lang="de-DE"/>
              <a:t>Write primitive of an </a:t>
            </a:r>
            <a:r>
              <a:rPr lang="de-DE" i="1"/>
              <a:t>object-pointer</a:t>
            </a:r>
            <a:r>
              <a:rPr lang="de-DE"/>
              <a:t> (non-XFA) </a:t>
            </a:r>
            <a:br>
              <a:rPr lang="de-DE"/>
            </a:br>
            <a:r>
              <a:rPr lang="de-DE"/>
              <a:t>to an arbitrary address</a:t>
            </a:r>
          </a:p>
        </p:txBody>
      </p:sp>
      <p:sp>
        <p:nvSpPr>
          <p:cNvPr id="9" name="Rechteck 8"/>
          <p:cNvSpPr/>
          <p:nvPr/>
        </p:nvSpPr>
        <p:spPr>
          <a:xfrm>
            <a:off x="7524328" y="3046644"/>
            <a:ext cx="720080" cy="6517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b="1"/>
              <a:t>!!</a:t>
            </a:r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467544" y="2828401"/>
            <a:ext cx="8248650" cy="969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/>
              <a:t>We can only write to an address </a:t>
            </a:r>
            <a:br>
              <a:rPr lang="de-DE"/>
            </a:br>
            <a:r>
              <a:rPr lang="de-DE"/>
              <a:t>where we have a 0-DWORD</a:t>
            </a:r>
          </a:p>
        </p:txBody>
      </p:sp>
      <p:sp>
        <p:nvSpPr>
          <p:cNvPr id="11" name="Rechteck 10"/>
          <p:cNvSpPr/>
          <p:nvPr/>
        </p:nvSpPr>
        <p:spPr>
          <a:xfrm>
            <a:off x="2771800" y="4365104"/>
            <a:ext cx="3668118" cy="12241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/>
              <a:t>cmp [ecx], 0 // ecx is under control!</a:t>
            </a:r>
          </a:p>
          <a:p>
            <a:r>
              <a:rPr lang="de-DE" b="1"/>
              <a:t>jnz &lt;no_write&gt;</a:t>
            </a:r>
          </a:p>
          <a:p>
            <a:r>
              <a:rPr lang="de-DE" b="1"/>
              <a:t>*ecx = alloc_some_nonXFA_object()</a:t>
            </a:r>
          </a:p>
        </p:txBody>
      </p:sp>
    </p:spTree>
    <p:extLst>
      <p:ext uri="{BB962C8B-B14F-4D97-AF65-F5344CB8AC3E}">
        <p14:creationId xmlns:p14="http://schemas.microsoft.com/office/powerpoint/2010/main" val="308196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Exploiting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Reader - ZDI-CAN-3507</a:t>
            </a:r>
          </a:p>
        </p:txBody>
      </p:sp>
      <p:sp>
        <p:nvSpPr>
          <p:cNvPr id="14" name="Inhaltsplatzhalter 1"/>
          <p:cNvSpPr>
            <a:spLocks noGrp="1"/>
          </p:cNvSpPr>
          <p:nvPr>
            <p:ph idx="1"/>
          </p:nvPr>
        </p:nvSpPr>
        <p:spPr>
          <a:xfrm>
            <a:off x="471488" y="1124744"/>
            <a:ext cx="8565008" cy="5040560"/>
          </a:xfrm>
        </p:spPr>
        <p:txBody>
          <a:bodyPr>
            <a:normAutofit/>
          </a:bodyPr>
          <a:lstStyle/>
          <a:p>
            <a:r>
              <a:rPr lang="de-DE"/>
              <a:t>Plan: Bypass ASLR by only triggering the vuln </a:t>
            </a:r>
            <a:r>
              <a:rPr lang="de-DE" i="1"/>
              <a:t>twice</a:t>
            </a:r>
          </a:p>
          <a:p>
            <a:pPr lvl="1"/>
            <a:r>
              <a:rPr lang="de-DE"/>
              <a:t>First shot to derive information about the heap layout</a:t>
            </a:r>
          </a:p>
          <a:p>
            <a:pPr lvl="1"/>
            <a:r>
              <a:rPr lang="de-DE"/>
              <a:t>Second shot to attack the flink</a:t>
            </a:r>
          </a:p>
          <a:p>
            <a:endParaRPr lang="de-DE"/>
          </a:p>
          <a:p>
            <a:r>
              <a:rPr lang="de-DE"/>
              <a:t>First part is easy: Hit floating point arrays! </a:t>
            </a:r>
          </a:p>
          <a:p>
            <a:pPr lvl="1"/>
            <a:r>
              <a:rPr lang="de-DE"/>
              <a:t>We can‘t shoot into heap spray of strings: No 0-DWORD…</a:t>
            </a:r>
          </a:p>
          <a:p>
            <a:pPr lvl="1"/>
            <a:r>
              <a:rPr lang="de-DE"/>
              <a:t>Push value 1.59275155158737554072477261984e-315 into arrays =&gt; Results in binary pattern (after spec IEEE754)</a:t>
            </a:r>
            <a:br>
              <a:rPr lang="de-DE"/>
            </a:br>
            <a:br>
              <a:rPr lang="de-DE"/>
            </a:br>
            <a:r>
              <a:rPr lang="de-DE"/>
              <a:t>13371337 00000000 13371337 00000000</a:t>
            </a:r>
            <a:br>
              <a:rPr lang="de-DE"/>
            </a:br>
            <a:r>
              <a:rPr lang="de-DE"/>
              <a:t>13371337 00000000 13371337 00000000 …</a:t>
            </a:r>
          </a:p>
        </p:txBody>
      </p:sp>
    </p:spTree>
    <p:extLst>
      <p:ext uri="{BB962C8B-B14F-4D97-AF65-F5344CB8AC3E}">
        <p14:creationId xmlns:p14="http://schemas.microsoft.com/office/powerpoint/2010/main" val="388058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2986206" y="2752080"/>
            <a:ext cx="1584176" cy="12391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Array X-1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4707542" y="2765900"/>
            <a:ext cx="1584176" cy="12391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6428878" y="2765900"/>
            <a:ext cx="1584176" cy="12391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Array X+1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71488" y="4573647"/>
            <a:ext cx="8248650" cy="1591656"/>
          </a:xfrm>
        </p:spPr>
        <p:txBody>
          <a:bodyPr/>
          <a:lstStyle/>
          <a:p>
            <a:r>
              <a:rPr lang="de-DE"/>
              <a:t>First shot will go to 0x10101014, this will be mapped by the array heap spray</a:t>
            </a:r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Exploiting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Reader - ZDI-CAN-3507</a:t>
            </a:r>
          </a:p>
        </p:txBody>
      </p:sp>
      <p:sp>
        <p:nvSpPr>
          <p:cNvPr id="2" name="Abgerundetes Rechteck 1"/>
          <p:cNvSpPr/>
          <p:nvPr/>
        </p:nvSpPr>
        <p:spPr>
          <a:xfrm>
            <a:off x="1264870" y="2752080"/>
            <a:ext cx="1584176" cy="12391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Array X-2</a:t>
            </a:r>
          </a:p>
        </p:txBody>
      </p:sp>
      <p:sp>
        <p:nvSpPr>
          <p:cNvPr id="15" name="Rechteck 14"/>
          <p:cNvSpPr/>
          <p:nvPr/>
        </p:nvSpPr>
        <p:spPr>
          <a:xfrm>
            <a:off x="6708563" y="1497367"/>
            <a:ext cx="1523595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/>
              <a:t>First shot @ 0x10101014 </a:t>
            </a:r>
            <a:br>
              <a:rPr lang="de-DE" sz="1400" b="1"/>
            </a:br>
            <a:r>
              <a:rPr lang="de-DE" sz="1400" b="1"/>
              <a:t>hits a 0-DWORD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65722" y="2876075"/>
            <a:ext cx="1671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/>
              <a:t>13371337 00000000 13371337 00000000 </a:t>
            </a:r>
          </a:p>
          <a:p>
            <a:r>
              <a:rPr lang="de-DE" sz="700"/>
              <a:t>13371337 00000000 13371337 00000000 </a:t>
            </a:r>
          </a:p>
          <a:p>
            <a:r>
              <a:rPr lang="de-DE" sz="700"/>
              <a:t>13371337 00000000 13371337 00000000 </a:t>
            </a:r>
          </a:p>
          <a:p>
            <a:r>
              <a:rPr lang="de-DE" sz="700"/>
              <a:t>13371337 00000000 13371337 00000000 </a:t>
            </a:r>
          </a:p>
          <a:p>
            <a:r>
              <a:rPr lang="de-DE" sz="700"/>
              <a:t>13371337 00000000 13371337 00000000 </a:t>
            </a:r>
          </a:p>
          <a:p>
            <a:r>
              <a:rPr lang="de-DE" sz="700"/>
              <a:t>13371337 00000000 13371337 00000000 </a:t>
            </a:r>
          </a:p>
          <a:p>
            <a:r>
              <a:rPr lang="de-DE" sz="700"/>
              <a:t>13371337 00000000 13371337 00000000 </a:t>
            </a:r>
          </a:p>
          <a:p>
            <a:r>
              <a:rPr lang="de-DE" sz="700"/>
              <a:t>13371337 00000000 13371337 00000000 </a:t>
            </a:r>
          </a:p>
          <a:p>
            <a:r>
              <a:rPr lang="de-DE" sz="700"/>
              <a:t>…</a:t>
            </a:r>
          </a:p>
        </p:txBody>
      </p:sp>
      <p:sp>
        <p:nvSpPr>
          <p:cNvPr id="20" name="Rechteck 19"/>
          <p:cNvSpPr/>
          <p:nvPr/>
        </p:nvSpPr>
        <p:spPr>
          <a:xfrm>
            <a:off x="4681811" y="3212844"/>
            <a:ext cx="861522" cy="164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1103366" y="4149080"/>
            <a:ext cx="7128792" cy="0"/>
          </a:xfrm>
          <a:prstGeom prst="straightConnector1">
            <a:avLst/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986206" y="2192893"/>
            <a:ext cx="2126366" cy="6361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13371337 00000000</a:t>
            </a:r>
          </a:p>
        </p:txBody>
      </p:sp>
      <p:cxnSp>
        <p:nvCxnSpPr>
          <p:cNvPr id="24" name="Gerader Verbinder 23"/>
          <p:cNvCxnSpPr>
            <a:endCxn id="20" idx="1"/>
          </p:cNvCxnSpPr>
          <p:nvPr/>
        </p:nvCxnSpPr>
        <p:spPr>
          <a:xfrm>
            <a:off x="2986206" y="2829049"/>
            <a:ext cx="1695605" cy="4661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endCxn id="20" idx="3"/>
          </p:cNvCxnSpPr>
          <p:nvPr/>
        </p:nvCxnSpPr>
        <p:spPr>
          <a:xfrm>
            <a:off x="5114925" y="2206625"/>
            <a:ext cx="428408" cy="108862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4878359" y="1893411"/>
            <a:ext cx="1781873" cy="511071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461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2986206" y="2814853"/>
            <a:ext cx="1584176" cy="12391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Array X-1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4707542" y="2828673"/>
            <a:ext cx="1584176" cy="12391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6428878" y="2828673"/>
            <a:ext cx="1584176" cy="12391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Array X+1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Exploiting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Reader - ZDI-CAN-3507</a:t>
            </a:r>
          </a:p>
        </p:txBody>
      </p:sp>
      <p:sp>
        <p:nvSpPr>
          <p:cNvPr id="2" name="Abgerundetes Rechteck 1"/>
          <p:cNvSpPr/>
          <p:nvPr/>
        </p:nvSpPr>
        <p:spPr>
          <a:xfrm>
            <a:off x="1264870" y="2814853"/>
            <a:ext cx="1584176" cy="12391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Array X-2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1103366" y="4216917"/>
            <a:ext cx="7128792" cy="0"/>
          </a:xfrm>
          <a:prstGeom prst="straightConnector1">
            <a:avLst/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6499195" y="1537309"/>
            <a:ext cx="2232248" cy="982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Successful overwrite gives us base address of Array X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46672" y="2938848"/>
            <a:ext cx="17631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/>
              <a:t>13371337 00000000 13371337 00000000 </a:t>
            </a:r>
          </a:p>
          <a:p>
            <a:r>
              <a:rPr lang="de-DE" sz="700"/>
              <a:t>13371337 00000000 13371337 00000000 </a:t>
            </a:r>
          </a:p>
          <a:p>
            <a:r>
              <a:rPr lang="de-DE" sz="700"/>
              <a:t>13371337 00000000 13371337 00000000 </a:t>
            </a:r>
          </a:p>
          <a:p>
            <a:r>
              <a:rPr lang="de-DE" sz="700"/>
              <a:t>13371337 AABBCCDD 13371337 00000000 </a:t>
            </a:r>
          </a:p>
          <a:p>
            <a:r>
              <a:rPr lang="de-DE" sz="700"/>
              <a:t>13371337 00000000 13371337 00000000 </a:t>
            </a:r>
          </a:p>
          <a:p>
            <a:r>
              <a:rPr lang="de-DE" sz="700"/>
              <a:t>13371337 00000000 13371337 00000000 </a:t>
            </a:r>
          </a:p>
          <a:p>
            <a:r>
              <a:rPr lang="de-DE" sz="700"/>
              <a:t>13371337 00000000 13371337 00000000 </a:t>
            </a:r>
          </a:p>
          <a:p>
            <a:r>
              <a:rPr lang="de-DE" sz="700"/>
              <a:t>13371337 00000000 13371337 00000000 </a:t>
            </a:r>
          </a:p>
          <a:p>
            <a:r>
              <a:rPr lang="de-DE" sz="700"/>
              <a:t>…</a:t>
            </a:r>
          </a:p>
        </p:txBody>
      </p:sp>
      <p:sp>
        <p:nvSpPr>
          <p:cNvPr id="21" name="Rechteck 20"/>
          <p:cNvSpPr/>
          <p:nvPr/>
        </p:nvSpPr>
        <p:spPr>
          <a:xfrm>
            <a:off x="3310752" y="4897274"/>
            <a:ext cx="2701408" cy="9079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…and now we also know base addresses of Arrays X-1, X-2, X+1, X+2,…!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H="1" flipV="1">
            <a:off x="1331640" y="2878103"/>
            <a:ext cx="3430384" cy="195891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4748858" y="2906858"/>
            <a:ext cx="1713855" cy="1927992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3076575" y="2861614"/>
            <a:ext cx="1690689" cy="1978819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endCxn id="20" idx="1"/>
          </p:cNvCxnSpPr>
          <p:nvPr/>
        </p:nvCxnSpPr>
        <p:spPr>
          <a:xfrm>
            <a:off x="2902220" y="2766249"/>
            <a:ext cx="1809932" cy="59198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endCxn id="20" idx="3"/>
          </p:cNvCxnSpPr>
          <p:nvPr/>
        </p:nvCxnSpPr>
        <p:spPr>
          <a:xfrm>
            <a:off x="5132525" y="2234533"/>
            <a:ext cx="407964" cy="112369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2902220" y="2220801"/>
            <a:ext cx="2227951" cy="545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13371337 AABBCCDD</a:t>
            </a:r>
          </a:p>
        </p:txBody>
      </p:sp>
      <p:sp>
        <p:nvSpPr>
          <p:cNvPr id="20" name="Rechteck 19"/>
          <p:cNvSpPr/>
          <p:nvPr/>
        </p:nvSpPr>
        <p:spPr>
          <a:xfrm>
            <a:off x="4712152" y="3275829"/>
            <a:ext cx="828337" cy="164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4765326" y="2028384"/>
            <a:ext cx="1663552" cy="849718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8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Exploiting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Reader - ZDI-CAN-3507</a:t>
            </a:r>
          </a:p>
        </p:txBody>
      </p:sp>
      <p:sp>
        <p:nvSpPr>
          <p:cNvPr id="14" name="Inhaltsplatzhalter 1"/>
          <p:cNvSpPr>
            <a:spLocks noGrp="1"/>
          </p:cNvSpPr>
          <p:nvPr>
            <p:ph idx="1"/>
          </p:nvPr>
        </p:nvSpPr>
        <p:spPr>
          <a:xfrm>
            <a:off x="471488" y="1124744"/>
            <a:ext cx="8565008" cy="5040560"/>
          </a:xfrm>
        </p:spPr>
        <p:txBody>
          <a:bodyPr>
            <a:normAutofit/>
          </a:bodyPr>
          <a:lstStyle/>
          <a:p>
            <a:r>
              <a:rPr lang="de-DE"/>
              <a:t>Now we need to overwrite a flink</a:t>
            </a:r>
          </a:p>
          <a:p>
            <a:pPr lvl="1"/>
            <a:r>
              <a:rPr lang="de-DE"/>
              <a:t>A flink is an address, obviously != 0, but we can only write to an address where we have a 0-DW...</a:t>
            </a:r>
          </a:p>
          <a:p>
            <a:r>
              <a:rPr lang="de-DE"/>
              <a:t>Solution: Partial overwrite a flink which ends on 00‘s!</a:t>
            </a:r>
          </a:p>
          <a:p>
            <a:pPr lvl="1"/>
            <a:r>
              <a:rPr lang="de-DE"/>
              <a:t>Let‘s manipulate the flink so that it is shifted into a neighboring float array!</a:t>
            </a:r>
          </a:p>
          <a:p>
            <a:pPr lvl="1"/>
            <a:r>
              <a:rPr lang="de-DE"/>
              <a:t>When an object allocation with the „bad flink“ occurs, the object (and hence the vtable) is placed into the float array</a:t>
            </a:r>
          </a:p>
          <a:p>
            <a:r>
              <a:rPr lang="de-DE"/>
              <a:t>So how do I know where my flinks are in memory?</a:t>
            </a:r>
          </a:p>
          <a:p>
            <a:r>
              <a:rPr lang="de-DE"/>
              <a:t>And how do I know in where I can find the chunk that contains the flink ending on 00‘s (our target flink)??</a:t>
            </a:r>
          </a:p>
        </p:txBody>
      </p:sp>
    </p:spTree>
    <p:extLst>
      <p:ext uri="{BB962C8B-B14F-4D97-AF65-F5344CB8AC3E}">
        <p14:creationId xmlns:p14="http://schemas.microsoft.com/office/powerpoint/2010/main" val="75847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Exploiting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Reader - ZDI-CAN-3507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113838" y="2007889"/>
            <a:ext cx="2772308" cy="1704297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Array Buffer Z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51915" y="2004080"/>
            <a:ext cx="2772308" cy="1708107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Array Buffer Z-1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977031" y="2007890"/>
            <a:ext cx="2772308" cy="1704296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Array Buffer Z+1</a:t>
            </a:r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3113838" y="1989487"/>
            <a:ext cx="2791306" cy="168837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 flipV="1">
            <a:off x="3076576" y="1999681"/>
            <a:ext cx="2809570" cy="164430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054711" y="2151906"/>
            <a:ext cx="89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FREE IT</a:t>
            </a:r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4495229" y="3827628"/>
            <a:ext cx="4763" cy="436893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3113838" y="4365103"/>
            <a:ext cx="2772308" cy="1833073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[…]</a:t>
            </a:r>
          </a:p>
        </p:txBody>
      </p:sp>
      <p:sp>
        <p:nvSpPr>
          <p:cNvPr id="36" name="Rechteck 35"/>
          <p:cNvSpPr/>
          <p:nvPr/>
        </p:nvSpPr>
        <p:spPr>
          <a:xfrm>
            <a:off x="3219088" y="4438424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jfMC*</a:t>
            </a:r>
          </a:p>
        </p:txBody>
      </p:sp>
      <p:sp>
        <p:nvSpPr>
          <p:cNvPr id="37" name="Rechteck 36"/>
          <p:cNvSpPr/>
          <p:nvPr/>
        </p:nvSpPr>
        <p:spPr>
          <a:xfrm>
            <a:off x="3893448" y="4437112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Block data</a:t>
            </a:r>
          </a:p>
        </p:txBody>
      </p:sp>
      <p:sp>
        <p:nvSpPr>
          <p:cNvPr id="38" name="Rechteck 37"/>
          <p:cNvSpPr/>
          <p:nvPr/>
        </p:nvSpPr>
        <p:spPr>
          <a:xfrm>
            <a:off x="3217188" y="4789566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jfMC*</a:t>
            </a:r>
          </a:p>
        </p:txBody>
      </p:sp>
      <p:sp>
        <p:nvSpPr>
          <p:cNvPr id="39" name="Rechteck 38"/>
          <p:cNvSpPr/>
          <p:nvPr/>
        </p:nvSpPr>
        <p:spPr>
          <a:xfrm>
            <a:off x="3891548" y="4788254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Block data</a:t>
            </a:r>
          </a:p>
        </p:txBody>
      </p:sp>
      <p:sp>
        <p:nvSpPr>
          <p:cNvPr id="41" name="Rechteck 40"/>
          <p:cNvSpPr/>
          <p:nvPr/>
        </p:nvSpPr>
        <p:spPr>
          <a:xfrm>
            <a:off x="3893448" y="5462100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Free buffer</a:t>
            </a:r>
          </a:p>
        </p:txBody>
      </p:sp>
      <p:sp>
        <p:nvSpPr>
          <p:cNvPr id="45" name="Rechteck 44"/>
          <p:cNvSpPr/>
          <p:nvPr/>
        </p:nvSpPr>
        <p:spPr>
          <a:xfrm>
            <a:off x="6372200" y="4440803"/>
            <a:ext cx="2160240" cy="1681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Allocate enough jfCache objects to cause allocation of new chunk</a:t>
            </a:r>
          </a:p>
          <a:p>
            <a:pPr algn="ctr"/>
            <a:r>
              <a:rPr lang="de-DE" b="1"/>
              <a:t>=&gt; Array replaced!</a:t>
            </a:r>
          </a:p>
        </p:txBody>
      </p:sp>
      <p:sp>
        <p:nvSpPr>
          <p:cNvPr id="21" name="Rechteck 20"/>
          <p:cNvSpPr/>
          <p:nvPr/>
        </p:nvSpPr>
        <p:spPr>
          <a:xfrm>
            <a:off x="3217188" y="5462100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flink</a:t>
            </a:r>
          </a:p>
        </p:txBody>
      </p:sp>
      <p:sp>
        <p:nvSpPr>
          <p:cNvPr id="22" name="Rechteck 21"/>
          <p:cNvSpPr/>
          <p:nvPr/>
        </p:nvSpPr>
        <p:spPr>
          <a:xfrm>
            <a:off x="3891548" y="5830138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Free buffer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15288" y="5830138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flink</a:t>
            </a:r>
          </a:p>
        </p:txBody>
      </p:sp>
    </p:spTree>
    <p:extLst>
      <p:ext uri="{BB962C8B-B14F-4D97-AF65-F5344CB8AC3E}">
        <p14:creationId xmlns:p14="http://schemas.microsoft.com/office/powerpoint/2010/main" val="340285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32" grpId="0"/>
      <p:bldP spid="31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5" grpId="0" animBg="1"/>
      <p:bldP spid="21" grpId="0" animBg="1"/>
      <p:bldP spid="22" grpId="0" animBg="1"/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Exploiting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Reader - ZDI-CAN-3507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059832" y="2704902"/>
            <a:ext cx="2772308" cy="1833073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[…]</a:t>
            </a:r>
          </a:p>
        </p:txBody>
      </p:sp>
      <p:sp>
        <p:nvSpPr>
          <p:cNvPr id="36" name="Rechteck 35"/>
          <p:cNvSpPr/>
          <p:nvPr/>
        </p:nvSpPr>
        <p:spPr>
          <a:xfrm>
            <a:off x="3165082" y="2778223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jfMC*</a:t>
            </a:r>
          </a:p>
        </p:txBody>
      </p:sp>
      <p:sp>
        <p:nvSpPr>
          <p:cNvPr id="37" name="Rechteck 36"/>
          <p:cNvSpPr/>
          <p:nvPr/>
        </p:nvSpPr>
        <p:spPr>
          <a:xfrm>
            <a:off x="3839442" y="2776911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Block data</a:t>
            </a:r>
          </a:p>
        </p:txBody>
      </p:sp>
      <p:sp>
        <p:nvSpPr>
          <p:cNvPr id="38" name="Rechteck 37"/>
          <p:cNvSpPr/>
          <p:nvPr/>
        </p:nvSpPr>
        <p:spPr>
          <a:xfrm>
            <a:off x="3163182" y="3129365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jfMC*</a:t>
            </a:r>
          </a:p>
        </p:txBody>
      </p:sp>
      <p:sp>
        <p:nvSpPr>
          <p:cNvPr id="39" name="Rechteck 38"/>
          <p:cNvSpPr/>
          <p:nvPr/>
        </p:nvSpPr>
        <p:spPr>
          <a:xfrm>
            <a:off x="3837542" y="3128053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Block data</a:t>
            </a:r>
          </a:p>
        </p:txBody>
      </p:sp>
      <p:sp>
        <p:nvSpPr>
          <p:cNvPr id="41" name="Rechteck 40"/>
          <p:cNvSpPr/>
          <p:nvPr/>
        </p:nvSpPr>
        <p:spPr>
          <a:xfrm>
            <a:off x="3839442" y="3801899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Free buffer</a:t>
            </a:r>
          </a:p>
        </p:txBody>
      </p:sp>
      <p:sp>
        <p:nvSpPr>
          <p:cNvPr id="22" name="Rechteck 21"/>
          <p:cNvSpPr/>
          <p:nvPr/>
        </p:nvSpPr>
        <p:spPr>
          <a:xfrm>
            <a:off x="3837542" y="4169937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Free buffer</a:t>
            </a:r>
          </a:p>
        </p:txBody>
      </p:sp>
      <p:sp>
        <p:nvSpPr>
          <p:cNvPr id="23" name="Rechteck 22"/>
          <p:cNvSpPr/>
          <p:nvPr/>
        </p:nvSpPr>
        <p:spPr>
          <a:xfrm>
            <a:off x="3161282" y="4169937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flink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107504" y="2704902"/>
            <a:ext cx="2772308" cy="1833073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Array buffer Z-1</a:t>
            </a:r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2558678" y="2234782"/>
            <a:ext cx="594097" cy="427059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622077" y="1376737"/>
            <a:ext cx="1856616" cy="6671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/>
              <a:t>We know the array base address</a:t>
            </a:r>
          </a:p>
        </p:txBody>
      </p:sp>
      <p:sp>
        <p:nvSpPr>
          <p:cNvPr id="30" name="Rechteck 29"/>
          <p:cNvSpPr/>
          <p:nvPr/>
        </p:nvSpPr>
        <p:spPr>
          <a:xfrm>
            <a:off x="3500881" y="1373464"/>
            <a:ext cx="1890210" cy="8289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/>
              <a:t>=&gt; We know the flink addresses if we replace Array Z!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3445948" y="2402365"/>
            <a:ext cx="905390" cy="1387933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644246" y="4840512"/>
            <a:ext cx="4112417" cy="125245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/>
              <a:t>Now we can find a suitable flink ending on 00‘s </a:t>
            </a:r>
          </a:p>
          <a:p>
            <a:pPr algn="ctr"/>
            <a:r>
              <a:rPr lang="de-DE" sz="2000" b="1"/>
              <a:t>=&gt; This will be the overwrite target!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61282" y="3801899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flink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6264188" y="2704902"/>
            <a:ext cx="2772308" cy="1833073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6369438" y="2778223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jfMC*</a:t>
            </a:r>
          </a:p>
        </p:txBody>
      </p:sp>
      <p:sp>
        <p:nvSpPr>
          <p:cNvPr id="44" name="Rechteck 43"/>
          <p:cNvSpPr/>
          <p:nvPr/>
        </p:nvSpPr>
        <p:spPr>
          <a:xfrm>
            <a:off x="7043798" y="2776911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Block data</a:t>
            </a:r>
          </a:p>
        </p:txBody>
      </p:sp>
      <p:sp>
        <p:nvSpPr>
          <p:cNvPr id="45" name="Rechteck 44"/>
          <p:cNvSpPr/>
          <p:nvPr/>
        </p:nvSpPr>
        <p:spPr>
          <a:xfrm>
            <a:off x="6367538" y="3129365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jfMC*</a:t>
            </a:r>
          </a:p>
        </p:txBody>
      </p:sp>
      <p:sp>
        <p:nvSpPr>
          <p:cNvPr id="46" name="Rechteck 45"/>
          <p:cNvSpPr/>
          <p:nvPr/>
        </p:nvSpPr>
        <p:spPr>
          <a:xfrm>
            <a:off x="7041898" y="3128053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Block data</a:t>
            </a:r>
          </a:p>
        </p:txBody>
      </p:sp>
      <p:sp>
        <p:nvSpPr>
          <p:cNvPr id="47" name="Rechteck 46"/>
          <p:cNvSpPr/>
          <p:nvPr/>
        </p:nvSpPr>
        <p:spPr>
          <a:xfrm>
            <a:off x="7043798" y="3801899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Free buffer</a:t>
            </a:r>
          </a:p>
        </p:txBody>
      </p:sp>
      <p:sp>
        <p:nvSpPr>
          <p:cNvPr id="48" name="Rechteck 47"/>
          <p:cNvSpPr/>
          <p:nvPr/>
        </p:nvSpPr>
        <p:spPr>
          <a:xfrm>
            <a:off x="7041898" y="4169937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Free buffer</a:t>
            </a:r>
          </a:p>
        </p:txBody>
      </p:sp>
      <p:sp>
        <p:nvSpPr>
          <p:cNvPr id="49" name="Rechteck 48"/>
          <p:cNvSpPr/>
          <p:nvPr/>
        </p:nvSpPr>
        <p:spPr>
          <a:xfrm>
            <a:off x="6365638" y="4169937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flink</a:t>
            </a:r>
          </a:p>
        </p:txBody>
      </p:sp>
      <p:sp>
        <p:nvSpPr>
          <p:cNvPr id="50" name="Rechteck 49"/>
          <p:cNvSpPr/>
          <p:nvPr/>
        </p:nvSpPr>
        <p:spPr>
          <a:xfrm>
            <a:off x="6365638" y="3801899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flink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200292" y="3432567"/>
            <a:ext cx="8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[…]</a:t>
            </a:r>
          </a:p>
        </p:txBody>
      </p:sp>
      <p:sp>
        <p:nvSpPr>
          <p:cNvPr id="51" name="Rechteck 50"/>
          <p:cNvSpPr/>
          <p:nvPr/>
        </p:nvSpPr>
        <p:spPr>
          <a:xfrm>
            <a:off x="6705236" y="1373464"/>
            <a:ext cx="1945733" cy="8289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/>
              <a:t>=&gt; We know the flink addresses if we replace Array Z+n!</a:t>
            </a:r>
          </a:p>
        </p:txBody>
      </p:sp>
      <p:grpSp>
        <p:nvGrpSpPr>
          <p:cNvPr id="52" name="Gruppieren 51"/>
          <p:cNvGrpSpPr/>
          <p:nvPr/>
        </p:nvGrpSpPr>
        <p:grpSpPr>
          <a:xfrm>
            <a:off x="5933234" y="3594373"/>
            <a:ext cx="220513" cy="45719"/>
            <a:chOff x="4052555" y="5730388"/>
            <a:chExt cx="220513" cy="45719"/>
          </a:xfrm>
          <a:solidFill>
            <a:schemeClr val="accent6"/>
          </a:solidFill>
        </p:grpSpPr>
        <p:sp>
          <p:nvSpPr>
            <p:cNvPr id="53" name="Ellipse 52"/>
            <p:cNvSpPr/>
            <p:nvPr/>
          </p:nvSpPr>
          <p:spPr>
            <a:xfrm>
              <a:off x="4052555" y="5730388"/>
              <a:ext cx="45719" cy="45719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00" b="1">
                <a:solidFill>
                  <a:schemeClr val="tx1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4139952" y="5730388"/>
              <a:ext cx="45719" cy="45719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00" b="1">
                <a:solidFill>
                  <a:schemeClr val="tx1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4227349" y="5730388"/>
              <a:ext cx="45719" cy="45719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Gerade Verbindung mit Pfeil 55"/>
          <p:cNvCxnSpPr/>
          <p:nvPr/>
        </p:nvCxnSpPr>
        <p:spPr>
          <a:xfrm flipH="1">
            <a:off x="3466787" y="2423913"/>
            <a:ext cx="874403" cy="1747665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6735824" y="2402365"/>
            <a:ext cx="905390" cy="1387933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56663" y="2423913"/>
            <a:ext cx="874403" cy="1747665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6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34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7" grpId="0"/>
      <p:bldP spid="5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Exploiting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Reader - ZDI-CAN-3507</a:t>
            </a:r>
          </a:p>
        </p:txBody>
      </p:sp>
      <p:sp>
        <p:nvSpPr>
          <p:cNvPr id="14" name="Inhaltsplatzhalter 1"/>
          <p:cNvSpPr>
            <a:spLocks noGrp="1"/>
          </p:cNvSpPr>
          <p:nvPr>
            <p:ph idx="1"/>
          </p:nvPr>
        </p:nvSpPr>
        <p:spPr>
          <a:xfrm>
            <a:off x="471488" y="1124744"/>
            <a:ext cx="8565008" cy="5040560"/>
          </a:xfrm>
        </p:spPr>
        <p:txBody>
          <a:bodyPr>
            <a:normAutofit/>
          </a:bodyPr>
          <a:lstStyle/>
          <a:p>
            <a:r>
              <a:rPr lang="de-DE"/>
              <a:t>Knowing the flink addresses we need to search a flink of form 0xXXYY</a:t>
            </a:r>
            <a:r>
              <a:rPr lang="de-DE">
                <a:solidFill>
                  <a:srgbClr val="FF0000"/>
                </a:solidFill>
              </a:rPr>
              <a:t>0000</a:t>
            </a:r>
          </a:p>
          <a:p>
            <a:pPr lvl="1"/>
            <a:r>
              <a:rPr lang="de-DE"/>
              <a:t>Why not 00? You won‘t shift the flink into the next array!</a:t>
            </a:r>
          </a:p>
          <a:p>
            <a:pPr lvl="1"/>
            <a:r>
              <a:rPr lang="de-DE"/>
              <a:t>Why not 000000? Very unlikely to find such a flink!</a:t>
            </a:r>
          </a:p>
          <a:p>
            <a:r>
              <a:rPr lang="de-DE"/>
              <a:t>Lower 16 bits of the flink will be overwritten with upper 16 bits of the object pointer</a:t>
            </a:r>
          </a:p>
          <a:p>
            <a:r>
              <a:rPr lang="de-DE"/>
              <a:t>Let‘s assume write of object pointer == 0x09204060</a:t>
            </a:r>
          </a:p>
        </p:txBody>
      </p:sp>
      <p:sp>
        <p:nvSpPr>
          <p:cNvPr id="4" name="Rechteck 3"/>
          <p:cNvSpPr/>
          <p:nvPr/>
        </p:nvSpPr>
        <p:spPr>
          <a:xfrm>
            <a:off x="683568" y="5313124"/>
            <a:ext cx="3384376" cy="780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/>
              <a:t>00000000 0000YYXX</a:t>
            </a:r>
          </a:p>
        </p:txBody>
      </p:sp>
      <p:sp>
        <p:nvSpPr>
          <p:cNvPr id="5" name="Rechteck 4"/>
          <p:cNvSpPr/>
          <p:nvPr/>
        </p:nvSpPr>
        <p:spPr>
          <a:xfrm>
            <a:off x="1571182" y="5502096"/>
            <a:ext cx="1578378" cy="398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94654" y="4514847"/>
            <a:ext cx="788925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/>
              <a:t>flink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893131" y="5005377"/>
            <a:ext cx="261192" cy="522987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3959746" y="4514847"/>
            <a:ext cx="1385089" cy="64235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/>
              <a:t>Partial overwrite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149428" y="5701166"/>
            <a:ext cx="982884" cy="2630"/>
          </a:xfrm>
          <a:prstGeom prst="straightConnector1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5203056" y="5311080"/>
            <a:ext cx="3384376" cy="780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/>
              <a:t>0000</a:t>
            </a:r>
            <a:r>
              <a:rPr lang="de-DE" sz="2800" b="1">
                <a:solidFill>
                  <a:srgbClr val="FF0000"/>
                </a:solidFill>
              </a:rPr>
              <a:t>6040</a:t>
            </a:r>
            <a:r>
              <a:rPr lang="de-DE" sz="2800" b="1"/>
              <a:t> </a:t>
            </a:r>
            <a:r>
              <a:rPr lang="de-DE" sz="2800" b="1">
                <a:solidFill>
                  <a:srgbClr val="FF0000"/>
                </a:solidFill>
              </a:rPr>
              <a:t>2009</a:t>
            </a:r>
            <a:r>
              <a:rPr lang="de-DE" sz="2800" b="1"/>
              <a:t>YYXX</a:t>
            </a:r>
          </a:p>
        </p:txBody>
      </p:sp>
    </p:spTree>
    <p:extLst>
      <p:ext uri="{BB962C8B-B14F-4D97-AF65-F5344CB8AC3E}">
        <p14:creationId xmlns:p14="http://schemas.microsoft.com/office/powerpoint/2010/main" val="17258469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83678" y="3776230"/>
            <a:ext cx="8480809" cy="2461083"/>
          </a:xfrm>
        </p:spPr>
        <p:txBody>
          <a:bodyPr>
            <a:normAutofit/>
          </a:bodyPr>
          <a:lstStyle/>
          <a:p>
            <a:r>
              <a:rPr lang="de-DE"/>
              <a:t>Partial overwrite: 0xXXYY0000 =&gt; 0xXXYY</a:t>
            </a:r>
            <a:r>
              <a:rPr lang="de-DE">
                <a:solidFill>
                  <a:srgbClr val="FF0000"/>
                </a:solidFill>
              </a:rPr>
              <a:t>0920</a:t>
            </a:r>
          </a:p>
          <a:p>
            <a:r>
              <a:rPr lang="de-DE"/>
              <a:t>Flink will be shifted 0x920 bytes in this case</a:t>
            </a:r>
          </a:p>
          <a:p>
            <a:pPr lvl="1"/>
            <a:r>
              <a:rPr lang="de-DE"/>
              <a:t>Flink should be located near to the end of the chunk so that after the overwrite it points to the next Array Z+1!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Exploiting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Reader - ZDI-CAN-3507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977031" y="1556792"/>
            <a:ext cx="2772308" cy="1833073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Array Z+1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153795" y="1556793"/>
            <a:ext cx="2772308" cy="1833073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[…]</a:t>
            </a:r>
          </a:p>
        </p:txBody>
      </p:sp>
      <p:sp>
        <p:nvSpPr>
          <p:cNvPr id="19" name="Rechteck 18"/>
          <p:cNvSpPr/>
          <p:nvPr/>
        </p:nvSpPr>
        <p:spPr>
          <a:xfrm>
            <a:off x="3259045" y="1630114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jfMC*</a:t>
            </a:r>
          </a:p>
        </p:txBody>
      </p:sp>
      <p:sp>
        <p:nvSpPr>
          <p:cNvPr id="20" name="Rechteck 19"/>
          <p:cNvSpPr/>
          <p:nvPr/>
        </p:nvSpPr>
        <p:spPr>
          <a:xfrm>
            <a:off x="3933405" y="1628802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Block data</a:t>
            </a:r>
          </a:p>
        </p:txBody>
      </p:sp>
      <p:sp>
        <p:nvSpPr>
          <p:cNvPr id="21" name="Rechteck 20"/>
          <p:cNvSpPr/>
          <p:nvPr/>
        </p:nvSpPr>
        <p:spPr>
          <a:xfrm>
            <a:off x="3257145" y="1981256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jfMC*</a:t>
            </a:r>
          </a:p>
        </p:txBody>
      </p:sp>
      <p:sp>
        <p:nvSpPr>
          <p:cNvPr id="22" name="Rechteck 21"/>
          <p:cNvSpPr/>
          <p:nvPr/>
        </p:nvSpPr>
        <p:spPr>
          <a:xfrm>
            <a:off x="3931505" y="1979944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Block data</a:t>
            </a:r>
          </a:p>
        </p:txBody>
      </p:sp>
      <p:sp>
        <p:nvSpPr>
          <p:cNvPr id="23" name="Rechteck 22"/>
          <p:cNvSpPr/>
          <p:nvPr/>
        </p:nvSpPr>
        <p:spPr>
          <a:xfrm>
            <a:off x="3933405" y="2653790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Free buffer</a:t>
            </a:r>
          </a:p>
        </p:txBody>
      </p:sp>
      <p:sp>
        <p:nvSpPr>
          <p:cNvPr id="24" name="Rechteck 23"/>
          <p:cNvSpPr/>
          <p:nvPr/>
        </p:nvSpPr>
        <p:spPr>
          <a:xfrm>
            <a:off x="3257145" y="2653790"/>
            <a:ext cx="613772" cy="28263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flink</a:t>
            </a:r>
          </a:p>
        </p:txBody>
      </p:sp>
      <p:sp>
        <p:nvSpPr>
          <p:cNvPr id="25" name="Rechteck 24"/>
          <p:cNvSpPr/>
          <p:nvPr/>
        </p:nvSpPr>
        <p:spPr>
          <a:xfrm>
            <a:off x="3931505" y="3021828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Free buffer</a:t>
            </a:r>
          </a:p>
        </p:txBody>
      </p:sp>
      <p:sp>
        <p:nvSpPr>
          <p:cNvPr id="26" name="Rechteck 25"/>
          <p:cNvSpPr/>
          <p:nvPr/>
        </p:nvSpPr>
        <p:spPr>
          <a:xfrm>
            <a:off x="3255245" y="3021828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flink</a:t>
            </a:r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3810179" y="2267425"/>
            <a:ext cx="2232402" cy="53838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330559" y="1577796"/>
            <a:ext cx="2772308" cy="1833073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Array Z-1</a:t>
            </a:r>
          </a:p>
        </p:txBody>
      </p:sp>
    </p:spTree>
    <p:extLst>
      <p:ext uri="{BB962C8B-B14F-4D97-AF65-F5344CB8AC3E}">
        <p14:creationId xmlns:p14="http://schemas.microsoft.com/office/powerpoint/2010/main" val="92113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395536" y="3412157"/>
            <a:ext cx="871296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0:000&gt; !</a:t>
            </a:r>
            <a:r>
              <a:rPr lang="de-DE" sz="1400" err="1">
                <a:solidFill>
                  <a:schemeClr val="bg1"/>
                </a:solidFill>
              </a:rPr>
              <a:t>heap</a:t>
            </a:r>
            <a:r>
              <a:rPr lang="de-DE" sz="1400">
                <a:solidFill>
                  <a:schemeClr val="bg1"/>
                </a:solidFill>
              </a:rPr>
              <a:t> -p -a </a:t>
            </a:r>
            <a:r>
              <a:rPr lang="de-DE" sz="1400" err="1">
                <a:solidFill>
                  <a:schemeClr val="bg1"/>
                </a:solidFill>
              </a:rPr>
              <a:t>ecx</a:t>
            </a:r>
            <a:endParaRPr lang="de-DE" sz="1400">
              <a:solidFill>
                <a:schemeClr val="bg1"/>
              </a:solidFill>
            </a:endParaRPr>
          </a:p>
          <a:p>
            <a:r>
              <a:rPr lang="de-DE" sz="1400">
                <a:solidFill>
                  <a:schemeClr val="bg1"/>
                </a:solidFill>
              </a:rPr>
              <a:t>    </a:t>
            </a:r>
            <a:r>
              <a:rPr lang="de-DE" sz="1400" err="1">
                <a:solidFill>
                  <a:schemeClr val="bg1"/>
                </a:solidFill>
              </a:rPr>
              <a:t>address</a:t>
            </a:r>
            <a:r>
              <a:rPr lang="de-DE" sz="1400">
                <a:solidFill>
                  <a:schemeClr val="bg1"/>
                </a:solidFill>
              </a:rPr>
              <a:t> 07b2f3cc </a:t>
            </a:r>
            <a:r>
              <a:rPr lang="de-DE" sz="1400" err="1">
                <a:solidFill>
                  <a:schemeClr val="bg1"/>
                </a:solidFill>
              </a:rPr>
              <a:t>found</a:t>
            </a:r>
            <a:r>
              <a:rPr lang="de-DE" sz="1400">
                <a:solidFill>
                  <a:schemeClr val="bg1"/>
                </a:solidFill>
              </a:rPr>
              <a:t> in</a:t>
            </a:r>
          </a:p>
          <a:p>
            <a:r>
              <a:rPr lang="de-DE" sz="1400">
                <a:solidFill>
                  <a:schemeClr val="bg1"/>
                </a:solidFill>
              </a:rPr>
              <a:t>    _HEAP @ 11a0000</a:t>
            </a:r>
          </a:p>
          <a:p>
            <a:r>
              <a:rPr lang="de-DE" sz="1400">
                <a:solidFill>
                  <a:schemeClr val="bg1"/>
                </a:solidFill>
              </a:rPr>
              <a:t>      HEAP_ENTRY Size </a:t>
            </a:r>
            <a:r>
              <a:rPr lang="de-DE" sz="1400" err="1">
                <a:solidFill>
                  <a:schemeClr val="bg1"/>
                </a:solidFill>
              </a:rPr>
              <a:t>Prev</a:t>
            </a:r>
            <a:r>
              <a:rPr lang="de-DE" sz="1400">
                <a:solidFill>
                  <a:schemeClr val="bg1"/>
                </a:solidFill>
              </a:rPr>
              <a:t> Flags    </a:t>
            </a:r>
            <a:r>
              <a:rPr lang="de-DE" sz="1400" err="1">
                <a:solidFill>
                  <a:schemeClr val="bg1"/>
                </a:solidFill>
              </a:rPr>
              <a:t>UserPtr</a:t>
            </a:r>
            <a:r>
              <a:rPr lang="de-DE" sz="1400">
                <a:solidFill>
                  <a:schemeClr val="bg1"/>
                </a:solidFill>
              </a:rPr>
              <a:t>    </a:t>
            </a:r>
            <a:r>
              <a:rPr lang="de-DE" sz="1400" err="1">
                <a:solidFill>
                  <a:schemeClr val="bg1"/>
                </a:solidFill>
              </a:rPr>
              <a:t>UserSize</a:t>
            </a:r>
            <a:r>
              <a:rPr lang="de-DE" sz="1400">
                <a:solidFill>
                  <a:schemeClr val="bg1"/>
                </a:solidFill>
              </a:rPr>
              <a:t>  -  </a:t>
            </a:r>
            <a:r>
              <a:rPr lang="de-DE" sz="1400" err="1">
                <a:solidFill>
                  <a:schemeClr val="bg1"/>
                </a:solidFill>
              </a:rPr>
              <a:t>state</a:t>
            </a:r>
            <a:endParaRPr lang="de-DE" sz="1400">
              <a:solidFill>
                <a:schemeClr val="bg1"/>
              </a:solidFill>
            </a:endParaRPr>
          </a:p>
          <a:p>
            <a:r>
              <a:rPr lang="de-DE" sz="1400">
                <a:solidFill>
                  <a:schemeClr val="bg1"/>
                </a:solidFill>
              </a:rPr>
              <a:t>        07b24eb0 199c 0000  [00]   07b24eb8    0ccd8     - (</a:t>
            </a:r>
            <a:r>
              <a:rPr lang="de-DE" sz="1400" err="1">
                <a:solidFill>
                  <a:schemeClr val="bg1"/>
                </a:solidFill>
              </a:rPr>
              <a:t>busy</a:t>
            </a:r>
            <a:r>
              <a:rPr lang="de-DE" sz="1400">
                <a:solidFill>
                  <a:schemeClr val="bg1"/>
                </a:solidFill>
              </a:rPr>
              <a:t>)</a:t>
            </a:r>
          </a:p>
          <a:p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536" y="1277852"/>
            <a:ext cx="8712968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(72fc.72ec): Access violation - code c0000005 (!!! second chance !!!)</a:t>
            </a:r>
          </a:p>
          <a:p>
            <a:r>
              <a:rPr lang="de-DE" sz="1400">
                <a:solidFill>
                  <a:schemeClr val="bg1"/>
                </a:solidFill>
              </a:rPr>
              <a:t>eax=69572c30 ebx=00000002 ecx=07b2f3cc edx=05658af8 esi=0549e538 edi=07b2f3cc</a:t>
            </a:r>
          </a:p>
          <a:p>
            <a:r>
              <a:rPr lang="de-DE" sz="1400">
                <a:solidFill>
                  <a:schemeClr val="bg1"/>
                </a:solidFill>
              </a:rPr>
              <a:t>eip=20a29654 esp=0031d8c4 ebp=00000003 iopl=0         nv up ei pl nz na </a:t>
            </a:r>
          </a:p>
          <a:p>
            <a:r>
              <a:rPr lang="de-DE" sz="1400">
                <a:solidFill>
                  <a:schemeClr val="bg1"/>
                </a:solidFill>
              </a:rPr>
              <a:t>cs=0023  ss=002b  ds=002b  es=002b  fs=0053  gs=002b        efl=00210206</a:t>
            </a:r>
          </a:p>
          <a:p>
            <a:endParaRPr lang="de-DE" sz="1400">
              <a:solidFill>
                <a:schemeClr val="bg1"/>
              </a:solidFill>
            </a:endParaRPr>
          </a:p>
          <a:p>
            <a:r>
              <a:rPr lang="de-DE" sz="1400">
                <a:solidFill>
                  <a:schemeClr val="bg1"/>
                </a:solidFill>
              </a:rPr>
              <a:t>AcroForm!DllUnregisterServer+0x2f73ce:</a:t>
            </a:r>
          </a:p>
          <a:p>
            <a:r>
              <a:rPr lang="de-DE" sz="1400">
                <a:solidFill>
                  <a:schemeClr val="bg1"/>
                </a:solidFill>
              </a:rPr>
              <a:t>20a29654   mov edx,dword ptr [eax]  ds:002b:69572c30=????????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Motivation</a:t>
            </a:r>
          </a:p>
        </p:txBody>
      </p:sp>
      <p:sp>
        <p:nvSpPr>
          <p:cNvPr id="14" name="Rechteck 13"/>
          <p:cNvSpPr/>
          <p:nvPr/>
        </p:nvSpPr>
        <p:spPr>
          <a:xfrm>
            <a:off x="6317189" y="2169110"/>
            <a:ext cx="2291494" cy="390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Awesome, we have a crash!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312277" y="2646980"/>
            <a:ext cx="2296406" cy="5404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But no useful function name (DllUnregisterServer??) </a:t>
            </a:r>
          </a:p>
        </p:txBody>
      </p:sp>
      <p:sp>
        <p:nvSpPr>
          <p:cNvPr id="17" name="Rechteck 16"/>
          <p:cNvSpPr/>
          <p:nvPr/>
        </p:nvSpPr>
        <p:spPr>
          <a:xfrm>
            <a:off x="6317190" y="3496816"/>
            <a:ext cx="2291494" cy="10123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The object holding the bad reference is located in the middle of a huge buffer</a:t>
            </a:r>
          </a:p>
          <a:p>
            <a:r>
              <a:rPr lang="de-DE" sz="1400" b="1"/>
              <a:t>=&gt; Page Heap useless</a:t>
            </a:r>
          </a:p>
        </p:txBody>
      </p:sp>
      <p:sp>
        <p:nvSpPr>
          <p:cNvPr id="26" name="Rechteck 25"/>
          <p:cNvSpPr/>
          <p:nvPr/>
        </p:nvSpPr>
        <p:spPr>
          <a:xfrm>
            <a:off x="6317190" y="5211318"/>
            <a:ext cx="2291494" cy="417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Stacktrace also not helpful</a:t>
            </a:r>
          </a:p>
        </p:txBody>
      </p:sp>
      <p:sp>
        <p:nvSpPr>
          <p:cNvPr id="27" name="Rechteck 26"/>
          <p:cNvSpPr/>
          <p:nvPr/>
        </p:nvSpPr>
        <p:spPr>
          <a:xfrm>
            <a:off x="3203848" y="3413764"/>
            <a:ext cx="1440160" cy="4048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b="1"/>
              <a:t>Offset 0xa514 !?</a:t>
            </a:r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907704" y="3624832"/>
            <a:ext cx="1163156" cy="12445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3491880" y="3908383"/>
            <a:ext cx="216024" cy="39500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2489282" y="2587093"/>
            <a:ext cx="2960542" cy="284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578369" y="4317673"/>
            <a:ext cx="666932" cy="205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15400" y="4727689"/>
            <a:ext cx="871296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0:000&gt; kc</a:t>
            </a:r>
          </a:p>
          <a:p>
            <a:r>
              <a:rPr lang="de-DE" sz="1400">
                <a:solidFill>
                  <a:schemeClr val="bg1"/>
                </a:solidFill>
              </a:rPr>
              <a:t>AcroForm!DllUnregisterServer+0x2f73ce</a:t>
            </a:r>
          </a:p>
          <a:p>
            <a:r>
              <a:rPr lang="de-DE" sz="1400">
                <a:solidFill>
                  <a:schemeClr val="bg1"/>
                </a:solidFill>
              </a:rPr>
              <a:t>AcroForm!DllUnregisterServer+0x2f7212</a:t>
            </a:r>
          </a:p>
          <a:p>
            <a:r>
              <a:rPr lang="de-DE" sz="1400">
                <a:solidFill>
                  <a:schemeClr val="bg1"/>
                </a:solidFill>
              </a:rPr>
              <a:t>AcroForm!DllUnregisterServer+0x2f7504</a:t>
            </a:r>
          </a:p>
          <a:p>
            <a:r>
              <a:rPr lang="de-DE" sz="1400">
                <a:solidFill>
                  <a:schemeClr val="bg1"/>
                </a:solidFill>
              </a:rPr>
              <a:t>AcroForm!DllUnregisterServer+0x35f3ae</a:t>
            </a:r>
          </a:p>
          <a:p>
            <a:r>
              <a:rPr lang="de-DE" sz="1400">
                <a:solidFill>
                  <a:schemeClr val="bg1"/>
                </a:solidFill>
              </a:rPr>
              <a:t>AcroForm!DllUnregisterServer+0x358f50</a:t>
            </a:r>
          </a:p>
        </p:txBody>
      </p:sp>
    </p:spTree>
    <p:extLst>
      <p:ext uri="{BB962C8B-B14F-4D97-AF65-F5344CB8AC3E}">
        <p14:creationId xmlns:p14="http://schemas.microsoft.com/office/powerpoint/2010/main" val="13912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30" grpId="0" animBg="1"/>
      <p:bldP spid="17" grpId="0" animBg="1"/>
      <p:bldP spid="26" grpId="0" animBg="1"/>
      <p:bldP spid="27" grpId="0" animBg="1"/>
      <p:bldP spid="11" grpId="0" animBg="1"/>
      <p:bldP spid="12" grpId="0" animBg="1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83678" y="3766803"/>
            <a:ext cx="8480809" cy="2470510"/>
          </a:xfrm>
        </p:spPr>
        <p:txBody>
          <a:bodyPr>
            <a:normAutofit/>
          </a:bodyPr>
          <a:lstStyle/>
          <a:p>
            <a:r>
              <a:rPr lang="de-DE"/>
              <a:t>When the block with the overwritten flink is allocated the data is placed in Array Z+1</a:t>
            </a:r>
          </a:p>
          <a:p>
            <a:r>
              <a:rPr lang="de-DE"/>
              <a:t>If an object is allocated the vtable will be placed there ready to be read =&gt; ASLR bypassed! =)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Exploiting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Reader - ZDI-CAN-3507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977031" y="1556792"/>
            <a:ext cx="2931299" cy="1833073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Array X+1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153795" y="1556793"/>
            <a:ext cx="2772308" cy="1833073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[…]</a:t>
            </a:r>
          </a:p>
        </p:txBody>
      </p:sp>
      <p:sp>
        <p:nvSpPr>
          <p:cNvPr id="19" name="Rechteck 18"/>
          <p:cNvSpPr/>
          <p:nvPr/>
        </p:nvSpPr>
        <p:spPr>
          <a:xfrm>
            <a:off x="3259045" y="1630114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jfMC*</a:t>
            </a:r>
          </a:p>
        </p:txBody>
      </p:sp>
      <p:sp>
        <p:nvSpPr>
          <p:cNvPr id="20" name="Rechteck 19"/>
          <p:cNvSpPr/>
          <p:nvPr/>
        </p:nvSpPr>
        <p:spPr>
          <a:xfrm>
            <a:off x="3933405" y="1628802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Block data</a:t>
            </a:r>
          </a:p>
        </p:txBody>
      </p:sp>
      <p:sp>
        <p:nvSpPr>
          <p:cNvPr id="21" name="Rechteck 20"/>
          <p:cNvSpPr/>
          <p:nvPr/>
        </p:nvSpPr>
        <p:spPr>
          <a:xfrm>
            <a:off x="3257145" y="1981256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jfMC*</a:t>
            </a:r>
          </a:p>
        </p:txBody>
      </p:sp>
      <p:sp>
        <p:nvSpPr>
          <p:cNvPr id="22" name="Rechteck 21"/>
          <p:cNvSpPr/>
          <p:nvPr/>
        </p:nvSpPr>
        <p:spPr>
          <a:xfrm>
            <a:off x="3931505" y="1979944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Block data</a:t>
            </a:r>
          </a:p>
        </p:txBody>
      </p:sp>
      <p:sp>
        <p:nvSpPr>
          <p:cNvPr id="23" name="Rechteck 22"/>
          <p:cNvSpPr/>
          <p:nvPr/>
        </p:nvSpPr>
        <p:spPr>
          <a:xfrm>
            <a:off x="3933405" y="2653790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Free buffer</a:t>
            </a:r>
          </a:p>
        </p:txBody>
      </p:sp>
      <p:sp>
        <p:nvSpPr>
          <p:cNvPr id="24" name="Rechteck 23"/>
          <p:cNvSpPr/>
          <p:nvPr/>
        </p:nvSpPr>
        <p:spPr>
          <a:xfrm>
            <a:off x="3257145" y="2653790"/>
            <a:ext cx="613772" cy="28263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flink</a:t>
            </a:r>
          </a:p>
        </p:txBody>
      </p:sp>
      <p:sp>
        <p:nvSpPr>
          <p:cNvPr id="25" name="Rechteck 24"/>
          <p:cNvSpPr/>
          <p:nvPr/>
        </p:nvSpPr>
        <p:spPr>
          <a:xfrm>
            <a:off x="3931505" y="3021828"/>
            <a:ext cx="189775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Free buffer</a:t>
            </a:r>
          </a:p>
        </p:txBody>
      </p:sp>
      <p:sp>
        <p:nvSpPr>
          <p:cNvPr id="26" name="Rechteck 25"/>
          <p:cNvSpPr/>
          <p:nvPr/>
        </p:nvSpPr>
        <p:spPr>
          <a:xfrm>
            <a:off x="3255245" y="3021828"/>
            <a:ext cx="613772" cy="282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/>
              <a:t>flink</a:t>
            </a:r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3810179" y="2276852"/>
            <a:ext cx="2213549" cy="52895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330559" y="1577796"/>
            <a:ext cx="2772308" cy="1833073"/>
          </a:xfrm>
          <a:prstGeom prst="roundRect">
            <a:avLst>
              <a:gd name="adj" fmla="val 84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Array X-1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48208"/>
              </p:ext>
            </p:extLst>
          </p:nvPr>
        </p:nvGraphicFramePr>
        <p:xfrm>
          <a:off x="6004042" y="2107273"/>
          <a:ext cx="2880320" cy="561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jfMC*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VTABLE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objdata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objdata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objdata</a:t>
                      </a: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/>
                        <a:t>objdata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/>
                        <a:t>…</a:t>
                      </a:r>
                      <a:endParaRPr lang="de-DE" sz="1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1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Exploiting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Reader - ZDI-CAN-3507</a:t>
            </a:r>
          </a:p>
        </p:txBody>
      </p:sp>
      <p:sp>
        <p:nvSpPr>
          <p:cNvPr id="14" name="Inhaltsplatzhalter 1"/>
          <p:cNvSpPr>
            <a:spLocks noGrp="1"/>
          </p:cNvSpPr>
          <p:nvPr>
            <p:ph idx="1"/>
          </p:nvPr>
        </p:nvSpPr>
        <p:spPr>
          <a:xfrm>
            <a:off x="471488" y="1124744"/>
            <a:ext cx="8565008" cy="5040560"/>
          </a:xfrm>
        </p:spPr>
        <p:txBody>
          <a:bodyPr>
            <a:normAutofit/>
          </a:bodyPr>
          <a:lstStyle/>
          <a:p>
            <a:r>
              <a:rPr lang="de-DE"/>
              <a:t>And RCE??</a:t>
            </a:r>
          </a:p>
          <a:p>
            <a:r>
              <a:rPr lang="de-DE"/>
              <a:t>Super easy!</a:t>
            </a:r>
          </a:p>
          <a:p>
            <a:pPr lvl="1"/>
            <a:r>
              <a:rPr lang="de-DE"/>
              <a:t>Locate the vtable pointer by finding the overwritten float value in Array Z+1</a:t>
            </a:r>
          </a:p>
          <a:p>
            <a:pPr lvl="1"/>
            <a:r>
              <a:rPr lang="de-DE"/>
              <a:t>Overwrite this float value so that we hit our stack pivot with the next vtable call</a:t>
            </a:r>
          </a:p>
          <a:p>
            <a:pPr lvl="1"/>
            <a:r>
              <a:rPr lang="de-DE"/>
              <a:t>Reference the object with the overwritten vtable pointer to cause a vtable call and jump into your ROP</a:t>
            </a:r>
          </a:p>
          <a:p>
            <a:r>
              <a:rPr lang="de-DE"/>
              <a:t>GAME OVER.</a:t>
            </a:r>
          </a:p>
        </p:txBody>
      </p:sp>
    </p:spTree>
    <p:extLst>
      <p:ext uri="{BB962C8B-B14F-4D97-AF65-F5344CB8AC3E}">
        <p14:creationId xmlns:p14="http://schemas.microsoft.com/office/powerpoint/2010/main" val="46757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841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929934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err="1"/>
              <a:t>Very</a:t>
            </a:r>
            <a:r>
              <a:rPr lang="de-DE"/>
              <a:t> easy, but </a:t>
            </a:r>
            <a:r>
              <a:rPr lang="de-DE" err="1"/>
              <a:t>highly</a:t>
            </a:r>
            <a:r>
              <a:rPr lang="de-DE"/>
              <a:t> </a:t>
            </a:r>
            <a:r>
              <a:rPr lang="de-DE" err="1"/>
              <a:t>effective</a:t>
            </a:r>
            <a:r>
              <a:rPr lang="de-DE"/>
              <a:t> </a:t>
            </a:r>
            <a:r>
              <a:rPr lang="de-DE" err="1"/>
              <a:t>technique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leak</a:t>
            </a:r>
            <a:r>
              <a:rPr lang="de-DE"/>
              <a:t> </a:t>
            </a:r>
            <a:r>
              <a:rPr lang="de-DE" err="1"/>
              <a:t>data</a:t>
            </a:r>
            <a:endParaRPr lang="de-DE"/>
          </a:p>
          <a:p>
            <a:r>
              <a:rPr lang="de-DE" err="1"/>
              <a:t>No</a:t>
            </a:r>
            <a:r>
              <a:rPr lang="de-DE"/>
              <a:t> global RW primitive, but </a:t>
            </a:r>
            <a:r>
              <a:rPr lang="de-DE" err="1"/>
              <a:t>enough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pwn</a:t>
            </a:r>
            <a:r>
              <a:rPr lang="de-DE"/>
              <a:t> AR</a:t>
            </a:r>
          </a:p>
          <a:p>
            <a:r>
              <a:rPr lang="de-DE"/>
              <a:t>Version-</a:t>
            </a:r>
            <a:r>
              <a:rPr lang="de-DE" err="1"/>
              <a:t>independant</a:t>
            </a:r>
            <a:endParaRPr lang="de-DE"/>
          </a:p>
          <a:p>
            <a:r>
              <a:rPr lang="de-DE"/>
              <a:t>OS-</a:t>
            </a:r>
            <a:r>
              <a:rPr lang="de-DE" err="1"/>
              <a:t>independant</a:t>
            </a:r>
            <a:endParaRPr lang="de-DE"/>
          </a:p>
          <a:p>
            <a:r>
              <a:rPr lang="de-DE" err="1"/>
              <a:t>Very</a:t>
            </a:r>
            <a:r>
              <a:rPr lang="de-DE"/>
              <a:t> fast: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start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pwn</a:t>
            </a:r>
            <a:r>
              <a:rPr lang="de-DE"/>
              <a:t> in ~ 1 sec possible</a:t>
            </a:r>
          </a:p>
          <a:p>
            <a:pPr lvl="1"/>
            <a:r>
              <a:rPr lang="de-DE"/>
              <a:t>ZDI-CAN-3507 slow because vuln needs time to trigger</a:t>
            </a:r>
          </a:p>
          <a:p>
            <a:r>
              <a:rPr lang="de-DE"/>
              <a:t>Flexible </a:t>
            </a:r>
            <a:r>
              <a:rPr lang="de-DE" err="1"/>
              <a:t>technique</a:t>
            </a:r>
            <a:r>
              <a:rPr lang="de-DE"/>
              <a:t> </a:t>
            </a:r>
            <a:r>
              <a:rPr lang="de-DE" err="1"/>
              <a:t>which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almost</a:t>
            </a:r>
            <a:r>
              <a:rPr lang="de-DE"/>
              <a:t> </a:t>
            </a:r>
            <a:r>
              <a:rPr lang="de-DE" err="1"/>
              <a:t>every</a:t>
            </a:r>
            <a:r>
              <a:rPr lang="de-DE"/>
              <a:t> </a:t>
            </a:r>
            <a:r>
              <a:rPr lang="de-DE" err="1"/>
              <a:t>kind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overwrite (as we have just seen)</a:t>
            </a:r>
          </a:p>
          <a:p>
            <a:r>
              <a:rPr lang="de-DE"/>
              <a:t>Custom </a:t>
            </a:r>
            <a:r>
              <a:rPr lang="de-DE" err="1"/>
              <a:t>allocator</a:t>
            </a:r>
            <a:r>
              <a:rPr lang="de-DE"/>
              <a:t> </a:t>
            </a:r>
            <a:r>
              <a:rPr lang="de-DE" err="1"/>
              <a:t>proves</a:t>
            </a:r>
            <a:r>
              <a:rPr lang="de-DE"/>
              <a:t> </a:t>
            </a:r>
            <a:r>
              <a:rPr lang="de-DE" err="1"/>
              <a:t>once</a:t>
            </a:r>
            <a:r>
              <a:rPr lang="de-DE"/>
              <a:t> </a:t>
            </a:r>
            <a:r>
              <a:rPr lang="de-DE" err="1"/>
              <a:t>again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a </a:t>
            </a:r>
            <a:r>
              <a:rPr lang="de-DE" err="1"/>
              <a:t>perfect</a:t>
            </a:r>
            <a:r>
              <a:rPr lang="de-DE"/>
              <a:t> </a:t>
            </a:r>
            <a:r>
              <a:rPr lang="de-DE" err="1"/>
              <a:t>target</a:t>
            </a:r>
            <a:r>
              <a:rPr lang="de-DE"/>
              <a:t> in </a:t>
            </a:r>
            <a:r>
              <a:rPr lang="de-DE" err="1"/>
              <a:t>memory</a:t>
            </a:r>
            <a:r>
              <a:rPr lang="de-DE"/>
              <a:t> </a:t>
            </a:r>
            <a:r>
              <a:rPr lang="de-DE" err="1"/>
              <a:t>corruption</a:t>
            </a:r>
            <a:r>
              <a:rPr lang="de-DE"/>
              <a:t> </a:t>
            </a:r>
            <a:r>
              <a:rPr lang="de-DE" err="1"/>
              <a:t>scenarios</a:t>
            </a:r>
            <a:endParaRPr lang="de-DE"/>
          </a:p>
          <a:p>
            <a:pPr lvl="1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9049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1785932" y="2786058"/>
            <a:ext cx="5162332" cy="785818"/>
          </a:xfrm>
        </p:spPr>
        <p:txBody>
          <a:bodyPr/>
          <a:lstStyle/>
          <a:p>
            <a:r>
              <a:rPr lang="de-DE"/>
              <a:t>Q&amp;A</a:t>
            </a:r>
          </a:p>
          <a:p>
            <a:endParaRPr lang="de-DE"/>
          </a:p>
        </p:txBody>
      </p:sp>
      <p:sp>
        <p:nvSpPr>
          <p:cNvPr id="3" name="Textplatzhalter 5"/>
          <p:cNvSpPr txBox="1">
            <a:spLocks/>
          </p:cNvSpPr>
          <p:nvPr/>
        </p:nvSpPr>
        <p:spPr>
          <a:xfrm>
            <a:off x="827584" y="1196752"/>
            <a:ext cx="748883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/>
              <a:t>Thank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attention</a:t>
            </a:r>
            <a:r>
              <a:rPr lang="de-DE"/>
              <a:t>! </a:t>
            </a:r>
            <a:r>
              <a:rPr lang="de-DE">
                <a:sym typeface="Wingdings" panose="05000000000000000000" pitchFamily="2" charset="2"/>
              </a:rPr>
              <a:t>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00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Adobe Reader =&gt; No symbols / RTTI infos!</a:t>
            </a:r>
          </a:p>
          <a:p>
            <a:pPr lvl="1"/>
            <a:r>
              <a:rPr lang="de-DE" sz="2500"/>
              <a:t>No function names</a:t>
            </a:r>
          </a:p>
          <a:p>
            <a:pPr lvl="1"/>
            <a:r>
              <a:rPr lang="de-DE" sz="2500"/>
              <a:t>No object / vtable information</a:t>
            </a:r>
          </a:p>
          <a:p>
            <a:pPr lvl="1"/>
            <a:r>
              <a:rPr lang="de-DE" sz="2500"/>
              <a:t>No meaningful stacktraces</a:t>
            </a:r>
          </a:p>
          <a:p>
            <a:pPr lvl="1"/>
            <a:r>
              <a:rPr lang="de-DE"/>
              <a:t>Page Heap useless</a:t>
            </a:r>
            <a:endParaRPr lang="de-DE" sz="2500"/>
          </a:p>
          <a:p>
            <a:r>
              <a:rPr lang="de-DE"/>
              <a:t>Root cause analysis </a:t>
            </a:r>
            <a:r>
              <a:rPr lang="de-DE" sz="2800"/>
              <a:t>is very hard without context</a:t>
            </a:r>
          </a:p>
          <a:p>
            <a:r>
              <a:rPr lang="de-DE" sz="2800"/>
              <a:t>Complicates crash triaging during fuzz runs </a:t>
            </a:r>
            <a:endParaRPr lang="de-DE"/>
          </a:p>
          <a:p>
            <a:pPr lvl="1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79483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How do we ANALYZE crashes in XFA?</a:t>
            </a:r>
          </a:p>
          <a:p>
            <a:r>
              <a:rPr lang="de-DE"/>
              <a:t>How do we EXPLOIT these crashes?</a:t>
            </a:r>
            <a:br>
              <a:rPr lang="de-DE"/>
            </a:br>
            <a:endParaRPr lang="de-DE"/>
          </a:p>
          <a:p>
            <a:r>
              <a:rPr lang="de-DE"/>
              <a:t>Obvious: We need context! We need symbols!</a:t>
            </a:r>
          </a:p>
          <a:p>
            <a:endParaRPr lang="de-DE"/>
          </a:p>
          <a:p>
            <a:r>
              <a:rPr lang="de-DE"/>
              <a:t>No </a:t>
            </a:r>
            <a:r>
              <a:rPr lang="de-DE" i="1"/>
              <a:t>in-depth</a:t>
            </a:r>
            <a:r>
              <a:rPr lang="de-DE"/>
              <a:t> research about XFA internals so far: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Most useful: Writeups about XFA exploit from 2013 (David and Enrique of Immunity Inc, Matthieu Bonetti of Portcullis Labs)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Good technical analysis, but only scratching the surface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34225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Write tools to recover contextual information</a:t>
            </a:r>
          </a:p>
          <a:p>
            <a:pPr lvl="1"/>
            <a:r>
              <a:rPr lang="de-DE"/>
              <a:t>Lower the bar for other researchers! </a:t>
            </a:r>
          </a:p>
          <a:p>
            <a:pPr lvl="1"/>
            <a:r>
              <a:rPr lang="de-DE"/>
              <a:t>Check </a:t>
            </a:r>
            <a:r>
              <a:rPr lang="de-DE">
                <a:solidFill>
                  <a:srgbClr val="0070C0"/>
                </a:solidFill>
              </a:rPr>
              <a:t>https://github.com/siberas</a:t>
            </a:r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/>
              <a:t>in the next days</a:t>
            </a:r>
          </a:p>
          <a:p>
            <a:r>
              <a:rPr lang="de-DE" sz="2800"/>
              <a:t>Facilitate:</a:t>
            </a:r>
          </a:p>
          <a:p>
            <a:pPr lvl="1"/>
            <a:r>
              <a:rPr lang="de-DE"/>
              <a:t>Vulnerability discovery and root cause analysis</a:t>
            </a:r>
          </a:p>
          <a:p>
            <a:pPr lvl="1"/>
            <a:r>
              <a:rPr lang="de-DE"/>
              <a:t>Crash triaging during fuzz runs</a:t>
            </a:r>
          </a:p>
          <a:p>
            <a:r>
              <a:rPr lang="de-DE" sz="2800"/>
              <a:t>Deliver XFA-specific background for exploitation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06800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3850</Words>
  <Application>Microsoft Office PowerPoint</Application>
  <PresentationFormat>Bildschirmpräsentation (4:3)</PresentationFormat>
  <Paragraphs>1034</Paragraphs>
  <Slides>65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0" baseType="lpstr">
      <vt:lpstr>Arial</vt:lpstr>
      <vt:lpstr>Calibri</vt:lpstr>
      <vt:lpstr>Symbol</vt:lpstr>
      <vt:lpstr>Wingdings</vt:lpstr>
      <vt:lpstr>Office Theme</vt:lpstr>
      <vt:lpstr>Pwning Adobe Reader</vt:lpstr>
      <vt:lpstr>Agenda</vt:lpstr>
      <vt:lpstr>whoami</vt:lpstr>
      <vt:lpstr>PowerPoint-Präsentation</vt:lpstr>
      <vt:lpstr>Motivation</vt:lpstr>
      <vt:lpstr>Motivation</vt:lpstr>
      <vt:lpstr>Motivation</vt:lpstr>
      <vt:lpstr>Motivation</vt:lpstr>
      <vt:lpstr>Motivation</vt:lpstr>
      <vt:lpstr>PowerPoint-Präsentation</vt:lpstr>
      <vt:lpstr>(Short!) Introduction to XFA</vt:lpstr>
      <vt:lpstr>(Short!) Introduction to XFA</vt:lpstr>
      <vt:lpstr>(Short!) Introduction to XFA</vt:lpstr>
      <vt:lpstr>(Short!) Introduction to XFA</vt:lpstr>
      <vt:lpstr>PowerPoint-Präsentation</vt:lpstr>
      <vt:lpstr>XFA Internals - General Approach</vt:lpstr>
      <vt:lpstr>XFA Internals - General Approach</vt:lpstr>
      <vt:lpstr>XFA Internals - General Approach</vt:lpstr>
      <vt:lpstr>XFA Internals - Objects</vt:lpstr>
      <vt:lpstr>XFA Internals - Objects: Identification</vt:lpstr>
      <vt:lpstr>XFA Internals - Objects: Identification</vt:lpstr>
      <vt:lpstr>XFA Internals - Objects: Identification</vt:lpstr>
      <vt:lpstr>XFA Internals - Objects</vt:lpstr>
      <vt:lpstr>XFA Internals - Objects</vt:lpstr>
      <vt:lpstr>XFA Internals - Objects</vt:lpstr>
      <vt:lpstr>XFA Internals - Objects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XFA Internals - jfCacheManager</vt:lpstr>
      <vt:lpstr>PowerPoint-Präsentation</vt:lpstr>
      <vt:lpstr>Exploiting the Reader</vt:lpstr>
      <vt:lpstr>Exploiting the Reader</vt:lpstr>
      <vt:lpstr>Exploiting the Reader - Hit the flink!</vt:lpstr>
      <vt:lpstr>Exploiting the Reader - Hit the flink!</vt:lpstr>
      <vt:lpstr>Exploiting the Reader - Hit the flink!</vt:lpstr>
      <vt:lpstr>Exploiting the Reader - Hit the flink!</vt:lpstr>
      <vt:lpstr>Exploiting the Reader - Hit the flink!</vt:lpstr>
      <vt:lpstr>Exploiting the Reader</vt:lpstr>
      <vt:lpstr>Exploiting the Reader</vt:lpstr>
      <vt:lpstr>Exploiting the Reader - ZDI-CAN-3507</vt:lpstr>
      <vt:lpstr>Exploiting the Reader - ZDI-CAN-3507</vt:lpstr>
      <vt:lpstr>Exploiting the Reader - ZDI-CAN-3507</vt:lpstr>
      <vt:lpstr>Exploiting the Reader - ZDI-CAN-3507</vt:lpstr>
      <vt:lpstr>Exploiting the Reader - ZDI-CAN-3507</vt:lpstr>
      <vt:lpstr>Exploiting the Reader - ZDI-CAN-3507</vt:lpstr>
      <vt:lpstr>Exploiting the Reader - ZDI-CAN-3507</vt:lpstr>
      <vt:lpstr>Exploiting the Reader - ZDI-CAN-3507</vt:lpstr>
      <vt:lpstr>Exploiting the Reader - ZDI-CAN-3507</vt:lpstr>
      <vt:lpstr>Exploiting the Reader - ZDI-CAN-3507</vt:lpstr>
      <vt:lpstr>Exploiting the Reader - ZDI-CAN-3507</vt:lpstr>
      <vt:lpstr>PowerPoint-Präsentation</vt:lpstr>
      <vt:lpstr>PowerPoint-Präsentation</vt:lpstr>
      <vt:lpstr>Conclusion</vt:lpstr>
      <vt:lpstr>PowerPoint-Präsentation</vt:lpstr>
    </vt:vector>
  </TitlesOfParts>
  <Company>siberas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Pwning Adobe Reader - Infiltrate, Miami 2016</dc:title>
  <dc:creator>Sebastian Apelt</dc:creator>
  <cp:lastModifiedBy>sebastian</cp:lastModifiedBy>
  <cp:revision>1481</cp:revision>
  <dcterms:created xsi:type="dcterms:W3CDTF">2009-02-03T07:16:46Z</dcterms:created>
  <dcterms:modified xsi:type="dcterms:W3CDTF">2016-04-12T12:08:48Z</dcterms:modified>
</cp:coreProperties>
</file>