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504" r:id="rId3"/>
    <p:sldId id="2547" r:id="rId4"/>
    <p:sldId id="2548" r:id="rId5"/>
    <p:sldId id="2541" r:id="rId6"/>
    <p:sldId id="2549" r:id="rId7"/>
    <p:sldId id="2533" r:id="rId8"/>
    <p:sldId id="2546" r:id="rId9"/>
    <p:sldId id="2550" r:id="rId10"/>
    <p:sldId id="2551" r:id="rId11"/>
    <p:sldId id="2535" r:id="rId12"/>
    <p:sldId id="2537" r:id="rId13"/>
    <p:sldId id="2544" r:id="rId14"/>
    <p:sldId id="2536" r:id="rId15"/>
    <p:sldId id="2539" r:id="rId16"/>
    <p:sldId id="2545" r:id="rId17"/>
  </p:sldIdLst>
  <p:sldSz cx="12192000" cy="6858000"/>
  <p:notesSz cx="6858000" cy="133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.Pontika" initials="N" lastIdx="1" clrIdx="0">
    <p:extLst>
      <p:ext uri="{19B8F6BF-5375-455C-9EA6-DF929625EA0E}">
        <p15:presenceInfo xmlns:p15="http://schemas.microsoft.com/office/powerpoint/2012/main" userId="S::ap24386@open.ac.uk::4259c146-6bfe-4f51-89eb-2cd5befabc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2F166-1796-7424-6308-F5A2398BA8AB}" v="1848" dt="2020-03-26T09:27:26.719"/>
    <p1510:client id="{73FB0204-7FC2-E1AB-AAC6-997E1A745DA8}" v="30" dt="2020-03-26T10:26:43.800"/>
    <p1510:client id="{7CA8D290-0F27-4646-9457-A2309D930021}" v="27" dt="2020-03-26T13:28:22.962"/>
    <p1510:client id="{8CB114AA-0904-4903-8137-5FB134DA3776}" v="85" dt="2020-03-26T12:00:48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4694"/>
  </p:normalViewPr>
  <p:slideViewPr>
    <p:cSldViewPr snapToGrid="0">
      <p:cViewPr varScale="1">
        <p:scale>
          <a:sx n="94" d="100"/>
          <a:sy n="94" d="100"/>
        </p:scale>
        <p:origin x="2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3E2F-A0A8-1948-845E-C6626AD1912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0A387-2712-5548-B864-A310891B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8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There is no common pattern here.</a:t>
            </a:r>
          </a:p>
          <a:p>
            <a:r>
              <a:rPr lang="en-GB" sz="1200" dirty="0"/>
              <a:t>	High and Mid Tier have similar performance – Austria</a:t>
            </a:r>
          </a:p>
          <a:p>
            <a:r>
              <a:rPr lang="en-GB" sz="1200" dirty="0"/>
              <a:t>	Mid Tier better performance than High Tier – Germany</a:t>
            </a:r>
          </a:p>
          <a:p>
            <a:r>
              <a:rPr lang="en-GB" sz="1200" dirty="0"/>
              <a:t>	Mid Tier poorer than Low Tier – Portugal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UK has the highest accumulative means and India the lowest.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0A387-2712-5548-B864-A310891B9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65188"/>
            <a:ext cx="10515600" cy="1870868"/>
          </a:xfrm>
        </p:spPr>
        <p:txBody>
          <a:bodyPr anchor="b">
            <a:normAutofit/>
          </a:bodyPr>
          <a:lstStyle>
            <a:lvl1pPr algn="l">
              <a:defRPr sz="45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30480"/>
            <a:ext cx="10515600" cy="834390"/>
          </a:xfrm>
        </p:spPr>
        <p:txBody>
          <a:bodyPr>
            <a:no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name</a:t>
            </a:r>
          </a:p>
          <a:p>
            <a:r>
              <a:rPr lang="en-US"/>
              <a:t>Date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50119" y="3573562"/>
            <a:ext cx="10291195" cy="12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736056"/>
            <a:ext cx="10515600" cy="581978"/>
          </a:xfrm>
        </p:spPr>
        <p:txBody>
          <a:bodyPr anchor="ctr">
            <a:norm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664871"/>
            <a:ext cx="10515600" cy="607218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Affiliation</a:t>
            </a:r>
          </a:p>
        </p:txBody>
      </p:sp>
    </p:spTree>
    <p:extLst>
      <p:ext uri="{BB962C8B-B14F-4D97-AF65-F5344CB8AC3E}">
        <p14:creationId xmlns:p14="http://schemas.microsoft.com/office/powerpoint/2010/main" val="216249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325563"/>
            <a:ext cx="12192000" cy="45719"/>
          </a:xfrm>
          <a:prstGeom prst="rect">
            <a:avLst/>
          </a:prstGeom>
          <a:solidFill>
            <a:srgbClr val="EB8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328738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7" name="Rectangle 6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0A55-7012-5F4C-A8DD-E454CDDC7220}" type="datetime1">
              <a:rPr lang="en-GB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>
                <a:solidFill>
                  <a:srgbClr val="2337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BAB5-E29C-5649-B06A-5B4B72299B02}" type="datetime1">
              <a:rPr lang="en-GB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182-194D-0C42-A46D-369D9DB8CFF5}" type="datetime1">
              <a:rPr lang="en-GB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621" y="2614931"/>
            <a:ext cx="7389767" cy="83139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78374" y="3586029"/>
            <a:ext cx="7220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49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11" name="Rectangle 10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8" name="Rectangle 7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7470"/>
            <a:ext cx="5181600" cy="46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7470"/>
            <a:ext cx="5181600" cy="4615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248B-1B59-D34F-BE61-BA0FC3AA1435}" type="datetime1">
              <a:rPr lang="en-GB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13" name="Rectangle 12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10" name="Rectangle 9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"/>
            <a:ext cx="10515600" cy="1325563"/>
          </a:xfrm>
        </p:spPr>
        <p:txBody>
          <a:bodyPr/>
          <a:lstStyle>
            <a:lvl1pPr>
              <a:defRPr baseline="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4008"/>
            <a:ext cx="5157787" cy="8910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4008"/>
            <a:ext cx="5183188" cy="8910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292D-E0F3-384B-9F5F-A195093D020F}" type="datetime1">
              <a:rPr lang="en-GB" smtClean="0"/>
              <a:t>22/06/2020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9" name="Rectangle 8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6" name="Rectangle 5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AFAF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29D-FB54-9049-8AB2-2D963271CFD9}" type="datetime1">
              <a:rPr lang="en-GB" smtClean="0"/>
              <a:t>22/06/2020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8" name="Rectangle 7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B6D-9285-D245-92D8-66BF573A974D}" type="datetime1">
              <a:rPr lang="en-GB" smtClean="0"/>
              <a:t>22/06/2020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1371282"/>
            <a:chOff x="0" y="0"/>
            <a:chExt cx="12192000" cy="1371282"/>
          </a:xfrm>
        </p:grpSpPr>
        <p:sp>
          <p:nvSpPr>
            <p:cNvPr id="5" name="Rectangle 4"/>
            <p:cNvSpPr/>
            <p:nvPr/>
          </p:nvSpPr>
          <p:spPr>
            <a:xfrm>
              <a:off x="0" y="1325563"/>
              <a:ext cx="12192000" cy="45719"/>
            </a:xfrm>
            <a:prstGeom prst="rect">
              <a:avLst/>
            </a:prstGeom>
            <a:solidFill>
              <a:srgbClr val="EB8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12192000" cy="1328738"/>
            </a:xfrm>
            <a:prstGeom prst="rect">
              <a:avLst/>
            </a:prstGeom>
            <a:solidFill>
              <a:srgbClr val="233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3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solidFill>
                  <a:srgbClr val="2337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E6F-CC1A-B44A-8936-3468C3869FCD}" type="datetime1">
              <a:rPr lang="en-GB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solidFill>
                  <a:srgbClr val="2337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A14E-434B-1048-B766-B197DD11093B}" type="datetime1">
              <a:rPr lang="en-GB" smtClean="0"/>
              <a:t>22/06/2020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7345"/>
            <a:ext cx="10515600" cy="461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72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Sans Light" charset="0"/>
              </a:defRPr>
            </a:lvl1pPr>
          </a:lstStyle>
          <a:p>
            <a:fld id="{8C815CED-EBB9-384D-A37A-929CD479175A}" type="datetime1">
              <a:rPr lang="en-GB" smtClean="0"/>
              <a:t>22/06/2020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2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Fira Sans Light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2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Sans Light" charset="0"/>
              </a:defRPr>
            </a:lvl1pPr>
          </a:lstStyle>
          <a:p>
            <a:fld id="{2550ACA5-2481-B042-A854-2A8BA2E8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rgbClr val="23373B"/>
          </a:solidFill>
          <a:latin typeface="Fira Sans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Fira Sans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Fira Sans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Fira Sans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Fira Sans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Fira Sans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services/discover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21457961830260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shighereducation.com/world-university-rankings/2020/world-ranking#!/page/0/length/25/sort_by/rank/sort_order/asc/cols/sta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ro.open.ac.uk/70549/" TargetMode="External"/><Relationship Id="rId2" Type="http://schemas.openxmlformats.org/officeDocument/2006/relationships/hyperlink" Target="https://2020.jcd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gb" TargetMode="External"/><Relationship Id="rId2" Type="http://schemas.openxmlformats.org/officeDocument/2006/relationships/hyperlink" Target="https://www.elsevier.com/cat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.inria.fr/" TargetMode="External"/><Relationship Id="rId5" Type="http://schemas.openxmlformats.org/officeDocument/2006/relationships/hyperlink" Target="http://oro.open.ac.uk/" TargetMode="External"/><Relationship Id="rId4" Type="http://schemas.openxmlformats.org/officeDocument/2006/relationships/hyperlink" Target="https://www.ieee.org/publication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" TargetMode="External"/><Relationship Id="rId2" Type="http://schemas.openxmlformats.org/officeDocument/2006/relationships/hyperlink" Target="https://www.base-search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" TargetMode="External"/><Relationship Id="rId5" Type="http://schemas.openxmlformats.org/officeDocument/2006/relationships/hyperlink" Target="https://www.microsoft.com/en-us/research/project/microsoft-academic-graph/" TargetMode="External"/><Relationship Id="rId4" Type="http://schemas.openxmlformats.org/officeDocument/2006/relationships/hyperlink" Target="https://scholarlycommunications.jiscinvolve.org/wp/2018/06/01/core-becomes-the-worlds-largest-aggregato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paywall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llcome.ac.uk/news/open-access-how-covid-19-will-change-way-research-findings-are-shared" TargetMode="External"/><Relationship Id="rId5" Type="http://schemas.openxmlformats.org/officeDocument/2006/relationships/hyperlink" Target="http://news.mit.edu/2020/guided-by-open-access-principles-mit-ends-elsevier-negotiations-0611#:~:text=Standing%20by%20its%20commitment%20to,MIT%20Framework%20for%20Publisher%20Contracts." TargetMode="External"/><Relationship Id="rId4" Type="http://schemas.openxmlformats.org/officeDocument/2006/relationships/hyperlink" Target="https://core.ac.uk/services/discover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cademic-services/graph/reference-data-schem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82C2-8985-4944-8766-BF0619AFF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65188"/>
            <a:ext cx="10065026" cy="1870868"/>
          </a:xfrm>
        </p:spPr>
        <p:txBody>
          <a:bodyPr>
            <a:normAutofit/>
          </a:bodyPr>
          <a:lstStyle/>
          <a:p>
            <a:r>
              <a:rPr lang="en-GB" b="0" dirty="0"/>
              <a:t>Open Access in Research Literature: A Big Data Analysis</a:t>
            </a:r>
            <a:endParaRPr lang="en-US" sz="4300" dirty="0">
              <a:latin typeface="Fira Sans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95EE-1898-0445-83C2-76FC7BF3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30479"/>
            <a:ext cx="10515600" cy="1253149"/>
          </a:xfrm>
        </p:spPr>
        <p:txBody>
          <a:bodyPr/>
          <a:lstStyle/>
          <a:p>
            <a:pPr algn="ctr"/>
            <a:r>
              <a:rPr lang="en-US" sz="4000" dirty="0"/>
              <a:t>Dr. Bikash Gyawali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bikashg@live.com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31F9-6A54-B84D-A0E7-82D4EF400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5805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7A68-02CE-E74F-80F4-6A7CCD3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PySpark</a:t>
            </a:r>
            <a:r>
              <a:rPr lang="en-US" dirty="0"/>
              <a:t> (</a:t>
            </a:r>
            <a:r>
              <a:rPr lang="en-US" dirty="0" err="1"/>
              <a:t>contd</a:t>
            </a:r>
            <a:r>
              <a:rPr lang="en-US" dirty="0"/>
              <a:t>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042-F100-3C4A-8267-ACC1024F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396" y="1644923"/>
            <a:ext cx="9169051" cy="4614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Details of papers published from Kathmandu University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mypaper_details</a:t>
            </a:r>
            <a:r>
              <a:rPr lang="en-US" dirty="0"/>
              <a:t> = </a:t>
            </a:r>
            <a:r>
              <a:rPr lang="en-US" dirty="0" err="1"/>
              <a:t>mypapers_df</a:t>
            </a:r>
            <a:r>
              <a:rPr lang="en-GB" dirty="0"/>
              <a:t>.join(</a:t>
            </a:r>
            <a:r>
              <a:rPr lang="en-US" dirty="0" err="1"/>
              <a:t>mypaperaffiliations_df</a:t>
            </a:r>
            <a:r>
              <a:rPr lang="en-GB" dirty="0"/>
              <a:t>, </a:t>
            </a:r>
            <a:r>
              <a:rPr lang="en-US" dirty="0" err="1"/>
              <a:t>mypapers_df</a:t>
            </a:r>
            <a:r>
              <a:rPr lang="en-GB" dirty="0"/>
              <a:t>.</a:t>
            </a:r>
            <a:r>
              <a:rPr lang="en-GB" dirty="0" err="1"/>
              <a:t>paperid</a:t>
            </a:r>
            <a:r>
              <a:rPr lang="en-GB" dirty="0"/>
              <a:t> == </a:t>
            </a:r>
            <a:r>
              <a:rPr lang="en-US" dirty="0" err="1"/>
              <a:t>mypaperaffiliations_df</a:t>
            </a:r>
            <a:r>
              <a:rPr lang="en-GB" dirty="0"/>
              <a:t>.</a:t>
            </a:r>
            <a:r>
              <a:rPr lang="en-GB" dirty="0" err="1"/>
              <a:t>paperid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mypaper_details.select</a:t>
            </a:r>
            <a:r>
              <a:rPr lang="en-US" dirty="0"/>
              <a:t>(</a:t>
            </a:r>
            <a:r>
              <a:rPr lang="en-GB" dirty="0"/>
              <a:t>'</a:t>
            </a:r>
            <a:r>
              <a:rPr lang="en-US" dirty="0" err="1"/>
              <a:t>doi</a:t>
            </a:r>
            <a:r>
              <a:rPr lang="en-GB" dirty="0"/>
              <a:t>'</a:t>
            </a:r>
            <a:r>
              <a:rPr lang="en-US" dirty="0"/>
              <a:t>,</a:t>
            </a:r>
            <a:r>
              <a:rPr lang="en-GB" dirty="0"/>
              <a:t> '</a:t>
            </a:r>
            <a:r>
              <a:rPr lang="en-US" dirty="0" err="1"/>
              <a:t>papertitle</a:t>
            </a:r>
            <a:r>
              <a:rPr lang="en-GB" dirty="0"/>
              <a:t>'</a:t>
            </a:r>
            <a:r>
              <a:rPr lang="en-US" dirty="0"/>
              <a:t>,</a:t>
            </a:r>
            <a:r>
              <a:rPr lang="en-GB" dirty="0"/>
              <a:t> '</a:t>
            </a:r>
            <a:r>
              <a:rPr lang="en-US" dirty="0"/>
              <a:t>year</a:t>
            </a:r>
            <a:r>
              <a:rPr lang="en-GB" dirty="0"/>
              <a:t>'</a:t>
            </a:r>
            <a:r>
              <a:rPr lang="en-US" dirty="0"/>
              <a:t>,</a:t>
            </a:r>
            <a:r>
              <a:rPr lang="en-GB" dirty="0"/>
              <a:t>'</a:t>
            </a:r>
            <a:r>
              <a:rPr lang="en-US" dirty="0" err="1"/>
              <a:t>originalaffiliation</a:t>
            </a:r>
            <a:r>
              <a:rPr lang="en-GB" dirty="0"/>
              <a:t>'</a:t>
            </a:r>
            <a:r>
              <a:rPr lang="en-US" dirty="0"/>
              <a:t>).show(7, False)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Latitude/Longitude: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Affiliations Table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A05C1-11C7-4148-A645-11BE4D4B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4"/>
            <a:ext cx="10515600" cy="525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8 countries and 400 universities.</a:t>
            </a:r>
          </a:p>
          <a:p>
            <a:r>
              <a:rPr lang="en-GB" dirty="0"/>
              <a:t>Papers published in the period 2007 to 2017.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307C2A-FEDF-EE41-9709-FB45A5F1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60370"/>
              </p:ext>
            </p:extLst>
          </p:nvPr>
        </p:nvGraphicFramePr>
        <p:xfrm>
          <a:off x="838199" y="2690008"/>
          <a:ext cx="100719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75">
                  <a:extLst>
                    <a:ext uri="{9D8B030D-6E8A-4147-A177-3AD203B41FA5}">
                      <a16:colId xmlns:a16="http://schemas.microsoft.com/office/drawing/2014/main" val="3808142227"/>
                    </a:ext>
                  </a:extLst>
                </a:gridCol>
                <a:gridCol w="3206939">
                  <a:extLst>
                    <a:ext uri="{9D8B030D-6E8A-4147-A177-3AD203B41FA5}">
                      <a16:colId xmlns:a16="http://schemas.microsoft.com/office/drawing/2014/main" val="822765526"/>
                    </a:ext>
                  </a:extLst>
                </a:gridCol>
                <a:gridCol w="4325958">
                  <a:extLst>
                    <a:ext uri="{9D8B030D-6E8A-4147-A177-3AD203B41FA5}">
                      <a16:colId xmlns:a16="http://schemas.microsoft.com/office/drawing/2014/main" val="3740242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papers published in 2007-2017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120,273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3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600,632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600,797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260,163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1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126,860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48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94,534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1,271,838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0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3,901,539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7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6,976,636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6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6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OA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CORE Discovery</a:t>
            </a:r>
          </a:p>
          <a:p>
            <a:pPr lvl="1"/>
            <a:r>
              <a:rPr lang="en-GB" dirty="0">
                <a:hlinkClick r:id="rId3"/>
              </a:rPr>
              <a:t>https://core.ac.uk/services/discovery/</a:t>
            </a:r>
            <a:endParaRPr lang="en-GB" dirty="0"/>
          </a:p>
          <a:p>
            <a:pPr lvl="1"/>
            <a:r>
              <a:rPr lang="en-GB" dirty="0"/>
              <a:t>A new service that finds freely accessible copies of research papers.</a:t>
            </a:r>
          </a:p>
          <a:p>
            <a:pPr lvl="1"/>
            <a:r>
              <a:rPr lang="en-GB" dirty="0"/>
              <a:t>Using CORE and multiple external services. </a:t>
            </a:r>
          </a:p>
          <a:p>
            <a:pPr lvl="1"/>
            <a:r>
              <a:rPr lang="en-GB" dirty="0"/>
              <a:t>SOTA performance in terms of content coverage and precision</a:t>
            </a:r>
          </a:p>
          <a:p>
            <a:pPr lvl="1"/>
            <a:r>
              <a:rPr lang="en-GB" dirty="0">
                <a:hlinkClick r:id="rId4"/>
              </a:rPr>
              <a:t>https://www.sciencedirect.com/science/article/pii/S2214579618302600</a:t>
            </a:r>
            <a:endParaRPr lang="en-GB" dirty="0"/>
          </a:p>
          <a:p>
            <a:endParaRPr lang="en-GB" dirty="0"/>
          </a:p>
          <a:p>
            <a:r>
              <a:rPr lang="en-GB" dirty="0"/>
              <a:t>Status – OA vs. Unknown </a:t>
            </a:r>
          </a:p>
          <a:p>
            <a:pPr lvl="1"/>
            <a:r>
              <a:rPr lang="en-GB" dirty="0"/>
              <a:t>CORE Discovery returns a link to the full text of article = </a:t>
            </a:r>
            <a:r>
              <a:rPr lang="en-GB" b="1" dirty="0"/>
              <a:t>OA</a:t>
            </a:r>
          </a:p>
          <a:p>
            <a:pPr lvl="1"/>
            <a:r>
              <a:rPr lang="en-GB" dirty="0"/>
              <a:t>CORE Discovery can’t find a link (in reality, the article could be OA) = </a:t>
            </a:r>
            <a:r>
              <a:rPr lang="en-GB" b="1" dirty="0"/>
              <a:t>Unknown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1: Country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1385972"/>
            <a:ext cx="3979264" cy="4436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1800" dirty="0"/>
              <a:t>% OA papers</a:t>
            </a:r>
          </a:p>
          <a:p>
            <a:pPr marL="0" indent="0" algn="ctr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0B361F-B2E9-2145-9BEF-B0B5332EEFC4}"/>
              </a:ext>
            </a:extLst>
          </p:cNvPr>
          <p:cNvSpPr txBox="1">
            <a:spLocks/>
          </p:cNvSpPr>
          <p:nvPr/>
        </p:nvSpPr>
        <p:spPr>
          <a:xfrm>
            <a:off x="5184948" y="1977410"/>
            <a:ext cx="6762541" cy="4394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FA7B7-3320-7A41-9B2C-97F468F7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8" y="1666732"/>
            <a:ext cx="3628016" cy="40709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BCD68A-6984-C147-A899-E8FEBA1E0BEB}"/>
              </a:ext>
            </a:extLst>
          </p:cNvPr>
          <p:cNvSpPr txBox="1">
            <a:spLocks/>
          </p:cNvSpPr>
          <p:nvPr/>
        </p:nvSpPr>
        <p:spPr>
          <a:xfrm>
            <a:off x="5124662" y="1376043"/>
            <a:ext cx="6311279" cy="4394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1800" dirty="0"/>
              <a:t>OA growth by year</a:t>
            </a:r>
          </a:p>
          <a:p>
            <a:pPr marL="0" indent="0" algn="ctr">
              <a:buFont typeface="Arial"/>
              <a:buNone/>
            </a:pP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C111B7-3795-DF47-9FBD-511FD394954E}"/>
              </a:ext>
            </a:extLst>
          </p:cNvPr>
          <p:cNvSpPr txBox="1">
            <a:spLocks/>
          </p:cNvSpPr>
          <p:nvPr/>
        </p:nvSpPr>
        <p:spPr>
          <a:xfrm>
            <a:off x="420157" y="5873551"/>
            <a:ext cx="3628017" cy="549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Highest OA output is 26.69% (UK).</a:t>
            </a:r>
          </a:p>
          <a:p>
            <a:r>
              <a:rPr lang="en-GB" sz="1400" dirty="0">
                <a:solidFill>
                  <a:srgbClr val="0070C0"/>
                </a:solidFill>
              </a:rPr>
              <a:t>Higher than previously reported studies. 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6A33124-AD61-3E47-BDE1-82B0CBA6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61" y="1668044"/>
            <a:ext cx="5868525" cy="390174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F46A45-E13B-E649-A1B4-3E5DC5B2430C}"/>
              </a:ext>
            </a:extLst>
          </p:cNvPr>
          <p:cNvSpPr txBox="1">
            <a:spLocks/>
          </p:cNvSpPr>
          <p:nvPr/>
        </p:nvSpPr>
        <p:spPr>
          <a:xfrm>
            <a:off x="5152702" y="5822845"/>
            <a:ext cx="2991126" cy="549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Significant rise in OA after 2011. </a:t>
            </a:r>
          </a:p>
          <a:p>
            <a:r>
              <a:rPr lang="en-GB" sz="1400" dirty="0">
                <a:solidFill>
                  <a:srgbClr val="0070C0"/>
                </a:solidFill>
              </a:rPr>
              <a:t>Peaking around 2016, drop in 2017??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B30A26-38CC-1B42-896A-B0A144B42408}"/>
              </a:ext>
            </a:extLst>
          </p:cNvPr>
          <p:cNvSpPr txBox="1">
            <a:spLocks/>
          </p:cNvSpPr>
          <p:nvPr/>
        </p:nvSpPr>
        <p:spPr>
          <a:xfrm>
            <a:off x="8300015" y="5805597"/>
            <a:ext cx="2926785" cy="5495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Fira Sans Light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Germany, Portugal – Steady Growth. </a:t>
            </a:r>
          </a:p>
          <a:p>
            <a:r>
              <a:rPr lang="en-GB" sz="1400" dirty="0">
                <a:solidFill>
                  <a:srgbClr val="0070C0"/>
                </a:solidFill>
              </a:rPr>
              <a:t>Brazil, UK -  Steep Growth.</a:t>
            </a:r>
          </a:p>
        </p:txBody>
      </p:sp>
    </p:spTree>
    <p:extLst>
      <p:ext uri="{BB962C8B-B14F-4D97-AF65-F5344CB8AC3E}">
        <p14:creationId xmlns:p14="http://schemas.microsoft.com/office/powerpoint/2010/main" val="4586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hlinkClick r:id="rId3"/>
              </a:rPr>
              <a:t>THE WUR</a:t>
            </a:r>
            <a:r>
              <a:rPr lang="en-GB" dirty="0"/>
              <a:t> ranks universities by  research score.</a:t>
            </a:r>
          </a:p>
          <a:p>
            <a:endParaRPr lang="en-GB" dirty="0"/>
          </a:p>
          <a:p>
            <a:r>
              <a:rPr lang="en-GB" dirty="0"/>
              <a:t>We used the research score to categorize the universities into “high”, “mid” and “low” tier.</a:t>
            </a:r>
          </a:p>
          <a:p>
            <a:endParaRPr lang="en-GB" dirty="0"/>
          </a:p>
          <a:p>
            <a:r>
              <a:rPr lang="en-GB" dirty="0"/>
              <a:t>From each tier, we select 5 universities with the median score. In case of Austria and Portugal, 3 universities per tier.   </a:t>
            </a:r>
          </a:p>
          <a:p>
            <a:endParaRPr lang="en-GB" dirty="0"/>
          </a:p>
          <a:p>
            <a:r>
              <a:rPr lang="en-GB" dirty="0"/>
              <a:t>A total of 108 </a:t>
            </a:r>
            <a:r>
              <a:rPr lang="en-GB" b="1" dirty="0"/>
              <a:t>representative</a:t>
            </a:r>
            <a:r>
              <a:rPr lang="en-GB" dirty="0"/>
              <a:t> universities.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8B34BF-030F-B849-8DDA-5F8F0295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2: University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417850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University Level Analysis (</a:t>
            </a:r>
            <a:r>
              <a:rPr lang="en-US" dirty="0" err="1"/>
              <a:t>Contd</a:t>
            </a:r>
            <a:r>
              <a:rPr lang="en-US" dirty="0"/>
              <a:t> …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Percentage of OA papers published by representative universities.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A534F-ECAA-D24A-A437-42600656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70" y="2016598"/>
            <a:ext cx="7233984" cy="47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0375-D9CB-104B-98D7-83279DCF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BE35-FFBF-B140-9972-D3DEAE9F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Joint Conference on Digital Libraries (JCDL 2020)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https://2020.jcdl.org/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Open Access 2007 - 2017: Country and University Level Perspective</a:t>
            </a:r>
          </a:p>
          <a:p>
            <a:pPr marL="0" indent="0" algn="ctr">
              <a:buNone/>
            </a:pPr>
            <a:r>
              <a:rPr lang="en-GB" dirty="0"/>
              <a:t>-- Bikash Gyawali, Nancy Pontika and Petr Knoth</a:t>
            </a:r>
          </a:p>
          <a:p>
            <a:pPr marL="0" indent="0" algn="ctr">
              <a:buNone/>
            </a:pPr>
            <a:r>
              <a:rPr lang="en-GB" dirty="0"/>
              <a:t>The Open University, UK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http://oro.open.ac.uk/70549/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FB41-72F4-FF4B-BCB2-3737DB5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344"/>
            <a:ext cx="10735849" cy="4765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Access (OA) vs non-open access (Subscription) research outputs</a:t>
            </a:r>
          </a:p>
          <a:p>
            <a:endParaRPr lang="en-GB" dirty="0"/>
          </a:p>
          <a:p>
            <a:r>
              <a:rPr lang="en-GB" dirty="0"/>
              <a:t>Subscription journals</a:t>
            </a:r>
          </a:p>
          <a:p>
            <a:pPr lvl="1"/>
            <a:r>
              <a:rPr lang="en-GB" dirty="0"/>
              <a:t>Institutions subscribe (pay fee) to the publishers.</a:t>
            </a:r>
          </a:p>
          <a:p>
            <a:pPr lvl="1"/>
            <a:r>
              <a:rPr lang="en-GB" dirty="0"/>
              <a:t>The articles are behind a “paywall”</a:t>
            </a:r>
          </a:p>
          <a:p>
            <a:pPr lvl="1"/>
            <a:r>
              <a:rPr lang="en-GB" dirty="0"/>
              <a:t>Authorised user can read/access it but can’t further share/TDM the articles.</a:t>
            </a:r>
          </a:p>
          <a:p>
            <a:pPr lvl="1"/>
            <a:r>
              <a:rPr lang="en-GB" dirty="0"/>
              <a:t>Content creators are not content owners!!</a:t>
            </a:r>
          </a:p>
          <a:p>
            <a:pPr lvl="1"/>
            <a:endParaRPr lang="en-GB" dirty="0"/>
          </a:p>
          <a:p>
            <a:r>
              <a:rPr lang="en-GB" dirty="0"/>
              <a:t>Open Access:</a:t>
            </a:r>
          </a:p>
          <a:p>
            <a:pPr lvl="1"/>
            <a:r>
              <a:rPr lang="en-GB" dirty="0"/>
              <a:t>Budapest Open Access Initiative (BOAI), 2002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355A-33CA-A141-8DB0-49D3D9B1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Publishers, Aggregators and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3314-8AE7-E14B-95CB-2F1A8BC5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5"/>
            <a:ext cx="10515600" cy="4765007"/>
          </a:xfrm>
        </p:spPr>
        <p:txBody>
          <a:bodyPr>
            <a:normAutofit/>
          </a:bodyPr>
          <a:lstStyle/>
          <a:p>
            <a:r>
              <a:rPr lang="en-US" dirty="0"/>
              <a:t>Commercial Publishers</a:t>
            </a:r>
          </a:p>
          <a:p>
            <a:pPr lvl="1"/>
            <a:r>
              <a:rPr lang="en-US" dirty="0"/>
              <a:t>Elsevier - </a:t>
            </a:r>
            <a:r>
              <a:rPr lang="en-GB" dirty="0">
                <a:hlinkClick r:id="rId2"/>
              </a:rPr>
              <a:t>https://www.elsevier.com/catalog</a:t>
            </a:r>
            <a:endParaRPr lang="en-GB" dirty="0"/>
          </a:p>
          <a:p>
            <a:pPr lvl="1"/>
            <a:r>
              <a:rPr lang="en-US" dirty="0"/>
              <a:t>Springer - </a:t>
            </a:r>
            <a:r>
              <a:rPr lang="en-GB" dirty="0">
                <a:hlinkClick r:id="rId3"/>
              </a:rPr>
              <a:t>https://www.springer.com/gb</a:t>
            </a:r>
            <a:endParaRPr lang="en-GB" dirty="0"/>
          </a:p>
          <a:p>
            <a:pPr lvl="1"/>
            <a:r>
              <a:rPr lang="en-GB" dirty="0"/>
              <a:t>IEEE - </a:t>
            </a:r>
            <a:r>
              <a:rPr lang="en-GB" dirty="0">
                <a:hlinkClick r:id="rId4"/>
              </a:rPr>
              <a:t>https://www.ieee.org/publications/index.html</a:t>
            </a:r>
            <a:endParaRPr lang="en-GB" dirty="0"/>
          </a:p>
          <a:p>
            <a:pPr lvl="1"/>
            <a:endParaRPr lang="en-US" dirty="0"/>
          </a:p>
          <a:p>
            <a:r>
              <a:rPr lang="en-US" dirty="0"/>
              <a:t>Institutional Repositories </a:t>
            </a:r>
          </a:p>
          <a:p>
            <a:pPr lvl="1"/>
            <a:r>
              <a:rPr lang="en-US" dirty="0"/>
              <a:t>Open Research Online from The Open University - </a:t>
            </a:r>
            <a:r>
              <a:rPr lang="en-GB" dirty="0">
                <a:hlinkClick r:id="rId5"/>
              </a:rPr>
              <a:t>http://oro.open.ac.uk/</a:t>
            </a:r>
            <a:endParaRPr lang="en-GB" dirty="0"/>
          </a:p>
          <a:p>
            <a:pPr lvl="1"/>
            <a:r>
              <a:rPr lang="en-GB" dirty="0" err="1"/>
              <a:t>Inria</a:t>
            </a:r>
            <a:r>
              <a:rPr lang="en-GB" dirty="0"/>
              <a:t>, France - </a:t>
            </a:r>
            <a:r>
              <a:rPr lang="en-GB" dirty="0">
                <a:hlinkClick r:id="rId6"/>
              </a:rPr>
              <a:t>https://hal.inria.fr/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64B4E-C1BB-3641-B86B-D0B9306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355A-33CA-A141-8DB0-49D3D9B1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Publishers, Aggregators and more …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3314-8AE7-E14B-95CB-2F1A8BC5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Aggregators</a:t>
            </a:r>
          </a:p>
          <a:p>
            <a:pPr lvl="1"/>
            <a:r>
              <a:rPr lang="en-US" dirty="0"/>
              <a:t>BASE -- </a:t>
            </a:r>
            <a:r>
              <a:rPr lang="en-GB" dirty="0">
                <a:hlinkClick r:id="rId2"/>
              </a:rPr>
              <a:t>https://www.base-search.net/</a:t>
            </a:r>
            <a:endParaRPr lang="en-GB" dirty="0"/>
          </a:p>
          <a:p>
            <a:pPr lvl="1"/>
            <a:r>
              <a:rPr lang="en-US" dirty="0"/>
              <a:t>CORE – </a:t>
            </a:r>
            <a:r>
              <a:rPr lang="en-GB" dirty="0">
                <a:hlinkClick r:id="rId3"/>
              </a:rPr>
              <a:t>https://core.ac.uk/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US" dirty="0"/>
              <a:t>Read more at </a:t>
            </a:r>
            <a:r>
              <a:rPr lang="en-GB" dirty="0">
                <a:hlinkClick r:id="rId4"/>
              </a:rPr>
              <a:t>https://scholarlycommunications.jiscinvolve.org/wp/2018/06/01/core-becomes-the-worlds-largest-aggregator/</a:t>
            </a:r>
            <a:endParaRPr lang="en-GB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Scholarly Databases</a:t>
            </a:r>
          </a:p>
          <a:p>
            <a:pPr lvl="1"/>
            <a:r>
              <a:rPr lang="en-US" dirty="0"/>
              <a:t>Microsoft Academic Graph (MAG) -- </a:t>
            </a:r>
            <a:r>
              <a:rPr lang="en-GB" dirty="0">
                <a:hlinkClick r:id="rId5"/>
              </a:rPr>
              <a:t>https://www.microsoft.com/en-us/research/project/microsoft-academic-graph/</a:t>
            </a:r>
            <a:endParaRPr lang="en-US" dirty="0"/>
          </a:p>
          <a:p>
            <a:pPr lvl="1"/>
            <a:r>
              <a:rPr lang="en-US" dirty="0"/>
              <a:t>Google Scholar -- </a:t>
            </a:r>
            <a:r>
              <a:rPr lang="en-GB" dirty="0">
                <a:hlinkClick r:id="rId6"/>
              </a:rPr>
              <a:t>https://scholar.google.com/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64B4E-C1BB-3641-B86B-D0B9306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0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route to 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Gold OA: </a:t>
            </a:r>
          </a:p>
          <a:p>
            <a:pPr lvl="1"/>
            <a:r>
              <a:rPr lang="en-US" dirty="0"/>
              <a:t>Authors publish in open access journals.</a:t>
            </a:r>
          </a:p>
          <a:p>
            <a:pPr lvl="1"/>
            <a:r>
              <a:rPr lang="en-US" dirty="0"/>
              <a:t>Author has the copyright.</a:t>
            </a:r>
          </a:p>
          <a:p>
            <a:pPr lvl="1"/>
            <a:r>
              <a:rPr lang="en-US" dirty="0"/>
              <a:t>Pay APC.</a:t>
            </a:r>
          </a:p>
          <a:p>
            <a:pPr lvl="1"/>
            <a:endParaRPr lang="en-US" dirty="0"/>
          </a:p>
          <a:p>
            <a:r>
              <a:rPr lang="en-US" dirty="0"/>
              <a:t>Green OA: </a:t>
            </a:r>
          </a:p>
          <a:p>
            <a:pPr lvl="1"/>
            <a:r>
              <a:rPr lang="en-US" dirty="0"/>
              <a:t>Authors copy in repositories. </a:t>
            </a:r>
          </a:p>
          <a:p>
            <a:pPr lvl="1"/>
            <a:r>
              <a:rPr lang="en-US" dirty="0"/>
              <a:t>Copyright of publishers.</a:t>
            </a:r>
          </a:p>
          <a:p>
            <a:pPr lvl="1"/>
            <a:r>
              <a:rPr lang="en-US" dirty="0"/>
              <a:t>Embargo period.</a:t>
            </a:r>
          </a:p>
          <a:p>
            <a:pPr lvl="1"/>
            <a:endParaRPr lang="en-US" dirty="0"/>
          </a:p>
          <a:p>
            <a:r>
              <a:rPr lang="en-US" dirty="0"/>
              <a:t>Preprint: </a:t>
            </a:r>
          </a:p>
          <a:p>
            <a:pPr lvl="1"/>
            <a:r>
              <a:rPr lang="en-US" dirty="0"/>
              <a:t>Usually without undergoing peer-review process.</a:t>
            </a:r>
          </a:p>
          <a:p>
            <a:pPr lvl="1"/>
            <a:r>
              <a:rPr lang="en-US" dirty="0"/>
              <a:t>More recent research outputs – no delay in review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route to OA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OA Discovery Tools: Return URL to freely accessible full text of documents.</a:t>
            </a:r>
          </a:p>
          <a:p>
            <a:pPr lvl="1"/>
            <a:r>
              <a:rPr lang="en-US" dirty="0" err="1"/>
              <a:t>Unpaywall</a:t>
            </a:r>
            <a:r>
              <a:rPr lang="en-US" dirty="0"/>
              <a:t> -- </a:t>
            </a:r>
            <a:r>
              <a:rPr lang="en-GB" dirty="0">
                <a:hlinkClick r:id="rId3"/>
              </a:rPr>
              <a:t>https://unpaywall.org/</a:t>
            </a:r>
            <a:endParaRPr lang="en-US" dirty="0"/>
          </a:p>
          <a:p>
            <a:pPr lvl="1"/>
            <a:r>
              <a:rPr lang="en-US" dirty="0"/>
              <a:t>CORE Discovery -- </a:t>
            </a:r>
            <a:r>
              <a:rPr lang="en-GB" dirty="0">
                <a:hlinkClick r:id="rId4"/>
              </a:rPr>
              <a:t>https://core.ac.uk/services/discovery/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news: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5"/>
              </a:rPr>
              <a:t>MIT ends Elsevier subscription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OA publishing of COVID-19 related articles has spiked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4F0-07A6-C74E-9C50-26CE065A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Measuring the 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3715-002A-BD49-AF59-0561529D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dirty="0"/>
              <a:t>Data Extraction: Collecting Papers and Determining their OA status </a:t>
            </a:r>
          </a:p>
          <a:p>
            <a:pPr lvl="1"/>
            <a:r>
              <a:rPr lang="en-GB" dirty="0"/>
              <a:t>MAG</a:t>
            </a:r>
          </a:p>
          <a:p>
            <a:pPr lvl="1"/>
            <a:r>
              <a:rPr lang="en-GB" dirty="0"/>
              <a:t>CORE Discovery</a:t>
            </a:r>
          </a:p>
          <a:p>
            <a:pPr lvl="1"/>
            <a:endParaRPr lang="en-GB" dirty="0"/>
          </a:p>
          <a:p>
            <a:r>
              <a:rPr lang="en-GB" dirty="0"/>
              <a:t>Data Analysis: Comparison of OA growth</a:t>
            </a:r>
          </a:p>
          <a:p>
            <a:pPr lvl="1"/>
            <a:r>
              <a:rPr lang="en-GB" dirty="0"/>
              <a:t>Among countries and across time.</a:t>
            </a:r>
          </a:p>
          <a:p>
            <a:pPr lvl="1"/>
            <a:r>
              <a:rPr lang="en-GB" dirty="0"/>
              <a:t>Among universities within countries.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E795-3A44-524C-BBE2-459D4C6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83F2-B15D-6E46-8CDB-BE739E62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A038-3656-9840-9BB4-DB18DA91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dirty="0"/>
              <a:t>Big data of </a:t>
            </a:r>
            <a:r>
              <a:rPr lang="en-GB" dirty="0"/>
              <a:t>scientific publication records</a:t>
            </a:r>
          </a:p>
          <a:p>
            <a:endParaRPr lang="en-GB" dirty="0"/>
          </a:p>
          <a:p>
            <a:r>
              <a:rPr lang="en-GB" dirty="0"/>
              <a:t>Free to Download and use</a:t>
            </a:r>
          </a:p>
          <a:p>
            <a:endParaRPr lang="en-GB" dirty="0"/>
          </a:p>
          <a:p>
            <a:r>
              <a:rPr lang="en-GB" dirty="0"/>
              <a:t>Microsoft Azure Platform</a:t>
            </a:r>
          </a:p>
          <a:p>
            <a:endParaRPr lang="en-GB" dirty="0"/>
          </a:p>
          <a:p>
            <a:r>
              <a:rPr lang="en-GB" dirty="0"/>
              <a:t>Schema: </a:t>
            </a:r>
            <a:r>
              <a:rPr lang="en-GB" dirty="0">
                <a:hlinkClick r:id="rId2"/>
              </a:rPr>
              <a:t>https://docs.microsoft.com/en-us/academic-services/graph/reference-data-schema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E9E86-FF29-9C49-8B78-2DF6136F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2E6C-C310-CC44-9C86-3E5255B7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D1BD-5F0D-4B4F-9051-2CEC8721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/>
              <a:t>db_name</a:t>
            </a:r>
            <a:r>
              <a:rPr lang="en-GB" dirty="0"/>
              <a:t> = "</a:t>
            </a:r>
            <a:r>
              <a:rPr lang="en-GB" dirty="0" err="1"/>
              <a:t>academicgraph</a:t>
            </a:r>
            <a:r>
              <a:rPr lang="en-GB" dirty="0"/>
              <a:t>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papers_df</a:t>
            </a:r>
            <a:r>
              <a:rPr lang="en-GB" dirty="0"/>
              <a:t> = </a:t>
            </a:r>
            <a:r>
              <a:rPr lang="en-GB" dirty="0" err="1"/>
              <a:t>spark.table</a:t>
            </a:r>
            <a:r>
              <a:rPr lang="en-GB" dirty="0"/>
              <a:t>(</a:t>
            </a:r>
            <a:r>
              <a:rPr lang="en-GB" dirty="0" err="1"/>
              <a:t>db_name</a:t>
            </a:r>
            <a:r>
              <a:rPr lang="en-GB" dirty="0"/>
              <a:t> + '.papers')</a:t>
            </a:r>
          </a:p>
          <a:p>
            <a:pPr marL="0" indent="0">
              <a:buNone/>
            </a:pPr>
            <a:r>
              <a:rPr lang="en-US" dirty="0" err="1"/>
              <a:t>papers_df.count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papers_df.show</a:t>
            </a:r>
            <a:r>
              <a:rPr lang="en-US" dirty="0"/>
              <a:t>(7)</a:t>
            </a:r>
          </a:p>
          <a:p>
            <a:pPr marL="0" indent="0">
              <a:buNone/>
            </a:pPr>
            <a:r>
              <a:rPr lang="en-US" dirty="0" err="1"/>
              <a:t>papers_df</a:t>
            </a:r>
            <a:r>
              <a:rPr lang="en-US" dirty="0"/>
              <a:t> = </a:t>
            </a:r>
            <a:r>
              <a:rPr lang="en-US" dirty="0" err="1"/>
              <a:t>papers_df.select</a:t>
            </a:r>
            <a:r>
              <a:rPr lang="en-US" dirty="0"/>
              <a:t>('</a:t>
            </a:r>
            <a:r>
              <a:rPr lang="en-US" dirty="0" err="1"/>
              <a:t>paperid</a:t>
            </a:r>
            <a:r>
              <a:rPr lang="en-US" dirty="0"/>
              <a:t>', '</a:t>
            </a:r>
            <a:r>
              <a:rPr lang="en-US" dirty="0" err="1"/>
              <a:t>doi</a:t>
            </a:r>
            <a:r>
              <a:rPr lang="en-US" dirty="0"/>
              <a:t>', 'year', '</a:t>
            </a:r>
            <a:r>
              <a:rPr lang="en-US" dirty="0" err="1"/>
              <a:t>papertitle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papers_df.show</a:t>
            </a:r>
            <a:r>
              <a:rPr lang="en-US" dirty="0"/>
              <a:t>(7, False)</a:t>
            </a:r>
          </a:p>
          <a:p>
            <a:pPr marL="0" indent="0">
              <a:buNone/>
            </a:pPr>
            <a:r>
              <a:rPr lang="en-US" dirty="0" err="1"/>
              <a:t>mypapers_df</a:t>
            </a:r>
            <a:r>
              <a:rPr lang="en-US" dirty="0"/>
              <a:t> = </a:t>
            </a:r>
            <a:r>
              <a:rPr lang="en-US" dirty="0" err="1"/>
              <a:t>papers_df</a:t>
            </a:r>
            <a:r>
              <a:rPr lang="en-GB" dirty="0"/>
              <a:t>.filter('</a:t>
            </a:r>
            <a:r>
              <a:rPr lang="en-US" dirty="0"/>
              <a:t>year</a:t>
            </a:r>
            <a:r>
              <a:rPr lang="en-GB" dirty="0"/>
              <a:t>&gt;2007 and </a:t>
            </a:r>
            <a:r>
              <a:rPr lang="en-US" dirty="0"/>
              <a:t>year&lt;2017</a:t>
            </a:r>
            <a:r>
              <a:rPr lang="en-GB" dirty="0"/>
              <a:t>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mypapers_df.count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mypapers_df.show</a:t>
            </a:r>
            <a:r>
              <a:rPr lang="en-US" dirty="0"/>
              <a:t>(7, 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paperaffiliations_df</a:t>
            </a:r>
            <a:r>
              <a:rPr lang="en-US" dirty="0"/>
              <a:t> = </a:t>
            </a:r>
            <a:r>
              <a:rPr lang="en-GB" dirty="0" err="1"/>
              <a:t>spark.table</a:t>
            </a:r>
            <a:r>
              <a:rPr lang="en-GB" dirty="0"/>
              <a:t>(</a:t>
            </a:r>
            <a:r>
              <a:rPr lang="en-GB" dirty="0" err="1"/>
              <a:t>db_name</a:t>
            </a:r>
            <a:r>
              <a:rPr lang="en-GB" dirty="0"/>
              <a:t> + </a:t>
            </a:r>
            <a:r>
              <a:rPr lang="en-US" dirty="0"/>
              <a:t>'</a:t>
            </a:r>
            <a:r>
              <a:rPr lang="en-GB" dirty="0"/>
              <a:t>.</a:t>
            </a:r>
            <a:r>
              <a:rPr lang="en-GB" dirty="0" err="1"/>
              <a:t>paperauthoraffiliations</a:t>
            </a:r>
            <a:r>
              <a:rPr lang="en-US" dirty="0"/>
              <a:t>'</a:t>
            </a:r>
            <a:r>
              <a:rPr lang="en-GB" dirty="0"/>
              <a:t>).select('</a:t>
            </a:r>
            <a:r>
              <a:rPr lang="en-GB" dirty="0" err="1"/>
              <a:t>paperid</a:t>
            </a:r>
            <a:r>
              <a:rPr lang="en-GB" dirty="0"/>
              <a:t>', '</a:t>
            </a:r>
            <a:r>
              <a:rPr lang="en-GB" dirty="0" err="1"/>
              <a:t>originalaffiliation</a:t>
            </a:r>
            <a:r>
              <a:rPr lang="en-GB" dirty="0"/>
              <a:t>')</a:t>
            </a:r>
          </a:p>
          <a:p>
            <a:pPr marL="0" indent="0">
              <a:buNone/>
            </a:pPr>
            <a:r>
              <a:rPr lang="en-US" dirty="0" err="1"/>
              <a:t>paperaffiliations_df.show</a:t>
            </a:r>
            <a:r>
              <a:rPr lang="en-US" dirty="0"/>
              <a:t>(7, False)</a:t>
            </a:r>
          </a:p>
          <a:p>
            <a:pPr marL="0" indent="0">
              <a:buNone/>
            </a:pPr>
            <a:r>
              <a:rPr lang="en-US" dirty="0" err="1"/>
              <a:t>mypaperaffiliations_df</a:t>
            </a:r>
            <a:r>
              <a:rPr lang="en-US" dirty="0"/>
              <a:t> = </a:t>
            </a:r>
            <a:r>
              <a:rPr lang="en-US" dirty="0" err="1"/>
              <a:t>paperaffiliations_df</a:t>
            </a:r>
            <a:r>
              <a:rPr lang="en-GB" dirty="0"/>
              <a:t>.filter("</a:t>
            </a:r>
            <a:r>
              <a:rPr lang="en-US" dirty="0" err="1"/>
              <a:t>originalaffiliation</a:t>
            </a:r>
            <a:r>
              <a:rPr lang="en-US" dirty="0"/>
              <a:t> =</a:t>
            </a:r>
            <a:r>
              <a:rPr lang="en-GB" dirty="0"/>
              <a:t> </a:t>
            </a:r>
            <a:r>
              <a:rPr lang="en-US" dirty="0"/>
              <a:t>'Kathmandu University'</a:t>
            </a:r>
            <a:r>
              <a:rPr lang="en-GB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mypaperaffiliations_df.count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mypaperaffiliations_df.show</a:t>
            </a:r>
            <a:r>
              <a:rPr lang="en-US" dirty="0"/>
              <a:t>(7,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58964-A9EA-2949-A484-CDB53C0C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ACA5-2481-B042-A854-2A8BA2E87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1863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metropolis">
  <a:themeElements>
    <a:clrScheme name="Beamer Metropolis">
      <a:dk1>
        <a:srgbClr val="23373B"/>
      </a:dk1>
      <a:lt1>
        <a:srgbClr val="FAFAFA"/>
      </a:lt1>
      <a:dk2>
        <a:srgbClr val="424242"/>
      </a:dk2>
      <a:lt2>
        <a:srgbClr val="FFFFFF"/>
      </a:lt2>
      <a:accent1>
        <a:srgbClr val="EB811B"/>
      </a:accent1>
      <a:accent2>
        <a:srgbClr val="14B03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B811B"/>
      </a:hlink>
      <a:folHlink>
        <a:srgbClr val="EB811B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_metropolis" id="{C607A150-AF3A-DA48-9675-659B83027BA5}" vid="{5F69981C-04DF-3247-8B8D-204617E84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1099</Words>
  <Application>Microsoft Macintosh PowerPoint</Application>
  <PresentationFormat>Widescreen</PresentationFormat>
  <Paragraphs>213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Fira Sans Light</vt:lpstr>
      <vt:lpstr>beamer_metropolis</vt:lpstr>
      <vt:lpstr>Open Access in Research Literature: A Big Data Analysis</vt:lpstr>
      <vt:lpstr>What is Open Access</vt:lpstr>
      <vt:lpstr>Publishers, Aggregators and more …</vt:lpstr>
      <vt:lpstr>Publishers, Aggregators and more … (contd.)</vt:lpstr>
      <vt:lpstr>The route to OA</vt:lpstr>
      <vt:lpstr>The route to OA (contd.)</vt:lpstr>
      <vt:lpstr>Measuring the OA</vt:lpstr>
      <vt:lpstr>MAG</vt:lpstr>
      <vt:lpstr>PySpark</vt:lpstr>
      <vt:lpstr>PySpark (contd …)</vt:lpstr>
      <vt:lpstr>Data Extraction</vt:lpstr>
      <vt:lpstr>Determining the OA status</vt:lpstr>
      <vt:lpstr>Results 1: Country Level Analysis</vt:lpstr>
      <vt:lpstr>Results 2: University Level Analysis</vt:lpstr>
      <vt:lpstr>Results: University Level Analysis (Contd … 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compliance of the REF2021 policy with the CORE Repository Dashboard</dc:title>
  <dc:creator>Nancy.Pontika</dc:creator>
  <cp:lastModifiedBy>Bikash.Gyawali</cp:lastModifiedBy>
  <cp:revision>139</cp:revision>
  <dcterms:created xsi:type="dcterms:W3CDTF">2020-03-06T13:26:18Z</dcterms:created>
  <dcterms:modified xsi:type="dcterms:W3CDTF">2020-06-22T09:38:39Z</dcterms:modified>
</cp:coreProperties>
</file>