
<file path=[Content_Types].xml><?xml version="1.0" encoding="utf-8"?>
<Types xmlns="http://schemas.openxmlformats.org/package/2006/content-types">
  <Default Extension="1"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73" r:id="rId2"/>
    <p:sldId id="274" r:id="rId3"/>
    <p:sldId id="278" r:id="rId4"/>
    <p:sldId id="279" r:id="rId5"/>
    <p:sldId id="277" r:id="rId6"/>
    <p:sldId id="262" r:id="rId7"/>
    <p:sldId id="265" r:id="rId8"/>
    <p:sldId id="267" r:id="rId9"/>
    <p:sldId id="268" r:id="rId10"/>
    <p:sldId id="269" r:id="rId11"/>
    <p:sldId id="272" r:id="rId12"/>
    <p:sldId id="27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93792" autoAdjust="0"/>
  </p:normalViewPr>
  <p:slideViewPr>
    <p:cSldViewPr snapToGrid="0">
      <p:cViewPr varScale="1">
        <p:scale>
          <a:sx n="73" d="100"/>
          <a:sy n="73" d="100"/>
        </p:scale>
        <p:origin x="1080" y="5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1" d="100"/>
          <a:sy n="51" d="100"/>
        </p:scale>
        <p:origin x="2692" y="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257025-E362-466A-A96F-91AFB274D719}" type="datetimeFigureOut">
              <a:rPr lang="en-US" smtClean="0"/>
              <a:t>9/3/2024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62B20-5077-4546-9A1C-2BD44D6D81AB}" type="slidenum">
              <a:rPr lang="en-US" smtClean="0"/>
              <a:t>‹#›</a:t>
            </a:fld>
            <a:endParaRPr lang="en-US"/>
          </a:p>
        </p:txBody>
      </p:sp>
    </p:spTree>
    <p:extLst>
      <p:ext uri="{BB962C8B-B14F-4D97-AF65-F5344CB8AC3E}">
        <p14:creationId xmlns:p14="http://schemas.microsoft.com/office/powerpoint/2010/main" val="3279607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05013-AE3A-4390-9251-D56F7D4D56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CEE015-62D8-40B1-BD70-84C749410A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91FF4E-1644-4039-B1DC-F4656DFBD37E}"/>
              </a:ext>
            </a:extLst>
          </p:cNvPr>
          <p:cNvSpPr>
            <a:spLocks noGrp="1"/>
          </p:cNvSpPr>
          <p:nvPr>
            <p:ph type="dt" sz="half" idx="10"/>
          </p:nvPr>
        </p:nvSpPr>
        <p:spPr/>
        <p:txBody>
          <a:bodyPr/>
          <a:lstStyle/>
          <a:p>
            <a:fld id="{6DF0A1A7-AA03-4F47-9269-6A5396573B62}" type="datetimeFigureOut">
              <a:rPr lang="en-US" smtClean="0"/>
              <a:t>9/3/2024</a:t>
            </a:fld>
            <a:endParaRPr lang="en-US"/>
          </a:p>
        </p:txBody>
      </p:sp>
      <p:sp>
        <p:nvSpPr>
          <p:cNvPr id="5" name="Footer Placeholder 4">
            <a:extLst>
              <a:ext uri="{FF2B5EF4-FFF2-40B4-BE49-F238E27FC236}">
                <a16:creationId xmlns:a16="http://schemas.microsoft.com/office/drawing/2014/main" id="{2BC6CC18-DED5-4CA0-930E-BDDB6CAD18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85B484-3011-4525-8282-CBF928552E65}"/>
              </a:ext>
            </a:extLst>
          </p:cNvPr>
          <p:cNvSpPr>
            <a:spLocks noGrp="1"/>
          </p:cNvSpPr>
          <p:nvPr>
            <p:ph type="sldNum" sz="quarter" idx="12"/>
          </p:nvPr>
        </p:nvSpPr>
        <p:spPr/>
        <p:txBody>
          <a:bodyPr/>
          <a:lstStyle/>
          <a:p>
            <a:fld id="{90BDC7DF-192B-4EBB-A12C-59BE0C9BCCFA}" type="slidenum">
              <a:rPr lang="en-US" smtClean="0"/>
              <a:t>‹#›</a:t>
            </a:fld>
            <a:endParaRPr lang="en-US"/>
          </a:p>
        </p:txBody>
      </p:sp>
    </p:spTree>
    <p:extLst>
      <p:ext uri="{BB962C8B-B14F-4D97-AF65-F5344CB8AC3E}">
        <p14:creationId xmlns:p14="http://schemas.microsoft.com/office/powerpoint/2010/main" val="2452098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E384B-69E7-474E-9AE9-1FA673D283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91676F-3EB1-4FD4-939C-BDB93AC4F1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D8FB8F-0CB0-4A12-BC8D-05FB24B31672}"/>
              </a:ext>
            </a:extLst>
          </p:cNvPr>
          <p:cNvSpPr>
            <a:spLocks noGrp="1"/>
          </p:cNvSpPr>
          <p:nvPr>
            <p:ph type="dt" sz="half" idx="10"/>
          </p:nvPr>
        </p:nvSpPr>
        <p:spPr/>
        <p:txBody>
          <a:bodyPr/>
          <a:lstStyle/>
          <a:p>
            <a:fld id="{6DF0A1A7-AA03-4F47-9269-6A5396573B62}" type="datetimeFigureOut">
              <a:rPr lang="en-US" smtClean="0"/>
              <a:t>9/3/2024</a:t>
            </a:fld>
            <a:endParaRPr lang="en-US"/>
          </a:p>
        </p:txBody>
      </p:sp>
      <p:sp>
        <p:nvSpPr>
          <p:cNvPr id="5" name="Footer Placeholder 4">
            <a:extLst>
              <a:ext uri="{FF2B5EF4-FFF2-40B4-BE49-F238E27FC236}">
                <a16:creationId xmlns:a16="http://schemas.microsoft.com/office/drawing/2014/main" id="{9AD7F6E4-8E10-4C89-84F9-0F32DFC578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285D25-D51A-437A-8BC4-A0EA1CC08D54}"/>
              </a:ext>
            </a:extLst>
          </p:cNvPr>
          <p:cNvSpPr>
            <a:spLocks noGrp="1"/>
          </p:cNvSpPr>
          <p:nvPr>
            <p:ph type="sldNum" sz="quarter" idx="12"/>
          </p:nvPr>
        </p:nvSpPr>
        <p:spPr/>
        <p:txBody>
          <a:bodyPr/>
          <a:lstStyle/>
          <a:p>
            <a:fld id="{90BDC7DF-192B-4EBB-A12C-59BE0C9BCCFA}" type="slidenum">
              <a:rPr lang="en-US" smtClean="0"/>
              <a:t>‹#›</a:t>
            </a:fld>
            <a:endParaRPr lang="en-US"/>
          </a:p>
        </p:txBody>
      </p:sp>
    </p:spTree>
    <p:extLst>
      <p:ext uri="{BB962C8B-B14F-4D97-AF65-F5344CB8AC3E}">
        <p14:creationId xmlns:p14="http://schemas.microsoft.com/office/powerpoint/2010/main" val="1146221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0C5347-680B-4150-8B54-E8AC842E04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CDE57C-69F7-4404-9FEF-DCC80112C4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F8C836-6762-47AB-AB4B-59C60CA89E0A}"/>
              </a:ext>
            </a:extLst>
          </p:cNvPr>
          <p:cNvSpPr>
            <a:spLocks noGrp="1"/>
          </p:cNvSpPr>
          <p:nvPr>
            <p:ph type="dt" sz="half" idx="10"/>
          </p:nvPr>
        </p:nvSpPr>
        <p:spPr/>
        <p:txBody>
          <a:bodyPr/>
          <a:lstStyle/>
          <a:p>
            <a:fld id="{6DF0A1A7-AA03-4F47-9269-6A5396573B62}" type="datetimeFigureOut">
              <a:rPr lang="en-US" smtClean="0"/>
              <a:t>9/3/2024</a:t>
            </a:fld>
            <a:endParaRPr lang="en-US"/>
          </a:p>
        </p:txBody>
      </p:sp>
      <p:sp>
        <p:nvSpPr>
          <p:cNvPr id="5" name="Footer Placeholder 4">
            <a:extLst>
              <a:ext uri="{FF2B5EF4-FFF2-40B4-BE49-F238E27FC236}">
                <a16:creationId xmlns:a16="http://schemas.microsoft.com/office/drawing/2014/main" id="{EC62BF37-C800-4C0B-881E-F50381EE66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794DB5-0DBB-4D17-A053-8841DDC1964F}"/>
              </a:ext>
            </a:extLst>
          </p:cNvPr>
          <p:cNvSpPr>
            <a:spLocks noGrp="1"/>
          </p:cNvSpPr>
          <p:nvPr>
            <p:ph type="sldNum" sz="quarter" idx="12"/>
          </p:nvPr>
        </p:nvSpPr>
        <p:spPr/>
        <p:txBody>
          <a:bodyPr/>
          <a:lstStyle/>
          <a:p>
            <a:fld id="{90BDC7DF-192B-4EBB-A12C-59BE0C9BCCFA}" type="slidenum">
              <a:rPr lang="en-US" smtClean="0"/>
              <a:t>‹#›</a:t>
            </a:fld>
            <a:endParaRPr lang="en-US"/>
          </a:p>
        </p:txBody>
      </p:sp>
    </p:spTree>
    <p:extLst>
      <p:ext uri="{BB962C8B-B14F-4D97-AF65-F5344CB8AC3E}">
        <p14:creationId xmlns:p14="http://schemas.microsoft.com/office/powerpoint/2010/main" val="4012371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6E93B-AE65-4B21-A4E9-68C7F95937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4CE178-8C9E-4EF3-9BEF-F6EDDCD645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8FD315-D22A-4E27-8829-60DEBD92F1B1}"/>
              </a:ext>
            </a:extLst>
          </p:cNvPr>
          <p:cNvSpPr>
            <a:spLocks noGrp="1"/>
          </p:cNvSpPr>
          <p:nvPr>
            <p:ph type="dt" sz="half" idx="10"/>
          </p:nvPr>
        </p:nvSpPr>
        <p:spPr/>
        <p:txBody>
          <a:bodyPr/>
          <a:lstStyle/>
          <a:p>
            <a:fld id="{6DF0A1A7-AA03-4F47-9269-6A5396573B62}" type="datetimeFigureOut">
              <a:rPr lang="en-US" smtClean="0"/>
              <a:t>9/3/2024</a:t>
            </a:fld>
            <a:endParaRPr lang="en-US"/>
          </a:p>
        </p:txBody>
      </p:sp>
      <p:sp>
        <p:nvSpPr>
          <p:cNvPr id="5" name="Footer Placeholder 4">
            <a:extLst>
              <a:ext uri="{FF2B5EF4-FFF2-40B4-BE49-F238E27FC236}">
                <a16:creationId xmlns:a16="http://schemas.microsoft.com/office/drawing/2014/main" id="{A6B2EE48-A6C4-4088-A886-833C5F86FB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F94669-E0C9-4B83-AF96-C4CCE9472AE4}"/>
              </a:ext>
            </a:extLst>
          </p:cNvPr>
          <p:cNvSpPr>
            <a:spLocks noGrp="1"/>
          </p:cNvSpPr>
          <p:nvPr>
            <p:ph type="sldNum" sz="quarter" idx="12"/>
          </p:nvPr>
        </p:nvSpPr>
        <p:spPr/>
        <p:txBody>
          <a:bodyPr/>
          <a:lstStyle/>
          <a:p>
            <a:fld id="{90BDC7DF-192B-4EBB-A12C-59BE0C9BCCFA}" type="slidenum">
              <a:rPr lang="en-US" smtClean="0"/>
              <a:t>‹#›</a:t>
            </a:fld>
            <a:endParaRPr lang="en-US"/>
          </a:p>
        </p:txBody>
      </p:sp>
    </p:spTree>
    <p:extLst>
      <p:ext uri="{BB962C8B-B14F-4D97-AF65-F5344CB8AC3E}">
        <p14:creationId xmlns:p14="http://schemas.microsoft.com/office/powerpoint/2010/main" val="4138441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0A86D-AEA1-4D82-8EFC-C1F5F08EB0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BAFC2A-FBFC-4D1A-AF2D-779E3B44D4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963373-AEE0-48DF-B053-ED9C3A6F5F15}"/>
              </a:ext>
            </a:extLst>
          </p:cNvPr>
          <p:cNvSpPr>
            <a:spLocks noGrp="1"/>
          </p:cNvSpPr>
          <p:nvPr>
            <p:ph type="dt" sz="half" idx="10"/>
          </p:nvPr>
        </p:nvSpPr>
        <p:spPr/>
        <p:txBody>
          <a:bodyPr/>
          <a:lstStyle/>
          <a:p>
            <a:fld id="{6DF0A1A7-AA03-4F47-9269-6A5396573B62}" type="datetimeFigureOut">
              <a:rPr lang="en-US" smtClean="0"/>
              <a:t>9/3/2024</a:t>
            </a:fld>
            <a:endParaRPr lang="en-US"/>
          </a:p>
        </p:txBody>
      </p:sp>
      <p:sp>
        <p:nvSpPr>
          <p:cNvPr id="5" name="Footer Placeholder 4">
            <a:extLst>
              <a:ext uri="{FF2B5EF4-FFF2-40B4-BE49-F238E27FC236}">
                <a16:creationId xmlns:a16="http://schemas.microsoft.com/office/drawing/2014/main" id="{E2682A34-320D-42EE-AEC0-9B87126841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1FB100-EE85-4920-AD59-01A01E46C6AD}"/>
              </a:ext>
            </a:extLst>
          </p:cNvPr>
          <p:cNvSpPr>
            <a:spLocks noGrp="1"/>
          </p:cNvSpPr>
          <p:nvPr>
            <p:ph type="sldNum" sz="quarter" idx="12"/>
          </p:nvPr>
        </p:nvSpPr>
        <p:spPr/>
        <p:txBody>
          <a:bodyPr/>
          <a:lstStyle/>
          <a:p>
            <a:fld id="{90BDC7DF-192B-4EBB-A12C-59BE0C9BCCFA}" type="slidenum">
              <a:rPr lang="en-US" smtClean="0"/>
              <a:t>‹#›</a:t>
            </a:fld>
            <a:endParaRPr lang="en-US"/>
          </a:p>
        </p:txBody>
      </p:sp>
    </p:spTree>
    <p:extLst>
      <p:ext uri="{BB962C8B-B14F-4D97-AF65-F5344CB8AC3E}">
        <p14:creationId xmlns:p14="http://schemas.microsoft.com/office/powerpoint/2010/main" val="4035064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CBB66-DED2-4DBE-A248-3B595CFF8E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9E82A1-DFCC-4439-8A57-FB98F6F70D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8F18C5-B8BB-4BF0-BA7D-183A72E588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B99DA0-D82E-4B50-BD96-D8179A4D669B}"/>
              </a:ext>
            </a:extLst>
          </p:cNvPr>
          <p:cNvSpPr>
            <a:spLocks noGrp="1"/>
          </p:cNvSpPr>
          <p:nvPr>
            <p:ph type="dt" sz="half" idx="10"/>
          </p:nvPr>
        </p:nvSpPr>
        <p:spPr/>
        <p:txBody>
          <a:bodyPr/>
          <a:lstStyle/>
          <a:p>
            <a:fld id="{6DF0A1A7-AA03-4F47-9269-6A5396573B62}" type="datetimeFigureOut">
              <a:rPr lang="en-US" smtClean="0"/>
              <a:t>9/3/2024</a:t>
            </a:fld>
            <a:endParaRPr lang="en-US"/>
          </a:p>
        </p:txBody>
      </p:sp>
      <p:sp>
        <p:nvSpPr>
          <p:cNvPr id="6" name="Footer Placeholder 5">
            <a:extLst>
              <a:ext uri="{FF2B5EF4-FFF2-40B4-BE49-F238E27FC236}">
                <a16:creationId xmlns:a16="http://schemas.microsoft.com/office/drawing/2014/main" id="{88B6389F-C425-4B21-B543-3F88D22A7D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3C54F4-6999-4927-9E7C-FCC05280D159}"/>
              </a:ext>
            </a:extLst>
          </p:cNvPr>
          <p:cNvSpPr>
            <a:spLocks noGrp="1"/>
          </p:cNvSpPr>
          <p:nvPr>
            <p:ph type="sldNum" sz="quarter" idx="12"/>
          </p:nvPr>
        </p:nvSpPr>
        <p:spPr/>
        <p:txBody>
          <a:bodyPr/>
          <a:lstStyle/>
          <a:p>
            <a:fld id="{90BDC7DF-192B-4EBB-A12C-59BE0C9BCCFA}" type="slidenum">
              <a:rPr lang="en-US" smtClean="0"/>
              <a:t>‹#›</a:t>
            </a:fld>
            <a:endParaRPr lang="en-US"/>
          </a:p>
        </p:txBody>
      </p:sp>
    </p:spTree>
    <p:extLst>
      <p:ext uri="{BB962C8B-B14F-4D97-AF65-F5344CB8AC3E}">
        <p14:creationId xmlns:p14="http://schemas.microsoft.com/office/powerpoint/2010/main" val="2924465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1AAC3-015B-407F-8E0A-C715F8EAA5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E24E45-FD7B-4A0A-B483-1D7C65214F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A8B0EB-72CD-41D3-A025-D13A3F1A24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FC6579-F078-4608-A50A-C84E7F1086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8BFD6B-D9D6-42FD-890B-B2E4AE3636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60B72F-77E2-4404-82D8-4F414D1CA402}"/>
              </a:ext>
            </a:extLst>
          </p:cNvPr>
          <p:cNvSpPr>
            <a:spLocks noGrp="1"/>
          </p:cNvSpPr>
          <p:nvPr>
            <p:ph type="dt" sz="half" idx="10"/>
          </p:nvPr>
        </p:nvSpPr>
        <p:spPr/>
        <p:txBody>
          <a:bodyPr/>
          <a:lstStyle/>
          <a:p>
            <a:fld id="{6DF0A1A7-AA03-4F47-9269-6A5396573B62}" type="datetimeFigureOut">
              <a:rPr lang="en-US" smtClean="0"/>
              <a:t>9/3/2024</a:t>
            </a:fld>
            <a:endParaRPr lang="en-US"/>
          </a:p>
        </p:txBody>
      </p:sp>
      <p:sp>
        <p:nvSpPr>
          <p:cNvPr id="8" name="Footer Placeholder 7">
            <a:extLst>
              <a:ext uri="{FF2B5EF4-FFF2-40B4-BE49-F238E27FC236}">
                <a16:creationId xmlns:a16="http://schemas.microsoft.com/office/drawing/2014/main" id="{368E5C2A-01E2-4901-BAF0-8A0B525A89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6A2F9C-C8E0-4CA5-91A9-2043ADBA2C39}"/>
              </a:ext>
            </a:extLst>
          </p:cNvPr>
          <p:cNvSpPr>
            <a:spLocks noGrp="1"/>
          </p:cNvSpPr>
          <p:nvPr>
            <p:ph type="sldNum" sz="quarter" idx="12"/>
          </p:nvPr>
        </p:nvSpPr>
        <p:spPr/>
        <p:txBody>
          <a:bodyPr/>
          <a:lstStyle/>
          <a:p>
            <a:fld id="{90BDC7DF-192B-4EBB-A12C-59BE0C9BCCFA}" type="slidenum">
              <a:rPr lang="en-US" smtClean="0"/>
              <a:t>‹#›</a:t>
            </a:fld>
            <a:endParaRPr lang="en-US"/>
          </a:p>
        </p:txBody>
      </p:sp>
    </p:spTree>
    <p:extLst>
      <p:ext uri="{BB962C8B-B14F-4D97-AF65-F5344CB8AC3E}">
        <p14:creationId xmlns:p14="http://schemas.microsoft.com/office/powerpoint/2010/main" val="2818721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519C9-EB4D-4CF4-A706-C9B1DDE140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31EA47-8ABC-43B0-AD12-3BBD249CD117}"/>
              </a:ext>
            </a:extLst>
          </p:cNvPr>
          <p:cNvSpPr>
            <a:spLocks noGrp="1"/>
          </p:cNvSpPr>
          <p:nvPr>
            <p:ph type="dt" sz="half" idx="10"/>
          </p:nvPr>
        </p:nvSpPr>
        <p:spPr/>
        <p:txBody>
          <a:bodyPr/>
          <a:lstStyle/>
          <a:p>
            <a:fld id="{6DF0A1A7-AA03-4F47-9269-6A5396573B62}" type="datetimeFigureOut">
              <a:rPr lang="en-US" smtClean="0"/>
              <a:t>9/3/2024</a:t>
            </a:fld>
            <a:endParaRPr lang="en-US"/>
          </a:p>
        </p:txBody>
      </p:sp>
      <p:sp>
        <p:nvSpPr>
          <p:cNvPr id="4" name="Footer Placeholder 3">
            <a:extLst>
              <a:ext uri="{FF2B5EF4-FFF2-40B4-BE49-F238E27FC236}">
                <a16:creationId xmlns:a16="http://schemas.microsoft.com/office/drawing/2014/main" id="{D8391AF6-95DA-4CE7-B8EE-0420E30E27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71271F-6ADF-484B-AE20-3258B444EB2F}"/>
              </a:ext>
            </a:extLst>
          </p:cNvPr>
          <p:cNvSpPr>
            <a:spLocks noGrp="1"/>
          </p:cNvSpPr>
          <p:nvPr>
            <p:ph type="sldNum" sz="quarter" idx="12"/>
          </p:nvPr>
        </p:nvSpPr>
        <p:spPr/>
        <p:txBody>
          <a:bodyPr/>
          <a:lstStyle/>
          <a:p>
            <a:fld id="{90BDC7DF-192B-4EBB-A12C-59BE0C9BCCFA}" type="slidenum">
              <a:rPr lang="en-US" smtClean="0"/>
              <a:t>‹#›</a:t>
            </a:fld>
            <a:endParaRPr lang="en-US"/>
          </a:p>
        </p:txBody>
      </p:sp>
    </p:spTree>
    <p:extLst>
      <p:ext uri="{BB962C8B-B14F-4D97-AF65-F5344CB8AC3E}">
        <p14:creationId xmlns:p14="http://schemas.microsoft.com/office/powerpoint/2010/main" val="836737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47A3A0-C76C-40E7-833C-F7AD5262D601}"/>
              </a:ext>
            </a:extLst>
          </p:cNvPr>
          <p:cNvSpPr>
            <a:spLocks noGrp="1"/>
          </p:cNvSpPr>
          <p:nvPr>
            <p:ph type="dt" sz="half" idx="10"/>
          </p:nvPr>
        </p:nvSpPr>
        <p:spPr/>
        <p:txBody>
          <a:bodyPr/>
          <a:lstStyle/>
          <a:p>
            <a:fld id="{6DF0A1A7-AA03-4F47-9269-6A5396573B62}" type="datetimeFigureOut">
              <a:rPr lang="en-US" smtClean="0"/>
              <a:t>9/3/2024</a:t>
            </a:fld>
            <a:endParaRPr lang="en-US"/>
          </a:p>
        </p:txBody>
      </p:sp>
      <p:sp>
        <p:nvSpPr>
          <p:cNvPr id="3" name="Footer Placeholder 2">
            <a:extLst>
              <a:ext uri="{FF2B5EF4-FFF2-40B4-BE49-F238E27FC236}">
                <a16:creationId xmlns:a16="http://schemas.microsoft.com/office/drawing/2014/main" id="{AC650FF3-079D-4D3D-8139-81F381D5B1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2E3CFB-91E0-421B-91FE-51D5E0708293}"/>
              </a:ext>
            </a:extLst>
          </p:cNvPr>
          <p:cNvSpPr>
            <a:spLocks noGrp="1"/>
          </p:cNvSpPr>
          <p:nvPr>
            <p:ph type="sldNum" sz="quarter" idx="12"/>
          </p:nvPr>
        </p:nvSpPr>
        <p:spPr/>
        <p:txBody>
          <a:bodyPr/>
          <a:lstStyle/>
          <a:p>
            <a:fld id="{90BDC7DF-192B-4EBB-A12C-59BE0C9BCCFA}" type="slidenum">
              <a:rPr lang="en-US" smtClean="0"/>
              <a:t>‹#›</a:t>
            </a:fld>
            <a:endParaRPr lang="en-US"/>
          </a:p>
        </p:txBody>
      </p:sp>
    </p:spTree>
    <p:extLst>
      <p:ext uri="{BB962C8B-B14F-4D97-AF65-F5344CB8AC3E}">
        <p14:creationId xmlns:p14="http://schemas.microsoft.com/office/powerpoint/2010/main" val="3574301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2EFA7-D34A-4899-A199-8628AD3D68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696BBD-B1CE-468B-A5E0-ABED1398C8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EBEB16-FF20-4B8F-9ECA-6FB780A108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3F04A9-6729-4F91-977F-92A3D7AFEE46}"/>
              </a:ext>
            </a:extLst>
          </p:cNvPr>
          <p:cNvSpPr>
            <a:spLocks noGrp="1"/>
          </p:cNvSpPr>
          <p:nvPr>
            <p:ph type="dt" sz="half" idx="10"/>
          </p:nvPr>
        </p:nvSpPr>
        <p:spPr/>
        <p:txBody>
          <a:bodyPr/>
          <a:lstStyle/>
          <a:p>
            <a:fld id="{6DF0A1A7-AA03-4F47-9269-6A5396573B62}" type="datetimeFigureOut">
              <a:rPr lang="en-US" smtClean="0"/>
              <a:t>9/3/2024</a:t>
            </a:fld>
            <a:endParaRPr lang="en-US"/>
          </a:p>
        </p:txBody>
      </p:sp>
      <p:sp>
        <p:nvSpPr>
          <p:cNvPr id="6" name="Footer Placeholder 5">
            <a:extLst>
              <a:ext uri="{FF2B5EF4-FFF2-40B4-BE49-F238E27FC236}">
                <a16:creationId xmlns:a16="http://schemas.microsoft.com/office/drawing/2014/main" id="{E6985758-3920-4F5A-A8B1-9E3F2B8F98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4F5D2A-DB30-4293-9352-D1A1490F3C9B}"/>
              </a:ext>
            </a:extLst>
          </p:cNvPr>
          <p:cNvSpPr>
            <a:spLocks noGrp="1"/>
          </p:cNvSpPr>
          <p:nvPr>
            <p:ph type="sldNum" sz="quarter" idx="12"/>
          </p:nvPr>
        </p:nvSpPr>
        <p:spPr/>
        <p:txBody>
          <a:bodyPr/>
          <a:lstStyle/>
          <a:p>
            <a:fld id="{90BDC7DF-192B-4EBB-A12C-59BE0C9BCCFA}" type="slidenum">
              <a:rPr lang="en-US" smtClean="0"/>
              <a:t>‹#›</a:t>
            </a:fld>
            <a:endParaRPr lang="en-US"/>
          </a:p>
        </p:txBody>
      </p:sp>
    </p:spTree>
    <p:extLst>
      <p:ext uri="{BB962C8B-B14F-4D97-AF65-F5344CB8AC3E}">
        <p14:creationId xmlns:p14="http://schemas.microsoft.com/office/powerpoint/2010/main" val="260186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EE076-08EA-49F4-B716-737F4E3E8B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0DDD22-AEAA-4A22-89D2-6C6B6120CF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A4EB49-E135-4C5D-93C1-602270843D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1787A0-9214-49FB-A2C5-A720F244E50C}"/>
              </a:ext>
            </a:extLst>
          </p:cNvPr>
          <p:cNvSpPr>
            <a:spLocks noGrp="1"/>
          </p:cNvSpPr>
          <p:nvPr>
            <p:ph type="dt" sz="half" idx="10"/>
          </p:nvPr>
        </p:nvSpPr>
        <p:spPr/>
        <p:txBody>
          <a:bodyPr/>
          <a:lstStyle/>
          <a:p>
            <a:fld id="{6DF0A1A7-AA03-4F47-9269-6A5396573B62}" type="datetimeFigureOut">
              <a:rPr lang="en-US" smtClean="0"/>
              <a:t>9/3/2024</a:t>
            </a:fld>
            <a:endParaRPr lang="en-US"/>
          </a:p>
        </p:txBody>
      </p:sp>
      <p:sp>
        <p:nvSpPr>
          <p:cNvPr id="6" name="Footer Placeholder 5">
            <a:extLst>
              <a:ext uri="{FF2B5EF4-FFF2-40B4-BE49-F238E27FC236}">
                <a16:creationId xmlns:a16="http://schemas.microsoft.com/office/drawing/2014/main" id="{41764CB7-940A-4CCC-A603-D1ABA3253E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83411-DDEF-4534-8466-C3C27BC68D0E}"/>
              </a:ext>
            </a:extLst>
          </p:cNvPr>
          <p:cNvSpPr>
            <a:spLocks noGrp="1"/>
          </p:cNvSpPr>
          <p:nvPr>
            <p:ph type="sldNum" sz="quarter" idx="12"/>
          </p:nvPr>
        </p:nvSpPr>
        <p:spPr/>
        <p:txBody>
          <a:bodyPr/>
          <a:lstStyle/>
          <a:p>
            <a:fld id="{90BDC7DF-192B-4EBB-A12C-59BE0C9BCCFA}" type="slidenum">
              <a:rPr lang="en-US" smtClean="0"/>
              <a:t>‹#›</a:t>
            </a:fld>
            <a:endParaRPr lang="en-US"/>
          </a:p>
        </p:txBody>
      </p:sp>
    </p:spTree>
    <p:extLst>
      <p:ext uri="{BB962C8B-B14F-4D97-AF65-F5344CB8AC3E}">
        <p14:creationId xmlns:p14="http://schemas.microsoft.com/office/powerpoint/2010/main" val="4260951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000">
              <a:schemeClr val="accent2"/>
            </a:gs>
            <a:gs pos="74000">
              <a:schemeClr val="accent1">
                <a:lumMod val="45000"/>
                <a:lumOff val="55000"/>
              </a:schemeClr>
            </a:gs>
            <a:gs pos="83000">
              <a:schemeClr val="accent1">
                <a:lumMod val="45000"/>
                <a:lumOff val="55000"/>
              </a:schemeClr>
            </a:gs>
            <a:gs pos="100000">
              <a:schemeClr val="tx1">
                <a:lumMod val="85000"/>
                <a:lumOff val="15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689367-5AF6-462A-9230-3DF8386B6C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B1475B-9B3D-4AD1-A705-32A43449A2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8AD038-E4BE-404C-BEF6-97CC6B3DC0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F0A1A7-AA03-4F47-9269-6A5396573B62}" type="datetimeFigureOut">
              <a:rPr lang="en-US" smtClean="0"/>
              <a:t>9/3/2024</a:t>
            </a:fld>
            <a:endParaRPr lang="en-US"/>
          </a:p>
        </p:txBody>
      </p:sp>
      <p:sp>
        <p:nvSpPr>
          <p:cNvPr id="5" name="Footer Placeholder 4">
            <a:extLst>
              <a:ext uri="{FF2B5EF4-FFF2-40B4-BE49-F238E27FC236}">
                <a16:creationId xmlns:a16="http://schemas.microsoft.com/office/drawing/2014/main" id="{C65F4E45-82EE-4951-99AC-FA652E0FD8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CB54BB-CD60-4612-B615-A6618BDF53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BDC7DF-192B-4EBB-A12C-59BE0C9BCCFA}" type="slidenum">
              <a:rPr lang="en-US" smtClean="0"/>
              <a:t>‹#›</a:t>
            </a:fld>
            <a:endParaRPr lang="en-US"/>
          </a:p>
        </p:txBody>
      </p:sp>
    </p:spTree>
    <p:extLst>
      <p:ext uri="{BB962C8B-B14F-4D97-AF65-F5344CB8AC3E}">
        <p14:creationId xmlns:p14="http://schemas.microsoft.com/office/powerpoint/2010/main" val="863963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peoplematters.in/blog/ceo-chro-partnership/to-shape-an-innovation-culture-start-with-a-problem-bank-18301" TargetMode="External"/><Relationship Id="rId2" Type="http://schemas.openxmlformats.org/officeDocument/2006/relationships/image" Target="../media/image22.jp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pxhere.com/ko/photo/600215" TargetMode="External"/><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hyperlink" Target="https://www.rawpixel.com/image/24418/free-illustration-image-objective-target-strategy" TargetMode="External"/><Relationship Id="rId4" Type="http://schemas.openxmlformats.org/officeDocument/2006/relationships/image" Target="../media/image3.1"/></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hyperlink" Target="https://www.piqsels.com/en/public-domain-photo-favqz" TargetMode="External"/><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ack and red circle with columns&#10;&#10;Description automatically generated">
            <a:extLst>
              <a:ext uri="{FF2B5EF4-FFF2-40B4-BE49-F238E27FC236}">
                <a16:creationId xmlns:a16="http://schemas.microsoft.com/office/drawing/2014/main" id="{1BBF05EE-BE03-38D1-E870-6525588DFD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750" y="537342"/>
            <a:ext cx="4762500" cy="4762500"/>
          </a:xfrm>
          <a:prstGeom prst="rect">
            <a:avLst/>
          </a:prstGeom>
        </p:spPr>
      </p:pic>
      <p:sp>
        <p:nvSpPr>
          <p:cNvPr id="5" name="Rectangle 4">
            <a:extLst>
              <a:ext uri="{FF2B5EF4-FFF2-40B4-BE49-F238E27FC236}">
                <a16:creationId xmlns:a16="http://schemas.microsoft.com/office/drawing/2014/main" id="{024E10BC-784B-671F-5215-09D7111736D3}"/>
              </a:ext>
            </a:extLst>
          </p:cNvPr>
          <p:cNvSpPr/>
          <p:nvPr/>
        </p:nvSpPr>
        <p:spPr>
          <a:xfrm>
            <a:off x="1547607" y="5576003"/>
            <a:ext cx="9096786" cy="923330"/>
          </a:xfrm>
          <a:prstGeom prst="rect">
            <a:avLst/>
          </a:prstGeom>
          <a:solidFill>
            <a:schemeClr val="bg1"/>
          </a:solidFill>
          <a:ln w="57150">
            <a:solidFill>
              <a:schemeClr val="tx1"/>
            </a:solidFill>
          </a:ln>
        </p:spPr>
        <p:txBody>
          <a:bodyPr wrap="none" lIns="91440" tIns="45720" rIns="91440" bIns="45720">
            <a:spAutoFit/>
          </a:bodyPr>
          <a:lstStyle/>
          <a:p>
            <a:pPr algn="ctr"/>
            <a:r>
              <a:rPr lang="en-US" sz="5400" b="1" dirty="0">
                <a:ln w="0"/>
                <a:effectLst>
                  <a:outerShdw blurRad="38100" dist="19050" dir="2700000" algn="tl" rotWithShape="0">
                    <a:schemeClr val="dk1">
                      <a:alpha val="40000"/>
                    </a:schemeClr>
                  </a:outerShdw>
                </a:effectLst>
              </a:rPr>
              <a:t>BANK ANALYTICS REPORT 2021</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4010336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1217FFF-4B0D-4652-A203-8232F7A7040E}"/>
              </a:ext>
            </a:extLst>
          </p:cNvPr>
          <p:cNvSpPr txBox="1">
            <a:spLocks/>
          </p:cNvSpPr>
          <p:nvPr/>
        </p:nvSpPr>
        <p:spPr>
          <a:xfrm>
            <a:off x="105104" y="188085"/>
            <a:ext cx="5129048" cy="65274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r>
              <a:rPr lang="en-US" sz="3000" b="1" dirty="0">
                <a:solidFill>
                  <a:schemeClr val="bg1"/>
                </a:solidFill>
                <a:latin typeface="Arial" panose="020B0604020202020204" pitchFamily="34" charset="0"/>
                <a:cs typeface="Arial" panose="020B0604020202020204" pitchFamily="34" charset="0"/>
              </a:rPr>
              <a:t>Work Exp-wise Analysis</a:t>
            </a:r>
            <a:endParaRPr lang="en-IN" sz="3000" b="1" dirty="0">
              <a:solidFill>
                <a:schemeClr val="bg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80AF955E-29E5-EC87-6221-D9B2085203CC}"/>
              </a:ext>
            </a:extLst>
          </p:cNvPr>
          <p:cNvPicPr>
            <a:picLocks noChangeAspect="1"/>
          </p:cNvPicPr>
          <p:nvPr/>
        </p:nvPicPr>
        <p:blipFill>
          <a:blip r:embed="rId2"/>
          <a:stretch>
            <a:fillRect/>
          </a:stretch>
        </p:blipFill>
        <p:spPr>
          <a:xfrm>
            <a:off x="624778" y="4533986"/>
            <a:ext cx="10582466" cy="2221687"/>
          </a:xfrm>
          <a:prstGeom prst="rect">
            <a:avLst/>
          </a:prstGeom>
        </p:spPr>
      </p:pic>
      <p:sp>
        <p:nvSpPr>
          <p:cNvPr id="9" name="TextBox 8">
            <a:extLst>
              <a:ext uri="{FF2B5EF4-FFF2-40B4-BE49-F238E27FC236}">
                <a16:creationId xmlns:a16="http://schemas.microsoft.com/office/drawing/2014/main" id="{80F32858-4DEF-353E-B357-9DA034CA8D17}"/>
              </a:ext>
            </a:extLst>
          </p:cNvPr>
          <p:cNvSpPr txBox="1"/>
          <p:nvPr/>
        </p:nvSpPr>
        <p:spPr>
          <a:xfrm>
            <a:off x="392824" y="748334"/>
            <a:ext cx="11406352" cy="3847207"/>
          </a:xfrm>
          <a:prstGeom prst="rect">
            <a:avLst/>
          </a:prstGeom>
          <a:noFill/>
        </p:spPr>
        <p:txBody>
          <a:bodyPr wrap="square">
            <a:spAutoFit/>
          </a:bodyPr>
          <a:lstStyle/>
          <a:p>
            <a:pPr marL="285750" indent="-285750" algn="just">
              <a:buFont typeface="Arial" panose="020B0604020202020204" pitchFamily="34" charset="0"/>
              <a:buChar char="•"/>
            </a:pPr>
            <a:r>
              <a:rPr lang="en-US" b="1" dirty="0">
                <a:solidFill>
                  <a:srgbClr val="002060"/>
                </a:solidFill>
              </a:rPr>
              <a:t>Current Situation:</a:t>
            </a:r>
            <a:endParaRPr lang="en-US" dirty="0">
              <a:solidFill>
                <a:srgbClr val="002060"/>
              </a:solidFill>
            </a:endParaRPr>
          </a:p>
          <a:p>
            <a:pPr marL="285750" indent="-285750" algn="just">
              <a:buFont typeface="Arial" panose="020B0604020202020204" pitchFamily="34" charset="0"/>
              <a:buChar char="•"/>
            </a:pPr>
            <a:r>
              <a:rPr lang="en-US" sz="1600" b="1" dirty="0"/>
              <a:t>10+ Years Experience:</a:t>
            </a:r>
            <a:endParaRPr lang="en-US" sz="1600" dirty="0"/>
          </a:p>
          <a:p>
            <a:pPr marL="742950" lvl="1" indent="-285750" algn="just">
              <a:buFont typeface="Arial" panose="020B0604020202020204" pitchFamily="34" charset="0"/>
              <a:buChar char="•"/>
            </a:pPr>
            <a:r>
              <a:rPr lang="en-US" sz="1600" b="1" dirty="0"/>
              <a:t>Stat:</a:t>
            </a:r>
            <a:r>
              <a:rPr lang="en-US" sz="1600" dirty="0"/>
              <a:t> Nearly 50% (5.5K out of 8.9K) of individuals with 10+ years of experience have a mortgage house.</a:t>
            </a:r>
          </a:p>
          <a:p>
            <a:pPr marL="742950" lvl="1" indent="-285750" algn="just">
              <a:buFont typeface="Arial" panose="020B0604020202020204" pitchFamily="34" charset="0"/>
              <a:buChar char="•"/>
            </a:pPr>
            <a:r>
              <a:rPr lang="en-US" sz="1600" b="1" dirty="0"/>
              <a:t>Insight:</a:t>
            </a:r>
            <a:r>
              <a:rPr lang="en-US" sz="1600" dirty="0"/>
              <a:t> High correlation between extensive work experience and mortgage ownership.</a:t>
            </a:r>
          </a:p>
          <a:p>
            <a:pPr marL="285750" indent="-285750" algn="just">
              <a:buFont typeface="Arial" panose="020B0604020202020204" pitchFamily="34" charset="0"/>
              <a:buChar char="•"/>
            </a:pPr>
            <a:r>
              <a:rPr lang="en-US" sz="1600" b="1" dirty="0"/>
              <a:t>6 and 7 Years Experience:</a:t>
            </a:r>
            <a:endParaRPr lang="en-US" sz="1600" dirty="0"/>
          </a:p>
          <a:p>
            <a:pPr marL="742950" lvl="1" indent="-285750" algn="just">
              <a:buFont typeface="Arial" panose="020B0604020202020204" pitchFamily="34" charset="0"/>
              <a:buChar char="•"/>
            </a:pPr>
            <a:r>
              <a:rPr lang="en-US" sz="1600" b="1" dirty="0"/>
              <a:t>Stat:</a:t>
            </a:r>
            <a:r>
              <a:rPr lang="en-US" sz="1600" dirty="0"/>
              <a:t> Proportion of mortgage holders is nearly equal to renters.</a:t>
            </a:r>
          </a:p>
          <a:p>
            <a:pPr marL="742950" lvl="1" indent="-285750" algn="just">
              <a:buFont typeface="Arial" panose="020B0604020202020204" pitchFamily="34" charset="0"/>
              <a:buChar char="•"/>
            </a:pPr>
            <a:r>
              <a:rPr lang="en-US" sz="1600" b="1" dirty="0"/>
              <a:t>Insight:</a:t>
            </a:r>
            <a:r>
              <a:rPr lang="en-US" sz="1600" dirty="0"/>
              <a:t> Balance between mortgage and rented properties in this experience bracket.</a:t>
            </a:r>
          </a:p>
          <a:p>
            <a:pPr marL="285750" indent="-285750" algn="just">
              <a:buFont typeface="Arial" panose="020B0604020202020204" pitchFamily="34" charset="0"/>
              <a:buChar char="•"/>
            </a:pPr>
            <a:r>
              <a:rPr lang="en-US" sz="1600" b="1" dirty="0"/>
              <a:t>&lt;1 Year to 5 Years Experience:</a:t>
            </a:r>
            <a:endParaRPr lang="en-US" sz="1600" dirty="0"/>
          </a:p>
          <a:p>
            <a:pPr marL="742950" lvl="1" indent="-285750" algn="just">
              <a:buFont typeface="Arial" panose="020B0604020202020204" pitchFamily="34" charset="0"/>
              <a:buChar char="•"/>
            </a:pPr>
            <a:r>
              <a:rPr lang="en-US" sz="1600" b="1" dirty="0"/>
              <a:t>Stat:</a:t>
            </a:r>
            <a:r>
              <a:rPr lang="en-US" sz="1600" dirty="0"/>
              <a:t> Renters outnumber mortgage holders by nearly 2:1.</a:t>
            </a:r>
          </a:p>
          <a:p>
            <a:pPr marL="742950" lvl="1" indent="-285750" algn="just">
              <a:buFont typeface="Arial" panose="020B0604020202020204" pitchFamily="34" charset="0"/>
              <a:buChar char="•"/>
            </a:pPr>
            <a:r>
              <a:rPr lang="en-US" sz="1600" b="1" dirty="0"/>
              <a:t>Insight:</a:t>
            </a:r>
            <a:r>
              <a:rPr lang="en-US" sz="1600" dirty="0"/>
              <a:t> Lower work experience is associated with a higher likelihood of renting.</a:t>
            </a:r>
          </a:p>
          <a:p>
            <a:pPr marL="285750" indent="-285750" algn="just">
              <a:buFont typeface="Arial" panose="020B0604020202020204" pitchFamily="34" charset="0"/>
              <a:buChar char="•"/>
            </a:pPr>
            <a:r>
              <a:rPr lang="en-US" b="1" dirty="0">
                <a:solidFill>
                  <a:srgbClr val="002060"/>
                </a:solidFill>
              </a:rPr>
              <a:t>Proposed Solution:</a:t>
            </a:r>
            <a:endParaRPr lang="en-US" dirty="0">
              <a:solidFill>
                <a:srgbClr val="002060"/>
              </a:solidFill>
            </a:endParaRPr>
          </a:p>
          <a:p>
            <a:pPr marL="285750" indent="-285750" algn="just">
              <a:buFont typeface="Arial" panose="020B0604020202020204" pitchFamily="34" charset="0"/>
              <a:buChar char="•"/>
            </a:pPr>
            <a:r>
              <a:rPr lang="en-US" sz="1600" b="1" dirty="0"/>
              <a:t>Targeted Ad Campaigns:</a:t>
            </a:r>
            <a:endParaRPr lang="en-US" sz="1600" dirty="0"/>
          </a:p>
          <a:p>
            <a:pPr marL="742950" lvl="1" indent="-285750" algn="just">
              <a:buFont typeface="Arial" panose="020B0604020202020204" pitchFamily="34" charset="0"/>
              <a:buChar char="•"/>
            </a:pPr>
            <a:r>
              <a:rPr lang="en-US" sz="1600" dirty="0"/>
              <a:t>Focus ads on individuals with 10+ years of experience, highlighting mortgage-related products and services.</a:t>
            </a:r>
          </a:p>
          <a:p>
            <a:pPr marL="742950" lvl="1" indent="-285750" algn="just">
              <a:buFont typeface="Arial" panose="020B0604020202020204" pitchFamily="34" charset="0"/>
              <a:buChar char="•"/>
            </a:pPr>
            <a:r>
              <a:rPr lang="en-US" sz="1600" dirty="0"/>
              <a:t>Tailor follow-up strategies to this group for mortgage offers or refinancing opportunities.</a:t>
            </a:r>
          </a:p>
          <a:p>
            <a:pPr marL="742950" lvl="1" indent="-285750" algn="just">
              <a:buFont typeface="Arial" panose="020B0604020202020204" pitchFamily="34" charset="0"/>
              <a:buChar char="•"/>
            </a:pPr>
            <a:r>
              <a:rPr lang="en-US" sz="1600" dirty="0"/>
              <a:t>Similarly, customized approach below 5 years of experience individuals with promotional offers if they have a rented property.</a:t>
            </a:r>
          </a:p>
        </p:txBody>
      </p:sp>
    </p:spTree>
    <p:extLst>
      <p:ext uri="{BB962C8B-B14F-4D97-AF65-F5344CB8AC3E}">
        <p14:creationId xmlns:p14="http://schemas.microsoft.com/office/powerpoint/2010/main" val="1730357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oup of light bulbs with leaves">
            <a:extLst>
              <a:ext uri="{FF2B5EF4-FFF2-40B4-BE49-F238E27FC236}">
                <a16:creationId xmlns:a16="http://schemas.microsoft.com/office/drawing/2014/main" id="{678ACB18-661A-6CB0-3732-24CCA52C8F40}"/>
              </a:ext>
            </a:extLst>
          </p:cNvPr>
          <p:cNvPicPr>
            <a:picLocks noChangeAspect="1"/>
          </p:cNvPicPr>
          <p:nvPr/>
        </p:nvPicPr>
        <p:blipFill>
          <a:blip r:embed="rId2">
            <a:alphaModFix amt="20000"/>
            <a:duotone>
              <a:prstClr val="black"/>
              <a:schemeClr val="accent2">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a:ln>
            <a:noFill/>
          </a:ln>
          <a:effectLst>
            <a:outerShdw blurRad="292100" dist="139700" dir="2700000" algn="tl" rotWithShape="0">
              <a:srgbClr val="333333">
                <a:alpha val="65000"/>
              </a:srgbClr>
            </a:outerShdw>
          </a:effectLst>
        </p:spPr>
      </p:pic>
      <p:sp>
        <p:nvSpPr>
          <p:cNvPr id="4" name="Rectangle 1">
            <a:extLst>
              <a:ext uri="{FF2B5EF4-FFF2-40B4-BE49-F238E27FC236}">
                <a16:creationId xmlns:a16="http://schemas.microsoft.com/office/drawing/2014/main" id="{64B8AF8E-5CFF-FEE4-E3E2-78A53C7DEA1F}"/>
              </a:ext>
            </a:extLst>
          </p:cNvPr>
          <p:cNvSpPr>
            <a:spLocks noChangeArrowheads="1"/>
          </p:cNvSpPr>
          <p:nvPr/>
        </p:nvSpPr>
        <p:spPr bwMode="auto">
          <a:xfrm>
            <a:off x="716392" y="821100"/>
            <a:ext cx="10759213" cy="5657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9025" rIns="0" bIns="119025" numCol="1" anchor="ctr" anchorCtr="0" compatLnSpc="1">
            <a:prstTxWarp prst="textNoShape">
              <a:avLst/>
            </a:prstTxWarp>
            <a:spAutoFit/>
          </a:bodyPr>
          <a:lstStyle/>
          <a:p>
            <a:pPr marL="342900" indent="-342900" algn="just">
              <a:buFont typeface="+mj-lt"/>
              <a:buAutoNum type="arabicPeriod"/>
            </a:pPr>
            <a:r>
              <a:rPr lang="en-US" sz="1600" b="1" dirty="0">
                <a:solidFill>
                  <a:srgbClr val="002060"/>
                </a:solidFill>
                <a:latin typeface="__fkGroteskNeue_598ab8"/>
              </a:rPr>
              <a:t>Tighten Credit Approval for Small Business Loans: </a:t>
            </a:r>
            <a:r>
              <a:rPr lang="en-US" sz="1600" dirty="0"/>
              <a:t>Review the underwriting standards for small business loans, as they have the highest bad loan percentage. Implement stricter credit checks or require additional collateral/security to minimize risk.</a:t>
            </a:r>
            <a:endParaRPr lang="en-US" sz="1600" b="1" dirty="0"/>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rgbClr val="002060"/>
                </a:solidFill>
                <a:effectLst/>
                <a:latin typeface="__fkGroteskNeue_598ab8"/>
              </a:rPr>
              <a:t>Increase Focus on Mortgage Loans: </a:t>
            </a:r>
            <a:r>
              <a:rPr kumimoji="0" lang="en-US" altLang="en-US" sz="1600" b="0" i="0" u="none" strike="noStrike" cap="none" normalizeH="0" baseline="0" dirty="0">
                <a:ln>
                  <a:noFill/>
                </a:ln>
                <a:solidFill>
                  <a:schemeClr val="tx1"/>
                </a:solidFill>
                <a:effectLst/>
                <a:latin typeface="__fkGroteskNeue_598ab8"/>
              </a:rPr>
              <a:t>Promote mortgage loans aggressively due to their lower risk profile. Implement targeted marketing campaigns tailored to both </a:t>
            </a:r>
            <a:r>
              <a:rPr kumimoji="0" lang="en-US" altLang="en-US" sz="1600" b="0" u="none" strike="noStrike" cap="none" normalizeH="0" baseline="0" dirty="0">
                <a:ln>
                  <a:noFill/>
                </a:ln>
                <a:solidFill>
                  <a:schemeClr val="tx1"/>
                </a:solidFill>
                <a:effectLst/>
                <a:latin typeface="__fkGroteskNeue_598ab8"/>
              </a:rPr>
              <a:t>ho</a:t>
            </a:r>
            <a:r>
              <a:rPr kumimoji="0" lang="en-US" altLang="en-US" sz="1600" b="0" i="0" u="none" strike="noStrike" cap="none" normalizeH="0" baseline="0" dirty="0">
                <a:ln>
                  <a:noFill/>
                </a:ln>
                <a:solidFill>
                  <a:schemeClr val="tx1"/>
                </a:solidFill>
                <a:effectLst/>
                <a:latin typeface="__fkGroteskNeue_598ab8"/>
              </a:rPr>
              <a:t>meowners and renters. </a:t>
            </a:r>
            <a:endParaRPr kumimoji="0" lang="en-US" altLang="en-US" sz="1600" b="1" i="0" u="none" strike="noStrike" cap="none" normalizeH="0" baseline="0" dirty="0">
              <a:ln>
                <a:noFill/>
              </a:ln>
              <a:solidFill>
                <a:srgbClr val="002060"/>
              </a:solidFill>
              <a:effectLst/>
              <a:latin typeface="__fkGroteskNeue_598ab8"/>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rgbClr val="002060"/>
                </a:solidFill>
                <a:effectLst/>
                <a:latin typeface="__fkGroteskNeue_598ab8"/>
              </a:rPr>
              <a:t>Target Renters in California: </a:t>
            </a:r>
            <a:r>
              <a:rPr kumimoji="0" lang="en-US" altLang="en-US" sz="1600" b="0" i="0" u="none" strike="noStrike" cap="none" normalizeH="0" baseline="0" dirty="0">
                <a:ln>
                  <a:noFill/>
                </a:ln>
                <a:solidFill>
                  <a:schemeClr val="tx1"/>
                </a:solidFill>
                <a:effectLst/>
                <a:latin typeface="__fkGroteskNeue_598ab8"/>
              </a:rPr>
              <a:t>Develop specific loan products and incentives for renters, who represent a significant portion of loan applications in this state. This strategy aims to increase market share in California. In California, loan applications from individuals with rented properties are nearly double those with mortgaged properties, a notable deviation from other states.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rgbClr val="002060"/>
                </a:solidFill>
                <a:effectLst/>
                <a:latin typeface="__fkGroteskNeue_598ab8"/>
              </a:rPr>
              <a:t>Address Q4 Application Declines</a:t>
            </a:r>
            <a:r>
              <a:rPr lang="en-US" altLang="en-US" sz="1600" b="1" dirty="0">
                <a:solidFill>
                  <a:srgbClr val="002060"/>
                </a:solidFill>
                <a:latin typeface="__fkGroteskNeue_598ab8"/>
              </a:rPr>
              <a:t> for Grade A Loans</a:t>
            </a:r>
            <a:r>
              <a:rPr kumimoji="0" lang="en-US" altLang="en-US" sz="1600" b="1" i="0" u="none" strike="noStrike" cap="none" normalizeH="0" baseline="0" dirty="0">
                <a:ln>
                  <a:noFill/>
                </a:ln>
                <a:solidFill>
                  <a:schemeClr val="tx1"/>
                </a:solidFill>
                <a:effectLst/>
                <a:latin typeface="__fkGroteskNeue_598ab8"/>
              </a:rPr>
              <a:t>:</a:t>
            </a:r>
            <a:r>
              <a:rPr lang="en-US" altLang="en-US" sz="1600" b="1" dirty="0">
                <a:latin typeface="__fkGroteskNeue_598ab8"/>
              </a:rPr>
              <a:t> </a:t>
            </a:r>
            <a:r>
              <a:rPr kumimoji="0" lang="en-US" altLang="en-US" sz="1600" b="0" i="0" u="none" strike="noStrike" cap="none" normalizeH="0" baseline="0" dirty="0">
                <a:ln>
                  <a:noFill/>
                </a:ln>
                <a:solidFill>
                  <a:schemeClr val="tx1"/>
                </a:solidFill>
                <a:effectLst/>
                <a:latin typeface="__fkGroteskNeue_598ab8"/>
              </a:rPr>
              <a:t>Grade A Strategy: Investigate the decline in Grade A applications during Q4. Implement promotions or incentives during this period to maintain a steady flow of high-quality loan applications. There is a noticeable decrease in loan applications from Grade A borrowers during Q4, suggesting a need for investigation.</a:t>
            </a:r>
            <a:endParaRPr lang="en-US" altLang="en-US" sz="1600" dirty="0">
              <a:latin typeface="__fkGroteskNeue_598ab8"/>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rgbClr val="002060"/>
                </a:solidFill>
                <a:effectLst/>
                <a:latin typeface="__fkGroteskNeue_598ab8"/>
              </a:rPr>
              <a:t>Leverage 36-Month Term Popularity for Grade A Loans: </a:t>
            </a:r>
            <a:r>
              <a:rPr kumimoji="0" lang="en-US" altLang="en-US" sz="1600" b="0" i="0" u="none" strike="noStrike" cap="none" normalizeH="0" baseline="0" dirty="0">
                <a:ln>
                  <a:noFill/>
                </a:ln>
                <a:solidFill>
                  <a:schemeClr val="tx1"/>
                </a:solidFill>
                <a:effectLst/>
                <a:latin typeface="__fkGroteskNeue_598ab8"/>
              </a:rPr>
              <a:t>Since 96% of Grade A borrowers prefer 36-month terms, create new products or incentives that enhance the appeal of these loans, potentially increasing both volume and profitability.</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rgbClr val="002060"/>
                </a:solidFill>
                <a:effectLst/>
                <a:latin typeface="__fkGroteskNeue_598ab8"/>
              </a:rPr>
              <a:t>Optimize Loan Plans in High-Risk Segments or Bad Loans: </a:t>
            </a:r>
            <a:r>
              <a:rPr kumimoji="0" lang="en-US" altLang="en-US" sz="1600" b="0" i="0" u="none" strike="noStrike" cap="none" normalizeH="0" baseline="0" dirty="0">
                <a:ln>
                  <a:noFill/>
                </a:ln>
                <a:solidFill>
                  <a:schemeClr val="tx1"/>
                </a:solidFill>
                <a:effectLst/>
                <a:latin typeface="__fkGroteskNeue_598ab8"/>
              </a:rPr>
              <a:t>Focus on 60-Month Term Optimization: Address the high percentage of bad loans in 60-month plans by enhancing risk assessment and offering flexible repayment options to reduce defaults. Notably, bad loans are disproportionately higher in the 60-month term loans, representing 43% of the total loans, compared to the overall average of 27%. </a:t>
            </a:r>
            <a:r>
              <a:rPr lang="en-US" sz="1600" b="0" i="0" dirty="0">
                <a:effectLst/>
                <a:latin typeface="__fkGroteskNeue_598ab8"/>
              </a:rPr>
              <a:t>Additionally, enhancing monitoring and support for at-risk borrowers can help mitigate defaults. Finally, introducing incentives for timely payments will encourage responsible borrowing behavior and improve overall loan performance.</a:t>
            </a:r>
            <a:endParaRPr kumimoji="0" lang="en-US" altLang="en-US" sz="1600" b="0" i="0" u="none" strike="noStrike" cap="none" normalizeH="0" baseline="0" dirty="0">
              <a:ln>
                <a:noFill/>
              </a:ln>
              <a:solidFill>
                <a:schemeClr val="tx1"/>
              </a:solidFill>
              <a:effectLst/>
              <a:latin typeface="__fkGroteskNeue_598ab8"/>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rgbClr val="002060"/>
                </a:solidFill>
                <a:effectLst/>
                <a:latin typeface="__fkGroteskNeue_598ab8"/>
              </a:rPr>
              <a:t>Diversify and Expand Credit Assessment Tools</a:t>
            </a:r>
            <a:r>
              <a:rPr lang="en-US" altLang="en-US" sz="1600" b="1" dirty="0">
                <a:solidFill>
                  <a:srgbClr val="002060"/>
                </a:solidFill>
                <a:latin typeface="__fkGroteskNeue_598ab8"/>
              </a:rPr>
              <a:t>: </a:t>
            </a:r>
            <a:r>
              <a:rPr kumimoji="0" lang="en-US" altLang="en-US" sz="1600" b="0" i="0" u="none" strike="noStrike" cap="none" normalizeH="0" baseline="0" dirty="0">
                <a:ln>
                  <a:noFill/>
                </a:ln>
                <a:solidFill>
                  <a:schemeClr val="tx1"/>
                </a:solidFill>
                <a:effectLst/>
                <a:latin typeface="__fkGroteskNeue_598ab8"/>
              </a:rPr>
              <a:t>Enhanced Credit Evaluation: Implement advanced credit assessment tools to better evaluate borrower risk across all grades, allowing for more confident loan approvals and reducing default likelihood. The average interest rate for 60-month term loans is 14.8%, while for 36-month term loans, it is 11.0%, suggesting an opportunity to revise rates for 60-month loans to make them more competitive</a:t>
            </a:r>
            <a:r>
              <a:rPr lang="en-US" altLang="en-US" sz="1600" dirty="0">
                <a:latin typeface="__fkGroteskNeue_598ab8"/>
              </a:rPr>
              <a:t>.</a:t>
            </a:r>
            <a:endParaRPr kumimoji="0" lang="en-US" altLang="en-US" sz="1600" b="0" i="0" u="none" strike="noStrike" cap="none" normalizeH="0" baseline="0" dirty="0">
              <a:ln>
                <a:noFill/>
              </a:ln>
              <a:solidFill>
                <a:schemeClr val="tx1"/>
              </a:solidFill>
              <a:effectLst/>
              <a:latin typeface="__fkGroteskNeue_598ab8"/>
            </a:endParaRPr>
          </a:p>
        </p:txBody>
      </p:sp>
      <p:sp>
        <p:nvSpPr>
          <p:cNvPr id="6" name="Title 1">
            <a:extLst>
              <a:ext uri="{FF2B5EF4-FFF2-40B4-BE49-F238E27FC236}">
                <a16:creationId xmlns:a16="http://schemas.microsoft.com/office/drawing/2014/main" id="{E07377FC-58C2-12E6-6EC8-AF581AAD98A2}"/>
              </a:ext>
            </a:extLst>
          </p:cNvPr>
          <p:cNvSpPr txBox="1">
            <a:spLocks/>
          </p:cNvSpPr>
          <p:nvPr/>
        </p:nvSpPr>
        <p:spPr>
          <a:xfrm>
            <a:off x="716394" y="197869"/>
            <a:ext cx="4854090" cy="7174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chemeClr val="bg1"/>
                </a:solidFill>
                <a:latin typeface="Arial" panose="020B0604020202020204" pitchFamily="34" charset="0"/>
                <a:cs typeface="Arial" panose="020B0604020202020204" pitchFamily="34" charset="0"/>
              </a:rPr>
              <a:t>FINAL SUGGESTIONS</a:t>
            </a:r>
            <a:endParaRPr lang="en-IN" sz="3000" b="1" dirty="0">
              <a:solidFill>
                <a:schemeClr val="bg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570DC273-D16E-BAB0-644E-0DA36381A023}"/>
              </a:ext>
            </a:extLst>
          </p:cNvPr>
          <p:cNvSpPr txBox="1"/>
          <p:nvPr/>
        </p:nvSpPr>
        <p:spPr>
          <a:xfrm>
            <a:off x="0" y="3343275"/>
            <a:ext cx="5943600" cy="230832"/>
          </a:xfrm>
          <a:prstGeom prst="rect">
            <a:avLst/>
          </a:prstGeom>
          <a:noFill/>
        </p:spPr>
        <p:txBody>
          <a:bodyPr wrap="square" rtlCol="0">
            <a:spAutoFit/>
          </a:bodyPr>
          <a:lstStyle/>
          <a:p>
            <a:r>
              <a:rPr lang="en-IN" sz="900">
                <a:hlinkClick r:id="rId3" tooltip="https://www.peoplematters.in/blog/ceo-chro-partnership/to-shape-an-innovation-culture-start-with-a-problem-bank-18301"/>
              </a:rPr>
              <a:t>This Photo</a:t>
            </a:r>
            <a:r>
              <a:rPr lang="en-IN" sz="900"/>
              <a:t> by Unknown Author is licensed under </a:t>
            </a:r>
            <a:r>
              <a:rPr lang="en-IN" sz="900">
                <a:hlinkClick r:id="rId4" tooltip="https://creativecommons.org/licenses/by-nc-sa/3.0/"/>
              </a:rPr>
              <a:t>CC BY-SA-NC</a:t>
            </a:r>
            <a:endParaRPr lang="en-IN" sz="900"/>
          </a:p>
        </p:txBody>
      </p:sp>
    </p:spTree>
    <p:extLst>
      <p:ext uri="{BB962C8B-B14F-4D97-AF65-F5344CB8AC3E}">
        <p14:creationId xmlns:p14="http://schemas.microsoft.com/office/powerpoint/2010/main" val="1069732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7C8227-9A88-F4A9-DEAB-D433E02B2832}"/>
              </a:ext>
            </a:extLst>
          </p:cNvPr>
          <p:cNvSpPr>
            <a:spLocks noGrp="1"/>
          </p:cNvSpPr>
          <p:nvPr>
            <p:ph idx="1"/>
          </p:nvPr>
        </p:nvSpPr>
        <p:spPr>
          <a:xfrm>
            <a:off x="4876800" y="5803792"/>
            <a:ext cx="7315200" cy="1054208"/>
          </a:xfrm>
        </p:spPr>
        <p:txBody>
          <a:bodyPr/>
          <a:lstStyle/>
          <a:p>
            <a:pPr marL="0" indent="0">
              <a:buNone/>
            </a:pPr>
            <a:r>
              <a:rPr lang="en-US" b="1" dirty="0"/>
              <a:t>   "In God we trust. All others must bring data."</a:t>
            </a:r>
            <a:r>
              <a:rPr lang="en-US" dirty="0"/>
              <a:t> </a:t>
            </a:r>
          </a:p>
          <a:p>
            <a:pPr marL="0" indent="0">
              <a:buNone/>
            </a:pPr>
            <a:r>
              <a:rPr lang="en-US" dirty="0"/>
              <a:t>					</a:t>
            </a:r>
            <a:r>
              <a:rPr lang="en-US" sz="2000" dirty="0"/>
              <a:t>- </a:t>
            </a:r>
            <a:r>
              <a:rPr lang="en-IN" sz="2000" dirty="0"/>
              <a:t>W. Edwards Deming</a:t>
            </a:r>
          </a:p>
        </p:txBody>
      </p:sp>
      <p:sp>
        <p:nvSpPr>
          <p:cNvPr id="4" name="Rectangle 3">
            <a:extLst>
              <a:ext uri="{FF2B5EF4-FFF2-40B4-BE49-F238E27FC236}">
                <a16:creationId xmlns:a16="http://schemas.microsoft.com/office/drawing/2014/main" id="{51671296-01B2-41FA-CD4C-F20F292D44D2}"/>
              </a:ext>
            </a:extLst>
          </p:cNvPr>
          <p:cNvSpPr/>
          <p:nvPr/>
        </p:nvSpPr>
        <p:spPr>
          <a:xfrm>
            <a:off x="4432563" y="2967335"/>
            <a:ext cx="332687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a:t>
            </a:r>
            <a:r>
              <a:rPr lang="en-US" sz="5400" b="1" cap="none" spc="0" dirty="0">
                <a:ln w="0"/>
                <a:solidFill>
                  <a:schemeClr val="tx1"/>
                </a:solidFill>
                <a:effectLst>
                  <a:outerShdw blurRad="38100" dist="19050" dir="2700000" algn="tl" rotWithShape="0">
                    <a:schemeClr val="dk1">
                      <a:alpha val="40000"/>
                    </a:schemeClr>
                  </a:outerShdw>
                </a:effectLst>
              </a:rPr>
              <a:t>You!</a:t>
            </a:r>
          </a:p>
        </p:txBody>
      </p:sp>
    </p:spTree>
    <p:extLst>
      <p:ext uri="{BB962C8B-B14F-4D97-AF65-F5344CB8AC3E}">
        <p14:creationId xmlns:p14="http://schemas.microsoft.com/office/powerpoint/2010/main" val="2384419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6528E9-1C39-6D87-0D3F-DF1240BA9F3D}"/>
              </a:ext>
            </a:extLst>
          </p:cNvPr>
          <p:cNvPicPr>
            <a:picLocks noChangeAspect="1"/>
          </p:cNvPicPr>
          <p:nvPr/>
        </p:nvPicPr>
        <p:blipFill>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7655" y="-126047"/>
            <a:ext cx="12465270" cy="6880772"/>
          </a:xfrm>
          <a:prstGeom prst="rect">
            <a:avLst/>
          </a:prstGeom>
          <a:ln>
            <a:noFill/>
          </a:ln>
          <a:effectLst>
            <a:softEdge rad="112500"/>
          </a:effectLst>
        </p:spPr>
      </p:pic>
      <p:sp>
        <p:nvSpPr>
          <p:cNvPr id="3" name="TextBox 2">
            <a:extLst>
              <a:ext uri="{FF2B5EF4-FFF2-40B4-BE49-F238E27FC236}">
                <a16:creationId xmlns:a16="http://schemas.microsoft.com/office/drawing/2014/main" id="{A8836DD9-6C6E-04D2-E40F-057441859926}"/>
              </a:ext>
            </a:extLst>
          </p:cNvPr>
          <p:cNvSpPr txBox="1"/>
          <p:nvPr/>
        </p:nvSpPr>
        <p:spPr>
          <a:xfrm>
            <a:off x="453636" y="1384087"/>
            <a:ext cx="10456102" cy="4524315"/>
          </a:xfrm>
          <a:prstGeom prst="rect">
            <a:avLst/>
          </a:prstGeom>
          <a:noFill/>
        </p:spPr>
        <p:txBody>
          <a:bodyPr wrap="square">
            <a:spAutoFit/>
          </a:bodyPr>
          <a:lstStyle/>
          <a:p>
            <a:pPr marL="285750" indent="-285750" algn="just">
              <a:buFont typeface="Arial" panose="020B0604020202020204" pitchFamily="34" charset="0"/>
              <a:buChar char="•"/>
            </a:pPr>
            <a:r>
              <a:rPr lang="en-US" sz="2400" b="1" i="0" dirty="0">
                <a:solidFill>
                  <a:srgbClr val="002060"/>
                </a:solidFill>
                <a:effectLst/>
                <a:latin typeface="__fkGroteskNeue_598ab8"/>
              </a:rPr>
              <a:t>Primary Objective:</a:t>
            </a:r>
          </a:p>
          <a:p>
            <a:pPr marL="742950" lvl="1" indent="-285750" algn="just">
              <a:buFont typeface="Arial" panose="020B0604020202020204" pitchFamily="34" charset="0"/>
              <a:buChar char="•"/>
            </a:pPr>
            <a:r>
              <a:rPr lang="en-US" sz="2400" dirty="0">
                <a:latin typeface="__fkGroteskNeue_598ab8"/>
              </a:rPr>
              <a:t>To i</a:t>
            </a:r>
            <a:r>
              <a:rPr lang="en-US" sz="2400" b="0" i="0" dirty="0">
                <a:effectLst/>
                <a:latin typeface="__fkGroteskNeue_598ab8"/>
              </a:rPr>
              <a:t>ncrease total number of applications</a:t>
            </a:r>
          </a:p>
          <a:p>
            <a:pPr marL="742950" lvl="1" indent="-285750" algn="just">
              <a:buFont typeface="Arial" panose="020B0604020202020204" pitchFamily="34" charset="0"/>
              <a:buChar char="•"/>
            </a:pPr>
            <a:r>
              <a:rPr lang="en-US" sz="2400" dirty="0">
                <a:latin typeface="__fkGroteskNeue_598ab8"/>
              </a:rPr>
              <a:t>Higher profits</a:t>
            </a:r>
          </a:p>
          <a:p>
            <a:pPr lvl="1" algn="just"/>
            <a:endParaRPr lang="en-US" sz="2400" b="0" i="0" dirty="0">
              <a:effectLst/>
              <a:latin typeface="__fkGroteskNeue_598ab8"/>
            </a:endParaRPr>
          </a:p>
          <a:p>
            <a:pPr marL="285750" indent="-285750" algn="just">
              <a:buFont typeface="Arial" panose="020B0604020202020204" pitchFamily="34" charset="0"/>
              <a:buChar char="•"/>
            </a:pPr>
            <a:r>
              <a:rPr lang="en-US" sz="2400" b="1" i="0" dirty="0">
                <a:solidFill>
                  <a:srgbClr val="002060"/>
                </a:solidFill>
                <a:effectLst/>
                <a:latin typeface="__fkGroteskNeue_598ab8"/>
              </a:rPr>
              <a:t>Secondary Objectives:</a:t>
            </a:r>
          </a:p>
          <a:p>
            <a:pPr marL="285750" indent="-285750" algn="just">
              <a:buFont typeface="Arial" panose="020B0604020202020204" pitchFamily="34" charset="0"/>
              <a:buChar char="•"/>
            </a:pPr>
            <a:r>
              <a:rPr lang="en-US" sz="2400" b="0" i="0" dirty="0">
                <a:effectLst/>
                <a:latin typeface="__fkGroteskNeue_598ab8"/>
              </a:rPr>
              <a:t>Enhance workforce efficiency and performance</a:t>
            </a:r>
          </a:p>
          <a:p>
            <a:pPr marL="285750" indent="-285750" algn="just">
              <a:buFont typeface="Arial" panose="020B0604020202020204" pitchFamily="34" charset="0"/>
              <a:buChar char="•"/>
            </a:pPr>
            <a:r>
              <a:rPr lang="en-US" sz="2400" b="0" i="0" dirty="0">
                <a:effectLst/>
                <a:latin typeface="__fkGroteskNeue_598ab8"/>
              </a:rPr>
              <a:t>Achieve measurable improvements in key metrics</a:t>
            </a:r>
          </a:p>
          <a:p>
            <a:pPr marL="285750" indent="-285750" algn="just">
              <a:buFont typeface="Arial" panose="020B0604020202020204" pitchFamily="34" charset="0"/>
              <a:buChar char="•"/>
            </a:pPr>
            <a:r>
              <a:rPr lang="en-US" sz="2400" b="0" i="0" dirty="0">
                <a:effectLst/>
                <a:latin typeface="__fkGroteskNeue_598ab8"/>
              </a:rPr>
              <a:t>Gain data-driven insights into operations and strategies</a:t>
            </a:r>
          </a:p>
          <a:p>
            <a:pPr marL="285750" indent="-285750" algn="just">
              <a:buFont typeface="Arial" panose="020B0604020202020204" pitchFamily="34" charset="0"/>
              <a:buChar char="•"/>
            </a:pPr>
            <a:r>
              <a:rPr lang="en-US" sz="2400" b="0" i="0" dirty="0">
                <a:effectLst/>
                <a:latin typeface="__fkGroteskNeue_598ab8"/>
              </a:rPr>
              <a:t>Optimize the loan portfolio and manage risk</a:t>
            </a:r>
          </a:p>
          <a:p>
            <a:pPr marL="285750" indent="-285750" algn="just">
              <a:buFont typeface="Arial" panose="020B0604020202020204" pitchFamily="34" charset="0"/>
              <a:buChar char="•"/>
            </a:pPr>
            <a:r>
              <a:rPr lang="en-US" sz="2400" b="0" i="0" dirty="0">
                <a:effectLst/>
                <a:latin typeface="__fkGroteskNeue_598ab8"/>
              </a:rPr>
              <a:t>Enhance security and protect against fraud</a:t>
            </a:r>
          </a:p>
          <a:p>
            <a:pPr marL="285750" indent="-285750" algn="just">
              <a:buFont typeface="Arial" panose="020B0604020202020204" pitchFamily="34" charset="0"/>
              <a:buChar char="•"/>
            </a:pPr>
            <a:r>
              <a:rPr lang="en-US" sz="2400" b="0" i="0" dirty="0">
                <a:effectLst/>
                <a:latin typeface="__fkGroteskNeue_598ab8"/>
              </a:rPr>
              <a:t>Improve customer experience and loyalty</a:t>
            </a:r>
          </a:p>
          <a:p>
            <a:pPr marL="285750" indent="-285750" algn="just">
              <a:buFont typeface="Arial" panose="020B0604020202020204" pitchFamily="34" charset="0"/>
              <a:buChar char="•"/>
            </a:pPr>
            <a:r>
              <a:rPr lang="en-US" sz="2400" b="0" i="0" dirty="0">
                <a:effectLst/>
                <a:latin typeface="__fkGroteskNeue_598ab8"/>
              </a:rPr>
              <a:t>Drive business growth and stay competitive</a:t>
            </a:r>
          </a:p>
        </p:txBody>
      </p:sp>
      <p:sp>
        <p:nvSpPr>
          <p:cNvPr id="6" name="Title 1">
            <a:extLst>
              <a:ext uri="{FF2B5EF4-FFF2-40B4-BE49-F238E27FC236}">
                <a16:creationId xmlns:a16="http://schemas.microsoft.com/office/drawing/2014/main" id="{E07377FC-58C2-12E6-6EC8-AF581AAD98A2}"/>
              </a:ext>
            </a:extLst>
          </p:cNvPr>
          <p:cNvSpPr txBox="1">
            <a:spLocks/>
          </p:cNvSpPr>
          <p:nvPr/>
        </p:nvSpPr>
        <p:spPr>
          <a:xfrm>
            <a:off x="453636" y="390909"/>
            <a:ext cx="3445703" cy="71744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i="0" dirty="0">
                <a:solidFill>
                  <a:schemeClr val="bg1"/>
                </a:solidFill>
                <a:effectLst/>
                <a:latin typeface="var(--font-fk-grotesk)"/>
              </a:rPr>
              <a:t>KEY OBJECTIVES</a:t>
            </a:r>
          </a:p>
        </p:txBody>
      </p:sp>
      <p:pic>
        <p:nvPicPr>
          <p:cNvPr id="12" name="Picture 11" descr="A group of people sitting around a table">
            <a:extLst>
              <a:ext uri="{FF2B5EF4-FFF2-40B4-BE49-F238E27FC236}">
                <a16:creationId xmlns:a16="http://schemas.microsoft.com/office/drawing/2014/main" id="{0DAE8F4A-93AD-E0B7-6836-C305FB7EC6CE}"/>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893269" y="2168186"/>
            <a:ext cx="3969064" cy="3423318"/>
          </a:xfrm>
          <a:prstGeom prst="rect">
            <a:avLst/>
          </a:prstGeom>
        </p:spPr>
      </p:pic>
    </p:spTree>
    <p:extLst>
      <p:ext uri="{BB962C8B-B14F-4D97-AF65-F5344CB8AC3E}">
        <p14:creationId xmlns:p14="http://schemas.microsoft.com/office/powerpoint/2010/main" val="3033335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23973-FE32-E3FD-7EAB-AEE3149B8AB6}"/>
              </a:ext>
            </a:extLst>
          </p:cNvPr>
          <p:cNvSpPr>
            <a:spLocks noGrp="1"/>
          </p:cNvSpPr>
          <p:nvPr>
            <p:ph type="title"/>
          </p:nvPr>
        </p:nvSpPr>
        <p:spPr>
          <a:xfrm>
            <a:off x="7750" y="90706"/>
            <a:ext cx="5593871" cy="664889"/>
          </a:xfrm>
        </p:spPr>
        <p:txBody>
          <a:bodyPr>
            <a:normAutofit/>
          </a:bodyPr>
          <a:lstStyle/>
          <a:p>
            <a:pPr algn="ctr"/>
            <a:r>
              <a:rPr lang="en-US" sz="3000" dirty="0">
                <a:solidFill>
                  <a:schemeClr val="bg1"/>
                </a:solidFill>
                <a:latin typeface="Arial Black" panose="020B0A04020102020204" pitchFamily="34" charset="0"/>
              </a:rPr>
              <a:t>TABLEAU DASHBOARD</a:t>
            </a:r>
            <a:endParaRPr lang="en-IN" sz="3000" dirty="0">
              <a:solidFill>
                <a:schemeClr val="bg1"/>
              </a:solidFill>
              <a:latin typeface="Arial Black" panose="020B0A04020102020204" pitchFamily="34" charset="0"/>
            </a:endParaRPr>
          </a:p>
        </p:txBody>
      </p:sp>
      <p:pic>
        <p:nvPicPr>
          <p:cNvPr id="5" name="Picture 4">
            <a:extLst>
              <a:ext uri="{FF2B5EF4-FFF2-40B4-BE49-F238E27FC236}">
                <a16:creationId xmlns:a16="http://schemas.microsoft.com/office/drawing/2014/main" id="{302E6E56-1696-783D-1E87-35EE8D9E39C6}"/>
              </a:ext>
            </a:extLst>
          </p:cNvPr>
          <p:cNvPicPr>
            <a:picLocks noChangeAspect="1"/>
          </p:cNvPicPr>
          <p:nvPr/>
        </p:nvPicPr>
        <p:blipFill>
          <a:blip r:embed="rId2"/>
          <a:stretch>
            <a:fillRect/>
          </a:stretch>
        </p:blipFill>
        <p:spPr>
          <a:xfrm>
            <a:off x="147145" y="1908045"/>
            <a:ext cx="5851891" cy="3290888"/>
          </a:xfrm>
          <a:prstGeom prst="rect">
            <a:avLst/>
          </a:prstGeom>
        </p:spPr>
      </p:pic>
      <p:pic>
        <p:nvPicPr>
          <p:cNvPr id="7" name="Picture 6">
            <a:extLst>
              <a:ext uri="{FF2B5EF4-FFF2-40B4-BE49-F238E27FC236}">
                <a16:creationId xmlns:a16="http://schemas.microsoft.com/office/drawing/2014/main" id="{EF8E4A7E-BF0A-A28E-661D-48CC770E59FA}"/>
              </a:ext>
            </a:extLst>
          </p:cNvPr>
          <p:cNvPicPr>
            <a:picLocks noChangeAspect="1"/>
          </p:cNvPicPr>
          <p:nvPr/>
        </p:nvPicPr>
        <p:blipFill>
          <a:blip r:embed="rId3"/>
          <a:stretch>
            <a:fillRect/>
          </a:stretch>
        </p:blipFill>
        <p:spPr>
          <a:xfrm>
            <a:off x="6096000" y="1908045"/>
            <a:ext cx="5885132" cy="3290888"/>
          </a:xfrm>
          <a:prstGeom prst="rect">
            <a:avLst/>
          </a:prstGeom>
        </p:spPr>
      </p:pic>
    </p:spTree>
    <p:extLst>
      <p:ext uri="{BB962C8B-B14F-4D97-AF65-F5344CB8AC3E}">
        <p14:creationId xmlns:p14="http://schemas.microsoft.com/office/powerpoint/2010/main" val="4131951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23973-FE32-E3FD-7EAB-AEE3149B8AB6}"/>
              </a:ext>
            </a:extLst>
          </p:cNvPr>
          <p:cNvSpPr>
            <a:spLocks noGrp="1"/>
          </p:cNvSpPr>
          <p:nvPr>
            <p:ph type="title"/>
          </p:nvPr>
        </p:nvSpPr>
        <p:spPr>
          <a:xfrm>
            <a:off x="7750" y="90706"/>
            <a:ext cx="5593871" cy="664889"/>
          </a:xfrm>
        </p:spPr>
        <p:txBody>
          <a:bodyPr>
            <a:normAutofit/>
          </a:bodyPr>
          <a:lstStyle/>
          <a:p>
            <a:pPr algn="ctr"/>
            <a:r>
              <a:rPr lang="en-US" sz="3000" dirty="0">
                <a:solidFill>
                  <a:schemeClr val="bg1"/>
                </a:solidFill>
                <a:latin typeface="Arial Black" panose="020B0A04020102020204" pitchFamily="34" charset="0"/>
              </a:rPr>
              <a:t>POWER BI DASHBOARD</a:t>
            </a:r>
            <a:endParaRPr lang="en-IN" sz="3000" dirty="0">
              <a:solidFill>
                <a:schemeClr val="bg1"/>
              </a:solidFill>
              <a:latin typeface="Arial Black" panose="020B0A04020102020204" pitchFamily="34" charset="0"/>
            </a:endParaRPr>
          </a:p>
        </p:txBody>
      </p:sp>
      <p:pic>
        <p:nvPicPr>
          <p:cNvPr id="4" name="Picture 3">
            <a:extLst>
              <a:ext uri="{FF2B5EF4-FFF2-40B4-BE49-F238E27FC236}">
                <a16:creationId xmlns:a16="http://schemas.microsoft.com/office/drawing/2014/main" id="{C49353D9-49F9-7794-AB82-7F71AF970E71}"/>
              </a:ext>
            </a:extLst>
          </p:cNvPr>
          <p:cNvPicPr>
            <a:picLocks noChangeAspect="1"/>
          </p:cNvPicPr>
          <p:nvPr/>
        </p:nvPicPr>
        <p:blipFill>
          <a:blip r:embed="rId2"/>
          <a:stretch>
            <a:fillRect/>
          </a:stretch>
        </p:blipFill>
        <p:spPr>
          <a:xfrm>
            <a:off x="188414" y="2127778"/>
            <a:ext cx="5702059" cy="3185784"/>
          </a:xfrm>
          <a:prstGeom prst="rect">
            <a:avLst/>
          </a:prstGeom>
        </p:spPr>
      </p:pic>
      <p:pic>
        <p:nvPicPr>
          <p:cNvPr id="8" name="Picture 7">
            <a:extLst>
              <a:ext uri="{FF2B5EF4-FFF2-40B4-BE49-F238E27FC236}">
                <a16:creationId xmlns:a16="http://schemas.microsoft.com/office/drawing/2014/main" id="{54362B89-1F41-29B6-95FC-54DEB8F1661B}"/>
              </a:ext>
            </a:extLst>
          </p:cNvPr>
          <p:cNvPicPr>
            <a:picLocks noChangeAspect="1"/>
          </p:cNvPicPr>
          <p:nvPr/>
        </p:nvPicPr>
        <p:blipFill>
          <a:blip r:embed="rId3"/>
          <a:stretch>
            <a:fillRect/>
          </a:stretch>
        </p:blipFill>
        <p:spPr>
          <a:xfrm>
            <a:off x="6253182" y="2127779"/>
            <a:ext cx="5705612" cy="3185783"/>
          </a:xfrm>
          <a:prstGeom prst="rect">
            <a:avLst/>
          </a:prstGeom>
        </p:spPr>
      </p:pic>
    </p:spTree>
    <p:extLst>
      <p:ext uri="{BB962C8B-B14F-4D97-AF65-F5344CB8AC3E}">
        <p14:creationId xmlns:p14="http://schemas.microsoft.com/office/powerpoint/2010/main" val="3542860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A42BC-671E-323E-C275-FD3B910E6CF3}"/>
              </a:ext>
            </a:extLst>
          </p:cNvPr>
          <p:cNvSpPr>
            <a:spLocks noGrp="1"/>
          </p:cNvSpPr>
          <p:nvPr>
            <p:ph type="title"/>
          </p:nvPr>
        </p:nvSpPr>
        <p:spPr>
          <a:xfrm>
            <a:off x="268692" y="7978"/>
            <a:ext cx="10649608" cy="717441"/>
          </a:xfrm>
        </p:spPr>
        <p:txBody>
          <a:bodyPr>
            <a:normAutofit/>
          </a:bodyPr>
          <a:lstStyle/>
          <a:p>
            <a:r>
              <a:rPr lang="en-US" sz="3000" b="1" dirty="0">
                <a:solidFill>
                  <a:schemeClr val="bg1"/>
                </a:solidFill>
                <a:latin typeface="Arial" panose="020B0604020202020204" pitchFamily="34" charset="0"/>
                <a:cs typeface="Arial" panose="020B0604020202020204" pitchFamily="34" charset="0"/>
              </a:rPr>
              <a:t>Analysis of Loan Portfolio Health: Good vs Bad Loans</a:t>
            </a:r>
            <a:endParaRPr lang="en-IN" sz="3000" b="1"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6113DBF-DC9A-46DA-A728-16FEDD637098}"/>
              </a:ext>
            </a:extLst>
          </p:cNvPr>
          <p:cNvSpPr>
            <a:spLocks noGrp="1"/>
          </p:cNvSpPr>
          <p:nvPr>
            <p:ph idx="1"/>
          </p:nvPr>
        </p:nvSpPr>
        <p:spPr>
          <a:xfrm>
            <a:off x="168329" y="604491"/>
            <a:ext cx="7808508" cy="4124960"/>
          </a:xfrm>
        </p:spPr>
        <p:txBody>
          <a:bodyPr>
            <a:noAutofit/>
          </a:bodyPr>
          <a:lstStyle/>
          <a:p>
            <a:pPr algn="just"/>
            <a:r>
              <a:rPr lang="en-US" sz="1800" b="1" dirty="0">
                <a:solidFill>
                  <a:schemeClr val="accent1">
                    <a:lumMod val="50000"/>
                  </a:schemeClr>
                </a:solidFill>
              </a:rPr>
              <a:t>Ideal Loan Portfolio:</a:t>
            </a:r>
            <a:endParaRPr lang="en-US" sz="1800" dirty="0">
              <a:solidFill>
                <a:schemeClr val="accent1">
                  <a:lumMod val="50000"/>
                </a:schemeClr>
              </a:solidFill>
            </a:endParaRPr>
          </a:p>
          <a:p>
            <a:pPr algn="just">
              <a:buFont typeface="Arial" panose="020B0604020202020204" pitchFamily="34" charset="0"/>
              <a:buChar char="•"/>
            </a:pPr>
            <a:r>
              <a:rPr lang="en-US" sz="1600" b="1" dirty="0"/>
              <a:t>Bad Loans (NPAs):</a:t>
            </a:r>
            <a:r>
              <a:rPr lang="en-US" sz="1600" dirty="0"/>
              <a:t> Ideally, bad loans should constitute only 2% to 5% of the total loans. </a:t>
            </a:r>
            <a:br>
              <a:rPr lang="en-US" sz="1600" dirty="0"/>
            </a:br>
            <a:r>
              <a:rPr lang="en-US" sz="1600" dirty="0"/>
              <a:t>A higher percentage may indicate poor credit practices and potential financial instability.</a:t>
            </a:r>
          </a:p>
          <a:p>
            <a:pPr algn="just"/>
            <a:r>
              <a:rPr lang="en-US" sz="1800" b="1" dirty="0">
                <a:solidFill>
                  <a:schemeClr val="accent1">
                    <a:lumMod val="50000"/>
                  </a:schemeClr>
                </a:solidFill>
              </a:rPr>
              <a:t>Current Situation:</a:t>
            </a:r>
            <a:endParaRPr lang="en-US" sz="1800" dirty="0">
              <a:solidFill>
                <a:schemeClr val="accent1">
                  <a:lumMod val="50000"/>
                </a:schemeClr>
              </a:solidFill>
            </a:endParaRPr>
          </a:p>
          <a:p>
            <a:pPr algn="just"/>
            <a:r>
              <a:rPr lang="en-US" sz="1600" b="1" dirty="0"/>
              <a:t>Bad Loans:</a:t>
            </a:r>
            <a:r>
              <a:rPr lang="en-US" sz="1600" dirty="0"/>
              <a:t> Our current bad loan percentage stands at 13.8%, which is significantly higher than the ideal range. This is a concerning indicator of our current credit risk management.</a:t>
            </a:r>
            <a:endParaRPr lang="en-US" sz="1600" b="1" dirty="0"/>
          </a:p>
          <a:p>
            <a:pPr algn="just"/>
            <a:r>
              <a:rPr lang="en-US" sz="1600" b="1" dirty="0"/>
              <a:t>Small Business Loans</a:t>
            </a:r>
            <a:r>
              <a:rPr lang="en-US" sz="1600" dirty="0"/>
              <a:t>: Out of the 1.8K small business loan applications funded, 25.6% are currently trending as bad loans. This segment is the largest contributor to our bad loan portfolio. The bad loan rate here is almost double the overall average of 13.8%. The disproportionate level of bad loans within this segment highlights an urgent need for strategic intervention to mitigate risk and improve portfolio health.</a:t>
            </a:r>
          </a:p>
          <a:p>
            <a:pPr algn="just"/>
            <a:r>
              <a:rPr lang="en-US" sz="1600" b="1" dirty="0"/>
              <a:t>Loan Term Analysis:</a:t>
            </a:r>
            <a:r>
              <a:rPr lang="en-US" sz="1600" dirty="0"/>
              <a:t> Notably, bad loans are disproportionately higher in the 60-month term loans, representing 43% of the total loans, compared to the overall average of 27%. This suggests that our 60-month loan plans need urgent optimization.</a:t>
            </a:r>
          </a:p>
        </p:txBody>
      </p:sp>
      <p:pic>
        <p:nvPicPr>
          <p:cNvPr id="5" name="Picture 4">
            <a:extLst>
              <a:ext uri="{FF2B5EF4-FFF2-40B4-BE49-F238E27FC236}">
                <a16:creationId xmlns:a16="http://schemas.microsoft.com/office/drawing/2014/main" id="{FC02D81B-6B7B-88E7-6C63-8E5001BC13DC}"/>
              </a:ext>
            </a:extLst>
          </p:cNvPr>
          <p:cNvPicPr>
            <a:picLocks noChangeAspect="1"/>
          </p:cNvPicPr>
          <p:nvPr/>
        </p:nvPicPr>
        <p:blipFill>
          <a:blip r:embed="rId2"/>
          <a:stretch>
            <a:fillRect/>
          </a:stretch>
        </p:blipFill>
        <p:spPr>
          <a:xfrm>
            <a:off x="8157798" y="4625153"/>
            <a:ext cx="3771847" cy="2073258"/>
          </a:xfrm>
          <a:prstGeom prst="rect">
            <a:avLst/>
          </a:prstGeom>
        </p:spPr>
      </p:pic>
      <p:pic>
        <p:nvPicPr>
          <p:cNvPr id="6" name="Picture 5">
            <a:extLst>
              <a:ext uri="{FF2B5EF4-FFF2-40B4-BE49-F238E27FC236}">
                <a16:creationId xmlns:a16="http://schemas.microsoft.com/office/drawing/2014/main" id="{E2EE2D1D-D869-2393-1FF1-AAD5694D04F4}"/>
              </a:ext>
            </a:extLst>
          </p:cNvPr>
          <p:cNvPicPr>
            <a:picLocks noChangeAspect="1"/>
          </p:cNvPicPr>
          <p:nvPr/>
        </p:nvPicPr>
        <p:blipFill>
          <a:blip r:embed="rId3"/>
          <a:stretch>
            <a:fillRect/>
          </a:stretch>
        </p:blipFill>
        <p:spPr>
          <a:xfrm>
            <a:off x="4141588" y="5098785"/>
            <a:ext cx="3742538" cy="1616843"/>
          </a:xfrm>
          <a:prstGeom prst="rect">
            <a:avLst/>
          </a:prstGeom>
        </p:spPr>
      </p:pic>
      <p:pic>
        <p:nvPicPr>
          <p:cNvPr id="8" name="Picture 7">
            <a:extLst>
              <a:ext uri="{FF2B5EF4-FFF2-40B4-BE49-F238E27FC236}">
                <a16:creationId xmlns:a16="http://schemas.microsoft.com/office/drawing/2014/main" id="{57BE489B-903F-84D5-3723-6F80772D50EE}"/>
              </a:ext>
            </a:extLst>
          </p:cNvPr>
          <p:cNvPicPr>
            <a:picLocks noChangeAspect="1"/>
          </p:cNvPicPr>
          <p:nvPr/>
        </p:nvPicPr>
        <p:blipFill>
          <a:blip r:embed="rId4"/>
          <a:stretch>
            <a:fillRect/>
          </a:stretch>
        </p:blipFill>
        <p:spPr>
          <a:xfrm>
            <a:off x="268693" y="5098784"/>
            <a:ext cx="3742537" cy="1616843"/>
          </a:xfrm>
          <a:prstGeom prst="rect">
            <a:avLst/>
          </a:prstGeom>
        </p:spPr>
      </p:pic>
      <p:pic>
        <p:nvPicPr>
          <p:cNvPr id="10" name="Picture 9">
            <a:extLst>
              <a:ext uri="{FF2B5EF4-FFF2-40B4-BE49-F238E27FC236}">
                <a16:creationId xmlns:a16="http://schemas.microsoft.com/office/drawing/2014/main" id="{49C8E64D-C9DF-20BF-0BAE-62198C1BA64F}"/>
              </a:ext>
            </a:extLst>
          </p:cNvPr>
          <p:cNvPicPr>
            <a:picLocks noChangeAspect="1"/>
          </p:cNvPicPr>
          <p:nvPr/>
        </p:nvPicPr>
        <p:blipFill>
          <a:blip r:embed="rId5"/>
          <a:stretch>
            <a:fillRect/>
          </a:stretch>
        </p:blipFill>
        <p:spPr>
          <a:xfrm>
            <a:off x="8320868" y="1743475"/>
            <a:ext cx="3466728" cy="2137815"/>
          </a:xfrm>
          <a:prstGeom prst="rect">
            <a:avLst/>
          </a:prstGeom>
        </p:spPr>
      </p:pic>
      <p:sp>
        <p:nvSpPr>
          <p:cNvPr id="11" name="TextBox 10">
            <a:extLst>
              <a:ext uri="{FF2B5EF4-FFF2-40B4-BE49-F238E27FC236}">
                <a16:creationId xmlns:a16="http://schemas.microsoft.com/office/drawing/2014/main" id="{A3C7AF1B-A27E-6C88-0901-DFBFB1133CAD}"/>
              </a:ext>
            </a:extLst>
          </p:cNvPr>
          <p:cNvSpPr txBox="1"/>
          <p:nvPr/>
        </p:nvSpPr>
        <p:spPr>
          <a:xfrm>
            <a:off x="8519720" y="4255821"/>
            <a:ext cx="2879836" cy="369332"/>
          </a:xfrm>
          <a:prstGeom prst="rect">
            <a:avLst/>
          </a:prstGeom>
          <a:noFill/>
        </p:spPr>
        <p:txBody>
          <a:bodyPr wrap="square" rtlCol="0">
            <a:spAutoFit/>
          </a:bodyPr>
          <a:lstStyle/>
          <a:p>
            <a:pPr algn="ctr"/>
            <a:r>
              <a:rPr lang="en-US" b="1" dirty="0"/>
              <a:t>Small Business Bad Loans</a:t>
            </a:r>
            <a:endParaRPr lang="en-IN" b="1" dirty="0"/>
          </a:p>
        </p:txBody>
      </p:sp>
      <p:sp>
        <p:nvSpPr>
          <p:cNvPr id="12" name="TextBox 11">
            <a:extLst>
              <a:ext uri="{FF2B5EF4-FFF2-40B4-BE49-F238E27FC236}">
                <a16:creationId xmlns:a16="http://schemas.microsoft.com/office/drawing/2014/main" id="{8C380FE3-F703-FA2D-EF20-0A26D7AC3D19}"/>
              </a:ext>
            </a:extLst>
          </p:cNvPr>
          <p:cNvSpPr txBox="1"/>
          <p:nvPr/>
        </p:nvSpPr>
        <p:spPr>
          <a:xfrm>
            <a:off x="8456658" y="1189477"/>
            <a:ext cx="2879836" cy="369332"/>
          </a:xfrm>
          <a:prstGeom prst="rect">
            <a:avLst/>
          </a:prstGeom>
          <a:noFill/>
        </p:spPr>
        <p:txBody>
          <a:bodyPr wrap="square" rtlCol="0">
            <a:spAutoFit/>
          </a:bodyPr>
          <a:lstStyle/>
          <a:p>
            <a:pPr algn="ctr"/>
            <a:r>
              <a:rPr lang="en-US" b="1" dirty="0"/>
              <a:t>60months Term Bad Loans</a:t>
            </a:r>
            <a:endParaRPr lang="en-IN" b="1" dirty="0"/>
          </a:p>
        </p:txBody>
      </p:sp>
      <p:sp>
        <p:nvSpPr>
          <p:cNvPr id="14" name="TextBox 13">
            <a:extLst>
              <a:ext uri="{FF2B5EF4-FFF2-40B4-BE49-F238E27FC236}">
                <a16:creationId xmlns:a16="http://schemas.microsoft.com/office/drawing/2014/main" id="{05B77CD1-54B3-DA24-2C77-97B0F837654E}"/>
              </a:ext>
            </a:extLst>
          </p:cNvPr>
          <p:cNvSpPr txBox="1"/>
          <p:nvPr/>
        </p:nvSpPr>
        <p:spPr>
          <a:xfrm>
            <a:off x="2655666" y="4729452"/>
            <a:ext cx="2711127" cy="369332"/>
          </a:xfrm>
          <a:prstGeom prst="rect">
            <a:avLst/>
          </a:prstGeom>
          <a:noFill/>
        </p:spPr>
        <p:txBody>
          <a:bodyPr wrap="none" rtlCol="0">
            <a:spAutoFit/>
          </a:bodyPr>
          <a:lstStyle/>
          <a:p>
            <a:r>
              <a:rPr lang="en-US" b="1" dirty="0"/>
              <a:t>Overall Good vs Bad Loans</a:t>
            </a:r>
            <a:endParaRPr lang="en-IN" b="1" dirty="0"/>
          </a:p>
        </p:txBody>
      </p:sp>
    </p:spTree>
    <p:extLst>
      <p:ext uri="{BB962C8B-B14F-4D97-AF65-F5344CB8AC3E}">
        <p14:creationId xmlns:p14="http://schemas.microsoft.com/office/powerpoint/2010/main" val="1310531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A42BC-671E-323E-C275-FD3B910E6CF3}"/>
              </a:ext>
            </a:extLst>
          </p:cNvPr>
          <p:cNvSpPr>
            <a:spLocks noGrp="1"/>
          </p:cNvSpPr>
          <p:nvPr>
            <p:ph type="title"/>
          </p:nvPr>
        </p:nvSpPr>
        <p:spPr>
          <a:xfrm>
            <a:off x="438806" y="188085"/>
            <a:ext cx="10649608" cy="717441"/>
          </a:xfrm>
        </p:spPr>
        <p:txBody>
          <a:bodyPr>
            <a:normAutofit/>
          </a:bodyPr>
          <a:lstStyle/>
          <a:p>
            <a:r>
              <a:rPr lang="en-US" sz="3000" b="1" dirty="0">
                <a:solidFill>
                  <a:schemeClr val="bg1"/>
                </a:solidFill>
                <a:latin typeface="Arial" panose="020B0604020202020204" pitchFamily="34" charset="0"/>
                <a:cs typeface="Arial" panose="020B0604020202020204" pitchFamily="34" charset="0"/>
              </a:rPr>
              <a:t>Analysis of Loan Portfolio Health: Good vs Bad Loans</a:t>
            </a:r>
            <a:endParaRPr lang="en-IN" sz="3000" b="1"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6113DBF-DC9A-46DA-A728-16FEDD637098}"/>
              </a:ext>
            </a:extLst>
          </p:cNvPr>
          <p:cNvSpPr>
            <a:spLocks noGrp="1"/>
          </p:cNvSpPr>
          <p:nvPr>
            <p:ph idx="1"/>
          </p:nvPr>
        </p:nvSpPr>
        <p:spPr>
          <a:xfrm>
            <a:off x="310733" y="905526"/>
            <a:ext cx="6468439" cy="5621398"/>
          </a:xfrm>
        </p:spPr>
        <p:txBody>
          <a:bodyPr>
            <a:noAutofit/>
          </a:bodyPr>
          <a:lstStyle/>
          <a:p>
            <a:pPr algn="just"/>
            <a:r>
              <a:rPr lang="en-US" sz="1800" b="1" dirty="0">
                <a:solidFill>
                  <a:schemeClr val="accent1">
                    <a:lumMod val="50000"/>
                  </a:schemeClr>
                </a:solidFill>
              </a:rPr>
              <a:t>Proposed Solutions:</a:t>
            </a:r>
            <a:endParaRPr lang="en-US" sz="1800" b="1" dirty="0"/>
          </a:p>
          <a:p>
            <a:pPr algn="just">
              <a:buFont typeface="+mj-lt"/>
              <a:buAutoNum type="arabicPeriod"/>
            </a:pPr>
            <a:r>
              <a:rPr lang="en-US" sz="1600" b="1" dirty="0"/>
              <a:t>Risk-Based Loan Pricing: </a:t>
            </a:r>
            <a:r>
              <a:rPr lang="en-US" sz="1600" dirty="0"/>
              <a:t>Introduce differentiated interest rates based on risk assessment for different loan categories. This can help balance risk in high-risk categories like small business and 60-month loans.</a:t>
            </a:r>
          </a:p>
          <a:p>
            <a:pPr algn="just">
              <a:buFont typeface="+mj-lt"/>
              <a:buAutoNum type="arabicPeriod"/>
            </a:pPr>
            <a:r>
              <a:rPr lang="en-US" sz="1600" b="1" dirty="0"/>
              <a:t>Tighten Credit Approval for Small Business Loans: </a:t>
            </a:r>
            <a:r>
              <a:rPr lang="en-US" sz="1600" dirty="0"/>
              <a:t>Review the underwriting standards for small business loans, as they have the highest bad loan percentage. Implement stricter credit checks or require additional collateral/security to minimize risk.</a:t>
            </a:r>
            <a:endParaRPr lang="en-US" sz="1600" b="1" dirty="0"/>
          </a:p>
          <a:p>
            <a:pPr algn="just">
              <a:buFont typeface="+mj-lt"/>
              <a:buAutoNum type="arabicPeriod"/>
            </a:pPr>
            <a:r>
              <a:rPr lang="en-US" sz="1600" b="1" dirty="0"/>
              <a:t>Incentives for Timely Payments:</a:t>
            </a:r>
            <a:r>
              <a:rPr lang="en-US" sz="1600" dirty="0"/>
              <a:t> Introduce rewards for borrowers who make timely payments.</a:t>
            </a:r>
          </a:p>
          <a:p>
            <a:pPr algn="just">
              <a:buFont typeface="+mj-lt"/>
              <a:buAutoNum type="arabicPeriod"/>
            </a:pPr>
            <a:r>
              <a:rPr lang="en-US" sz="1600" b="1" dirty="0"/>
              <a:t>Portfolio Diversification:</a:t>
            </a:r>
            <a:r>
              <a:rPr lang="en-US" sz="1600" dirty="0"/>
              <a:t> Spread risk across various sectors to mitigate the impact of defaults.</a:t>
            </a:r>
          </a:p>
          <a:p>
            <a:pPr algn="just">
              <a:buFont typeface="+mj-lt"/>
              <a:buAutoNum type="arabicPeriod"/>
            </a:pPr>
            <a:r>
              <a:rPr lang="en-US" sz="1600" b="1" dirty="0"/>
              <a:t>Effective Collections for Current Bad Loans:</a:t>
            </a:r>
            <a:r>
              <a:rPr lang="en-US" sz="1600" dirty="0"/>
              <a:t> Strengthen our collection strategies to recover overdue loans efficiently.</a:t>
            </a:r>
          </a:p>
          <a:p>
            <a:pPr algn="just">
              <a:buFont typeface="+mj-lt"/>
              <a:buAutoNum type="arabicPeriod"/>
            </a:pPr>
            <a:r>
              <a:rPr lang="en-US" sz="1600" b="1" dirty="0"/>
              <a:t>Flexible Repayment Plans: </a:t>
            </a:r>
            <a:r>
              <a:rPr lang="en-US" sz="1600" dirty="0"/>
              <a:t>Introduce more flexible repayment options within the 60-month loan term to accommodate borrowers' varying financial situations, reducing the likelihood of defaults. </a:t>
            </a:r>
          </a:p>
          <a:p>
            <a:pPr algn="just">
              <a:buFont typeface="+mj-lt"/>
              <a:buAutoNum type="arabicPeriod"/>
            </a:pPr>
            <a:r>
              <a:rPr lang="en-US" sz="1600" b="1" dirty="0"/>
              <a:t>Enhanced Monitoring and Support:</a:t>
            </a:r>
            <a:r>
              <a:rPr lang="en-US" sz="1600" dirty="0"/>
              <a:t> Implement regular monitoring of 60-month loans with early intervention programs to support borrowers at risk of default.</a:t>
            </a:r>
          </a:p>
        </p:txBody>
      </p:sp>
      <p:pic>
        <p:nvPicPr>
          <p:cNvPr id="10" name="Picture 9">
            <a:extLst>
              <a:ext uri="{FF2B5EF4-FFF2-40B4-BE49-F238E27FC236}">
                <a16:creationId xmlns:a16="http://schemas.microsoft.com/office/drawing/2014/main" id="{BF368D3C-3F58-DAED-06D6-1A623A9C721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269865" y="2115773"/>
            <a:ext cx="4201583" cy="2802594"/>
          </a:xfrm>
          <a:prstGeom prst="rect">
            <a:avLst/>
          </a:prstGeom>
        </p:spPr>
      </p:pic>
    </p:spTree>
    <p:extLst>
      <p:ext uri="{BB962C8B-B14F-4D97-AF65-F5344CB8AC3E}">
        <p14:creationId xmlns:p14="http://schemas.microsoft.com/office/powerpoint/2010/main" val="1863834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A42BC-671E-323E-C275-FD3B910E6CF3}"/>
              </a:ext>
            </a:extLst>
          </p:cNvPr>
          <p:cNvSpPr>
            <a:spLocks noGrp="1"/>
          </p:cNvSpPr>
          <p:nvPr>
            <p:ph type="title"/>
          </p:nvPr>
        </p:nvSpPr>
        <p:spPr>
          <a:xfrm>
            <a:off x="347366" y="188085"/>
            <a:ext cx="6949966" cy="717441"/>
          </a:xfrm>
        </p:spPr>
        <p:txBody>
          <a:bodyPr>
            <a:noAutofit/>
          </a:bodyPr>
          <a:lstStyle/>
          <a:p>
            <a:r>
              <a:rPr lang="en-US" sz="3000" b="1" dirty="0">
                <a:solidFill>
                  <a:schemeClr val="bg1"/>
                </a:solidFill>
                <a:latin typeface="Arial" panose="020B0604020202020204" pitchFamily="34" charset="0"/>
                <a:cs typeface="Arial" panose="020B0604020202020204" pitchFamily="34" charset="0"/>
              </a:rPr>
              <a:t>Home Ownership-wise Analysis</a:t>
            </a:r>
            <a:endParaRPr lang="en-IN" sz="3000" b="1"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6113DBF-DC9A-46DA-A728-16FEDD637098}"/>
              </a:ext>
            </a:extLst>
          </p:cNvPr>
          <p:cNvSpPr>
            <a:spLocks noGrp="1"/>
          </p:cNvSpPr>
          <p:nvPr>
            <p:ph idx="1"/>
          </p:nvPr>
        </p:nvSpPr>
        <p:spPr>
          <a:xfrm>
            <a:off x="347366" y="749131"/>
            <a:ext cx="6116496" cy="618474"/>
          </a:xfrm>
        </p:spPr>
        <p:txBody>
          <a:bodyPr>
            <a:noAutofit/>
          </a:bodyPr>
          <a:lstStyle/>
          <a:p>
            <a:pPr algn="just"/>
            <a:r>
              <a:rPr lang="en-US" sz="1600" dirty="0"/>
              <a:t>Nearly 90% of the loans are taken by individuals who have home as a mortgage or a rented house. We should target more towards such people and optimize loan planning.</a:t>
            </a:r>
          </a:p>
          <a:p>
            <a:pPr marL="0" indent="0" algn="just">
              <a:buNone/>
            </a:pPr>
            <a:endParaRPr lang="en-US" sz="1600" dirty="0"/>
          </a:p>
        </p:txBody>
      </p:sp>
      <p:pic>
        <p:nvPicPr>
          <p:cNvPr id="5" name="Picture 4">
            <a:extLst>
              <a:ext uri="{FF2B5EF4-FFF2-40B4-BE49-F238E27FC236}">
                <a16:creationId xmlns:a16="http://schemas.microsoft.com/office/drawing/2014/main" id="{DE24640D-6025-88A6-A2EC-D6F199317100}"/>
              </a:ext>
            </a:extLst>
          </p:cNvPr>
          <p:cNvPicPr>
            <a:picLocks noChangeAspect="1"/>
          </p:cNvPicPr>
          <p:nvPr/>
        </p:nvPicPr>
        <p:blipFill>
          <a:blip r:embed="rId2"/>
          <a:stretch>
            <a:fillRect/>
          </a:stretch>
        </p:blipFill>
        <p:spPr>
          <a:xfrm>
            <a:off x="8123294" y="156977"/>
            <a:ext cx="2988607" cy="2560132"/>
          </a:xfrm>
          <a:prstGeom prst="rect">
            <a:avLst/>
          </a:prstGeom>
        </p:spPr>
      </p:pic>
      <p:sp>
        <p:nvSpPr>
          <p:cNvPr id="11" name="Title 1">
            <a:extLst>
              <a:ext uri="{FF2B5EF4-FFF2-40B4-BE49-F238E27FC236}">
                <a16:creationId xmlns:a16="http://schemas.microsoft.com/office/drawing/2014/main" id="{38ABCB2C-5B22-EF85-D021-2750FD6DFDBB}"/>
              </a:ext>
            </a:extLst>
          </p:cNvPr>
          <p:cNvSpPr txBox="1">
            <a:spLocks/>
          </p:cNvSpPr>
          <p:nvPr/>
        </p:nvSpPr>
        <p:spPr>
          <a:xfrm>
            <a:off x="260731" y="1566895"/>
            <a:ext cx="6949966" cy="6430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chemeClr val="bg1"/>
                </a:solidFill>
                <a:latin typeface="Arial" panose="020B0604020202020204" pitchFamily="34" charset="0"/>
                <a:cs typeface="Arial" panose="020B0604020202020204" pitchFamily="34" charset="0"/>
              </a:rPr>
              <a:t>State-wise Analysis</a:t>
            </a:r>
            <a:endParaRPr lang="en-IN" sz="3000" b="1" dirty="0">
              <a:solidFill>
                <a:schemeClr val="bg1"/>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ECCD273E-2697-1315-13FA-FE63ED4E42A4}"/>
              </a:ext>
            </a:extLst>
          </p:cNvPr>
          <p:cNvSpPr txBox="1"/>
          <p:nvPr/>
        </p:nvSpPr>
        <p:spPr>
          <a:xfrm>
            <a:off x="347365" y="2200189"/>
            <a:ext cx="6116497" cy="4585871"/>
          </a:xfrm>
          <a:prstGeom prst="rect">
            <a:avLst/>
          </a:prstGeom>
          <a:noFill/>
        </p:spPr>
        <p:txBody>
          <a:bodyPr wrap="square">
            <a:spAutoFit/>
          </a:bodyPr>
          <a:lstStyle/>
          <a:p>
            <a:pPr marL="285750" indent="-285750" algn="just">
              <a:buFont typeface="Arial" panose="020B0604020202020204" pitchFamily="34" charset="0"/>
              <a:buChar char="•"/>
            </a:pPr>
            <a:r>
              <a:rPr lang="en-US" b="1" dirty="0">
                <a:solidFill>
                  <a:schemeClr val="accent1">
                    <a:lumMod val="50000"/>
                  </a:schemeClr>
                </a:solidFill>
              </a:rPr>
              <a:t>Key States for Analysis:</a:t>
            </a:r>
            <a:endParaRPr lang="en-US" dirty="0">
              <a:solidFill>
                <a:schemeClr val="accent1">
                  <a:lumMod val="50000"/>
                </a:schemeClr>
              </a:solidFill>
            </a:endParaRPr>
          </a:p>
          <a:p>
            <a:pPr marL="342900" indent="-342900" algn="just">
              <a:buFont typeface="+mj-lt"/>
              <a:buAutoNum type="arabicPeriod"/>
            </a:pPr>
            <a:r>
              <a:rPr lang="en-US" sz="1600" b="1" dirty="0"/>
              <a:t>Top States:</a:t>
            </a:r>
            <a:r>
              <a:rPr lang="en-US" sz="1600" dirty="0"/>
              <a:t> New York (NY), California (CA), and Florida (FL) are the most crucial states in our loan portfolio analysis.</a:t>
            </a:r>
          </a:p>
          <a:p>
            <a:pPr marL="342900" indent="-342900" algn="just">
              <a:buFont typeface="+mj-lt"/>
              <a:buAutoNum type="arabicPeriod"/>
            </a:pPr>
            <a:r>
              <a:rPr lang="en-US" sz="1600" b="1" dirty="0"/>
              <a:t>Focus on California:</a:t>
            </a:r>
            <a:r>
              <a:rPr lang="en-US" sz="1600" dirty="0"/>
              <a:t> California is particularly important, accounting for nearly 20% of all loan applications.</a:t>
            </a:r>
          </a:p>
          <a:p>
            <a:pPr marL="342900" indent="-342900" algn="just">
              <a:buFont typeface="Arial" panose="020B0604020202020204" pitchFamily="34" charset="0"/>
              <a:buChar char="•"/>
            </a:pPr>
            <a:r>
              <a:rPr lang="en-US" b="1" dirty="0">
                <a:solidFill>
                  <a:schemeClr val="accent1">
                    <a:lumMod val="50000"/>
                  </a:schemeClr>
                </a:solidFill>
              </a:rPr>
              <a:t>Insights from California:</a:t>
            </a:r>
            <a:endParaRPr lang="en-US" dirty="0">
              <a:solidFill>
                <a:schemeClr val="accent1">
                  <a:lumMod val="50000"/>
                </a:schemeClr>
              </a:solidFill>
            </a:endParaRPr>
          </a:p>
          <a:p>
            <a:pPr marL="342900" indent="-342900" algn="just">
              <a:buFont typeface="+mj-lt"/>
              <a:buAutoNum type="arabicPeriod"/>
            </a:pPr>
            <a:r>
              <a:rPr lang="en-US" sz="1600" b="1" dirty="0"/>
              <a:t>Rented vs. Mortgage Properties:</a:t>
            </a:r>
            <a:r>
              <a:rPr lang="en-US" sz="1600" dirty="0"/>
              <a:t> In California, loan applications from individuals with rented properties are nearly double those with mortgaged properties. This is a notable deviation from other states, where the number of loan applications from renters and mortgage holders is typically more balanced.</a:t>
            </a:r>
          </a:p>
          <a:p>
            <a:pPr marL="342900" indent="-342900" algn="just">
              <a:buFont typeface="+mj-lt"/>
              <a:buAutoNum type="arabicPeriod"/>
            </a:pPr>
            <a:r>
              <a:rPr lang="en-US" sz="1600" b="1" dirty="0"/>
              <a:t>Strategic Implication:</a:t>
            </a:r>
            <a:r>
              <a:rPr lang="en-US" sz="1600" dirty="0"/>
              <a:t> This trend suggests a unique market dynamic in California, indicating a potential opportunity to tailor loan products and marketing strategies specifically for renters in this state. We can have promotional offerings to rented home owners to increase the applications from mortgage home owners and we can increase the interest rates given to rented property holder as there is a huge demand of loans from them.</a:t>
            </a:r>
          </a:p>
        </p:txBody>
      </p:sp>
      <p:pic>
        <p:nvPicPr>
          <p:cNvPr id="13" name="Picture 12">
            <a:extLst>
              <a:ext uri="{FF2B5EF4-FFF2-40B4-BE49-F238E27FC236}">
                <a16:creationId xmlns:a16="http://schemas.microsoft.com/office/drawing/2014/main" id="{2D6C748E-E378-159E-AEFA-8BB5DACE8B5E}"/>
              </a:ext>
            </a:extLst>
          </p:cNvPr>
          <p:cNvPicPr>
            <a:picLocks noChangeAspect="1"/>
          </p:cNvPicPr>
          <p:nvPr/>
        </p:nvPicPr>
        <p:blipFill>
          <a:blip r:embed="rId3"/>
          <a:stretch>
            <a:fillRect/>
          </a:stretch>
        </p:blipFill>
        <p:spPr>
          <a:xfrm>
            <a:off x="8759810" y="2871709"/>
            <a:ext cx="1829055" cy="1114581"/>
          </a:xfrm>
          <a:prstGeom prst="rect">
            <a:avLst/>
          </a:prstGeom>
        </p:spPr>
      </p:pic>
      <p:pic>
        <p:nvPicPr>
          <p:cNvPr id="14" name="Picture 13">
            <a:extLst>
              <a:ext uri="{FF2B5EF4-FFF2-40B4-BE49-F238E27FC236}">
                <a16:creationId xmlns:a16="http://schemas.microsoft.com/office/drawing/2014/main" id="{FBC1AE00-6836-8626-5876-4427AFC61A06}"/>
              </a:ext>
            </a:extLst>
          </p:cNvPr>
          <p:cNvPicPr>
            <a:picLocks noChangeAspect="1"/>
          </p:cNvPicPr>
          <p:nvPr/>
        </p:nvPicPr>
        <p:blipFill>
          <a:blip r:embed="rId4"/>
          <a:stretch>
            <a:fillRect/>
          </a:stretch>
        </p:blipFill>
        <p:spPr>
          <a:xfrm>
            <a:off x="8252221" y="4101248"/>
            <a:ext cx="2844235" cy="2516054"/>
          </a:xfrm>
          <a:prstGeom prst="rect">
            <a:avLst/>
          </a:prstGeom>
        </p:spPr>
      </p:pic>
      <p:sp>
        <p:nvSpPr>
          <p:cNvPr id="19" name="TextBox 18">
            <a:extLst>
              <a:ext uri="{FF2B5EF4-FFF2-40B4-BE49-F238E27FC236}">
                <a16:creationId xmlns:a16="http://schemas.microsoft.com/office/drawing/2014/main" id="{77BCE109-6EDF-6684-FCB9-5EE141B3A06B}"/>
              </a:ext>
            </a:extLst>
          </p:cNvPr>
          <p:cNvSpPr txBox="1"/>
          <p:nvPr/>
        </p:nvSpPr>
        <p:spPr>
          <a:xfrm>
            <a:off x="6809501" y="5174609"/>
            <a:ext cx="1371600" cy="369332"/>
          </a:xfrm>
          <a:prstGeom prst="rect">
            <a:avLst/>
          </a:prstGeom>
          <a:noFill/>
        </p:spPr>
        <p:txBody>
          <a:bodyPr wrap="square" rtlCol="0">
            <a:spAutoFit/>
          </a:bodyPr>
          <a:lstStyle/>
          <a:p>
            <a:pPr algn="ctr"/>
            <a:r>
              <a:rPr lang="en-US" b="1" dirty="0">
                <a:solidFill>
                  <a:schemeClr val="accent1">
                    <a:lumMod val="50000"/>
                  </a:schemeClr>
                </a:solidFill>
              </a:rPr>
              <a:t>California &gt;</a:t>
            </a:r>
            <a:endParaRPr lang="en-IN" b="1" dirty="0">
              <a:solidFill>
                <a:schemeClr val="accent1">
                  <a:lumMod val="50000"/>
                </a:schemeClr>
              </a:solidFill>
            </a:endParaRPr>
          </a:p>
        </p:txBody>
      </p:sp>
    </p:spTree>
    <p:extLst>
      <p:ext uri="{BB962C8B-B14F-4D97-AF65-F5344CB8AC3E}">
        <p14:creationId xmlns:p14="http://schemas.microsoft.com/office/powerpoint/2010/main" val="2265993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04FB6EA-AA1E-0FF9-D205-5FE4A2923613}"/>
              </a:ext>
            </a:extLst>
          </p:cNvPr>
          <p:cNvSpPr txBox="1">
            <a:spLocks/>
          </p:cNvSpPr>
          <p:nvPr/>
        </p:nvSpPr>
        <p:spPr>
          <a:xfrm>
            <a:off x="438806" y="188085"/>
            <a:ext cx="4877481" cy="7174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3000" b="1" dirty="0">
                <a:solidFill>
                  <a:schemeClr val="bg1"/>
                </a:solidFill>
                <a:latin typeface="Arial" panose="020B0604020202020204" pitchFamily="34" charset="0"/>
                <a:cs typeface="Arial" panose="020B0604020202020204" pitchFamily="34" charset="0"/>
              </a:rPr>
              <a:t>Grade-wise Analysis</a:t>
            </a:r>
            <a:endParaRPr lang="en-IN" sz="3000" b="1" dirty="0">
              <a:solidFill>
                <a:schemeClr val="bg1"/>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B5C3CD4E-2A78-F981-05C8-60E9766F307A}"/>
              </a:ext>
            </a:extLst>
          </p:cNvPr>
          <p:cNvPicPr>
            <a:picLocks noChangeAspect="1"/>
          </p:cNvPicPr>
          <p:nvPr/>
        </p:nvPicPr>
        <p:blipFill>
          <a:blip r:embed="rId2"/>
          <a:stretch>
            <a:fillRect/>
          </a:stretch>
        </p:blipFill>
        <p:spPr>
          <a:xfrm>
            <a:off x="7852198" y="1021164"/>
            <a:ext cx="2984830" cy="2407836"/>
          </a:xfrm>
          <a:prstGeom prst="rect">
            <a:avLst/>
          </a:prstGeom>
        </p:spPr>
      </p:pic>
      <p:pic>
        <p:nvPicPr>
          <p:cNvPr id="10" name="Picture 9">
            <a:extLst>
              <a:ext uri="{FF2B5EF4-FFF2-40B4-BE49-F238E27FC236}">
                <a16:creationId xmlns:a16="http://schemas.microsoft.com/office/drawing/2014/main" id="{8C754A6D-8B95-DF9D-50B5-0ADD6F1B5668}"/>
              </a:ext>
            </a:extLst>
          </p:cNvPr>
          <p:cNvPicPr>
            <a:picLocks noChangeAspect="1"/>
          </p:cNvPicPr>
          <p:nvPr/>
        </p:nvPicPr>
        <p:blipFill>
          <a:blip r:embed="rId3"/>
          <a:stretch>
            <a:fillRect/>
          </a:stretch>
        </p:blipFill>
        <p:spPr>
          <a:xfrm>
            <a:off x="7318832" y="4276743"/>
            <a:ext cx="4156555" cy="2292218"/>
          </a:xfrm>
          <a:prstGeom prst="rect">
            <a:avLst/>
          </a:prstGeom>
        </p:spPr>
      </p:pic>
      <p:sp>
        <p:nvSpPr>
          <p:cNvPr id="13" name="TextBox 12">
            <a:extLst>
              <a:ext uri="{FF2B5EF4-FFF2-40B4-BE49-F238E27FC236}">
                <a16:creationId xmlns:a16="http://schemas.microsoft.com/office/drawing/2014/main" id="{C807D5E4-C55D-A55A-08FD-E933367C2149}"/>
              </a:ext>
            </a:extLst>
          </p:cNvPr>
          <p:cNvSpPr txBox="1"/>
          <p:nvPr/>
        </p:nvSpPr>
        <p:spPr>
          <a:xfrm>
            <a:off x="218088" y="741627"/>
            <a:ext cx="6161691" cy="5816977"/>
          </a:xfrm>
          <a:prstGeom prst="rect">
            <a:avLst/>
          </a:prstGeom>
          <a:noFill/>
        </p:spPr>
        <p:txBody>
          <a:bodyPr wrap="square">
            <a:spAutoFit/>
          </a:bodyPr>
          <a:lstStyle/>
          <a:p>
            <a:pPr marL="285750" indent="-285750" algn="just">
              <a:buFont typeface="Arial" panose="020B0604020202020204" pitchFamily="34" charset="0"/>
              <a:buChar char="•"/>
            </a:pPr>
            <a:r>
              <a:rPr lang="en-US" b="1" dirty="0">
                <a:solidFill>
                  <a:schemeClr val="accent1">
                    <a:lumMod val="50000"/>
                  </a:schemeClr>
                </a:solidFill>
              </a:rPr>
              <a:t>Current Situation:</a:t>
            </a:r>
          </a:p>
          <a:p>
            <a:pPr marL="285750" indent="-285750" algn="just">
              <a:buFont typeface="Arial" panose="020B0604020202020204" pitchFamily="34" charset="0"/>
              <a:buChar char="•"/>
            </a:pPr>
            <a:r>
              <a:rPr lang="en-US" sz="1600" b="1" dirty="0">
                <a:solidFill>
                  <a:schemeClr val="tx1">
                    <a:lumMod val="95000"/>
                    <a:lumOff val="5000"/>
                  </a:schemeClr>
                </a:solidFill>
              </a:rPr>
              <a:t>All the Grades are showing similar trends except Grade A which needs focus.</a:t>
            </a:r>
            <a:endParaRPr lang="en-US" sz="1600" dirty="0">
              <a:solidFill>
                <a:schemeClr val="tx1">
                  <a:lumMod val="95000"/>
                  <a:lumOff val="5000"/>
                </a:schemeClr>
              </a:solidFill>
            </a:endParaRPr>
          </a:p>
          <a:p>
            <a:pPr marL="342900" indent="-342900" algn="just">
              <a:buFont typeface="+mj-lt"/>
              <a:buAutoNum type="arabicPeriod"/>
            </a:pPr>
            <a:r>
              <a:rPr lang="en-US" sz="1600" b="1" dirty="0"/>
              <a:t>36-Month Term Preference:</a:t>
            </a:r>
            <a:r>
              <a:rPr lang="en-US" sz="1600" dirty="0"/>
              <a:t> In Grade A, 96% of loan takers prefer a 36-month term plan, indicating a strong preference for shorter-term loans within this high-credit grade.</a:t>
            </a:r>
          </a:p>
          <a:p>
            <a:pPr marL="342900" indent="-342900" algn="just">
              <a:buFont typeface="+mj-lt"/>
              <a:buAutoNum type="arabicPeriod"/>
            </a:pPr>
            <a:r>
              <a:rPr lang="en-US" sz="1600" b="1" dirty="0"/>
              <a:t>Q4 Application Trend:</a:t>
            </a:r>
            <a:r>
              <a:rPr lang="en-US" sz="1600" dirty="0"/>
              <a:t> There is a noticeable decrease in loan applications from Grade A borrowers during Q4, suggesting a need for investigation into potential causes and solutions.</a:t>
            </a:r>
          </a:p>
          <a:p>
            <a:pPr marL="285750" indent="-285750" algn="just">
              <a:buFont typeface="Arial" panose="020B0604020202020204" pitchFamily="34" charset="0"/>
              <a:buChar char="•"/>
            </a:pPr>
            <a:r>
              <a:rPr lang="en-US" b="1" dirty="0">
                <a:solidFill>
                  <a:schemeClr val="accent1">
                    <a:lumMod val="50000"/>
                  </a:schemeClr>
                </a:solidFill>
              </a:rPr>
              <a:t>Proposed Solutions:</a:t>
            </a:r>
            <a:endParaRPr lang="en-US" dirty="0">
              <a:solidFill>
                <a:schemeClr val="accent1">
                  <a:lumMod val="50000"/>
                </a:schemeClr>
              </a:solidFill>
            </a:endParaRPr>
          </a:p>
          <a:p>
            <a:pPr marL="342900" indent="-342900" algn="just">
              <a:buFont typeface="+mj-lt"/>
              <a:buAutoNum type="arabicPeriod"/>
            </a:pPr>
            <a:r>
              <a:rPr lang="en-US" sz="1600" b="1" dirty="0"/>
              <a:t>Promote 36-Month Loans: </a:t>
            </a:r>
            <a:r>
              <a:rPr lang="en-US" sz="1600" dirty="0"/>
              <a:t>Launch targeted marketing campaigns and special offers to attract more Grade A borrowers to the 36-month term loans, boosting loan volumes in this preferred segment.</a:t>
            </a:r>
          </a:p>
          <a:p>
            <a:pPr marL="342900" indent="-342900" algn="just">
              <a:buFont typeface="+mj-lt"/>
              <a:buAutoNum type="arabicPeriod"/>
            </a:pPr>
            <a:r>
              <a:rPr lang="en-US" sz="1600" b="1" dirty="0"/>
              <a:t>Q4 Promotions:</a:t>
            </a:r>
            <a:r>
              <a:rPr lang="en-US" sz="1600" dirty="0"/>
              <a:t> Introduce time-limited incentives or discounts specifically for Grade A borrowers during Q4 to counteract the decline in applications and maintain a steady flow of loans.</a:t>
            </a:r>
          </a:p>
          <a:p>
            <a:pPr marL="342900" indent="-342900" algn="just">
              <a:buFont typeface="+mj-lt"/>
              <a:buAutoNum type="arabicPeriod"/>
            </a:pPr>
            <a:r>
              <a:rPr lang="en-US" sz="1600" b="1" dirty="0"/>
              <a:t>Explore New Product Variations: </a:t>
            </a:r>
            <a:r>
              <a:rPr lang="en-US" sz="1600" dirty="0"/>
              <a:t>Offer slightly varied loan terms with attractive rates or benefits to appeal to Grade A borrowers, encouraging those hesitant to apply.</a:t>
            </a:r>
          </a:p>
          <a:p>
            <a:pPr marL="342900" indent="-342900" algn="just">
              <a:buFont typeface="+mj-lt"/>
              <a:buAutoNum type="arabicPeriod"/>
            </a:pPr>
            <a:r>
              <a:rPr lang="en-US" sz="1600" b="1" dirty="0"/>
              <a:t>Understand the Q4 Dip:</a:t>
            </a:r>
            <a:r>
              <a:rPr lang="en-US" sz="1600" dirty="0"/>
              <a:t> Conduct a thorough analysis to understand the reasons behind the Q4 application decline. Use these insights to adjust product offerings and better align with borrower needs during this period.</a:t>
            </a:r>
          </a:p>
        </p:txBody>
      </p:sp>
      <p:sp>
        <p:nvSpPr>
          <p:cNvPr id="2" name="TextBox 1">
            <a:extLst>
              <a:ext uri="{FF2B5EF4-FFF2-40B4-BE49-F238E27FC236}">
                <a16:creationId xmlns:a16="http://schemas.microsoft.com/office/drawing/2014/main" id="{08F472D9-C750-E4B5-F47D-E6266A828F68}"/>
              </a:ext>
            </a:extLst>
          </p:cNvPr>
          <p:cNvSpPr txBox="1"/>
          <p:nvPr/>
        </p:nvSpPr>
        <p:spPr>
          <a:xfrm>
            <a:off x="7957192" y="596558"/>
            <a:ext cx="2879836" cy="369332"/>
          </a:xfrm>
          <a:prstGeom prst="rect">
            <a:avLst/>
          </a:prstGeom>
          <a:noFill/>
        </p:spPr>
        <p:txBody>
          <a:bodyPr wrap="square" rtlCol="0">
            <a:spAutoFit/>
          </a:bodyPr>
          <a:lstStyle/>
          <a:p>
            <a:pPr algn="ctr"/>
            <a:r>
              <a:rPr lang="en-US" b="1" dirty="0"/>
              <a:t>Grade A Loans</a:t>
            </a:r>
            <a:endParaRPr lang="en-IN" b="1" dirty="0"/>
          </a:p>
        </p:txBody>
      </p:sp>
      <p:sp>
        <p:nvSpPr>
          <p:cNvPr id="3" name="TextBox 2">
            <a:extLst>
              <a:ext uri="{FF2B5EF4-FFF2-40B4-BE49-F238E27FC236}">
                <a16:creationId xmlns:a16="http://schemas.microsoft.com/office/drawing/2014/main" id="{C8DFE5FD-E837-DC6E-3BB3-4550D2E046B8}"/>
              </a:ext>
            </a:extLst>
          </p:cNvPr>
          <p:cNvSpPr txBox="1"/>
          <p:nvPr/>
        </p:nvSpPr>
        <p:spPr>
          <a:xfrm>
            <a:off x="7904695" y="3907411"/>
            <a:ext cx="2879836" cy="369332"/>
          </a:xfrm>
          <a:prstGeom prst="rect">
            <a:avLst/>
          </a:prstGeom>
          <a:noFill/>
        </p:spPr>
        <p:txBody>
          <a:bodyPr wrap="square" rtlCol="0">
            <a:spAutoFit/>
          </a:bodyPr>
          <a:lstStyle/>
          <a:p>
            <a:pPr algn="ctr"/>
            <a:r>
              <a:rPr lang="en-US" b="1" dirty="0"/>
              <a:t>Grade A Loans</a:t>
            </a:r>
            <a:endParaRPr lang="en-IN" b="1" dirty="0"/>
          </a:p>
        </p:txBody>
      </p:sp>
    </p:spTree>
    <p:extLst>
      <p:ext uri="{BB962C8B-B14F-4D97-AF65-F5344CB8AC3E}">
        <p14:creationId xmlns:p14="http://schemas.microsoft.com/office/powerpoint/2010/main" val="1971845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282375-C063-C4EC-E651-E92C57BE64FB}"/>
              </a:ext>
            </a:extLst>
          </p:cNvPr>
          <p:cNvSpPr>
            <a:spLocks noGrp="1"/>
          </p:cNvSpPr>
          <p:nvPr>
            <p:ph idx="1"/>
          </p:nvPr>
        </p:nvSpPr>
        <p:spPr>
          <a:xfrm>
            <a:off x="489076" y="1318856"/>
            <a:ext cx="5657194" cy="3887788"/>
          </a:xfrm>
        </p:spPr>
        <p:txBody>
          <a:bodyPr>
            <a:noAutofit/>
          </a:bodyPr>
          <a:lstStyle/>
          <a:p>
            <a:pPr algn="just"/>
            <a:r>
              <a:rPr lang="en-US" sz="1800" b="1" dirty="0">
                <a:solidFill>
                  <a:srgbClr val="002060"/>
                </a:solidFill>
              </a:rPr>
              <a:t>Current Situation:</a:t>
            </a:r>
            <a:endParaRPr lang="en-US" sz="1800" dirty="0">
              <a:solidFill>
                <a:srgbClr val="002060"/>
              </a:solidFill>
            </a:endParaRPr>
          </a:p>
          <a:p>
            <a:pPr marL="342900" indent="-342900" algn="just">
              <a:buFont typeface="+mj-lt"/>
              <a:buAutoNum type="arabicPeriod"/>
            </a:pPr>
            <a:r>
              <a:rPr lang="en-US" sz="1600" b="1" dirty="0"/>
              <a:t>Interest Rate Comparison:</a:t>
            </a:r>
            <a:endParaRPr lang="en-US" sz="1600" dirty="0"/>
          </a:p>
          <a:p>
            <a:pPr lvl="1" algn="just"/>
            <a:r>
              <a:rPr lang="en-US" sz="1600" b="1" dirty="0"/>
              <a:t>60-Month Term Loans:</a:t>
            </a:r>
            <a:r>
              <a:rPr lang="en-US" sz="1600" dirty="0"/>
              <a:t> Average interest rate is 14.8%.</a:t>
            </a:r>
          </a:p>
          <a:p>
            <a:pPr lvl="1" algn="just"/>
            <a:r>
              <a:rPr lang="en-US" sz="1600" b="1" dirty="0"/>
              <a:t>36-Month Term Loans:</a:t>
            </a:r>
            <a:r>
              <a:rPr lang="en-US" sz="1600" dirty="0"/>
              <a:t> Average interest rate is 11.0%.</a:t>
            </a:r>
          </a:p>
          <a:p>
            <a:pPr algn="just"/>
            <a:r>
              <a:rPr lang="en-US" sz="1800" b="1" dirty="0">
                <a:solidFill>
                  <a:srgbClr val="002060"/>
                </a:solidFill>
              </a:rPr>
              <a:t>Proposed Solutions:</a:t>
            </a:r>
            <a:endParaRPr lang="en-US" sz="1800" dirty="0">
              <a:solidFill>
                <a:srgbClr val="002060"/>
              </a:solidFill>
            </a:endParaRPr>
          </a:p>
          <a:p>
            <a:pPr marL="342900" indent="-342900" algn="just">
              <a:buFont typeface="+mj-lt"/>
              <a:buAutoNum type="arabicPeriod"/>
            </a:pPr>
            <a:r>
              <a:rPr lang="en-US" sz="1600" b="1" dirty="0"/>
              <a:t>Evaluate 60-Month Rates:</a:t>
            </a:r>
            <a:r>
              <a:rPr lang="en-US" sz="1600" dirty="0"/>
              <a:t> Consider revising the interest rates for 60-month term loans to make them more competitive and attractive to borrowers as there are less number of applications from 60-Month term plans.</a:t>
            </a:r>
          </a:p>
          <a:p>
            <a:pPr marL="342900" indent="-342900" algn="just">
              <a:buFont typeface="+mj-lt"/>
              <a:buAutoNum type="arabicPeriod"/>
            </a:pPr>
            <a:r>
              <a:rPr lang="en-US" sz="1600" b="1" dirty="0"/>
              <a:t>Highlight Lower Rates:</a:t>
            </a:r>
            <a:r>
              <a:rPr lang="en-US" sz="1600" dirty="0"/>
              <a:t> Emphasize the lower interest rates of 36-month term loans in marketing efforts to encourage more borrowers to choose these terms.</a:t>
            </a:r>
          </a:p>
          <a:p>
            <a:pPr marL="342900" indent="-342900" algn="just">
              <a:buFont typeface="+mj-lt"/>
              <a:buAutoNum type="arabicPeriod"/>
            </a:pPr>
            <a:r>
              <a:rPr lang="en-US" sz="1600" b="1" dirty="0"/>
              <a:t>Assess Profitability: </a:t>
            </a:r>
            <a:r>
              <a:rPr lang="en-US" sz="1600" dirty="0"/>
              <a:t>Analyze the impact of interest rate adjustments on profitability and borrower attraction to optimize overall loan performance.</a:t>
            </a:r>
          </a:p>
        </p:txBody>
      </p:sp>
      <p:sp>
        <p:nvSpPr>
          <p:cNvPr id="5" name="Title 1">
            <a:extLst>
              <a:ext uri="{FF2B5EF4-FFF2-40B4-BE49-F238E27FC236}">
                <a16:creationId xmlns:a16="http://schemas.microsoft.com/office/drawing/2014/main" id="{41217FFF-4B0D-4652-A203-8232F7A7040E}"/>
              </a:ext>
            </a:extLst>
          </p:cNvPr>
          <p:cNvSpPr txBox="1">
            <a:spLocks/>
          </p:cNvSpPr>
          <p:nvPr/>
        </p:nvSpPr>
        <p:spPr>
          <a:xfrm>
            <a:off x="438806" y="188085"/>
            <a:ext cx="4877481" cy="7174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chemeClr val="bg1"/>
                </a:solidFill>
                <a:latin typeface="Arial" panose="020B0604020202020204" pitchFamily="34" charset="0"/>
                <a:cs typeface="Arial" panose="020B0604020202020204" pitchFamily="34" charset="0"/>
              </a:rPr>
              <a:t>Term-wise Analysis</a:t>
            </a:r>
            <a:endParaRPr lang="en-IN" sz="3000" b="1" dirty="0">
              <a:solidFill>
                <a:schemeClr val="bg1"/>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6ACC81DE-01EA-EFC3-A3FD-CCC220395297}"/>
              </a:ext>
            </a:extLst>
          </p:cNvPr>
          <p:cNvPicPr>
            <a:picLocks noChangeAspect="1"/>
          </p:cNvPicPr>
          <p:nvPr/>
        </p:nvPicPr>
        <p:blipFill>
          <a:blip r:embed="rId2"/>
          <a:stretch>
            <a:fillRect/>
          </a:stretch>
        </p:blipFill>
        <p:spPr>
          <a:xfrm>
            <a:off x="6705600" y="1767374"/>
            <a:ext cx="1648055" cy="1105054"/>
          </a:xfrm>
          <a:prstGeom prst="rect">
            <a:avLst/>
          </a:prstGeom>
        </p:spPr>
      </p:pic>
      <p:pic>
        <p:nvPicPr>
          <p:cNvPr id="9" name="Picture 8">
            <a:extLst>
              <a:ext uri="{FF2B5EF4-FFF2-40B4-BE49-F238E27FC236}">
                <a16:creationId xmlns:a16="http://schemas.microsoft.com/office/drawing/2014/main" id="{6D6A743A-C480-2059-3652-1D098CC4B530}"/>
              </a:ext>
            </a:extLst>
          </p:cNvPr>
          <p:cNvPicPr>
            <a:picLocks noChangeAspect="1"/>
          </p:cNvPicPr>
          <p:nvPr/>
        </p:nvPicPr>
        <p:blipFill>
          <a:blip r:embed="rId3"/>
          <a:stretch>
            <a:fillRect/>
          </a:stretch>
        </p:blipFill>
        <p:spPr>
          <a:xfrm>
            <a:off x="9004569" y="1748321"/>
            <a:ext cx="1695687" cy="1124107"/>
          </a:xfrm>
          <a:prstGeom prst="rect">
            <a:avLst/>
          </a:prstGeom>
        </p:spPr>
      </p:pic>
      <p:pic>
        <p:nvPicPr>
          <p:cNvPr id="11" name="Picture 10">
            <a:extLst>
              <a:ext uri="{FF2B5EF4-FFF2-40B4-BE49-F238E27FC236}">
                <a16:creationId xmlns:a16="http://schemas.microsoft.com/office/drawing/2014/main" id="{D4E494E5-F766-5392-2A2A-C42D4A1E62EF}"/>
              </a:ext>
            </a:extLst>
          </p:cNvPr>
          <p:cNvPicPr>
            <a:picLocks noChangeAspect="1"/>
          </p:cNvPicPr>
          <p:nvPr/>
        </p:nvPicPr>
        <p:blipFill>
          <a:blip r:embed="rId4"/>
          <a:stretch>
            <a:fillRect/>
          </a:stretch>
        </p:blipFill>
        <p:spPr>
          <a:xfrm>
            <a:off x="7513689" y="3553016"/>
            <a:ext cx="2657846" cy="2152950"/>
          </a:xfrm>
          <a:prstGeom prst="rect">
            <a:avLst/>
          </a:prstGeom>
        </p:spPr>
      </p:pic>
      <p:sp>
        <p:nvSpPr>
          <p:cNvPr id="2" name="TextBox 1">
            <a:extLst>
              <a:ext uri="{FF2B5EF4-FFF2-40B4-BE49-F238E27FC236}">
                <a16:creationId xmlns:a16="http://schemas.microsoft.com/office/drawing/2014/main" id="{3C5F3D64-569D-1A82-F06B-9ED5A210D421}"/>
              </a:ext>
            </a:extLst>
          </p:cNvPr>
          <p:cNvSpPr txBox="1"/>
          <p:nvPr/>
        </p:nvSpPr>
        <p:spPr>
          <a:xfrm>
            <a:off x="6409844" y="1318856"/>
            <a:ext cx="2239566" cy="369332"/>
          </a:xfrm>
          <a:prstGeom prst="rect">
            <a:avLst/>
          </a:prstGeom>
          <a:noFill/>
        </p:spPr>
        <p:txBody>
          <a:bodyPr wrap="square" rtlCol="0">
            <a:spAutoFit/>
          </a:bodyPr>
          <a:lstStyle/>
          <a:p>
            <a:pPr algn="ctr"/>
            <a:r>
              <a:rPr lang="en-US" b="1" dirty="0"/>
              <a:t>60 Months Term</a:t>
            </a:r>
            <a:endParaRPr lang="en-IN" b="1" dirty="0"/>
          </a:p>
        </p:txBody>
      </p:sp>
      <p:sp>
        <p:nvSpPr>
          <p:cNvPr id="4" name="TextBox 3">
            <a:extLst>
              <a:ext uri="{FF2B5EF4-FFF2-40B4-BE49-F238E27FC236}">
                <a16:creationId xmlns:a16="http://schemas.microsoft.com/office/drawing/2014/main" id="{41A6621A-26BF-0B72-D955-CD01AB235A9C}"/>
              </a:ext>
            </a:extLst>
          </p:cNvPr>
          <p:cNvSpPr txBox="1"/>
          <p:nvPr/>
        </p:nvSpPr>
        <p:spPr>
          <a:xfrm>
            <a:off x="8649410" y="1318856"/>
            <a:ext cx="2239566" cy="369332"/>
          </a:xfrm>
          <a:prstGeom prst="rect">
            <a:avLst/>
          </a:prstGeom>
          <a:noFill/>
        </p:spPr>
        <p:txBody>
          <a:bodyPr wrap="square" rtlCol="0">
            <a:spAutoFit/>
          </a:bodyPr>
          <a:lstStyle/>
          <a:p>
            <a:pPr algn="ctr"/>
            <a:r>
              <a:rPr lang="en-US" b="1" dirty="0"/>
              <a:t>36 Months Term</a:t>
            </a:r>
            <a:endParaRPr lang="en-IN" b="1" dirty="0"/>
          </a:p>
        </p:txBody>
      </p:sp>
    </p:spTree>
    <p:extLst>
      <p:ext uri="{BB962C8B-B14F-4D97-AF65-F5344CB8AC3E}">
        <p14:creationId xmlns:p14="http://schemas.microsoft.com/office/powerpoint/2010/main" val="1697749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3610</TotalTime>
  <Words>1619</Words>
  <Application>Microsoft Office PowerPoint</Application>
  <PresentationFormat>Widescreen</PresentationFormat>
  <Paragraphs>96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__fkGroteskNeue_598ab8</vt:lpstr>
      <vt:lpstr>Arial</vt:lpstr>
      <vt:lpstr>Arial Black</vt:lpstr>
      <vt:lpstr>Calibri</vt:lpstr>
      <vt:lpstr>Calibri Light</vt:lpstr>
      <vt:lpstr>var(--font-fk-grotesk)</vt:lpstr>
      <vt:lpstr>Office Theme</vt:lpstr>
      <vt:lpstr>PowerPoint Presentation</vt:lpstr>
      <vt:lpstr>PowerPoint Presentation</vt:lpstr>
      <vt:lpstr>TABLEAU DASHBOARD</vt:lpstr>
      <vt:lpstr>POWER BI DASHBOARD</vt:lpstr>
      <vt:lpstr>Analysis of Loan Portfolio Health: Good vs Bad Loans</vt:lpstr>
      <vt:lpstr>Analysis of Loan Portfolio Health: Good vs Bad Loans</vt:lpstr>
      <vt:lpstr>Home Ownership-wise Analysis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Gupta, Bikash</dc:creator>
  <cp:lastModifiedBy>Bikash Gupta</cp:lastModifiedBy>
  <cp:revision>163</cp:revision>
  <dcterms:created xsi:type="dcterms:W3CDTF">2024-08-26T12:09:08Z</dcterms:created>
  <dcterms:modified xsi:type="dcterms:W3CDTF">2024-09-03T13:01:41Z</dcterms:modified>
</cp:coreProperties>
</file>