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6" r:id="rId2"/>
    <p:sldId id="269" r:id="rId3"/>
    <p:sldId id="270" r:id="rId4"/>
    <p:sldId id="275" r:id="rId5"/>
    <p:sldId id="272" r:id="rId6"/>
    <p:sldId id="259" r:id="rId7"/>
    <p:sldId id="260" r:id="rId8"/>
    <p:sldId id="261" r:id="rId9"/>
    <p:sldId id="262" r:id="rId10"/>
    <p:sldId id="263" r:id="rId11"/>
    <p:sldId id="264" r:id="rId12"/>
    <p:sldId id="268" r:id="rId13"/>
    <p:sldId id="277" r:id="rId14"/>
    <p:sldId id="276" r:id="rId15"/>
    <p:sldId id="273" r:id="rId16"/>
    <p:sldId id="274" r:id="rId17"/>
    <p:sldId id="267"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AAC75-D2DA-4220-A8D4-D64F458F4E96}"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7894A-33AC-4665-86B2-BDD54F196B97}" type="slidenum">
              <a:rPr lang="en-IN" smtClean="0"/>
              <a:t>‹#›</a:t>
            </a:fld>
            <a:endParaRPr lang="en-IN"/>
          </a:p>
        </p:txBody>
      </p:sp>
    </p:spTree>
    <p:extLst>
      <p:ext uri="{BB962C8B-B14F-4D97-AF65-F5344CB8AC3E}">
        <p14:creationId xmlns:p14="http://schemas.microsoft.com/office/powerpoint/2010/main" val="121619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87894A-33AC-4665-86B2-BDD54F196B97}" type="slidenum">
              <a:rPr lang="en-IN" smtClean="0"/>
              <a:t>2</a:t>
            </a:fld>
            <a:endParaRPr lang="en-IN"/>
          </a:p>
        </p:txBody>
      </p:sp>
    </p:spTree>
    <p:extLst>
      <p:ext uri="{BB962C8B-B14F-4D97-AF65-F5344CB8AC3E}">
        <p14:creationId xmlns:p14="http://schemas.microsoft.com/office/powerpoint/2010/main" val="18106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a:prstGeom prst="rect">
            <a:avLst/>
          </a:prstGeo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7560AF-FEEC-42BB-981C-9A6B57126AB5}" type="datetimeFigureOut">
              <a:rPr lang="en-IN" smtClean="0"/>
              <a:t>10-08-2024</a:t>
            </a:fld>
            <a:endParaRPr lang="en-IN"/>
          </a:p>
        </p:txBody>
      </p:sp>
      <p:sp>
        <p:nvSpPr>
          <p:cNvPr id="5" name="Footer Placeholder 4"/>
          <p:cNvSpPr>
            <a:spLocks noGrp="1"/>
          </p:cNvSpPr>
          <p:nvPr>
            <p:ph type="ftr" sz="quarter" idx="11"/>
          </p:nvPr>
        </p:nvSpPr>
        <p:spPr>
          <a:xfrm>
            <a:off x="1876424" y="5410201"/>
            <a:ext cx="5124886"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4E484A5-9849-4D61-87DA-86946BF7B29E}" type="slidenum">
              <a:rPr lang="en-IN" smtClean="0"/>
              <a:t>‹#›</a:t>
            </a:fld>
            <a:endParaRPr lang="en-IN"/>
          </a:p>
        </p:txBody>
      </p:sp>
      <p:pic>
        <p:nvPicPr>
          <p:cNvPr id="7" name="Graphic 6" descr="Airplane with solid fill">
            <a:extLst>
              <a:ext uri="{FF2B5EF4-FFF2-40B4-BE49-F238E27FC236}">
                <a16:creationId xmlns:a16="http://schemas.microsoft.com/office/drawing/2014/main" id="{F6277A78-8F7C-BDF0-4240-06D15E5B3E5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85813" y="-233840"/>
            <a:ext cx="7072790" cy="7072790"/>
          </a:xfrm>
          <a:prstGeom prst="rect">
            <a:avLst/>
          </a:prstGeom>
        </p:spPr>
      </p:pic>
    </p:spTree>
    <p:extLst>
      <p:ext uri="{BB962C8B-B14F-4D97-AF65-F5344CB8AC3E}">
        <p14:creationId xmlns:p14="http://schemas.microsoft.com/office/powerpoint/2010/main" val="88266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a:prstGeom prst="rect">
            <a:avLst/>
          </a:prstGeo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10610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a:prstGeom prst="rect">
            <a:avLst/>
          </a:prstGeo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84851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a:prstGeom prst="rect">
            <a:avLst/>
          </a:prstGeo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a:prstGeom prst="rect">
            <a:avLst/>
          </a:prstGeo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932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a:prstGeom prst="rect">
            <a:avLst/>
          </a:prstGeo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2644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a:prstGeom prst="rect">
            <a:avLst/>
          </a:prstGeo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a:prstGeom prst="rect">
            <a:avLst/>
          </a:prstGeo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a:prstGeom prst="rect">
            <a:avLst/>
          </a:prstGeo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7560AF-FEEC-42BB-981C-9A6B57126AB5}" type="datetimeFigureOut">
              <a:rPr lang="en-IN" smtClean="0"/>
              <a:t>10-08-2024</a:t>
            </a:fld>
            <a:endParaRPr lang="en-IN"/>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85864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a:prstGeom prst="rect">
            <a:avLst/>
          </a:prstGeo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a:prstGeom prst="rect">
            <a:avLst/>
          </a:prstGeo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a:prstGeom prst="rect">
            <a:avLst/>
          </a:prstGeo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a:prstGeom prst="rect">
            <a:avLst/>
          </a:prstGeo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7560AF-FEEC-42BB-981C-9A6B57126AB5}" type="datetimeFigureOut">
              <a:rPr lang="en-IN" smtClean="0"/>
              <a:t>10-08-2024</a:t>
            </a:fld>
            <a:endParaRPr lang="en-IN"/>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1274996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41412" y="2249487"/>
            <a:ext cx="9905999" cy="3541714"/>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10-08-2024</a:t>
            </a:fld>
            <a:endParaRPr lang="en-IN"/>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894046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10-08-2024</a:t>
            </a:fld>
            <a:endParaRPr lang="en-IN"/>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26150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41412" y="2249487"/>
            <a:ext cx="9905999" cy="35417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560AF-FEEC-42BB-981C-9A6B57126AB5}" type="datetimeFigureOut">
              <a:rPr lang="en-IN" smtClean="0"/>
              <a:t>10-08-2024</a:t>
            </a:fld>
            <a:endParaRPr lang="en-IN"/>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1836389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a:prstGeom prst="rect">
            <a:avLst/>
          </a:prstGeo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7560AF-FEEC-42BB-981C-9A6B57126AB5}" type="datetimeFigureOut">
              <a:rPr lang="en-IN" smtClean="0"/>
              <a:t>10-08-2024</a:t>
            </a:fld>
            <a:endParaRPr lang="en-IN"/>
          </a:p>
        </p:txBody>
      </p:sp>
      <p:sp>
        <p:nvSpPr>
          <p:cNvPr id="5" name="Footer Placeholder 4"/>
          <p:cNvSpPr>
            <a:spLocks noGrp="1"/>
          </p:cNvSpPr>
          <p:nvPr>
            <p:ph type="ftr" sz="quarter" idx="11"/>
          </p:nvPr>
        </p:nvSpPr>
        <p:spPr>
          <a:xfrm>
            <a:off x="1141411" y="5883275"/>
            <a:ext cx="6239309"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48687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59611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a:prstGeom prst="rect">
            <a:avLst/>
          </a:prstGeo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a:prstGeom prst="rect">
            <a:avLst/>
          </a:prstGeo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7560AF-FEEC-42BB-981C-9A6B57126AB5}" type="datetimeFigureOut">
              <a:rPr lang="en-IN" smtClean="0"/>
              <a:t>10-08-2024</a:t>
            </a:fld>
            <a:endParaRPr lang="en-IN"/>
          </a:p>
        </p:txBody>
      </p:sp>
      <p:sp>
        <p:nvSpPr>
          <p:cNvPr id="8" name="Footer Placeholder 7"/>
          <p:cNvSpPr>
            <a:spLocks noGrp="1"/>
          </p:cNvSpPr>
          <p:nvPr>
            <p:ph type="ftr" sz="quarter" idx="11"/>
          </p:nvPr>
        </p:nvSpPr>
        <p:spPr>
          <a:xfrm>
            <a:off x="1141411" y="5883275"/>
            <a:ext cx="6239309"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213226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7560AF-FEEC-42BB-981C-9A6B57126AB5}" type="datetimeFigureOut">
              <a:rPr lang="en-IN" smtClean="0"/>
              <a:t>10-08-2024</a:t>
            </a:fld>
            <a:endParaRPr lang="en-IN"/>
          </a:p>
        </p:txBody>
      </p:sp>
      <p:sp>
        <p:nvSpPr>
          <p:cNvPr id="4" name="Footer Placeholder 3"/>
          <p:cNvSpPr>
            <a:spLocks noGrp="1"/>
          </p:cNvSpPr>
          <p:nvPr>
            <p:ph type="ftr" sz="quarter" idx="11"/>
          </p:nvPr>
        </p:nvSpPr>
        <p:spPr>
          <a:xfrm>
            <a:off x="1141411" y="5883275"/>
            <a:ext cx="6239309"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02237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560AF-FEEC-42BB-981C-9A6B57126AB5}" type="datetimeFigureOut">
              <a:rPr lang="en-IN" smtClean="0"/>
              <a:t>10-08-2024</a:t>
            </a:fld>
            <a:endParaRPr lang="en-IN"/>
          </a:p>
        </p:txBody>
      </p:sp>
      <p:sp>
        <p:nvSpPr>
          <p:cNvPr id="3" name="Footer Placeholder 2"/>
          <p:cNvSpPr>
            <a:spLocks noGrp="1"/>
          </p:cNvSpPr>
          <p:nvPr>
            <p:ph type="ftr" sz="quarter" idx="11"/>
          </p:nvPr>
        </p:nvSpPr>
        <p:spPr>
          <a:xfrm>
            <a:off x="1141411" y="5883275"/>
            <a:ext cx="6239309"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4089024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309148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7560AF-FEEC-42BB-981C-9A6B57126AB5}" type="datetimeFigureOut">
              <a:rPr lang="en-IN" smtClean="0"/>
              <a:t>10-08-2024</a:t>
            </a:fld>
            <a:endParaRPr lang="en-IN"/>
          </a:p>
        </p:txBody>
      </p:sp>
      <p:sp>
        <p:nvSpPr>
          <p:cNvPr id="6" name="Footer Placeholder 5"/>
          <p:cNvSpPr>
            <a:spLocks noGrp="1"/>
          </p:cNvSpPr>
          <p:nvPr>
            <p:ph type="ftr" sz="quarter" idx="11"/>
          </p:nvPr>
        </p:nvSpPr>
        <p:spPr>
          <a:xfrm>
            <a:off x="1141411" y="5883275"/>
            <a:ext cx="6239309"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54E484A5-9849-4D61-87DA-86946BF7B29E}" type="slidenum">
              <a:rPr lang="en-IN" smtClean="0"/>
              <a:t>‹#›</a:t>
            </a:fld>
            <a:endParaRPr lang="en-IN"/>
          </a:p>
        </p:txBody>
      </p:sp>
    </p:spTree>
    <p:extLst>
      <p:ext uri="{BB962C8B-B14F-4D97-AF65-F5344CB8AC3E}">
        <p14:creationId xmlns:p14="http://schemas.microsoft.com/office/powerpoint/2010/main" val="97292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33340" y="20330"/>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372711"/>
            <a:ext cx="9956800" cy="564170"/>
          </a:xfrm>
          <a:prstGeom prst="rect">
            <a:avLst/>
          </a:prstGeom>
        </p:spPr>
        <p:txBody>
          <a:bodyPr vert="horz" lIns="91440" tIns="45720" rIns="91440" bIns="45720" rtlCol="0" anchor="ctr">
            <a:normAutofit/>
          </a:bodyPr>
          <a:lstStyle/>
          <a:p>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7560AF-FEEC-42BB-981C-9A6B57126AB5}" type="datetimeFigureOut">
              <a:rPr lang="en-IN" smtClean="0"/>
              <a:t>10-08-2024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E484A5-9849-4D61-87DA-86946BF7B29E}" type="slidenum">
              <a:rPr lang="en-IN" smtClean="0"/>
              <a:t>‹#›</a:t>
            </a:fld>
            <a:endParaRPr lang="en-IN"/>
          </a:p>
        </p:txBody>
      </p:sp>
      <p:pic>
        <p:nvPicPr>
          <p:cNvPr id="48" name="Graphic 47" descr="Airplane with solid fill">
            <a:extLst>
              <a:ext uri="{FF2B5EF4-FFF2-40B4-BE49-F238E27FC236}">
                <a16:creationId xmlns:a16="http://schemas.microsoft.com/office/drawing/2014/main" id="{637A095F-9CDA-938A-5446-931B2C6C85C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578041" y="-107395"/>
            <a:ext cx="7072790" cy="7072790"/>
          </a:xfrm>
          <a:prstGeom prst="rect">
            <a:avLst/>
          </a:prstGeom>
        </p:spPr>
      </p:pic>
    </p:spTree>
    <p:extLst>
      <p:ext uri="{BB962C8B-B14F-4D97-AF65-F5344CB8AC3E}">
        <p14:creationId xmlns:p14="http://schemas.microsoft.com/office/powerpoint/2010/main" val="120923471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B523-0EAA-3BBB-F0B7-6E668CC790E8}"/>
              </a:ext>
            </a:extLst>
          </p:cNvPr>
          <p:cNvSpPr>
            <a:spLocks noGrp="1"/>
          </p:cNvSpPr>
          <p:nvPr>
            <p:ph type="ctrTitle"/>
          </p:nvPr>
        </p:nvSpPr>
        <p:spPr>
          <a:xfrm>
            <a:off x="2026024" y="3007464"/>
            <a:ext cx="8791575" cy="843071"/>
          </a:xfrm>
        </p:spPr>
        <p:txBody>
          <a:bodyPr/>
          <a:lstStyle/>
          <a:p>
            <a:pPr algn="ctr"/>
            <a:r>
              <a:rPr lang="en-US" b="1" dirty="0"/>
              <a:t>P581 High Cloud Airlines</a:t>
            </a:r>
            <a:endParaRPr lang="en-IN" b="1" dirty="0"/>
          </a:p>
        </p:txBody>
      </p:sp>
      <p:pic>
        <p:nvPicPr>
          <p:cNvPr id="6" name="Graphic 5" descr="Airplane with solid fill">
            <a:extLst>
              <a:ext uri="{FF2B5EF4-FFF2-40B4-BE49-F238E27FC236}">
                <a16:creationId xmlns:a16="http://schemas.microsoft.com/office/drawing/2014/main" id="{F39D7428-8826-EEF5-1001-51CF5E90EC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5417" y="-107395"/>
            <a:ext cx="7072790" cy="7072790"/>
          </a:xfrm>
          <a:prstGeom prst="rect">
            <a:avLst/>
          </a:prstGeom>
        </p:spPr>
      </p:pic>
    </p:spTree>
    <p:extLst>
      <p:ext uri="{BB962C8B-B14F-4D97-AF65-F5344CB8AC3E}">
        <p14:creationId xmlns:p14="http://schemas.microsoft.com/office/powerpoint/2010/main" val="51535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A5714-F140-0B8B-0213-166EE1450A82}"/>
              </a:ext>
            </a:extLst>
          </p:cNvPr>
          <p:cNvPicPr>
            <a:picLocks noChangeAspect="1"/>
          </p:cNvPicPr>
          <p:nvPr/>
        </p:nvPicPr>
        <p:blipFill>
          <a:blip r:embed="rId2"/>
          <a:stretch>
            <a:fillRect/>
          </a:stretch>
        </p:blipFill>
        <p:spPr>
          <a:xfrm>
            <a:off x="2117385" y="2108964"/>
            <a:ext cx="3123980" cy="1080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843827BD-487B-4680-B716-E85C859456EF}"/>
              </a:ext>
            </a:extLst>
          </p:cNvPr>
          <p:cNvPicPr>
            <a:picLocks noChangeAspect="1"/>
          </p:cNvPicPr>
          <p:nvPr/>
        </p:nvPicPr>
        <p:blipFill>
          <a:blip r:embed="rId3"/>
          <a:stretch>
            <a:fillRect/>
          </a:stretch>
        </p:blipFill>
        <p:spPr>
          <a:xfrm>
            <a:off x="6291264" y="1818290"/>
            <a:ext cx="4696480" cy="3849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788C0DC-CDBC-29FC-A253-C45718673341}"/>
              </a:ext>
            </a:extLst>
          </p:cNvPr>
          <p:cNvPicPr>
            <a:picLocks noChangeAspect="1"/>
          </p:cNvPicPr>
          <p:nvPr/>
        </p:nvPicPr>
        <p:blipFill>
          <a:blip r:embed="rId4"/>
          <a:stretch>
            <a:fillRect/>
          </a:stretch>
        </p:blipFill>
        <p:spPr>
          <a:xfrm>
            <a:off x="1284173" y="3514949"/>
            <a:ext cx="4601217" cy="193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080B27F3-F336-0317-772C-27B7836C2619}"/>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Routes wise #Flights</a:t>
            </a:r>
            <a:endParaRPr lang="en-IN" b="1" dirty="0">
              <a:solidFill>
                <a:srgbClr val="002060"/>
              </a:solidFill>
            </a:endParaRPr>
          </a:p>
        </p:txBody>
      </p:sp>
    </p:spTree>
    <p:extLst>
      <p:ext uri="{BB962C8B-B14F-4D97-AF65-F5344CB8AC3E}">
        <p14:creationId xmlns:p14="http://schemas.microsoft.com/office/powerpoint/2010/main" val="519865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1CC10-CE46-422D-AB79-24E8F12C4A60}"/>
              </a:ext>
            </a:extLst>
          </p:cNvPr>
          <p:cNvPicPr>
            <a:picLocks noChangeAspect="1"/>
          </p:cNvPicPr>
          <p:nvPr/>
        </p:nvPicPr>
        <p:blipFill>
          <a:blip r:embed="rId2"/>
          <a:stretch>
            <a:fillRect/>
          </a:stretch>
        </p:blipFill>
        <p:spPr>
          <a:xfrm>
            <a:off x="7406816" y="3642354"/>
            <a:ext cx="2715004" cy="2676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2B8D34AA-C41C-02A4-E28A-5AD61A90E136}"/>
              </a:ext>
            </a:extLst>
          </p:cNvPr>
          <p:cNvPicPr>
            <a:picLocks noChangeAspect="1"/>
          </p:cNvPicPr>
          <p:nvPr/>
        </p:nvPicPr>
        <p:blipFill>
          <a:blip r:embed="rId3"/>
          <a:stretch>
            <a:fillRect/>
          </a:stretch>
        </p:blipFill>
        <p:spPr>
          <a:xfrm>
            <a:off x="6597877" y="1278792"/>
            <a:ext cx="4332883" cy="2139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9E7642A-F64E-457D-2E74-66B67B96C63D}"/>
              </a:ext>
            </a:extLst>
          </p:cNvPr>
          <p:cNvPicPr>
            <a:picLocks noChangeAspect="1"/>
          </p:cNvPicPr>
          <p:nvPr/>
        </p:nvPicPr>
        <p:blipFill>
          <a:blip r:embed="rId4"/>
          <a:stretch>
            <a:fillRect/>
          </a:stretch>
        </p:blipFill>
        <p:spPr>
          <a:xfrm>
            <a:off x="1057111" y="1392816"/>
            <a:ext cx="4963218" cy="1886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05EF06A-D823-57A0-6F18-B0DD2F8F4DAC}"/>
              </a:ext>
            </a:extLst>
          </p:cNvPr>
          <p:cNvPicPr>
            <a:picLocks noChangeAspect="1"/>
          </p:cNvPicPr>
          <p:nvPr/>
        </p:nvPicPr>
        <p:blipFill>
          <a:blip r:embed="rId5"/>
          <a:stretch>
            <a:fillRect/>
          </a:stretch>
        </p:blipFill>
        <p:spPr>
          <a:xfrm>
            <a:off x="1498121" y="3749940"/>
            <a:ext cx="4039164" cy="24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B6224B6F-FC35-A47C-1688-876BBF9A3BC3}"/>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#Flights Based On Distance</a:t>
            </a:r>
            <a:endParaRPr lang="en-IN" b="1" dirty="0">
              <a:solidFill>
                <a:srgbClr val="002060"/>
              </a:solidFill>
            </a:endParaRPr>
          </a:p>
        </p:txBody>
      </p:sp>
    </p:spTree>
    <p:extLst>
      <p:ext uri="{BB962C8B-B14F-4D97-AF65-F5344CB8AC3E}">
        <p14:creationId xmlns:p14="http://schemas.microsoft.com/office/powerpoint/2010/main" val="7362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p:txBody>
          <a:bodyPr>
            <a:normAutofit fontScale="90000"/>
          </a:bodyPr>
          <a:lstStyle/>
          <a:p>
            <a:pPr algn="ctr"/>
            <a:r>
              <a:rPr lang="en-US" b="1" dirty="0">
                <a:solidFill>
                  <a:srgbClr val="002060"/>
                </a:solidFill>
              </a:rPr>
              <a:t>OVERALL Analysis</a:t>
            </a:r>
            <a:r>
              <a:rPr lang="en-US" b="1" dirty="0"/>
              <a:t> </a:t>
            </a:r>
            <a:endParaRPr lang="en-IN" b="1" dirty="0"/>
          </a:p>
        </p:txBody>
      </p:sp>
      <p:sp>
        <p:nvSpPr>
          <p:cNvPr id="3" name="Content Placeholder 2">
            <a:extLst>
              <a:ext uri="{FF2B5EF4-FFF2-40B4-BE49-F238E27FC236}">
                <a16:creationId xmlns:a16="http://schemas.microsoft.com/office/drawing/2014/main" id="{6A38C00B-D8A6-764D-DAC3-8D426651BBC7}"/>
              </a:ext>
            </a:extLst>
          </p:cNvPr>
          <p:cNvSpPr>
            <a:spLocks noGrp="1"/>
          </p:cNvSpPr>
          <p:nvPr>
            <p:ph idx="1"/>
          </p:nvPr>
        </p:nvSpPr>
        <p:spPr>
          <a:xfrm>
            <a:off x="651641" y="936881"/>
            <a:ext cx="5065987" cy="5338980"/>
          </a:xfrm>
        </p:spPr>
        <p:txBody>
          <a:bodyPr/>
          <a:lstStyle/>
          <a:p>
            <a:pPr algn="just"/>
            <a:r>
              <a:rPr lang="en-US" sz="2000" b="1" dirty="0">
                <a:solidFill>
                  <a:srgbClr val="92D050"/>
                </a:solidFill>
              </a:rPr>
              <a:t>1. YoY Load Factor is in increasing trend: </a:t>
            </a:r>
          </a:p>
          <a:p>
            <a:pPr lvl="1" algn="just"/>
            <a:r>
              <a:rPr lang="en-US" sz="1600" dirty="0"/>
              <a:t>Indicating a good sign overall for the airline industry.</a:t>
            </a:r>
          </a:p>
          <a:p>
            <a:pPr marL="457200" lvl="1" indent="0" algn="just">
              <a:buNone/>
            </a:pPr>
            <a:endParaRPr lang="en-US" sz="1600" dirty="0"/>
          </a:p>
          <a:p>
            <a:pPr algn="just"/>
            <a:r>
              <a:rPr lang="en-US" sz="2000" b="1" dirty="0">
                <a:solidFill>
                  <a:srgbClr val="92D050"/>
                </a:solidFill>
              </a:rPr>
              <a:t>2. Quarter-wise Load Factor: </a:t>
            </a:r>
          </a:p>
          <a:p>
            <a:pPr lvl="1" algn="just"/>
            <a:r>
              <a:rPr lang="en-US" sz="1600" dirty="0"/>
              <a:t>Q1 has low load factors, Q2 and Q3 have comparatively high load factors, while Q4 has average. Same trend is seen overall as well as each year’s data. So an in-depth analysis could be done to find out the root cause for this trend. Apparently, it is because of the holidays in USA in Q2 and Q3 that the people tend to travel more frequently. And most of the data is from USA only.</a:t>
            </a:r>
            <a:br>
              <a:rPr lang="en-US" sz="1600" dirty="0"/>
            </a:br>
            <a:endParaRPr lang="en-US" sz="1600" dirty="0"/>
          </a:p>
          <a:p>
            <a:pPr algn="just"/>
            <a:r>
              <a:rPr lang="en-US" sz="2000" b="1" dirty="0">
                <a:solidFill>
                  <a:srgbClr val="92D050"/>
                </a:solidFill>
              </a:rPr>
              <a:t>3. Similar trends on Weekends &amp; Weekdays on the basis of Load Factors</a:t>
            </a:r>
            <a:endParaRPr lang="en-US" sz="1600" dirty="0"/>
          </a:p>
          <a:p>
            <a:pPr algn="just"/>
            <a:endParaRPr lang="en-US" sz="2000" dirty="0"/>
          </a:p>
        </p:txBody>
      </p:sp>
      <p:pic>
        <p:nvPicPr>
          <p:cNvPr id="12" name="Picture 11">
            <a:extLst>
              <a:ext uri="{FF2B5EF4-FFF2-40B4-BE49-F238E27FC236}">
                <a16:creationId xmlns:a16="http://schemas.microsoft.com/office/drawing/2014/main" id="{A9FCF818-D243-B1C2-1819-A5814DC1510A}"/>
              </a:ext>
            </a:extLst>
          </p:cNvPr>
          <p:cNvPicPr>
            <a:picLocks noChangeAspect="1"/>
          </p:cNvPicPr>
          <p:nvPr/>
        </p:nvPicPr>
        <p:blipFill>
          <a:blip r:embed="rId2"/>
          <a:stretch>
            <a:fillRect/>
          </a:stretch>
        </p:blipFill>
        <p:spPr>
          <a:xfrm>
            <a:off x="7238693" y="3229304"/>
            <a:ext cx="3396916" cy="1637654"/>
          </a:xfrm>
          <a:prstGeom prst="rect">
            <a:avLst/>
          </a:prstGeom>
        </p:spPr>
      </p:pic>
      <p:pic>
        <p:nvPicPr>
          <p:cNvPr id="14" name="Picture 13">
            <a:extLst>
              <a:ext uri="{FF2B5EF4-FFF2-40B4-BE49-F238E27FC236}">
                <a16:creationId xmlns:a16="http://schemas.microsoft.com/office/drawing/2014/main" id="{B4276CF6-57C5-16BD-B511-51776B3FB768}"/>
              </a:ext>
            </a:extLst>
          </p:cNvPr>
          <p:cNvPicPr>
            <a:picLocks noChangeAspect="1"/>
          </p:cNvPicPr>
          <p:nvPr/>
        </p:nvPicPr>
        <p:blipFill>
          <a:blip r:embed="rId3"/>
          <a:stretch>
            <a:fillRect/>
          </a:stretch>
        </p:blipFill>
        <p:spPr>
          <a:xfrm>
            <a:off x="7238693" y="1082832"/>
            <a:ext cx="3396916" cy="1682359"/>
          </a:xfrm>
          <a:prstGeom prst="rect">
            <a:avLst/>
          </a:prstGeom>
        </p:spPr>
      </p:pic>
      <p:pic>
        <p:nvPicPr>
          <p:cNvPr id="15" name="Picture 14">
            <a:extLst>
              <a:ext uri="{FF2B5EF4-FFF2-40B4-BE49-F238E27FC236}">
                <a16:creationId xmlns:a16="http://schemas.microsoft.com/office/drawing/2014/main" id="{25ED8613-0B59-28F8-F766-BD56CAF5F48B}"/>
              </a:ext>
            </a:extLst>
          </p:cNvPr>
          <p:cNvPicPr>
            <a:picLocks noChangeAspect="1"/>
          </p:cNvPicPr>
          <p:nvPr/>
        </p:nvPicPr>
        <p:blipFill>
          <a:blip r:embed="rId4"/>
          <a:stretch>
            <a:fillRect/>
          </a:stretch>
        </p:blipFill>
        <p:spPr>
          <a:xfrm>
            <a:off x="8053484" y="5235976"/>
            <a:ext cx="1767333" cy="1448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Arrow: Right 15">
            <a:extLst>
              <a:ext uri="{FF2B5EF4-FFF2-40B4-BE49-F238E27FC236}">
                <a16:creationId xmlns:a16="http://schemas.microsoft.com/office/drawing/2014/main" id="{138569B2-51FA-0872-A645-01EA56E31758}"/>
              </a:ext>
            </a:extLst>
          </p:cNvPr>
          <p:cNvSpPr/>
          <p:nvPr/>
        </p:nvSpPr>
        <p:spPr>
          <a:xfrm>
            <a:off x="5927834" y="1702676"/>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F8FB092F-5740-93FD-FEBD-485300C84D85}"/>
              </a:ext>
            </a:extLst>
          </p:cNvPr>
          <p:cNvSpPr/>
          <p:nvPr/>
        </p:nvSpPr>
        <p:spPr>
          <a:xfrm>
            <a:off x="5927834" y="3874585"/>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FC7938-20C0-DF5F-14D0-35A503F960EF}"/>
              </a:ext>
            </a:extLst>
          </p:cNvPr>
          <p:cNvSpPr/>
          <p:nvPr/>
        </p:nvSpPr>
        <p:spPr>
          <a:xfrm>
            <a:off x="6017174" y="5678192"/>
            <a:ext cx="914400" cy="56417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491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p:txBody>
          <a:bodyPr>
            <a:normAutofit fontScale="90000"/>
          </a:bodyPr>
          <a:lstStyle/>
          <a:p>
            <a:pPr algn="ctr"/>
            <a:r>
              <a:rPr lang="en-US" b="1" dirty="0">
                <a:solidFill>
                  <a:srgbClr val="002060"/>
                </a:solidFill>
              </a:rPr>
              <a:t>OVERALL Analysis</a:t>
            </a:r>
            <a:r>
              <a:rPr lang="en-US" b="1" dirty="0"/>
              <a:t> </a:t>
            </a:r>
            <a:endParaRPr lang="en-IN" b="1" dirty="0"/>
          </a:p>
        </p:txBody>
      </p:sp>
      <p:sp>
        <p:nvSpPr>
          <p:cNvPr id="3" name="Content Placeholder 2">
            <a:extLst>
              <a:ext uri="{FF2B5EF4-FFF2-40B4-BE49-F238E27FC236}">
                <a16:creationId xmlns:a16="http://schemas.microsoft.com/office/drawing/2014/main" id="{6A38C00B-D8A6-764D-DAC3-8D426651BBC7}"/>
              </a:ext>
            </a:extLst>
          </p:cNvPr>
          <p:cNvSpPr>
            <a:spLocks noGrp="1"/>
          </p:cNvSpPr>
          <p:nvPr>
            <p:ph idx="1"/>
          </p:nvPr>
        </p:nvSpPr>
        <p:spPr>
          <a:xfrm>
            <a:off x="506273" y="948851"/>
            <a:ext cx="4649788" cy="5759394"/>
          </a:xfrm>
        </p:spPr>
        <p:txBody>
          <a:bodyPr/>
          <a:lstStyle/>
          <a:p>
            <a:pPr algn="just"/>
            <a:r>
              <a:rPr lang="en-US" sz="2000" b="1" dirty="0">
                <a:solidFill>
                  <a:srgbClr val="92D050"/>
                </a:solidFill>
              </a:rPr>
              <a:t>4. Top 10 Carrier Names by Number of passengers and Top 10 Carrier Names by Load Factor: </a:t>
            </a:r>
          </a:p>
          <a:p>
            <a:pPr lvl="1" algn="just"/>
            <a:r>
              <a:rPr lang="en-US" sz="1600" dirty="0"/>
              <a:t>There is no overlapping of even a single carrier name between the two indicating that if total number of passengers overall in total of a airline carrier is high, it does not necessarily mean that the load factor of the aircraft should also be high or vice-versa. </a:t>
            </a:r>
          </a:p>
          <a:p>
            <a:pPr algn="just"/>
            <a:r>
              <a:rPr lang="en-US" sz="2000" b="1" dirty="0">
                <a:solidFill>
                  <a:srgbClr val="92D050"/>
                </a:solidFill>
              </a:rPr>
              <a:t>5. Flights Distance and Load Factors are inversely proportional: </a:t>
            </a:r>
          </a:p>
          <a:p>
            <a:pPr lvl="1" algn="just"/>
            <a:r>
              <a:rPr lang="en-US" sz="1600" dirty="0"/>
              <a:t>As distance of a single flight increases, the load factor decreases in the trend shown. In less than 500 miles flights, load factor trends b/w 68-72% while it increases in every distance slabs and ultimately has a value of 86-87% in the 2000-2499 miles category</a:t>
            </a:r>
            <a:r>
              <a:rPr lang="en-IN" sz="1600" dirty="0"/>
              <a:t>.</a:t>
            </a:r>
            <a:endParaRPr lang="en-US" sz="1600" dirty="0"/>
          </a:p>
        </p:txBody>
      </p:sp>
      <p:pic>
        <p:nvPicPr>
          <p:cNvPr id="5" name="Picture 4">
            <a:extLst>
              <a:ext uri="{FF2B5EF4-FFF2-40B4-BE49-F238E27FC236}">
                <a16:creationId xmlns:a16="http://schemas.microsoft.com/office/drawing/2014/main" id="{DA9A5C7B-8F7A-1FF3-5A13-96F81FC87F12}"/>
              </a:ext>
            </a:extLst>
          </p:cNvPr>
          <p:cNvPicPr>
            <a:picLocks noChangeAspect="1"/>
          </p:cNvPicPr>
          <p:nvPr/>
        </p:nvPicPr>
        <p:blipFill>
          <a:blip r:embed="rId2"/>
          <a:stretch>
            <a:fillRect/>
          </a:stretch>
        </p:blipFill>
        <p:spPr>
          <a:xfrm>
            <a:off x="5309580" y="1400176"/>
            <a:ext cx="3229426" cy="2362530"/>
          </a:xfrm>
          <a:prstGeom prst="rect">
            <a:avLst/>
          </a:prstGeom>
        </p:spPr>
      </p:pic>
      <p:pic>
        <p:nvPicPr>
          <p:cNvPr id="7" name="Picture 6">
            <a:extLst>
              <a:ext uri="{FF2B5EF4-FFF2-40B4-BE49-F238E27FC236}">
                <a16:creationId xmlns:a16="http://schemas.microsoft.com/office/drawing/2014/main" id="{375C13D9-1425-1096-ACF9-EBBAED3F5AD7}"/>
              </a:ext>
            </a:extLst>
          </p:cNvPr>
          <p:cNvPicPr>
            <a:picLocks noChangeAspect="1"/>
          </p:cNvPicPr>
          <p:nvPr/>
        </p:nvPicPr>
        <p:blipFill>
          <a:blip r:embed="rId3"/>
          <a:stretch>
            <a:fillRect/>
          </a:stretch>
        </p:blipFill>
        <p:spPr>
          <a:xfrm>
            <a:off x="8618953" y="1676099"/>
            <a:ext cx="3238338" cy="1810684"/>
          </a:xfrm>
          <a:prstGeom prst="rect">
            <a:avLst/>
          </a:prstGeom>
        </p:spPr>
      </p:pic>
      <p:pic>
        <p:nvPicPr>
          <p:cNvPr id="9" name="Picture 8">
            <a:extLst>
              <a:ext uri="{FF2B5EF4-FFF2-40B4-BE49-F238E27FC236}">
                <a16:creationId xmlns:a16="http://schemas.microsoft.com/office/drawing/2014/main" id="{4388EC64-2C9E-9612-B3B5-48A3027D9EE2}"/>
              </a:ext>
            </a:extLst>
          </p:cNvPr>
          <p:cNvPicPr>
            <a:picLocks noChangeAspect="1"/>
          </p:cNvPicPr>
          <p:nvPr/>
        </p:nvPicPr>
        <p:blipFill>
          <a:blip r:embed="rId4"/>
          <a:stretch>
            <a:fillRect/>
          </a:stretch>
        </p:blipFill>
        <p:spPr>
          <a:xfrm>
            <a:off x="6643856" y="4501924"/>
            <a:ext cx="3874379" cy="1998203"/>
          </a:xfrm>
          <a:prstGeom prst="rect">
            <a:avLst/>
          </a:prstGeom>
        </p:spPr>
      </p:pic>
    </p:spTree>
    <p:extLst>
      <p:ext uri="{BB962C8B-B14F-4D97-AF65-F5344CB8AC3E}">
        <p14:creationId xmlns:p14="http://schemas.microsoft.com/office/powerpoint/2010/main" val="71006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C8A9-07E7-DCDC-DDA2-FDF083ED5C1C}"/>
              </a:ext>
            </a:extLst>
          </p:cNvPr>
          <p:cNvSpPr>
            <a:spLocks noGrp="1"/>
          </p:cNvSpPr>
          <p:nvPr>
            <p:ph type="title"/>
          </p:nvPr>
        </p:nvSpPr>
        <p:spPr>
          <a:xfrm>
            <a:off x="1117600" y="3146915"/>
            <a:ext cx="9956800" cy="564170"/>
          </a:xfrm>
        </p:spPr>
        <p:txBody>
          <a:bodyPr>
            <a:normAutofit fontScale="90000"/>
          </a:bodyPr>
          <a:lstStyle/>
          <a:p>
            <a:pPr algn="ctr"/>
            <a:r>
              <a:rPr lang="en-US" b="1" dirty="0"/>
              <a:t>All Dashboards for Reference &gt;</a:t>
            </a:r>
            <a:endParaRPr lang="en-IN" b="1" dirty="0"/>
          </a:p>
        </p:txBody>
      </p:sp>
    </p:spTree>
    <p:extLst>
      <p:ext uri="{BB962C8B-B14F-4D97-AF65-F5344CB8AC3E}">
        <p14:creationId xmlns:p14="http://schemas.microsoft.com/office/powerpoint/2010/main" val="4217029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E11AC-8F1C-FC8D-D3D6-2386077B76EC}"/>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Excel Dashboard</a:t>
            </a:r>
            <a:endParaRPr lang="en-IN" b="1" dirty="0">
              <a:solidFill>
                <a:srgbClr val="002060"/>
              </a:solidFill>
            </a:endParaRPr>
          </a:p>
        </p:txBody>
      </p:sp>
      <p:pic>
        <p:nvPicPr>
          <p:cNvPr id="5" name="Picture 4">
            <a:extLst>
              <a:ext uri="{FF2B5EF4-FFF2-40B4-BE49-F238E27FC236}">
                <a16:creationId xmlns:a16="http://schemas.microsoft.com/office/drawing/2014/main" id="{AC7C1EDB-13A1-17B7-68AC-27E74DF7D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555" y="928524"/>
            <a:ext cx="9653146" cy="4841656"/>
          </a:xfrm>
          <a:prstGeom prst="rect">
            <a:avLst/>
          </a:prstGeom>
        </p:spPr>
      </p:pic>
    </p:spTree>
    <p:extLst>
      <p:ext uri="{BB962C8B-B14F-4D97-AF65-F5344CB8AC3E}">
        <p14:creationId xmlns:p14="http://schemas.microsoft.com/office/powerpoint/2010/main" val="150351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2E11AC-8F1C-FC8D-D3D6-2386077B76EC}"/>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Power BI Dashboard</a:t>
            </a:r>
            <a:endParaRPr lang="en-IN" b="1" dirty="0">
              <a:solidFill>
                <a:srgbClr val="002060"/>
              </a:solidFill>
            </a:endParaRPr>
          </a:p>
        </p:txBody>
      </p:sp>
      <p:pic>
        <p:nvPicPr>
          <p:cNvPr id="3" name="Picture 2">
            <a:extLst>
              <a:ext uri="{FF2B5EF4-FFF2-40B4-BE49-F238E27FC236}">
                <a16:creationId xmlns:a16="http://schemas.microsoft.com/office/drawing/2014/main" id="{6E0844AE-C396-9892-6FEE-7A84DCB713EB}"/>
              </a:ext>
            </a:extLst>
          </p:cNvPr>
          <p:cNvPicPr>
            <a:picLocks noChangeAspect="1"/>
          </p:cNvPicPr>
          <p:nvPr/>
        </p:nvPicPr>
        <p:blipFill>
          <a:blip r:embed="rId2"/>
          <a:stretch>
            <a:fillRect/>
          </a:stretch>
        </p:blipFill>
        <p:spPr>
          <a:xfrm>
            <a:off x="852912" y="1158072"/>
            <a:ext cx="10513492" cy="4541856"/>
          </a:xfrm>
          <a:prstGeom prst="rect">
            <a:avLst/>
          </a:prstGeom>
        </p:spPr>
      </p:pic>
    </p:spTree>
    <p:extLst>
      <p:ext uri="{BB962C8B-B14F-4D97-AF65-F5344CB8AC3E}">
        <p14:creationId xmlns:p14="http://schemas.microsoft.com/office/powerpoint/2010/main" val="283726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0FFCE-3D68-C521-FA6E-B727A9CB9113}"/>
              </a:ext>
            </a:extLst>
          </p:cNvPr>
          <p:cNvPicPr>
            <a:picLocks noChangeAspect="1"/>
          </p:cNvPicPr>
          <p:nvPr/>
        </p:nvPicPr>
        <p:blipFill>
          <a:blip r:embed="rId2"/>
          <a:stretch>
            <a:fillRect/>
          </a:stretch>
        </p:blipFill>
        <p:spPr>
          <a:xfrm>
            <a:off x="1188027" y="1102811"/>
            <a:ext cx="9815946" cy="4652377"/>
          </a:xfrm>
          <a:prstGeom prst="rect">
            <a:avLst/>
          </a:prstGeom>
        </p:spPr>
      </p:pic>
      <p:sp>
        <p:nvSpPr>
          <p:cNvPr id="4" name="Title 1">
            <a:extLst>
              <a:ext uri="{FF2B5EF4-FFF2-40B4-BE49-F238E27FC236}">
                <a16:creationId xmlns:a16="http://schemas.microsoft.com/office/drawing/2014/main" id="{A02E11AC-8F1C-FC8D-D3D6-2386077B76EC}"/>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Tableau Dashboard</a:t>
            </a:r>
            <a:endParaRPr lang="en-IN" b="1" dirty="0">
              <a:solidFill>
                <a:srgbClr val="002060"/>
              </a:solidFill>
            </a:endParaRPr>
          </a:p>
        </p:txBody>
      </p:sp>
    </p:spTree>
    <p:extLst>
      <p:ext uri="{BB962C8B-B14F-4D97-AF65-F5344CB8AC3E}">
        <p14:creationId xmlns:p14="http://schemas.microsoft.com/office/powerpoint/2010/main" val="375415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C8A9-07E7-DCDC-DDA2-FDF083ED5C1C}"/>
              </a:ext>
            </a:extLst>
          </p:cNvPr>
          <p:cNvSpPr>
            <a:spLocks noGrp="1"/>
          </p:cNvSpPr>
          <p:nvPr>
            <p:ph type="title"/>
          </p:nvPr>
        </p:nvSpPr>
        <p:spPr>
          <a:xfrm>
            <a:off x="1138620" y="435251"/>
            <a:ext cx="9956800" cy="564170"/>
          </a:xfrm>
        </p:spPr>
        <p:txBody>
          <a:bodyPr>
            <a:normAutofit fontScale="90000"/>
          </a:bodyPr>
          <a:lstStyle/>
          <a:p>
            <a:pPr algn="ctr"/>
            <a:r>
              <a:rPr lang="en-US" b="1" dirty="0">
                <a:solidFill>
                  <a:srgbClr val="002060"/>
                </a:solidFill>
              </a:rPr>
              <a:t>Conclusion</a:t>
            </a:r>
            <a:endParaRPr lang="en-IN" b="1" dirty="0">
              <a:solidFill>
                <a:srgbClr val="002060"/>
              </a:solidFill>
            </a:endParaRPr>
          </a:p>
        </p:txBody>
      </p:sp>
      <p:sp>
        <p:nvSpPr>
          <p:cNvPr id="4" name="Content Placeholder 2">
            <a:extLst>
              <a:ext uri="{FF2B5EF4-FFF2-40B4-BE49-F238E27FC236}">
                <a16:creationId xmlns:a16="http://schemas.microsoft.com/office/drawing/2014/main" id="{CE016EC7-8C98-9821-EB5A-734968E2CCA3}"/>
              </a:ext>
            </a:extLst>
          </p:cNvPr>
          <p:cNvSpPr>
            <a:spLocks noGrp="1"/>
          </p:cNvSpPr>
          <p:nvPr>
            <p:ph idx="1"/>
          </p:nvPr>
        </p:nvSpPr>
        <p:spPr>
          <a:xfrm>
            <a:off x="506273" y="948851"/>
            <a:ext cx="10981534" cy="5759394"/>
          </a:xfrm>
        </p:spPr>
        <p:txBody>
          <a:bodyPr/>
          <a:lstStyle/>
          <a:p>
            <a:pPr algn="just"/>
            <a:r>
              <a:rPr lang="en-US" b="1" dirty="0">
                <a:solidFill>
                  <a:srgbClr val="002060"/>
                </a:solidFill>
              </a:rPr>
              <a:t>Key Takeaways:</a:t>
            </a:r>
          </a:p>
          <a:p>
            <a:pPr lvl="1" algn="just"/>
            <a:r>
              <a:rPr lang="en-US" sz="1800" b="1" dirty="0">
                <a:solidFill>
                  <a:srgbClr val="92D050"/>
                </a:solidFill>
              </a:rPr>
              <a:t>Positive Industry Trends: </a:t>
            </a:r>
            <a:r>
              <a:rPr lang="en-US" sz="1800" dirty="0"/>
              <a:t>The increasing YoY load factor highlights a strong overall performance for the industry.</a:t>
            </a:r>
          </a:p>
          <a:p>
            <a:pPr lvl="1" algn="just"/>
            <a:r>
              <a:rPr lang="en-US" sz="1800" b="1" dirty="0">
                <a:solidFill>
                  <a:srgbClr val="92D050"/>
                </a:solidFill>
              </a:rPr>
              <a:t>Quarterly Load Factor Insights: </a:t>
            </a:r>
            <a:r>
              <a:rPr lang="en-US" sz="1800" dirty="0"/>
              <a:t>Q2 and Q3 consistently show higher load factors, suggesting these periods are peak times. However, the low load factor in Q1 warrants further investigation to optimize performance.</a:t>
            </a:r>
          </a:p>
          <a:p>
            <a:pPr lvl="1" algn="just"/>
            <a:r>
              <a:rPr lang="en-US" sz="1800" b="1" dirty="0">
                <a:solidFill>
                  <a:srgbClr val="92D050"/>
                </a:solidFill>
              </a:rPr>
              <a:t>Carrier Performance Discrepancy: </a:t>
            </a:r>
            <a:r>
              <a:rPr lang="en-US" sz="1800" dirty="0"/>
              <a:t>The lack of overlap between top carriers by passenger count and load factor reveals potential inefficiencies in aircraft utilization. </a:t>
            </a:r>
          </a:p>
          <a:p>
            <a:pPr lvl="1" algn="just"/>
            <a:r>
              <a:rPr lang="en-US" sz="1800" b="1" dirty="0">
                <a:solidFill>
                  <a:srgbClr val="92D050"/>
                </a:solidFill>
              </a:rPr>
              <a:t>Distance vs. Load Factor: </a:t>
            </a:r>
            <a:r>
              <a:rPr lang="en-US" sz="1800" dirty="0"/>
              <a:t>The inverse relationship between flight distance and load factor suggests that shorter routes are underutilized. This finding can guide strategic adjustments in route planning and pricing.</a:t>
            </a:r>
            <a:endParaRPr lang="en-US" sz="1800" b="1" dirty="0">
              <a:solidFill>
                <a:srgbClr val="92D050"/>
              </a:solidFill>
            </a:endParaRPr>
          </a:p>
          <a:p>
            <a:pPr algn="just"/>
            <a:r>
              <a:rPr lang="en-US" b="1" dirty="0">
                <a:solidFill>
                  <a:srgbClr val="002060"/>
                </a:solidFill>
              </a:rPr>
              <a:t>Recommendations: </a:t>
            </a:r>
          </a:p>
          <a:p>
            <a:pPr lvl="1" algn="just"/>
            <a:r>
              <a:rPr lang="en-US" sz="1800" b="1" dirty="0">
                <a:solidFill>
                  <a:srgbClr val="92D050"/>
                </a:solidFill>
              </a:rPr>
              <a:t>Operational Focus: </a:t>
            </a:r>
            <a:r>
              <a:rPr lang="en-US" sz="1800" dirty="0"/>
              <a:t>Address Q1 low load factors through targeted promotions or schedule adjustments.</a:t>
            </a:r>
          </a:p>
          <a:p>
            <a:pPr lvl="1" algn="just"/>
            <a:r>
              <a:rPr lang="en-US" sz="1800" b="1" dirty="0">
                <a:solidFill>
                  <a:srgbClr val="92D050"/>
                </a:solidFill>
              </a:rPr>
              <a:t>Carrier Optimization: </a:t>
            </a:r>
            <a:r>
              <a:rPr lang="en-US" sz="1800" dirty="0"/>
              <a:t>Evaluate carrier efficiency to enhance aircraft utilization.</a:t>
            </a:r>
          </a:p>
          <a:p>
            <a:pPr lvl="1" algn="just"/>
            <a:r>
              <a:rPr lang="en-US" sz="1800" b="1" dirty="0">
                <a:solidFill>
                  <a:srgbClr val="92D050"/>
                </a:solidFill>
              </a:rPr>
              <a:t>Strategic Adjustments: </a:t>
            </a:r>
            <a:r>
              <a:rPr lang="en-US" sz="1800" dirty="0"/>
              <a:t>Reassess pricing and operational strategies for short-distance routes to improve load factors.</a:t>
            </a:r>
          </a:p>
        </p:txBody>
      </p:sp>
    </p:spTree>
    <p:extLst>
      <p:ext uri="{BB962C8B-B14F-4D97-AF65-F5344CB8AC3E}">
        <p14:creationId xmlns:p14="http://schemas.microsoft.com/office/powerpoint/2010/main" val="140365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9BE0-739A-5D51-BDE3-E4196A4E6176}"/>
              </a:ext>
            </a:extLst>
          </p:cNvPr>
          <p:cNvSpPr>
            <a:spLocks noGrp="1"/>
          </p:cNvSpPr>
          <p:nvPr>
            <p:ph type="title"/>
          </p:nvPr>
        </p:nvSpPr>
        <p:spPr>
          <a:xfrm>
            <a:off x="4105331" y="3100348"/>
            <a:ext cx="3766918" cy="657303"/>
          </a:xfrm>
        </p:spPr>
        <p:txBody>
          <a:bodyPr>
            <a:normAutofit fontScale="90000"/>
          </a:bodyPr>
          <a:lstStyle/>
          <a:p>
            <a:pPr algn="ctr"/>
            <a:r>
              <a:rPr lang="en-US" dirty="0"/>
              <a:t>🙏 Thank </a:t>
            </a:r>
            <a:r>
              <a:rPr lang="en-US" b="1" dirty="0"/>
              <a:t>You🙏</a:t>
            </a:r>
            <a:endParaRPr lang="en-IN" b="1" dirty="0"/>
          </a:p>
        </p:txBody>
      </p:sp>
    </p:spTree>
    <p:extLst>
      <p:ext uri="{BB962C8B-B14F-4D97-AF65-F5344CB8AC3E}">
        <p14:creationId xmlns:p14="http://schemas.microsoft.com/office/powerpoint/2010/main" val="15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p:txBody>
          <a:bodyPr>
            <a:normAutofit fontScale="90000"/>
          </a:bodyPr>
          <a:lstStyle/>
          <a:p>
            <a:pPr algn="ctr"/>
            <a:r>
              <a:rPr lang="en-US" b="1" dirty="0">
                <a:solidFill>
                  <a:srgbClr val="002060"/>
                </a:solidFill>
                <a:effectLst>
                  <a:outerShdw blurRad="38100" dist="38100" dir="2700000" algn="tl">
                    <a:srgbClr val="000000">
                      <a:alpha val="43137"/>
                    </a:srgbClr>
                  </a:outerShdw>
                </a:effectLst>
              </a:rPr>
              <a:t>OBJECTIVES</a:t>
            </a:r>
            <a:r>
              <a:rPr lang="en-US" b="1" dirty="0">
                <a:solidFill>
                  <a:srgbClr val="002060"/>
                </a:solidFill>
              </a:rPr>
              <a:t> </a:t>
            </a:r>
            <a:endParaRPr lang="en-IN" b="1" dirty="0">
              <a:solidFill>
                <a:srgbClr val="002060"/>
              </a:solidFill>
            </a:endParaRPr>
          </a:p>
        </p:txBody>
      </p:sp>
      <p:sp>
        <p:nvSpPr>
          <p:cNvPr id="3" name="Content Placeholder 2">
            <a:extLst>
              <a:ext uri="{FF2B5EF4-FFF2-40B4-BE49-F238E27FC236}">
                <a16:creationId xmlns:a16="http://schemas.microsoft.com/office/drawing/2014/main" id="{6A38C00B-D8A6-764D-DAC3-8D426651BBC7}"/>
              </a:ext>
            </a:extLst>
          </p:cNvPr>
          <p:cNvSpPr>
            <a:spLocks noGrp="1"/>
          </p:cNvSpPr>
          <p:nvPr>
            <p:ph idx="1"/>
          </p:nvPr>
        </p:nvSpPr>
        <p:spPr>
          <a:xfrm>
            <a:off x="1141413" y="842287"/>
            <a:ext cx="10309937" cy="5726679"/>
          </a:xfrm>
        </p:spPr>
        <p:txBody>
          <a:bodyPr/>
          <a:lstStyle/>
          <a:p>
            <a:pPr algn="just">
              <a:buFont typeface="Arial" panose="020B0604020202020204" pitchFamily="34" charset="0"/>
              <a:buChar char="•"/>
            </a:pPr>
            <a:r>
              <a:rPr lang="en-US" b="1" dirty="0">
                <a:solidFill>
                  <a:srgbClr val="92D050"/>
                </a:solidFill>
              </a:rPr>
              <a:t>Purpose</a:t>
            </a:r>
            <a:r>
              <a:rPr lang="en-US" dirty="0">
                <a:solidFill>
                  <a:srgbClr val="92D050"/>
                </a:solidFill>
              </a:rPr>
              <a:t>: </a:t>
            </a:r>
          </a:p>
          <a:p>
            <a:pPr lvl="1" algn="just"/>
            <a:r>
              <a:rPr lang="en-US" dirty="0"/>
              <a:t>To perform a comprehensive analysis of High Cloud Airlines' operations, focusing on optimizing performance and enhancing customer satisfaction.</a:t>
            </a:r>
          </a:p>
          <a:p>
            <a:pPr algn="just">
              <a:buFont typeface="Arial" panose="020B0604020202020204" pitchFamily="34" charset="0"/>
              <a:buChar char="•"/>
            </a:pPr>
            <a:r>
              <a:rPr lang="en-US" b="1" dirty="0">
                <a:solidFill>
                  <a:srgbClr val="92D050"/>
                </a:solidFill>
              </a:rPr>
              <a:t>Key Goals</a:t>
            </a:r>
            <a:r>
              <a:rPr lang="en-US" dirty="0">
                <a:solidFill>
                  <a:srgbClr val="92D050"/>
                </a:solidFill>
              </a:rPr>
              <a:t>:</a:t>
            </a:r>
          </a:p>
          <a:p>
            <a:pPr marL="742950" lvl="1" indent="-285750" algn="just">
              <a:buFont typeface="Arial" panose="020B0604020202020204" pitchFamily="34" charset="0"/>
              <a:buChar char="•"/>
            </a:pPr>
            <a:r>
              <a:rPr lang="en-US" b="1" dirty="0"/>
              <a:t>Identify Trends</a:t>
            </a:r>
            <a:r>
              <a:rPr lang="en-US" dirty="0"/>
              <a:t>: Analyze flight data to uncover patterns in passenger traffic, peak travel times, and popular routes.</a:t>
            </a:r>
          </a:p>
          <a:p>
            <a:pPr marL="742950" lvl="1" indent="-285750" algn="just">
              <a:buFont typeface="Arial" panose="020B0604020202020204" pitchFamily="34" charset="0"/>
              <a:buChar char="•"/>
            </a:pPr>
            <a:r>
              <a:rPr lang="en-US" b="1" dirty="0"/>
              <a:t>Operational Efficiency</a:t>
            </a:r>
            <a:r>
              <a:rPr lang="en-US" dirty="0"/>
              <a:t>: Evaluate load factors, busiest routes, top preferred airlines by the passengers.</a:t>
            </a:r>
          </a:p>
          <a:p>
            <a:pPr marL="742950" lvl="1" indent="-285750" algn="just">
              <a:buFont typeface="Arial" panose="020B0604020202020204" pitchFamily="34" charset="0"/>
              <a:buChar char="•"/>
            </a:pPr>
            <a:r>
              <a:rPr lang="en-US" b="1" dirty="0"/>
              <a:t>Data-Driven Decision Making</a:t>
            </a:r>
            <a:r>
              <a:rPr lang="en-US" dirty="0"/>
              <a:t>: Utilize insights from the analysis to support strategic decision-making for future growth and sustainability.</a:t>
            </a:r>
          </a:p>
          <a:p>
            <a:pPr algn="just">
              <a:buFont typeface="Arial" panose="020B0604020202020204" pitchFamily="34" charset="0"/>
              <a:buChar char="•"/>
            </a:pPr>
            <a:r>
              <a:rPr lang="en-US" b="1" dirty="0">
                <a:solidFill>
                  <a:srgbClr val="92D050"/>
                </a:solidFill>
              </a:rPr>
              <a:t>Expected Outcome</a:t>
            </a:r>
            <a:r>
              <a:rPr lang="en-US" dirty="0">
                <a:solidFill>
                  <a:srgbClr val="92D050"/>
                </a:solidFill>
              </a:rPr>
              <a:t>: </a:t>
            </a:r>
          </a:p>
          <a:p>
            <a:pPr lvl="1" algn="just"/>
            <a:r>
              <a:rPr lang="en-US" dirty="0"/>
              <a:t>Provide actionable insights and recommendations that drive efficiency, profitability, and customer satisfaction for High Cloud Airlines.</a:t>
            </a:r>
          </a:p>
        </p:txBody>
      </p:sp>
    </p:spTree>
    <p:extLst>
      <p:ext uri="{BB962C8B-B14F-4D97-AF65-F5344CB8AC3E}">
        <p14:creationId xmlns:p14="http://schemas.microsoft.com/office/powerpoint/2010/main" val="329525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B8D6-BDF8-0C61-00B9-9EB3F27C6138}"/>
              </a:ext>
            </a:extLst>
          </p:cNvPr>
          <p:cNvSpPr>
            <a:spLocks noGrp="1"/>
          </p:cNvSpPr>
          <p:nvPr>
            <p:ph type="title"/>
          </p:nvPr>
        </p:nvSpPr>
        <p:spPr/>
        <p:txBody>
          <a:bodyPr>
            <a:normAutofit fontScale="90000"/>
          </a:bodyPr>
          <a:lstStyle/>
          <a:p>
            <a:pPr algn="ctr"/>
            <a:r>
              <a:rPr lang="en-US" b="1" dirty="0">
                <a:solidFill>
                  <a:srgbClr val="002060"/>
                </a:solidFill>
              </a:rPr>
              <a:t>METHODS USED</a:t>
            </a:r>
            <a:endParaRPr lang="en-IN" b="1" dirty="0">
              <a:solidFill>
                <a:srgbClr val="002060"/>
              </a:solidFill>
            </a:endParaRPr>
          </a:p>
        </p:txBody>
      </p:sp>
      <p:sp>
        <p:nvSpPr>
          <p:cNvPr id="3" name="Content Placeholder 2">
            <a:extLst>
              <a:ext uri="{FF2B5EF4-FFF2-40B4-BE49-F238E27FC236}">
                <a16:creationId xmlns:a16="http://schemas.microsoft.com/office/drawing/2014/main" id="{6A38C00B-D8A6-764D-DAC3-8D426651BBC7}"/>
              </a:ext>
            </a:extLst>
          </p:cNvPr>
          <p:cNvSpPr>
            <a:spLocks noGrp="1"/>
          </p:cNvSpPr>
          <p:nvPr>
            <p:ph idx="1"/>
          </p:nvPr>
        </p:nvSpPr>
        <p:spPr>
          <a:xfrm>
            <a:off x="1083279" y="819806"/>
            <a:ext cx="10104656" cy="5822732"/>
          </a:xfrm>
        </p:spPr>
        <p:txBody>
          <a:bodyPr/>
          <a:lstStyle/>
          <a:p>
            <a:r>
              <a:rPr lang="en-US" sz="1800" b="1" dirty="0">
                <a:solidFill>
                  <a:srgbClr val="92D050"/>
                </a:solidFill>
              </a:rPr>
              <a:t>Data Collection and Cleaning:</a:t>
            </a:r>
          </a:p>
          <a:p>
            <a:pPr lvl="1"/>
            <a:r>
              <a:rPr lang="en-US" sz="1600" dirty="0"/>
              <a:t>Imported the data from different sheets and performed data cleaning (renaming columns and changing their datatypes)</a:t>
            </a:r>
            <a:endParaRPr lang="en-IN" sz="1600" dirty="0"/>
          </a:p>
          <a:p>
            <a:r>
              <a:rPr lang="en-IN" sz="1800" b="1" dirty="0">
                <a:solidFill>
                  <a:srgbClr val="92D050"/>
                </a:solidFill>
              </a:rPr>
              <a:t>Data Connection &amp; Modelling:</a:t>
            </a:r>
          </a:p>
          <a:p>
            <a:pPr lvl="1"/>
            <a:r>
              <a:rPr lang="en-IN" sz="1600" dirty="0"/>
              <a:t>Created data modelling in Excel, Power BI and Tableau and performed joins in MySQL to create a relationship between the different tables.</a:t>
            </a:r>
          </a:p>
          <a:p>
            <a:r>
              <a:rPr lang="en-IN" sz="1800" b="1" dirty="0">
                <a:solidFill>
                  <a:srgbClr val="92D050"/>
                </a:solidFill>
              </a:rPr>
              <a:t>Exploratory Data Analysis (EDA)</a:t>
            </a:r>
            <a:r>
              <a:rPr lang="en-IN" sz="1800" dirty="0">
                <a:solidFill>
                  <a:srgbClr val="92D050"/>
                </a:solidFill>
              </a:rPr>
              <a:t>:</a:t>
            </a:r>
          </a:p>
          <a:p>
            <a:pPr lvl="1"/>
            <a:r>
              <a:rPr lang="en-IN" sz="1600" b="1" dirty="0"/>
              <a:t>Descriptive Statistics</a:t>
            </a:r>
            <a:r>
              <a:rPr lang="en-IN" sz="1600" dirty="0"/>
              <a:t>: Calculated key metrics like Load Factor by </a:t>
            </a:r>
            <a:br>
              <a:rPr lang="en-IN" sz="1600" dirty="0"/>
            </a:br>
            <a:r>
              <a:rPr lang="en-IN" sz="1600" dirty="0"/>
              <a:t>SUM(TotalPasengers)/SUM(Available Seats). Segmenting some columns like ‘WeekdayType’ into weekdays &amp; weekends.</a:t>
            </a:r>
          </a:p>
          <a:p>
            <a:pPr lvl="1"/>
            <a:r>
              <a:rPr lang="en-IN" sz="1600" b="1" dirty="0"/>
              <a:t>Data Visualization</a:t>
            </a:r>
            <a:r>
              <a:rPr lang="en-IN" sz="1600" dirty="0"/>
              <a:t>: Utilized charts (bar, line, KPI Cards, etc.) and heatmaps to visualize trends, correlations, and anomalies. Used Date and Location Filters as well to study the data by origin and destination flights.</a:t>
            </a:r>
          </a:p>
          <a:p>
            <a:r>
              <a:rPr lang="en-US" sz="1800" b="1" dirty="0">
                <a:solidFill>
                  <a:srgbClr val="92D050"/>
                </a:solidFill>
              </a:rPr>
              <a:t>Reporting &amp; Dashboarding</a:t>
            </a:r>
            <a:r>
              <a:rPr lang="en-US" sz="1800" dirty="0">
                <a:solidFill>
                  <a:srgbClr val="92D050"/>
                </a:solidFill>
              </a:rPr>
              <a:t>:</a:t>
            </a:r>
          </a:p>
          <a:p>
            <a:pPr lvl="1"/>
            <a:r>
              <a:rPr lang="en-US" sz="1600" dirty="0"/>
              <a:t>Developed dynamic dashboards using Power BI/Tableau for real-time insights.</a:t>
            </a:r>
          </a:p>
          <a:p>
            <a:r>
              <a:rPr lang="en-US" sz="1800" b="1" dirty="0">
                <a:solidFill>
                  <a:srgbClr val="92D050"/>
                </a:solidFill>
              </a:rPr>
              <a:t>Cross Verify through SQL Queries:</a:t>
            </a:r>
          </a:p>
          <a:p>
            <a:pPr lvl="1"/>
            <a:r>
              <a:rPr lang="en-IN" sz="1600" dirty="0"/>
              <a:t>Verified all the values by firing SQL queries to validate the reliability of the reports and the dashboards.</a:t>
            </a:r>
          </a:p>
        </p:txBody>
      </p:sp>
    </p:spTree>
    <p:extLst>
      <p:ext uri="{BB962C8B-B14F-4D97-AF65-F5344CB8AC3E}">
        <p14:creationId xmlns:p14="http://schemas.microsoft.com/office/powerpoint/2010/main" val="11962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C0B6-B2A6-2E61-A20A-D763DA23CB75}"/>
              </a:ext>
            </a:extLst>
          </p:cNvPr>
          <p:cNvSpPr>
            <a:spLocks noGrp="1"/>
          </p:cNvSpPr>
          <p:nvPr>
            <p:ph type="title"/>
          </p:nvPr>
        </p:nvSpPr>
        <p:spPr>
          <a:xfrm>
            <a:off x="1656417" y="3063360"/>
            <a:ext cx="8864435" cy="564170"/>
          </a:xfrm>
        </p:spPr>
        <p:txBody>
          <a:bodyPr>
            <a:normAutofit fontScale="90000"/>
          </a:bodyPr>
          <a:lstStyle/>
          <a:p>
            <a:r>
              <a:rPr lang="en-US" b="1" dirty="0"/>
              <a:t>Cross-verification of all the key metrics &gt;</a:t>
            </a:r>
            <a:endParaRPr lang="en-IN" b="1" dirty="0"/>
          </a:p>
        </p:txBody>
      </p:sp>
    </p:spTree>
    <p:extLst>
      <p:ext uri="{BB962C8B-B14F-4D97-AF65-F5344CB8AC3E}">
        <p14:creationId xmlns:p14="http://schemas.microsoft.com/office/powerpoint/2010/main" val="120916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33FD-A3A0-A61E-F1B0-1257E38B349A}"/>
              </a:ext>
            </a:extLst>
          </p:cNvPr>
          <p:cNvSpPr>
            <a:spLocks noGrp="1"/>
          </p:cNvSpPr>
          <p:nvPr>
            <p:ph type="title"/>
          </p:nvPr>
        </p:nvSpPr>
        <p:spPr>
          <a:xfrm>
            <a:off x="1141413" y="303209"/>
            <a:ext cx="9936490" cy="527110"/>
          </a:xfrm>
        </p:spPr>
        <p:txBody>
          <a:bodyPr>
            <a:normAutofit fontScale="90000"/>
          </a:bodyPr>
          <a:lstStyle/>
          <a:p>
            <a:pPr algn="ctr"/>
            <a:r>
              <a:rPr lang="en-US" b="1" dirty="0">
                <a:solidFill>
                  <a:srgbClr val="002060"/>
                </a:solidFill>
              </a:rPr>
              <a:t>KPIs – Overall Load Factor and #Flights</a:t>
            </a:r>
            <a:endParaRPr lang="en-IN" b="1" dirty="0">
              <a:solidFill>
                <a:srgbClr val="002060"/>
              </a:solidFill>
            </a:endParaRPr>
          </a:p>
        </p:txBody>
      </p:sp>
      <p:pic>
        <p:nvPicPr>
          <p:cNvPr id="9" name="Picture 8">
            <a:extLst>
              <a:ext uri="{FF2B5EF4-FFF2-40B4-BE49-F238E27FC236}">
                <a16:creationId xmlns:a16="http://schemas.microsoft.com/office/drawing/2014/main" id="{E9B2F329-C96F-931F-FF7D-80ABC63CD940}"/>
              </a:ext>
            </a:extLst>
          </p:cNvPr>
          <p:cNvPicPr>
            <a:picLocks noChangeAspect="1"/>
          </p:cNvPicPr>
          <p:nvPr/>
        </p:nvPicPr>
        <p:blipFill>
          <a:blip r:embed="rId2"/>
          <a:stretch>
            <a:fillRect/>
          </a:stretch>
        </p:blipFill>
        <p:spPr>
          <a:xfrm>
            <a:off x="2455555" y="2067605"/>
            <a:ext cx="2483298" cy="953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82BA68F6-EFB5-F250-74BE-ED860CCF4A63}"/>
              </a:ext>
            </a:extLst>
          </p:cNvPr>
          <p:cNvPicPr>
            <a:picLocks noChangeAspect="1"/>
          </p:cNvPicPr>
          <p:nvPr/>
        </p:nvPicPr>
        <p:blipFill>
          <a:blip r:embed="rId3"/>
          <a:stretch>
            <a:fillRect/>
          </a:stretch>
        </p:blipFill>
        <p:spPr>
          <a:xfrm>
            <a:off x="2697293" y="3607658"/>
            <a:ext cx="2000031" cy="24502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A19DC2F4-A9F3-DE56-1CB6-CC9579372A78}"/>
              </a:ext>
            </a:extLst>
          </p:cNvPr>
          <p:cNvPicPr>
            <a:picLocks noChangeAspect="1"/>
          </p:cNvPicPr>
          <p:nvPr/>
        </p:nvPicPr>
        <p:blipFill>
          <a:blip r:embed="rId4"/>
          <a:stretch>
            <a:fillRect/>
          </a:stretch>
        </p:blipFill>
        <p:spPr>
          <a:xfrm>
            <a:off x="6920771" y="2059061"/>
            <a:ext cx="4157132" cy="9110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C994310C-EFB5-9E6E-370C-2BE8E4F22016}"/>
              </a:ext>
            </a:extLst>
          </p:cNvPr>
          <p:cNvPicPr>
            <a:picLocks noChangeAspect="1"/>
          </p:cNvPicPr>
          <p:nvPr/>
        </p:nvPicPr>
        <p:blipFill>
          <a:blip r:embed="rId5"/>
          <a:stretch>
            <a:fillRect/>
          </a:stretch>
        </p:blipFill>
        <p:spPr>
          <a:xfrm>
            <a:off x="7854565" y="3999583"/>
            <a:ext cx="2314172" cy="15183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364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B4F6CB-7E88-8079-4F18-9E7DBC1155B4}"/>
              </a:ext>
            </a:extLst>
          </p:cNvPr>
          <p:cNvPicPr>
            <a:picLocks noChangeAspect="1"/>
          </p:cNvPicPr>
          <p:nvPr/>
        </p:nvPicPr>
        <p:blipFill>
          <a:blip r:embed="rId2"/>
          <a:stretch>
            <a:fillRect/>
          </a:stretch>
        </p:blipFill>
        <p:spPr>
          <a:xfrm>
            <a:off x="4948629" y="2727776"/>
            <a:ext cx="6980483" cy="385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65FB42C4-2059-9838-FD09-87CC80BF3B2E}"/>
              </a:ext>
            </a:extLst>
          </p:cNvPr>
          <p:cNvPicPr>
            <a:picLocks noChangeAspect="1"/>
          </p:cNvPicPr>
          <p:nvPr/>
        </p:nvPicPr>
        <p:blipFill>
          <a:blip r:embed="rId3"/>
          <a:stretch>
            <a:fillRect/>
          </a:stretch>
        </p:blipFill>
        <p:spPr>
          <a:xfrm>
            <a:off x="4948628" y="538008"/>
            <a:ext cx="6980484" cy="19949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itle 1">
            <a:extLst>
              <a:ext uri="{FF2B5EF4-FFF2-40B4-BE49-F238E27FC236}">
                <a16:creationId xmlns:a16="http://schemas.microsoft.com/office/drawing/2014/main" id="{12DFFED3-592B-8CC4-DB18-FDA9E4FF3F4D}"/>
              </a:ext>
            </a:extLst>
          </p:cNvPr>
          <p:cNvSpPr txBox="1">
            <a:spLocks/>
          </p:cNvSpPr>
          <p:nvPr/>
        </p:nvSpPr>
        <p:spPr>
          <a:xfrm>
            <a:off x="254825" y="1331055"/>
            <a:ext cx="4639302" cy="748817"/>
          </a:xfrm>
          <a:prstGeom prst="rect">
            <a:avLst/>
          </a:prstGeom>
        </p:spPr>
        <p:txBody>
          <a:bodyPr>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Year, Quarter, Month wise Load Factor</a:t>
            </a:r>
            <a:endParaRPr lang="en-IN" b="1" dirty="0">
              <a:solidFill>
                <a:srgbClr val="002060"/>
              </a:solidFill>
            </a:endParaRPr>
          </a:p>
        </p:txBody>
      </p:sp>
      <p:pic>
        <p:nvPicPr>
          <p:cNvPr id="15" name="Picture 14">
            <a:extLst>
              <a:ext uri="{FF2B5EF4-FFF2-40B4-BE49-F238E27FC236}">
                <a16:creationId xmlns:a16="http://schemas.microsoft.com/office/drawing/2014/main" id="{00BB6056-2D9D-C426-247C-5D903D89BEAD}"/>
              </a:ext>
            </a:extLst>
          </p:cNvPr>
          <p:cNvPicPr>
            <a:picLocks noChangeAspect="1"/>
          </p:cNvPicPr>
          <p:nvPr/>
        </p:nvPicPr>
        <p:blipFill>
          <a:blip r:embed="rId4"/>
          <a:stretch>
            <a:fillRect/>
          </a:stretch>
        </p:blipFill>
        <p:spPr>
          <a:xfrm>
            <a:off x="539621" y="2717266"/>
            <a:ext cx="4222500" cy="3834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293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1572E-59CD-9715-8984-5AE20D6AD015}"/>
              </a:ext>
            </a:extLst>
          </p:cNvPr>
          <p:cNvPicPr>
            <a:picLocks noChangeAspect="1"/>
          </p:cNvPicPr>
          <p:nvPr/>
        </p:nvPicPr>
        <p:blipFill>
          <a:blip r:embed="rId2"/>
          <a:stretch>
            <a:fillRect/>
          </a:stretch>
        </p:blipFill>
        <p:spPr>
          <a:xfrm>
            <a:off x="8196960" y="2410383"/>
            <a:ext cx="3068763" cy="3046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CF99CE94-3A22-B816-93D6-AC1A4EC9B9E5}"/>
              </a:ext>
            </a:extLst>
          </p:cNvPr>
          <p:cNvPicPr>
            <a:picLocks noChangeAspect="1"/>
          </p:cNvPicPr>
          <p:nvPr/>
        </p:nvPicPr>
        <p:blipFill>
          <a:blip r:embed="rId3"/>
          <a:stretch>
            <a:fillRect/>
          </a:stretch>
        </p:blipFill>
        <p:spPr>
          <a:xfrm>
            <a:off x="4329039" y="4433132"/>
            <a:ext cx="3702081" cy="2094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5E1CECD-9118-CDEF-DA56-46FD52AC5D38}"/>
              </a:ext>
            </a:extLst>
          </p:cNvPr>
          <p:cNvPicPr>
            <a:picLocks noChangeAspect="1"/>
          </p:cNvPicPr>
          <p:nvPr/>
        </p:nvPicPr>
        <p:blipFill>
          <a:blip r:embed="rId4"/>
          <a:stretch>
            <a:fillRect/>
          </a:stretch>
        </p:blipFill>
        <p:spPr>
          <a:xfrm>
            <a:off x="1094437" y="2187495"/>
            <a:ext cx="3068764" cy="3940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C393B4A7-2398-9B61-FDEA-4D06F28F85E8}"/>
              </a:ext>
            </a:extLst>
          </p:cNvPr>
          <p:cNvPicPr>
            <a:picLocks noChangeAspect="1"/>
          </p:cNvPicPr>
          <p:nvPr/>
        </p:nvPicPr>
        <p:blipFill>
          <a:blip r:embed="rId5"/>
          <a:stretch>
            <a:fillRect/>
          </a:stretch>
        </p:blipFill>
        <p:spPr>
          <a:xfrm>
            <a:off x="4368091" y="1601470"/>
            <a:ext cx="3610479" cy="2657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37032663-3802-38B2-EE21-67A127F7FF6E}"/>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Carrier-wise Load Factor</a:t>
            </a:r>
            <a:endParaRPr lang="en-IN" b="1" dirty="0">
              <a:solidFill>
                <a:srgbClr val="002060"/>
              </a:solidFill>
            </a:endParaRPr>
          </a:p>
        </p:txBody>
      </p:sp>
    </p:spTree>
    <p:extLst>
      <p:ext uri="{BB962C8B-B14F-4D97-AF65-F5344CB8AC3E}">
        <p14:creationId xmlns:p14="http://schemas.microsoft.com/office/powerpoint/2010/main" val="198336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E7ABEF-4245-D893-92E7-E371C5712512}"/>
              </a:ext>
            </a:extLst>
          </p:cNvPr>
          <p:cNvPicPr>
            <a:picLocks noChangeAspect="1"/>
          </p:cNvPicPr>
          <p:nvPr/>
        </p:nvPicPr>
        <p:blipFill>
          <a:blip r:embed="rId2"/>
          <a:stretch>
            <a:fillRect/>
          </a:stretch>
        </p:blipFill>
        <p:spPr>
          <a:xfrm>
            <a:off x="6263947" y="3898685"/>
            <a:ext cx="4448796" cy="2715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03A7B889-F64C-AD51-4BF3-B85E2A45DBF1}"/>
              </a:ext>
            </a:extLst>
          </p:cNvPr>
          <p:cNvPicPr>
            <a:picLocks noChangeAspect="1"/>
          </p:cNvPicPr>
          <p:nvPr/>
        </p:nvPicPr>
        <p:blipFill>
          <a:blip r:embed="rId3"/>
          <a:stretch>
            <a:fillRect/>
          </a:stretch>
        </p:blipFill>
        <p:spPr>
          <a:xfrm>
            <a:off x="1571637" y="1087678"/>
            <a:ext cx="3853097" cy="3053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0F0592F-23E4-5B8F-10E7-667F44AFB530}"/>
              </a:ext>
            </a:extLst>
          </p:cNvPr>
          <p:cNvPicPr>
            <a:picLocks noChangeAspect="1"/>
          </p:cNvPicPr>
          <p:nvPr/>
        </p:nvPicPr>
        <p:blipFill>
          <a:blip r:embed="rId4"/>
          <a:stretch>
            <a:fillRect/>
          </a:stretch>
        </p:blipFill>
        <p:spPr>
          <a:xfrm>
            <a:off x="6558447" y="1360945"/>
            <a:ext cx="3859797" cy="23807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89CFDCBE-B810-77EF-86CD-FA5B20610D95}"/>
              </a:ext>
            </a:extLst>
          </p:cNvPr>
          <p:cNvPicPr>
            <a:picLocks noChangeAspect="1"/>
          </p:cNvPicPr>
          <p:nvPr/>
        </p:nvPicPr>
        <p:blipFill>
          <a:blip r:embed="rId5"/>
          <a:stretch>
            <a:fillRect/>
          </a:stretch>
        </p:blipFill>
        <p:spPr>
          <a:xfrm>
            <a:off x="1296622" y="4290846"/>
            <a:ext cx="4382112" cy="24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itle 1">
            <a:extLst>
              <a:ext uri="{FF2B5EF4-FFF2-40B4-BE49-F238E27FC236}">
                <a16:creationId xmlns:a16="http://schemas.microsoft.com/office/drawing/2014/main" id="{0B85E52E-D014-48B7-1BA0-AB43713A33E3}"/>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Carrier-wise #Passengers</a:t>
            </a:r>
            <a:endParaRPr lang="en-IN" b="1" dirty="0">
              <a:solidFill>
                <a:srgbClr val="002060"/>
              </a:solidFill>
            </a:endParaRPr>
          </a:p>
        </p:txBody>
      </p:sp>
    </p:spTree>
    <p:extLst>
      <p:ext uri="{BB962C8B-B14F-4D97-AF65-F5344CB8AC3E}">
        <p14:creationId xmlns:p14="http://schemas.microsoft.com/office/powerpoint/2010/main" val="716832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546724-7077-2743-1130-F44B8DB267F0}"/>
              </a:ext>
            </a:extLst>
          </p:cNvPr>
          <p:cNvPicPr>
            <a:picLocks noChangeAspect="1"/>
          </p:cNvPicPr>
          <p:nvPr/>
        </p:nvPicPr>
        <p:blipFill>
          <a:blip r:embed="rId2"/>
          <a:stretch>
            <a:fillRect/>
          </a:stretch>
        </p:blipFill>
        <p:spPr>
          <a:xfrm>
            <a:off x="7044114" y="3960049"/>
            <a:ext cx="3048425" cy="272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CC04F0B4-3F09-AACD-2B71-DC9CF8583140}"/>
              </a:ext>
            </a:extLst>
          </p:cNvPr>
          <p:cNvPicPr>
            <a:picLocks noChangeAspect="1"/>
          </p:cNvPicPr>
          <p:nvPr/>
        </p:nvPicPr>
        <p:blipFill>
          <a:blip r:embed="rId3"/>
          <a:stretch>
            <a:fillRect/>
          </a:stretch>
        </p:blipFill>
        <p:spPr>
          <a:xfrm>
            <a:off x="1803536" y="4071771"/>
            <a:ext cx="3441771" cy="2612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A95B385-88F1-C9F1-1040-1BA8B212C79D}"/>
              </a:ext>
            </a:extLst>
          </p:cNvPr>
          <p:cNvPicPr>
            <a:picLocks noChangeAspect="1"/>
          </p:cNvPicPr>
          <p:nvPr/>
        </p:nvPicPr>
        <p:blipFill>
          <a:blip r:embed="rId4"/>
          <a:stretch>
            <a:fillRect/>
          </a:stretch>
        </p:blipFill>
        <p:spPr>
          <a:xfrm>
            <a:off x="6514938" y="1145349"/>
            <a:ext cx="3931981" cy="2549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FE528B6-4059-856F-DDBE-5EC668684801}"/>
              </a:ext>
            </a:extLst>
          </p:cNvPr>
          <p:cNvPicPr>
            <a:picLocks noChangeAspect="1"/>
          </p:cNvPicPr>
          <p:nvPr/>
        </p:nvPicPr>
        <p:blipFill>
          <a:blip r:embed="rId5"/>
          <a:stretch>
            <a:fillRect/>
          </a:stretch>
        </p:blipFill>
        <p:spPr>
          <a:xfrm>
            <a:off x="1497364" y="1005191"/>
            <a:ext cx="3948944" cy="282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itle 1">
            <a:extLst>
              <a:ext uri="{FF2B5EF4-FFF2-40B4-BE49-F238E27FC236}">
                <a16:creationId xmlns:a16="http://schemas.microsoft.com/office/drawing/2014/main" id="{6C9E3FD2-3A07-5376-94EE-69D6C2721F38}"/>
              </a:ext>
            </a:extLst>
          </p:cNvPr>
          <p:cNvSpPr txBox="1">
            <a:spLocks/>
          </p:cNvSpPr>
          <p:nvPr/>
        </p:nvSpPr>
        <p:spPr>
          <a:xfrm>
            <a:off x="1141413" y="303209"/>
            <a:ext cx="9936490" cy="52711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solidFill>
                  <a:srgbClr val="002060"/>
                </a:solidFill>
              </a:rPr>
              <a:t>TOP Routes wise #Flights</a:t>
            </a:r>
            <a:endParaRPr lang="en-IN" b="1" dirty="0">
              <a:solidFill>
                <a:srgbClr val="002060"/>
              </a:solidFill>
            </a:endParaRPr>
          </a:p>
        </p:txBody>
      </p:sp>
    </p:spTree>
    <p:extLst>
      <p:ext uri="{BB962C8B-B14F-4D97-AF65-F5344CB8AC3E}">
        <p14:creationId xmlns:p14="http://schemas.microsoft.com/office/powerpoint/2010/main" val="921110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1343</TotalTime>
  <Words>767</Words>
  <Application>Microsoft Office PowerPoint</Application>
  <PresentationFormat>Widescreen</PresentationFormat>
  <Paragraphs>58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Tw Cen MT</vt:lpstr>
      <vt:lpstr>Circuit</vt:lpstr>
      <vt:lpstr>P581 High Cloud Airlines</vt:lpstr>
      <vt:lpstr>OBJECTIVES </vt:lpstr>
      <vt:lpstr>METHODS USED</vt:lpstr>
      <vt:lpstr>Cross-verification of all the key metrics &gt;</vt:lpstr>
      <vt:lpstr>KPIs – Overall Load Factor and #Flights</vt:lpstr>
      <vt:lpstr>PowerPoint Presentation</vt:lpstr>
      <vt:lpstr>PowerPoint Presentation</vt:lpstr>
      <vt:lpstr>PowerPoint Presentation</vt:lpstr>
      <vt:lpstr>PowerPoint Presentation</vt:lpstr>
      <vt:lpstr>PowerPoint Presentation</vt:lpstr>
      <vt:lpstr>PowerPoint Presentation</vt:lpstr>
      <vt:lpstr>OVERALL Analysis </vt:lpstr>
      <vt:lpstr>OVERALL Analysis </vt:lpstr>
      <vt:lpstr>All Dashboards for Reference &gt;</vt:lpstr>
      <vt:lpstr>PowerPoint Presentation</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Bikash Gupta</dc:creator>
  <cp:lastModifiedBy>Bikash Gupta</cp:lastModifiedBy>
  <cp:revision>72</cp:revision>
  <dcterms:created xsi:type="dcterms:W3CDTF">2024-08-09T05:56:33Z</dcterms:created>
  <dcterms:modified xsi:type="dcterms:W3CDTF">2024-08-10T15:17:27Z</dcterms:modified>
</cp:coreProperties>
</file>