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28.jpeg" ContentType="image/jpeg"/>
  <Override PartName="/ppt/media/image18.jpeg" ContentType="image/jpeg"/>
  <Override PartName="/ppt/media/image8.gif" ContentType="image/gif"/>
  <Override PartName="/ppt/media/image4.jpeg" ContentType="image/jpeg"/>
  <Override PartName="/ppt/media/image25.jpeg" ContentType="image/jpeg"/>
  <Override PartName="/ppt/media/image26.jpeg" ContentType="image/jpeg"/>
  <Override PartName="/ppt/media/image5.jpeg" ContentType="image/jpeg"/>
  <Override PartName="/ppt/media/image10.jpeg" ContentType="image/jpeg"/>
  <Override PartName="/ppt/media/image7.gif" ContentType="image/gif"/>
  <Override PartName="/ppt/media/image29.jpeg" ContentType="image/jpeg"/>
  <Override PartName="/ppt/media/image6.jpeg" ContentType="image/jpeg"/>
  <Override PartName="/ppt/media/image11.jpeg" ContentType="image/jpeg"/>
  <Override PartName="/ppt/media/image13.png" ContentType="image/png"/>
  <Override PartName="/ppt/media/image12.jpeg" ContentType="image/jpeg"/>
  <Override PartName="/ppt/media/image30.jpeg" ContentType="image/jpeg"/>
  <Override PartName="/ppt/media/image3.jpeg" ContentType="image/jpeg"/>
  <Override PartName="/ppt/media/image24.jpeg" ContentType="image/jpeg"/>
  <Override PartName="/ppt/media/image2.jpeg" ContentType="image/jpeg"/>
  <Override PartName="/ppt/media/image23.jpeg" ContentType="image/jpeg"/>
  <Override PartName="/ppt/media/image31.png" ContentType="image/png"/>
  <Override PartName="/ppt/media/image1.png" ContentType="image/png"/>
  <Override PartName="/ppt/media/image14.jpeg" ContentType="image/jpeg"/>
  <Override PartName="/ppt/media/image15.jpeg" ContentType="image/jpeg"/>
  <Override PartName="/ppt/media/image16.jpeg" ContentType="image/jpeg"/>
  <Override PartName="/ppt/media/image27.jpeg" ContentType="image/jpeg"/>
  <Override PartName="/ppt/media/image17.gif" ContentType="image/gif"/>
  <Override PartName="/ppt/media/image21.png" ContentType="image/png"/>
  <Override PartName="/ppt/media/image19.png" ContentType="image/png"/>
  <Override PartName="/ppt/media/image20.jpeg" ContentType="image/jpeg"/>
  <Override PartName="/ppt/media/image22.jpeg" ContentType="image/jpeg"/>
  <Override PartName="/ppt/media/image9.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1.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444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39"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png"/><Relationship Id="rId3" Type="http://schemas.openxmlformats.org/officeDocument/2006/relationships/image" Target="../media/image14.jpeg"/><Relationship Id="rId4" Type="http://schemas.openxmlformats.org/officeDocument/2006/relationships/image" Target="../media/image15.jpeg"/><Relationship Id="rId5" Type="http://schemas.openxmlformats.org/officeDocument/2006/relationships/image" Target="../media/image16.jpeg"/><Relationship Id="rId6"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7.gif"/><Relationship Id="rId2" Type="http://schemas.openxmlformats.org/officeDocument/2006/relationships/image" Target="../media/image18.jpeg"/><Relationship Id="rId3" Type="http://schemas.openxmlformats.org/officeDocument/2006/relationships/image" Target="../media/image19.png"/><Relationship Id="rId4"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jpe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image" Target="../media/image28.jpeg"/><Relationship Id="rId4"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hyperlink" Target="https://en.wikipedia.org/wiki/States_and_Social_Revolutions" TargetMode="External"/><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279720" y="0"/>
            <a:ext cx="5405400" cy="6080760"/>
          </a:xfrm>
          <a:prstGeom prst="rect">
            <a:avLst/>
          </a:prstGeom>
          <a:noFill/>
          <a:ln>
            <a:noFill/>
          </a:ln>
        </p:spPr>
        <p:style>
          <a:lnRef idx="0"/>
          <a:fillRef idx="0"/>
          <a:effectRef idx="0"/>
          <a:fontRef idx="minor"/>
        </p:style>
        <p:txBody>
          <a:bodyPr lIns="90000" rIns="90000" tIns="45000" bIns="45000">
            <a:spAutoFit/>
          </a:bodyPr>
          <a:p>
            <a:pPr marL="457200">
              <a:lnSpc>
                <a:spcPct val="115000"/>
              </a:lnSpc>
            </a:pPr>
            <a:r>
              <a:rPr b="1" lang="en-US" sz="2000" spc="-1" strike="noStrike">
                <a:solidFill>
                  <a:srgbClr val="000000"/>
                </a:solidFill>
                <a:latin typeface="Times New Roman"/>
                <a:ea typeface="Times New Roman"/>
              </a:rPr>
              <a:t>2. The Periphery:</a:t>
            </a:r>
            <a:endParaRPr b="0" lang="en-US" sz="2000" spc="-1" strike="noStrike">
              <a:latin typeface="Arial"/>
            </a:endParaRPr>
          </a:p>
          <a:p>
            <a:pPr marL="743040" indent="-284760">
              <a:lnSpc>
                <a:spcPct val="115000"/>
              </a:lnSpc>
              <a:spcAft>
                <a:spcPts val="1440"/>
              </a:spcAft>
              <a:buClr>
                <a:srgbClr val="424142"/>
              </a:buClr>
              <a:buFont typeface="Wingdings" charset="2"/>
              <a:buChar char=""/>
            </a:pPr>
            <a:r>
              <a:rPr b="0" lang="en-US" sz="2000" spc="-1" strike="noStrike">
                <a:solidFill>
                  <a:srgbClr val="424142"/>
                </a:solidFill>
                <a:latin typeface="Times New Roman"/>
                <a:ea typeface="Times New Roman"/>
              </a:rPr>
              <a:t>The countries put in this category are the </a:t>
            </a:r>
            <a:r>
              <a:rPr b="1" lang="en-US" sz="2000" spc="-1" strike="noStrike">
                <a:solidFill>
                  <a:srgbClr val="424142"/>
                </a:solidFill>
                <a:latin typeface="Times New Roman"/>
                <a:ea typeface="Times New Roman"/>
              </a:rPr>
              <a:t>East European countries (especially Poland) </a:t>
            </a:r>
            <a:r>
              <a:rPr b="0" lang="en-US" sz="2000" spc="-1" strike="noStrike">
                <a:solidFill>
                  <a:srgbClr val="424142"/>
                </a:solidFill>
                <a:latin typeface="Times New Roman"/>
                <a:ea typeface="Times New Roman"/>
              </a:rPr>
              <a:t>and </a:t>
            </a:r>
            <a:r>
              <a:rPr b="1" lang="en-US" sz="2000" spc="-1" strike="noStrike">
                <a:solidFill>
                  <a:srgbClr val="424142"/>
                </a:solidFill>
                <a:latin typeface="Times New Roman"/>
                <a:ea typeface="Times New Roman"/>
              </a:rPr>
              <a:t>Latin America. </a:t>
            </a:r>
            <a:endParaRPr b="0" lang="en-US" sz="2000" spc="-1" strike="noStrike">
              <a:latin typeface="Arial"/>
            </a:endParaRPr>
          </a:p>
          <a:p>
            <a:pPr marL="743040" indent="-284760">
              <a:lnSpc>
                <a:spcPct val="115000"/>
              </a:lnSpc>
              <a:spcAft>
                <a:spcPts val="1440"/>
              </a:spcAft>
              <a:buClr>
                <a:srgbClr val="424142"/>
              </a:buClr>
              <a:buFont typeface="Wingdings" charset="2"/>
              <a:buChar char=""/>
            </a:pPr>
            <a:r>
              <a:rPr b="1" lang="en-US" sz="2000" spc="-1" strike="noStrike">
                <a:solidFill>
                  <a:srgbClr val="424142"/>
                </a:solidFill>
                <a:latin typeface="Times New Roman"/>
                <a:ea typeface="Times New Roman"/>
              </a:rPr>
              <a:t>These countries lacked their own strong governments </a:t>
            </a:r>
            <a:r>
              <a:rPr b="0" lang="en-US" sz="2000" spc="-1" strike="noStrike">
                <a:solidFill>
                  <a:srgbClr val="424142"/>
                </a:solidFill>
                <a:latin typeface="Times New Roman"/>
                <a:ea typeface="Times New Roman"/>
              </a:rPr>
              <a:t>and were </a:t>
            </a:r>
            <a:r>
              <a:rPr b="1" lang="en-US" sz="2000" spc="-1" strike="noStrike">
                <a:solidFill>
                  <a:srgbClr val="424142"/>
                </a:solidFill>
                <a:latin typeface="Times New Roman"/>
                <a:ea typeface="Times New Roman"/>
              </a:rPr>
              <a:t>controlled by other states</a:t>
            </a:r>
            <a:r>
              <a:rPr b="0" lang="en-US" sz="2000" spc="-1" strike="noStrike">
                <a:solidFill>
                  <a:srgbClr val="424142"/>
                </a:solidFill>
                <a:latin typeface="Times New Roman"/>
                <a:ea typeface="Times New Roman"/>
              </a:rPr>
              <a:t>. </a:t>
            </a:r>
            <a:endParaRPr b="0" lang="en-US" sz="2000" spc="-1" strike="noStrike">
              <a:latin typeface="Arial"/>
            </a:endParaRPr>
          </a:p>
          <a:p>
            <a:pPr marL="743040" indent="-284760">
              <a:lnSpc>
                <a:spcPct val="115000"/>
              </a:lnSpc>
              <a:spcAft>
                <a:spcPts val="1440"/>
              </a:spcAft>
              <a:buClr>
                <a:srgbClr val="424142"/>
              </a:buClr>
              <a:buFont typeface="Wingdings" charset="2"/>
              <a:buChar char=""/>
            </a:pPr>
            <a:r>
              <a:rPr b="0" lang="en-US" sz="2000" spc="-1" strike="noStrike">
                <a:solidFill>
                  <a:srgbClr val="424142"/>
                </a:solidFill>
                <a:latin typeface="Times New Roman"/>
                <a:ea typeface="Times New Roman"/>
              </a:rPr>
              <a:t>They </a:t>
            </a:r>
            <a:r>
              <a:rPr b="1" lang="en-US" sz="2000" spc="-1" strike="noStrike">
                <a:solidFill>
                  <a:srgbClr val="424142"/>
                </a:solidFill>
                <a:latin typeface="Times New Roman"/>
                <a:ea typeface="Times New Roman"/>
              </a:rPr>
              <a:t>exported raw material </a:t>
            </a:r>
            <a:r>
              <a:rPr b="0" lang="en-US" sz="2000" spc="-1" strike="noStrike">
                <a:solidFill>
                  <a:srgbClr val="424142"/>
                </a:solidFill>
                <a:latin typeface="Times New Roman"/>
                <a:ea typeface="Times New Roman"/>
              </a:rPr>
              <a:t>to the </a:t>
            </a:r>
            <a:r>
              <a:rPr b="1" lang="en-US" sz="2000" spc="-1" strike="noStrike">
                <a:solidFill>
                  <a:srgbClr val="424142"/>
                </a:solidFill>
                <a:latin typeface="Times New Roman"/>
                <a:ea typeface="Times New Roman"/>
              </a:rPr>
              <a:t>core region. </a:t>
            </a:r>
            <a:r>
              <a:rPr b="0" lang="en-US" sz="2000" spc="-1" strike="noStrike">
                <a:solidFill>
                  <a:srgbClr val="424142"/>
                </a:solidFill>
                <a:latin typeface="Times New Roman"/>
                <a:ea typeface="Times New Roman"/>
              </a:rPr>
              <a:t>They extracted much of the capital surpluses of these countries through </a:t>
            </a:r>
            <a:r>
              <a:rPr b="1" lang="en-US" sz="2000" spc="-1" strike="noStrike">
                <a:solidFill>
                  <a:srgbClr val="424142"/>
                </a:solidFill>
                <a:latin typeface="Times New Roman"/>
                <a:ea typeface="Times New Roman"/>
              </a:rPr>
              <a:t>migrant exchange. </a:t>
            </a:r>
            <a:endParaRPr b="0" lang="en-US" sz="2000" spc="-1" strike="noStrike">
              <a:latin typeface="Arial"/>
            </a:endParaRPr>
          </a:p>
          <a:p>
            <a:pPr marL="743040" indent="-284760">
              <a:lnSpc>
                <a:spcPct val="115000"/>
              </a:lnSpc>
              <a:spcAft>
                <a:spcPts val="1440"/>
              </a:spcAft>
              <a:buClr>
                <a:srgbClr val="424142"/>
              </a:buClr>
              <a:buFont typeface="Wingdings" charset="2"/>
              <a:buChar char=""/>
            </a:pPr>
            <a:r>
              <a:rPr b="0" lang="en-US" sz="2000" spc="-1" strike="noStrike">
                <a:solidFill>
                  <a:srgbClr val="424142"/>
                </a:solidFill>
                <a:latin typeface="Times New Roman"/>
                <a:ea typeface="Times New Roman"/>
              </a:rPr>
              <a:t>The labour in this region was forced and made to </a:t>
            </a:r>
            <a:r>
              <a:rPr b="1" lang="en-US" sz="2000" spc="-1" strike="noStrike">
                <a:solidFill>
                  <a:srgbClr val="424142"/>
                </a:solidFill>
                <a:latin typeface="Times New Roman"/>
                <a:ea typeface="Times New Roman"/>
              </a:rPr>
              <a:t>provide cheaper raw material </a:t>
            </a:r>
            <a:r>
              <a:rPr b="0" lang="en-US" sz="2000" spc="-1" strike="noStrike">
                <a:solidFill>
                  <a:srgbClr val="424142"/>
                </a:solidFill>
                <a:latin typeface="Times New Roman"/>
                <a:ea typeface="Times New Roman"/>
              </a:rPr>
              <a:t>to be exported to Europe.</a:t>
            </a:r>
            <a:endParaRPr b="0" lang="en-US" sz="2000" spc="-1" strike="noStrike">
              <a:latin typeface="Arial"/>
            </a:endParaRPr>
          </a:p>
          <a:p>
            <a:pPr marL="457200">
              <a:lnSpc>
                <a:spcPct val="115000"/>
              </a:lnSpc>
              <a:spcAft>
                <a:spcPts val="1440"/>
              </a:spcAft>
            </a:pPr>
            <a:endParaRPr b="0" lang="en-US" sz="2000" spc="-1" strike="noStrike">
              <a:latin typeface="Arial"/>
            </a:endParaRPr>
          </a:p>
        </p:txBody>
      </p:sp>
      <p:pic>
        <p:nvPicPr>
          <p:cNvPr id="160" name="Picture 2" descr="https://images.mapsofworld.com/cms/2016/10/map-of-eastern-europe.jpg"/>
          <p:cNvPicPr/>
          <p:nvPr/>
        </p:nvPicPr>
        <p:blipFill>
          <a:blip r:embed="rId1"/>
          <a:stretch/>
        </p:blipFill>
        <p:spPr>
          <a:xfrm>
            <a:off x="8601120" y="236520"/>
            <a:ext cx="3075480" cy="2071800"/>
          </a:xfrm>
          <a:prstGeom prst="rect">
            <a:avLst/>
          </a:prstGeom>
          <a:ln>
            <a:noFill/>
          </a:ln>
        </p:spPr>
      </p:pic>
      <p:pic>
        <p:nvPicPr>
          <p:cNvPr id="161" name="Picture 4" descr="https://i.pinimg.com/originals/ed/25/6c/ed256c988fdc13a2c56720bf6236784d.png"/>
          <p:cNvPicPr/>
          <p:nvPr/>
        </p:nvPicPr>
        <p:blipFill>
          <a:blip r:embed="rId2"/>
          <a:stretch/>
        </p:blipFill>
        <p:spPr>
          <a:xfrm>
            <a:off x="7094520" y="2458080"/>
            <a:ext cx="2644560" cy="1820880"/>
          </a:xfrm>
          <a:prstGeom prst="rect">
            <a:avLst/>
          </a:prstGeom>
          <a:ln>
            <a:noFill/>
          </a:ln>
        </p:spPr>
      </p:pic>
      <p:pic>
        <p:nvPicPr>
          <p:cNvPr id="162" name="Picture 6" descr="http://ontheworldmap.com/europe/western-europe-map.jpg"/>
          <p:cNvPicPr/>
          <p:nvPr/>
        </p:nvPicPr>
        <p:blipFill>
          <a:blip r:embed="rId3"/>
          <a:stretch/>
        </p:blipFill>
        <p:spPr>
          <a:xfrm>
            <a:off x="5804640" y="274680"/>
            <a:ext cx="2399400" cy="2102400"/>
          </a:xfrm>
          <a:prstGeom prst="rect">
            <a:avLst/>
          </a:prstGeom>
          <a:ln>
            <a:noFill/>
          </a:ln>
        </p:spPr>
      </p:pic>
      <p:pic>
        <p:nvPicPr>
          <p:cNvPr id="163" name="Picture 8" descr="https://tse2.mm.bing.net/th?id=OIP.f3QhJCaG_5k6NGpUgHI47gHaHz&amp;pid=Api&amp;P=0&amp;w=300&amp;h=300"/>
          <p:cNvPicPr/>
          <p:nvPr/>
        </p:nvPicPr>
        <p:blipFill>
          <a:blip r:embed="rId4"/>
          <a:stretch/>
        </p:blipFill>
        <p:spPr>
          <a:xfrm>
            <a:off x="6283440" y="4428360"/>
            <a:ext cx="1784880" cy="1878840"/>
          </a:xfrm>
          <a:prstGeom prst="rect">
            <a:avLst/>
          </a:prstGeom>
          <a:ln>
            <a:noFill/>
          </a:ln>
        </p:spPr>
      </p:pic>
      <p:pic>
        <p:nvPicPr>
          <p:cNvPr id="164" name="Picture 10" descr="https://tse2.mm.bing.net/th?id=OIP.j9jASP2IK-rWM4osX4PJ_AHaH4&amp;pid=Api&amp;P=0&amp;w=300&amp;h=300"/>
          <p:cNvPicPr/>
          <p:nvPr/>
        </p:nvPicPr>
        <p:blipFill>
          <a:blip r:embed="rId5"/>
          <a:stretch/>
        </p:blipFill>
        <p:spPr>
          <a:xfrm>
            <a:off x="8883000" y="4359600"/>
            <a:ext cx="2155320" cy="22849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81080" y="120240"/>
            <a:ext cx="7771320" cy="6120360"/>
          </a:xfrm>
          <a:prstGeom prst="rect">
            <a:avLst/>
          </a:prstGeom>
          <a:noFill/>
          <a:ln>
            <a:noFill/>
          </a:ln>
        </p:spPr>
        <p:style>
          <a:lnRef idx="0"/>
          <a:fillRef idx="0"/>
          <a:effectRef idx="0"/>
          <a:fontRef idx="minor"/>
        </p:style>
        <p:txBody>
          <a:bodyPr lIns="90000" rIns="90000" tIns="45000" bIns="45000">
            <a:spAutoFit/>
          </a:bodyPr>
          <a:p>
            <a:pPr marL="457200">
              <a:lnSpc>
                <a:spcPct val="115000"/>
              </a:lnSpc>
            </a:pPr>
            <a:r>
              <a:rPr b="1" lang="en-US" sz="2000" spc="-1" strike="noStrike">
                <a:solidFill>
                  <a:srgbClr val="000000"/>
                </a:solidFill>
                <a:latin typeface="Times New Roman"/>
                <a:ea typeface="Times New Roman"/>
              </a:rPr>
              <a:t>3. Semi-periphery:</a:t>
            </a:r>
            <a:endParaRPr b="0" lang="en-US" sz="2000" spc="-1" strike="noStrike">
              <a:latin typeface="Arial"/>
            </a:endParaRPr>
          </a:p>
          <a:p>
            <a:pPr marL="800280" indent="-342000">
              <a:lnSpc>
                <a:spcPct val="115000"/>
              </a:lnSpc>
              <a:spcAft>
                <a:spcPts val="1440"/>
              </a:spcAft>
              <a:buClr>
                <a:srgbClr val="424142"/>
              </a:buClr>
              <a:buFont typeface="Wingdings" charset="2"/>
              <a:buChar char=""/>
            </a:pPr>
            <a:r>
              <a:rPr b="0" lang="en-US" sz="2000" spc="-1" strike="noStrike">
                <a:solidFill>
                  <a:srgbClr val="424142"/>
                </a:solidFill>
                <a:latin typeface="Times New Roman"/>
                <a:ea typeface="Times New Roman"/>
              </a:rPr>
              <a:t>This region </a:t>
            </a:r>
            <a:r>
              <a:rPr b="1" lang="en-US" sz="2000" spc="-1" strike="noStrike">
                <a:solidFill>
                  <a:srgbClr val="424142"/>
                </a:solidFill>
                <a:latin typeface="Times New Roman"/>
                <a:ea typeface="Times New Roman"/>
              </a:rPr>
              <a:t>lies between the core and the periphery regions. </a:t>
            </a:r>
            <a:endParaRPr b="0" lang="en-US" sz="2000" spc="-1" strike="noStrike">
              <a:latin typeface="Arial"/>
            </a:endParaRPr>
          </a:p>
          <a:p>
            <a:pPr marL="800280" indent="-342000">
              <a:lnSpc>
                <a:spcPct val="115000"/>
              </a:lnSpc>
              <a:spcAft>
                <a:spcPts val="1440"/>
              </a:spcAft>
              <a:buClr>
                <a:srgbClr val="424142"/>
              </a:buClr>
              <a:buFont typeface="Wingdings" charset="2"/>
              <a:buChar char=""/>
            </a:pPr>
            <a:r>
              <a:rPr b="0" lang="en-US" sz="2000" spc="-1" strike="noStrike">
                <a:solidFill>
                  <a:srgbClr val="424142"/>
                </a:solidFill>
                <a:latin typeface="Times New Roman"/>
                <a:ea typeface="Times New Roman"/>
              </a:rPr>
              <a:t>It consists of the countries of the </a:t>
            </a:r>
            <a:r>
              <a:rPr b="1" lang="en-US" sz="2000" spc="-1" strike="noStrike">
                <a:solidFill>
                  <a:srgbClr val="424142"/>
                </a:solidFill>
                <a:latin typeface="Times New Roman"/>
                <a:ea typeface="Times New Roman"/>
              </a:rPr>
              <a:t>core region which are facing decline in their economy</a:t>
            </a:r>
            <a:r>
              <a:rPr b="0" lang="en-US" sz="2000" spc="-1" strike="noStrike">
                <a:solidFill>
                  <a:srgbClr val="424142"/>
                </a:solidFill>
                <a:latin typeface="Times New Roman"/>
                <a:ea typeface="Times New Roman"/>
              </a:rPr>
              <a:t> and those of </a:t>
            </a:r>
            <a:r>
              <a:rPr b="1" lang="en-US" sz="2000" spc="-1" strike="noStrike">
                <a:solidFill>
                  <a:srgbClr val="424142"/>
                </a:solidFill>
                <a:latin typeface="Times New Roman"/>
                <a:ea typeface="Times New Roman"/>
              </a:rPr>
              <a:t>the periphery whose economy is improving. </a:t>
            </a:r>
            <a:endParaRPr b="0" lang="en-US" sz="2000" spc="-1" strike="noStrike">
              <a:latin typeface="Arial"/>
            </a:endParaRPr>
          </a:p>
          <a:p>
            <a:pPr marL="800280" indent="-342000">
              <a:lnSpc>
                <a:spcPct val="115000"/>
              </a:lnSpc>
              <a:spcAft>
                <a:spcPts val="1440"/>
              </a:spcAft>
              <a:buClr>
                <a:srgbClr val="424142"/>
              </a:buClr>
              <a:buFont typeface="Wingdings" charset="2"/>
              <a:buChar char=""/>
            </a:pPr>
            <a:r>
              <a:rPr b="1" lang="en-US" sz="2000" spc="-1" strike="noStrike">
                <a:solidFill>
                  <a:srgbClr val="424142"/>
                </a:solidFill>
                <a:latin typeface="Times New Roman"/>
                <a:ea typeface="Times New Roman"/>
              </a:rPr>
              <a:t>Wallerstein cites </a:t>
            </a:r>
            <a:r>
              <a:rPr b="0" lang="en-US" sz="2000" spc="-1" strike="noStrike">
                <a:solidFill>
                  <a:srgbClr val="424142"/>
                </a:solidFill>
                <a:latin typeface="Times New Roman"/>
                <a:ea typeface="Times New Roman"/>
              </a:rPr>
              <a:t>the example of </a:t>
            </a:r>
            <a:r>
              <a:rPr b="1" lang="en-US" sz="2000" spc="-1" strike="noStrike">
                <a:solidFill>
                  <a:srgbClr val="424142"/>
                </a:solidFill>
                <a:latin typeface="Times New Roman"/>
                <a:ea typeface="Times New Roman"/>
              </a:rPr>
              <a:t>Portugal and Spain, </a:t>
            </a:r>
            <a:r>
              <a:rPr b="0" lang="en-US" sz="2000" spc="-1" strike="noStrike">
                <a:solidFill>
                  <a:srgbClr val="424142"/>
                </a:solidFill>
                <a:latin typeface="Times New Roman"/>
                <a:ea typeface="Times New Roman"/>
              </a:rPr>
              <a:t>which slipped from their </a:t>
            </a:r>
            <a:r>
              <a:rPr b="1" lang="en-US" sz="2000" spc="-1" strike="noStrike">
                <a:solidFill>
                  <a:srgbClr val="424142"/>
                </a:solidFill>
                <a:latin typeface="Times New Roman"/>
                <a:ea typeface="Times New Roman"/>
              </a:rPr>
              <a:t>core position to that of semi-peripheries. </a:t>
            </a:r>
            <a:endParaRPr b="0" lang="en-US" sz="2000" spc="-1" strike="noStrike">
              <a:latin typeface="Arial"/>
            </a:endParaRPr>
          </a:p>
          <a:p>
            <a:pPr marL="800280" indent="-342000">
              <a:lnSpc>
                <a:spcPct val="115000"/>
              </a:lnSpc>
              <a:spcAft>
                <a:spcPts val="1440"/>
              </a:spcAft>
              <a:buClr>
                <a:srgbClr val="424142"/>
              </a:buClr>
              <a:buFont typeface="Wingdings" charset="2"/>
              <a:buChar char=""/>
            </a:pPr>
            <a:r>
              <a:rPr b="1" lang="en-US" sz="2000" spc="-1" strike="noStrike">
                <a:solidFill>
                  <a:srgbClr val="424142"/>
                </a:solidFill>
                <a:latin typeface="Times New Roman"/>
                <a:ea typeface="Times New Roman"/>
              </a:rPr>
              <a:t>The core exploited the semi-periphery, which exploited the peripheries.</a:t>
            </a:r>
            <a:r>
              <a:rPr b="1" lang="en-US" sz="2200" spc="-1" strike="noStrike">
                <a:solidFill>
                  <a:srgbClr val="000000"/>
                </a:solidFill>
                <a:latin typeface="Times New Roman"/>
                <a:ea typeface="Times New Roman"/>
              </a:rPr>
              <a:t> </a:t>
            </a:r>
            <a:endParaRPr b="0" lang="en-US" sz="2200" spc="-1" strike="noStrike">
              <a:latin typeface="Arial"/>
            </a:endParaRPr>
          </a:p>
          <a:p>
            <a:pPr marL="457200">
              <a:lnSpc>
                <a:spcPct val="115000"/>
              </a:lnSpc>
            </a:pPr>
            <a:r>
              <a:rPr b="1" lang="en-US" sz="2200" spc="-1" strike="noStrike">
                <a:solidFill>
                  <a:srgbClr val="000000"/>
                </a:solidFill>
                <a:latin typeface="Times New Roman"/>
                <a:ea typeface="Times New Roman"/>
              </a:rPr>
              <a:t>4. External Areas:</a:t>
            </a:r>
            <a:endParaRPr b="0" lang="en-US" sz="2200" spc="-1" strike="noStrike">
              <a:latin typeface="Arial"/>
            </a:endParaRPr>
          </a:p>
          <a:p>
            <a:pPr marL="800280" indent="-342000">
              <a:lnSpc>
                <a:spcPct val="115000"/>
              </a:lnSpc>
              <a:spcAft>
                <a:spcPts val="1440"/>
              </a:spcAft>
              <a:buClr>
                <a:srgbClr val="424142"/>
              </a:buClr>
              <a:buFont typeface="Wingdings" charset="2"/>
              <a:buChar char=""/>
            </a:pPr>
            <a:r>
              <a:rPr b="0" lang="en-US" sz="2200" spc="-1" strike="noStrike">
                <a:solidFill>
                  <a:srgbClr val="424142"/>
                </a:solidFill>
                <a:latin typeface="Times New Roman"/>
                <a:ea typeface="Times New Roman"/>
              </a:rPr>
              <a:t>These are the areas which maintain their </a:t>
            </a:r>
            <a:r>
              <a:rPr b="1" lang="en-US" sz="2200" spc="-1" strike="noStrike">
                <a:solidFill>
                  <a:srgbClr val="424142"/>
                </a:solidFill>
                <a:latin typeface="Times New Roman"/>
                <a:ea typeface="Times New Roman"/>
              </a:rPr>
              <a:t>own economic system. </a:t>
            </a:r>
            <a:endParaRPr b="0" lang="en-US" sz="2200" spc="-1" strike="noStrike">
              <a:latin typeface="Arial"/>
            </a:endParaRPr>
          </a:p>
          <a:p>
            <a:pPr marL="800280" indent="-342000">
              <a:lnSpc>
                <a:spcPct val="115000"/>
              </a:lnSpc>
              <a:spcAft>
                <a:spcPts val="1440"/>
              </a:spcAft>
              <a:buClr>
                <a:srgbClr val="424142"/>
              </a:buClr>
              <a:buFont typeface="Wingdings" charset="2"/>
              <a:buChar char=""/>
            </a:pPr>
            <a:r>
              <a:rPr b="0" lang="en-US" sz="2200" spc="-1" strike="noStrike">
                <a:solidFill>
                  <a:srgbClr val="424142"/>
                </a:solidFill>
                <a:latin typeface="Times New Roman"/>
                <a:ea typeface="Times New Roman"/>
              </a:rPr>
              <a:t>The </a:t>
            </a:r>
            <a:r>
              <a:rPr b="1" lang="en-US" sz="2200" spc="-1" strike="noStrike">
                <a:solidFill>
                  <a:srgbClr val="424142"/>
                </a:solidFill>
                <a:latin typeface="Times New Roman"/>
                <a:ea typeface="Times New Roman"/>
              </a:rPr>
              <a:t>internal trade </a:t>
            </a:r>
            <a:r>
              <a:rPr b="0" lang="en-US" sz="2200" spc="-1" strike="noStrike">
                <a:solidFill>
                  <a:srgbClr val="424142"/>
                </a:solidFill>
                <a:latin typeface="Times New Roman"/>
                <a:ea typeface="Times New Roman"/>
              </a:rPr>
              <a:t>is </a:t>
            </a:r>
            <a:r>
              <a:rPr b="1" lang="en-US" sz="2200" spc="-1" strike="noStrike">
                <a:solidFill>
                  <a:srgbClr val="424142"/>
                </a:solidFill>
                <a:latin typeface="Times New Roman"/>
                <a:ea typeface="Times New Roman"/>
              </a:rPr>
              <a:t>given importance by the countries </a:t>
            </a:r>
            <a:r>
              <a:rPr b="0" lang="en-US" sz="2200" spc="-1" strike="noStrike">
                <a:solidFill>
                  <a:srgbClr val="424142"/>
                </a:solidFill>
                <a:latin typeface="Times New Roman"/>
                <a:ea typeface="Times New Roman"/>
              </a:rPr>
              <a:t>of this region. </a:t>
            </a:r>
            <a:r>
              <a:rPr b="1" lang="en-US" sz="2200" spc="-1" strike="noStrike">
                <a:solidFill>
                  <a:srgbClr val="424142"/>
                </a:solidFill>
                <a:latin typeface="Times New Roman"/>
                <a:ea typeface="Times New Roman"/>
              </a:rPr>
              <a:t>Russia is the best example of this region.</a:t>
            </a:r>
            <a:r>
              <a:rPr b="1" lang="en-US" sz="2200" spc="-1" strike="noStrike">
                <a:solidFill>
                  <a:srgbClr val="000000"/>
                </a:solidFill>
                <a:latin typeface="Times New Roman"/>
                <a:ea typeface="SimSun"/>
              </a:rPr>
              <a:t> </a:t>
            </a:r>
            <a:endParaRPr b="0" lang="en-US" sz="2200" spc="-1" strike="noStrike">
              <a:latin typeface="Arial"/>
            </a:endParaRPr>
          </a:p>
        </p:txBody>
      </p:sp>
      <p:pic>
        <p:nvPicPr>
          <p:cNvPr id="166" name="Picture 2" descr="http://www.countrywatch.com/Content/Images/vCOUNTRY/139_map.gif"/>
          <p:cNvPicPr/>
          <p:nvPr/>
        </p:nvPicPr>
        <p:blipFill>
          <a:blip r:embed="rId1"/>
          <a:stretch/>
        </p:blipFill>
        <p:spPr>
          <a:xfrm>
            <a:off x="7591320" y="120240"/>
            <a:ext cx="2980080" cy="2234880"/>
          </a:xfrm>
          <a:prstGeom prst="rect">
            <a:avLst/>
          </a:prstGeom>
          <a:ln>
            <a:noFill/>
          </a:ln>
        </p:spPr>
      </p:pic>
      <p:pic>
        <p:nvPicPr>
          <p:cNvPr id="167" name="Picture 4" descr="http://1.bp.blogspot.com/-_zlfn4RXkQA/T8JTpkVwA0I/AAAAAAAACPg/4qmKR82cNGo/s1600/map-of-spain.jpg"/>
          <p:cNvPicPr/>
          <p:nvPr/>
        </p:nvPicPr>
        <p:blipFill>
          <a:blip r:embed="rId2"/>
          <a:stretch/>
        </p:blipFill>
        <p:spPr>
          <a:xfrm>
            <a:off x="8782200" y="2476440"/>
            <a:ext cx="2868480" cy="2270520"/>
          </a:xfrm>
          <a:prstGeom prst="rect">
            <a:avLst/>
          </a:prstGeom>
          <a:ln>
            <a:noFill/>
          </a:ln>
        </p:spPr>
      </p:pic>
      <p:pic>
        <p:nvPicPr>
          <p:cNvPr id="168" name="Picture 6" descr="http://3.bp.blogspot.com/-3Ahg337YHdM/VRZ_hicjkiI/AAAAAAAAB7U/x8mZE7-gXRs/s1600/286f3506-809d-4977-8d7c-c0d44432b11b.png"/>
          <p:cNvPicPr/>
          <p:nvPr/>
        </p:nvPicPr>
        <p:blipFill>
          <a:blip r:embed="rId3"/>
          <a:stretch/>
        </p:blipFill>
        <p:spPr>
          <a:xfrm>
            <a:off x="7733160" y="4868640"/>
            <a:ext cx="2934000" cy="18680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2" descr="http://image.slidesharecdn.com/firstworldnthirdworldcomparison-150401012301-conversion-gate01/95/first-world-n-third-world-comparison-2-638.jpg?cb=1427869444"/>
          <p:cNvPicPr/>
          <p:nvPr/>
        </p:nvPicPr>
        <p:blipFill>
          <a:blip r:embed="rId1"/>
          <a:stretch/>
        </p:blipFill>
        <p:spPr>
          <a:xfrm>
            <a:off x="-39240" y="0"/>
            <a:ext cx="12108600" cy="67032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46880" y="792360"/>
            <a:ext cx="8119800" cy="3034800"/>
          </a:xfrm>
          <a:prstGeom prst="rect">
            <a:avLst/>
          </a:prstGeom>
          <a:noFill/>
          <a:ln>
            <a:noFill/>
          </a:ln>
        </p:spPr>
        <p:style>
          <a:lnRef idx="0"/>
          <a:fillRef idx="0"/>
          <a:effectRef idx="0"/>
          <a:fontRef idx="minor"/>
        </p:style>
        <p:txBody>
          <a:bodyPr lIns="90000" rIns="90000" tIns="45000" bIns="45000">
            <a:spAutoFit/>
          </a:bodyPr>
          <a:p>
            <a:pPr marL="343080" indent="-342000" algn="just">
              <a:lnSpc>
                <a:spcPct val="107000"/>
              </a:lnSpc>
              <a:buClr>
                <a:srgbClr val="000000"/>
              </a:buClr>
              <a:buFont typeface="Calibri Light"/>
              <a:buAutoNum type="arabicPeriod"/>
            </a:pPr>
            <a:r>
              <a:rPr b="1" lang="en-US" sz="1800" spc="-1" strike="noStrike">
                <a:solidFill>
                  <a:srgbClr val="000000"/>
                </a:solidFill>
                <a:latin typeface="Times New Roman"/>
                <a:ea typeface="SimSun"/>
              </a:rPr>
              <a:t>e.g., skilled wage labor</a:t>
            </a:r>
            <a:r>
              <a:rPr b="0" lang="en-US" sz="1800" spc="-1" strike="noStrike">
                <a:solidFill>
                  <a:srgbClr val="000000"/>
                </a:solidFill>
                <a:latin typeface="Times New Roman"/>
                <a:ea typeface="SimSun"/>
              </a:rPr>
              <a:t> and tenant in the core; </a:t>
            </a:r>
            <a:endParaRPr b="0" lang="en-US" sz="1800" spc="-1" strike="noStrike">
              <a:latin typeface="Arial"/>
            </a:endParaRPr>
          </a:p>
          <a:p>
            <a:pPr marL="343080" indent="-342000" algn="just">
              <a:lnSpc>
                <a:spcPct val="107000"/>
              </a:lnSpc>
              <a:buClr>
                <a:srgbClr val="000000"/>
              </a:buClr>
              <a:buFont typeface="Calibri Light"/>
              <a:buAutoNum type="arabicPeriod"/>
            </a:pPr>
            <a:r>
              <a:rPr b="0" lang="en-US" sz="1800" spc="-1" strike="noStrike">
                <a:solidFill>
                  <a:srgbClr val="000000"/>
                </a:solidFill>
                <a:latin typeface="Times New Roman"/>
                <a:ea typeface="SimSun"/>
              </a:rPr>
              <a:t>Sharecropping in the semi periphery; </a:t>
            </a:r>
            <a:endParaRPr b="0" lang="en-US" sz="1800" spc="-1" strike="noStrike">
              <a:latin typeface="Arial"/>
            </a:endParaRPr>
          </a:p>
          <a:p>
            <a:pPr marL="343080" indent="-342000" algn="just">
              <a:lnSpc>
                <a:spcPct val="107000"/>
              </a:lnSpc>
              <a:spcAft>
                <a:spcPts val="799"/>
              </a:spcAft>
              <a:buClr>
                <a:srgbClr val="000000"/>
              </a:buClr>
              <a:buFont typeface="Calibri Light"/>
              <a:buAutoNum type="arabicPeriod"/>
            </a:pPr>
            <a:r>
              <a:rPr b="0" lang="en-US" sz="1800" spc="-1" strike="noStrike">
                <a:solidFill>
                  <a:srgbClr val="000000"/>
                </a:solidFill>
                <a:latin typeface="Times New Roman"/>
                <a:ea typeface="SimSun"/>
              </a:rPr>
              <a:t>And slavery or "coerced cash-crop labor" in the periphery. </a:t>
            </a:r>
            <a:endParaRPr b="0" lang="en-US" sz="1800" spc="-1" strike="noStrike">
              <a:latin typeface="Arial"/>
            </a:endParaRPr>
          </a:p>
          <a:p>
            <a:pPr marL="228600" algn="just">
              <a:lnSpc>
                <a:spcPct val="107000"/>
              </a:lnSpc>
              <a:spcAft>
                <a:spcPts val="799"/>
              </a:spcAft>
            </a:pPr>
            <a:r>
              <a:rPr b="0" lang="en-US" sz="1800" spc="-1" strike="noStrike">
                <a:solidFill>
                  <a:srgbClr val="000000"/>
                </a:solidFill>
                <a:latin typeface="Times New Roman"/>
                <a:ea typeface="SimSun"/>
              </a:rPr>
              <a:t>The different zones are differentially rewarded by the world economy, with surplus flowing disproportionately to the core areas. </a:t>
            </a:r>
            <a:endParaRPr b="0" lang="en-US" sz="1800" spc="-1" strike="noStrike">
              <a:latin typeface="Arial"/>
            </a:endParaRPr>
          </a:p>
          <a:p>
            <a:pPr marL="228600" algn="just">
              <a:lnSpc>
                <a:spcPct val="107000"/>
              </a:lnSpc>
              <a:spcAft>
                <a:spcPts val="799"/>
              </a:spcAft>
            </a:pPr>
            <a:r>
              <a:rPr b="0" lang="en-US" sz="1800" spc="-1" strike="noStrike">
                <a:solidFill>
                  <a:srgbClr val="000000"/>
                </a:solidFill>
                <a:latin typeface="Times New Roman"/>
                <a:ea typeface="SimSun"/>
              </a:rPr>
              <a:t>Moreover, the </a:t>
            </a:r>
            <a:r>
              <a:rPr b="1" lang="en-US" sz="1800" spc="-1" strike="noStrike">
                <a:solidFill>
                  <a:srgbClr val="000000"/>
                </a:solidFill>
                <a:latin typeface="Times New Roman"/>
                <a:ea typeface="SimSun"/>
              </a:rPr>
              <a:t>economic structure</a:t>
            </a:r>
            <a:r>
              <a:rPr b="0" lang="en-US" sz="1800" spc="-1" strike="noStrike">
                <a:solidFill>
                  <a:srgbClr val="000000"/>
                </a:solidFill>
                <a:latin typeface="Times New Roman"/>
                <a:ea typeface="SimSun"/>
              </a:rPr>
              <a:t> of </a:t>
            </a:r>
            <a:r>
              <a:rPr b="1" lang="en-US" sz="1800" spc="-1" strike="noStrike">
                <a:solidFill>
                  <a:srgbClr val="000000"/>
                </a:solidFill>
                <a:latin typeface="Times New Roman"/>
                <a:ea typeface="SimSun"/>
              </a:rPr>
              <a:t>each zone</a:t>
            </a:r>
            <a:r>
              <a:rPr b="0" lang="en-US" sz="1800" spc="-1" strike="noStrike">
                <a:solidFill>
                  <a:srgbClr val="000000"/>
                </a:solidFill>
                <a:latin typeface="Times New Roman"/>
                <a:ea typeface="SimSun"/>
              </a:rPr>
              <a:t> supports a given sort of </a:t>
            </a:r>
            <a:r>
              <a:rPr b="1" lang="en-US" sz="1800" spc="-1" strike="noStrike">
                <a:solidFill>
                  <a:srgbClr val="000000"/>
                </a:solidFill>
                <a:latin typeface="Times New Roman"/>
                <a:ea typeface="SimSun"/>
              </a:rPr>
              <a:t>dominant class oriented</a:t>
            </a:r>
            <a:r>
              <a:rPr b="0" lang="en-US" sz="1800" spc="-1" strike="noStrike">
                <a:solidFill>
                  <a:srgbClr val="000000"/>
                </a:solidFill>
                <a:latin typeface="Times New Roman"/>
                <a:ea typeface="SimSun"/>
              </a:rPr>
              <a:t> </a:t>
            </a:r>
            <a:r>
              <a:rPr b="1" lang="en-US" sz="1800" spc="-1" strike="noStrike">
                <a:solidFill>
                  <a:srgbClr val="000000"/>
                </a:solidFill>
                <a:latin typeface="Times New Roman"/>
                <a:ea typeface="SimSun"/>
              </a:rPr>
              <a:t>toward the world market</a:t>
            </a:r>
            <a:r>
              <a:rPr b="0" lang="en-US" sz="1800" spc="-1" strike="noStrike">
                <a:solidFill>
                  <a:srgbClr val="000000"/>
                </a:solidFill>
                <a:latin typeface="Times New Roman"/>
                <a:ea typeface="SimSun"/>
              </a:rPr>
              <a:t>, as well as </a:t>
            </a:r>
            <a:r>
              <a:rPr b="1" lang="en-US" sz="1800" spc="-1" strike="noStrike">
                <a:solidFill>
                  <a:srgbClr val="000000"/>
                </a:solidFill>
                <a:latin typeface="Times New Roman"/>
                <a:ea typeface="SimSun"/>
              </a:rPr>
              <a:t>states of a certain strength</a:t>
            </a:r>
            <a:r>
              <a:rPr b="0" lang="en-US" sz="1800" spc="-1" strike="noStrike">
                <a:solidFill>
                  <a:srgbClr val="000000"/>
                </a:solidFill>
                <a:latin typeface="Times New Roman"/>
                <a:ea typeface="SimSun"/>
              </a:rPr>
              <a:t> </a:t>
            </a:r>
            <a:endParaRPr b="0" lang="en-US" sz="1800" spc="-1" strike="noStrike">
              <a:latin typeface="Arial"/>
            </a:endParaRPr>
          </a:p>
          <a:p>
            <a:pPr marL="228600" algn="just">
              <a:lnSpc>
                <a:spcPct val="107000"/>
              </a:lnSpc>
              <a:spcAft>
                <a:spcPts val="799"/>
              </a:spcAft>
            </a:pPr>
            <a:r>
              <a:rPr b="0" lang="en-US" sz="1800" spc="-1" strike="noStrike">
                <a:solidFill>
                  <a:srgbClr val="000000"/>
                </a:solidFill>
                <a:latin typeface="Times New Roman"/>
                <a:ea typeface="SimSun"/>
              </a:rPr>
              <a:t>(</a:t>
            </a:r>
            <a:r>
              <a:rPr b="1" i="1" lang="en-US" sz="1800" spc="-1" strike="noStrike">
                <a:solidFill>
                  <a:srgbClr val="000000"/>
                </a:solidFill>
                <a:latin typeface="Times New Roman"/>
                <a:ea typeface="SimSun"/>
              </a:rPr>
              <a:t>strongest in the core</a:t>
            </a:r>
            <a:r>
              <a:rPr b="0" lang="en-US" sz="1800" spc="-1" strike="noStrike">
                <a:solidFill>
                  <a:srgbClr val="000000"/>
                </a:solidFill>
                <a:latin typeface="Times New Roman"/>
                <a:ea typeface="SimSun"/>
              </a:rPr>
              <a:t> and </a:t>
            </a:r>
            <a:r>
              <a:rPr b="1" lang="en-US" sz="1800" spc="-1" strike="noStrike">
                <a:solidFill>
                  <a:srgbClr val="000000"/>
                </a:solidFill>
                <a:latin typeface="Times New Roman"/>
                <a:ea typeface="SimSun"/>
              </a:rPr>
              <a:t>weakest in the periphery</a:t>
            </a:r>
            <a:r>
              <a:rPr b="0" lang="en-US" sz="1800" spc="-1" strike="noStrike">
                <a:solidFill>
                  <a:srgbClr val="000000"/>
                </a:solidFill>
                <a:latin typeface="Times New Roman"/>
                <a:ea typeface="SimSun"/>
              </a:rPr>
              <a:t>) that </a:t>
            </a:r>
            <a:r>
              <a:rPr b="1" lang="en-US" sz="1800" spc="-1" strike="noStrike">
                <a:solidFill>
                  <a:srgbClr val="000000"/>
                </a:solidFill>
                <a:latin typeface="Times New Roman"/>
                <a:ea typeface="SimSun"/>
              </a:rPr>
              <a:t>operate in the interests of that class.</a:t>
            </a:r>
            <a:r>
              <a:rPr b="0" lang="en-US" sz="1800" spc="-1" strike="noStrike">
                <a:solidFill>
                  <a:srgbClr val="000000"/>
                </a:solidFill>
                <a:latin typeface="Times New Roman"/>
                <a:ea typeface="SimSun"/>
              </a:rPr>
              <a:t> </a:t>
            </a:r>
            <a:endParaRPr b="0" lang="en-US" sz="1800" spc="-1" strike="noStrike">
              <a:latin typeface="Arial"/>
            </a:endParaRPr>
          </a:p>
        </p:txBody>
      </p:sp>
      <p:sp>
        <p:nvSpPr>
          <p:cNvPr id="171" name="CustomShape 2"/>
          <p:cNvSpPr/>
          <p:nvPr/>
        </p:nvSpPr>
        <p:spPr>
          <a:xfrm>
            <a:off x="146880" y="3859920"/>
            <a:ext cx="7092000" cy="260388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1800" spc="-1" strike="noStrike">
                <a:solidFill>
                  <a:srgbClr val="000000"/>
                </a:solidFill>
                <a:latin typeface="Times New Roman"/>
                <a:ea typeface="SimSun"/>
              </a:rPr>
              <a:t>Finally,</a:t>
            </a:r>
            <a:r>
              <a:rPr b="0" lang="en-US" sz="1800" spc="-1" strike="noStrike">
                <a:solidFill>
                  <a:srgbClr val="000000"/>
                </a:solidFill>
                <a:latin typeface="Times New Roman"/>
                <a:ea typeface="SimSun"/>
              </a:rPr>
              <a:t> according to Wallerstein, </a:t>
            </a:r>
            <a:r>
              <a:rPr b="1" i="1" lang="en-US" sz="2000" spc="-1" strike="noStrike">
                <a:solidFill>
                  <a:srgbClr val="000000"/>
                </a:solidFill>
                <a:latin typeface="Times New Roman"/>
                <a:ea typeface="SimSun"/>
              </a:rPr>
              <a:t>The differential strength of the multiple states </a:t>
            </a:r>
            <a:r>
              <a:rPr b="0" lang="en-US" sz="1800" spc="-1" strike="noStrike">
                <a:solidFill>
                  <a:srgbClr val="000000"/>
                </a:solidFill>
                <a:latin typeface="Times New Roman"/>
                <a:ea typeface="SimSun"/>
              </a:rPr>
              <a:t>within </a:t>
            </a:r>
            <a:r>
              <a:rPr b="1" lang="en-US" sz="1800" spc="-1" strike="noStrike">
                <a:solidFill>
                  <a:srgbClr val="000000"/>
                </a:solidFill>
                <a:latin typeface="Times New Roman"/>
                <a:ea typeface="SimSun"/>
              </a:rPr>
              <a:t>the world capitalist economy</a:t>
            </a:r>
            <a:r>
              <a:rPr b="0" lang="en-US" sz="1800" spc="-1" strike="noStrike">
                <a:solidFill>
                  <a:srgbClr val="000000"/>
                </a:solidFill>
                <a:latin typeface="Times New Roman"/>
                <a:ea typeface="SimSun"/>
              </a:rPr>
              <a:t> is crucial for </a:t>
            </a:r>
            <a:r>
              <a:rPr b="1" lang="en-US" sz="1800" spc="-1" strike="noStrike">
                <a:solidFill>
                  <a:srgbClr val="000000"/>
                </a:solidFill>
                <a:latin typeface="Times New Roman"/>
                <a:ea typeface="SimSun"/>
              </a:rPr>
              <a:t>maintaining the system as a whole, </a:t>
            </a:r>
            <a:r>
              <a:rPr b="0" lang="en-US" sz="1800" spc="-1" strike="noStrike">
                <a:solidFill>
                  <a:srgbClr val="000000"/>
                </a:solidFill>
                <a:latin typeface="Times New Roman"/>
                <a:ea typeface="SimSun"/>
              </a:rPr>
              <a:t>for the </a:t>
            </a:r>
            <a:r>
              <a:rPr b="1" lang="en-US" sz="1800" spc="-1" strike="noStrike">
                <a:solidFill>
                  <a:srgbClr val="000000"/>
                </a:solidFill>
                <a:latin typeface="Times New Roman"/>
                <a:ea typeface="SimSun"/>
              </a:rPr>
              <a:t>strong states reinforce </a:t>
            </a:r>
            <a:r>
              <a:rPr b="0" lang="en-US" sz="1800" spc="-1" strike="noStrike">
                <a:solidFill>
                  <a:srgbClr val="000000"/>
                </a:solidFill>
                <a:latin typeface="Times New Roman"/>
                <a:ea typeface="SimSun"/>
              </a:rPr>
              <a:t>and increase the differential </a:t>
            </a:r>
            <a:r>
              <a:rPr b="1" lang="en-US" sz="1800" spc="-1" strike="noStrike">
                <a:solidFill>
                  <a:srgbClr val="000000"/>
                </a:solidFill>
                <a:latin typeface="Times New Roman"/>
                <a:ea typeface="SimSun"/>
              </a:rPr>
              <a:t>flow of surplus to the core zone.</a:t>
            </a:r>
            <a:endParaRPr b="0" lang="en-US" sz="1800" spc="-1" strike="noStrike">
              <a:latin typeface="Arial"/>
            </a:endParaRPr>
          </a:p>
          <a:p>
            <a:pPr marL="228600" algn="just">
              <a:lnSpc>
                <a:spcPct val="107000"/>
              </a:lnSpc>
              <a:spcAft>
                <a:spcPts val="799"/>
              </a:spcAft>
            </a:pPr>
            <a:r>
              <a:rPr b="0" lang="en-US" sz="1800" spc="-1" strike="noStrike">
                <a:solidFill>
                  <a:srgbClr val="000000"/>
                </a:solidFill>
                <a:latin typeface="Times New Roman"/>
                <a:ea typeface="SimSun"/>
              </a:rPr>
              <a:t> </a:t>
            </a:r>
            <a:r>
              <a:rPr b="0" lang="en-US" sz="1800" spc="-1" strike="noStrike">
                <a:solidFill>
                  <a:srgbClr val="000000"/>
                </a:solidFill>
                <a:latin typeface="Times New Roman"/>
                <a:ea typeface="SimSun"/>
              </a:rPr>
              <a:t>This happens because </a:t>
            </a:r>
            <a:r>
              <a:rPr b="1" lang="en-US" sz="1800" spc="-1" strike="noStrike">
                <a:solidFill>
                  <a:srgbClr val="000000"/>
                </a:solidFill>
                <a:latin typeface="Times New Roman"/>
                <a:ea typeface="SimSun"/>
              </a:rPr>
              <a:t>strong states </a:t>
            </a:r>
            <a:r>
              <a:rPr b="0" lang="en-US" sz="1800" spc="-1" strike="noStrike">
                <a:solidFill>
                  <a:srgbClr val="000000"/>
                </a:solidFill>
                <a:latin typeface="Times New Roman"/>
                <a:ea typeface="SimSun"/>
              </a:rPr>
              <a:t>can provide </a:t>
            </a:r>
            <a:r>
              <a:rPr b="1" lang="en-US" sz="1800" spc="-1" strike="noStrike">
                <a:solidFill>
                  <a:srgbClr val="000000"/>
                </a:solidFill>
                <a:latin typeface="Times New Roman"/>
                <a:ea typeface="SimSun"/>
              </a:rPr>
              <a:t>"EXTRA-ECONOMIC</a:t>
            </a:r>
            <a:r>
              <a:rPr b="0" lang="en-US" sz="1800" spc="-1" strike="noStrike">
                <a:solidFill>
                  <a:srgbClr val="000000"/>
                </a:solidFill>
                <a:latin typeface="Times New Roman"/>
                <a:ea typeface="SimSun"/>
              </a:rPr>
              <a:t>" assistance to allow their </a:t>
            </a:r>
            <a:r>
              <a:rPr b="1" lang="en-US" sz="1800" spc="-1" strike="noStrike">
                <a:solidFill>
                  <a:srgbClr val="000000"/>
                </a:solidFill>
                <a:latin typeface="Times New Roman"/>
                <a:ea typeface="SimSun"/>
              </a:rPr>
              <a:t>capitalist classes </a:t>
            </a:r>
            <a:r>
              <a:rPr b="0" lang="en-US" sz="1800" spc="-1" strike="noStrike">
                <a:solidFill>
                  <a:srgbClr val="000000"/>
                </a:solidFill>
                <a:latin typeface="Times New Roman"/>
                <a:ea typeface="SimSun"/>
              </a:rPr>
              <a:t>to </a:t>
            </a:r>
            <a:r>
              <a:rPr b="1" lang="en-US" sz="1800" spc="-1" strike="noStrike">
                <a:solidFill>
                  <a:srgbClr val="000000"/>
                </a:solidFill>
                <a:latin typeface="Times New Roman"/>
                <a:ea typeface="SimSun"/>
              </a:rPr>
              <a:t>manipulate</a:t>
            </a:r>
            <a:r>
              <a:rPr b="0" lang="en-US" sz="1800" spc="-1" strike="noStrike">
                <a:solidFill>
                  <a:srgbClr val="000000"/>
                </a:solidFill>
                <a:latin typeface="Times New Roman"/>
                <a:ea typeface="SimSun"/>
              </a:rPr>
              <a:t> and </a:t>
            </a:r>
            <a:r>
              <a:rPr b="1" lang="en-US" sz="1800" spc="-1" strike="noStrike">
                <a:solidFill>
                  <a:srgbClr val="000000"/>
                </a:solidFill>
                <a:latin typeface="Times New Roman"/>
                <a:ea typeface="SimSun"/>
              </a:rPr>
              <a:t>enforce</a:t>
            </a:r>
            <a:r>
              <a:rPr b="0" lang="en-US" sz="1800" spc="-1" strike="noStrike">
                <a:solidFill>
                  <a:srgbClr val="000000"/>
                </a:solidFill>
                <a:latin typeface="Times New Roman"/>
                <a:ea typeface="SimSun"/>
              </a:rPr>
              <a:t> terms </a:t>
            </a:r>
            <a:r>
              <a:rPr b="1" lang="en-US" sz="1800" spc="-1" strike="noStrike">
                <a:solidFill>
                  <a:srgbClr val="000000"/>
                </a:solidFill>
                <a:latin typeface="Times New Roman"/>
                <a:ea typeface="SimSun"/>
              </a:rPr>
              <a:t>of trade </a:t>
            </a:r>
            <a:r>
              <a:rPr b="0" lang="en-US" sz="1800" spc="-1" strike="noStrike">
                <a:solidFill>
                  <a:srgbClr val="000000"/>
                </a:solidFill>
                <a:latin typeface="Times New Roman"/>
                <a:ea typeface="SimSun"/>
              </a:rPr>
              <a:t>in </a:t>
            </a:r>
            <a:r>
              <a:rPr b="1" lang="en-US" sz="1800" spc="-1" strike="noStrike">
                <a:solidFill>
                  <a:srgbClr val="000000"/>
                </a:solidFill>
                <a:latin typeface="Times New Roman"/>
                <a:ea typeface="SimSun"/>
              </a:rPr>
              <a:t>their favor on the world market</a:t>
            </a:r>
            <a:r>
              <a:rPr b="0" lang="en-US" sz="1800" spc="-1" strike="noStrike">
                <a:solidFill>
                  <a:srgbClr val="000000"/>
                </a:solidFill>
                <a:latin typeface="Times New Roman"/>
                <a:ea typeface="SimSun"/>
              </a:rPr>
              <a:t>.  </a:t>
            </a:r>
            <a:endParaRPr b="0" lang="en-US" sz="1800" spc="-1" strike="noStrike">
              <a:latin typeface="Arial"/>
            </a:endParaRPr>
          </a:p>
        </p:txBody>
      </p:sp>
      <p:pic>
        <p:nvPicPr>
          <p:cNvPr id="172" name="Picture 3" descr=""/>
          <p:cNvPicPr/>
          <p:nvPr/>
        </p:nvPicPr>
        <p:blipFill>
          <a:blip r:embed="rId1"/>
          <a:stretch/>
        </p:blipFill>
        <p:spPr>
          <a:xfrm>
            <a:off x="7273440" y="3474720"/>
            <a:ext cx="4821480" cy="3134520"/>
          </a:xfrm>
          <a:prstGeom prst="rect">
            <a:avLst/>
          </a:prstGeom>
          <a:ln>
            <a:noFill/>
          </a:ln>
        </p:spPr>
      </p:pic>
      <p:pic>
        <p:nvPicPr>
          <p:cNvPr id="173" name="Picture 2" descr="https://drvidyahattangadi.com/wp-content/uploads/2017/02/labour1.jpg"/>
          <p:cNvPicPr/>
          <p:nvPr/>
        </p:nvPicPr>
        <p:blipFill>
          <a:blip r:embed="rId2"/>
          <a:stretch/>
        </p:blipFill>
        <p:spPr>
          <a:xfrm>
            <a:off x="8362080" y="161640"/>
            <a:ext cx="3732840" cy="2799360"/>
          </a:xfrm>
          <a:prstGeom prst="rect">
            <a:avLst/>
          </a:prstGeom>
          <a:ln>
            <a:noFill/>
          </a:ln>
        </p:spPr>
      </p:pic>
      <p:sp>
        <p:nvSpPr>
          <p:cNvPr id="174" name="CustomShape 3"/>
          <p:cNvSpPr/>
          <p:nvPr/>
        </p:nvSpPr>
        <p:spPr>
          <a:xfrm>
            <a:off x="2876760" y="161640"/>
            <a:ext cx="4032360" cy="610920"/>
          </a:xfrm>
          <a:prstGeom prst="rect">
            <a:avLst/>
          </a:prstGeom>
          <a:noFill/>
          <a:ln>
            <a:noFill/>
          </a:ln>
        </p:spPr>
        <p:style>
          <a:lnRef idx="0"/>
          <a:fillRef idx="0"/>
          <a:effectRef idx="0"/>
          <a:fontRef idx="minor"/>
        </p:style>
        <p:txBody>
          <a:bodyPr wrap="none" lIns="90000" rIns="90000" tIns="45000" bIns="45000">
            <a:spAutoFit/>
          </a:bodyPr>
          <a:p>
            <a:pPr marL="228600" algn="just">
              <a:lnSpc>
                <a:spcPct val="107000"/>
              </a:lnSpc>
              <a:spcAft>
                <a:spcPts val="799"/>
              </a:spcAft>
            </a:pPr>
            <a:r>
              <a:rPr b="1" lang="en-US" sz="3200" spc="-1" strike="noStrike">
                <a:solidFill>
                  <a:srgbClr val="000000"/>
                </a:solidFill>
                <a:latin typeface="comic"/>
                <a:ea typeface="SimSun"/>
              </a:rPr>
              <a:t>"Labor control"</a:t>
            </a:r>
            <a:r>
              <a:rPr b="0" lang="en-US" sz="3200" spc="-1" strike="noStrike">
                <a:solidFill>
                  <a:srgbClr val="000000"/>
                </a:solidFill>
                <a:latin typeface="comic"/>
                <a:ea typeface="SimSun"/>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251280" y="869400"/>
            <a:ext cx="11688480" cy="215172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Historically, one of the </a:t>
            </a:r>
            <a:r>
              <a:rPr b="1" lang="en-US" sz="1800" spc="-1" strike="noStrike">
                <a:solidFill>
                  <a:srgbClr val="000000"/>
                </a:solidFill>
                <a:latin typeface="Times New Roman"/>
                <a:ea typeface="SimSun"/>
              </a:rPr>
              <a:t>most striking</a:t>
            </a:r>
            <a:r>
              <a:rPr b="0" lang="en-US" sz="1800" spc="-1" strike="noStrike">
                <a:solidFill>
                  <a:srgbClr val="000000"/>
                </a:solidFill>
                <a:latin typeface="Times New Roman"/>
                <a:ea typeface="SimSun"/>
              </a:rPr>
              <a:t> </a:t>
            </a:r>
            <a:r>
              <a:rPr b="1" lang="en-US" sz="1800" spc="-1" strike="noStrike">
                <a:solidFill>
                  <a:srgbClr val="000000"/>
                </a:solidFill>
                <a:latin typeface="Times New Roman"/>
                <a:ea typeface="SimSun"/>
              </a:rPr>
              <a:t>things</a:t>
            </a:r>
            <a:r>
              <a:rPr b="0" lang="en-US" sz="1800" spc="-1" strike="noStrike">
                <a:solidFill>
                  <a:srgbClr val="000000"/>
                </a:solidFill>
                <a:latin typeface="Times New Roman"/>
                <a:ea typeface="SimSun"/>
              </a:rPr>
              <a:t> about </a:t>
            </a:r>
            <a:r>
              <a:rPr b="1" lang="en-US" sz="1800" spc="-1" strike="noStrike">
                <a:solidFill>
                  <a:srgbClr val="000000"/>
                </a:solidFill>
                <a:latin typeface="Times New Roman"/>
                <a:ea typeface="SimSun"/>
              </a:rPr>
              <a:t>capitalism</a:t>
            </a:r>
            <a:r>
              <a:rPr b="0" lang="en-US" sz="1800" spc="-1" strike="noStrike">
                <a:solidFill>
                  <a:srgbClr val="000000"/>
                </a:solidFill>
                <a:latin typeface="Times New Roman"/>
                <a:ea typeface="SimSun"/>
              </a:rPr>
              <a:t> has been its </a:t>
            </a:r>
            <a:r>
              <a:rPr b="1" lang="en-US" sz="2000" spc="-1" strike="noStrike">
                <a:solidFill>
                  <a:srgbClr val="000000"/>
                </a:solidFill>
                <a:latin typeface="Times New Roman"/>
                <a:ea typeface="SimSun"/>
              </a:rPr>
              <a:t>inherent dynamism. </a:t>
            </a:r>
            <a:endParaRPr b="0" lang="en-US" sz="2000" spc="-1" strike="noStrike">
              <a:latin typeface="Arial"/>
            </a:endParaRPr>
          </a:p>
          <a:p>
            <a:pPr marL="5144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From a </a:t>
            </a:r>
            <a:r>
              <a:rPr b="1" lang="en-US" sz="1800" spc="-1" strike="noStrike">
                <a:solidFill>
                  <a:srgbClr val="000000"/>
                </a:solidFill>
                <a:latin typeface="Times New Roman"/>
                <a:ea typeface="SimSun"/>
              </a:rPr>
              <a:t>world-historical perspective,</a:t>
            </a:r>
            <a:r>
              <a:rPr b="0" lang="en-US" sz="1800" spc="-1" strike="noStrike">
                <a:solidFill>
                  <a:srgbClr val="000000"/>
                </a:solidFill>
                <a:latin typeface="Times New Roman"/>
                <a:ea typeface="SimSun"/>
              </a:rPr>
              <a:t> we need to understand how and </a:t>
            </a:r>
            <a:r>
              <a:rPr b="1" lang="en-US" sz="1800" spc="-1" strike="noStrike">
                <a:solidFill>
                  <a:srgbClr val="000000"/>
                </a:solidFill>
                <a:latin typeface="Times New Roman"/>
                <a:ea typeface="SimSun"/>
              </a:rPr>
              <a:t>why capitalism emerged,</a:t>
            </a:r>
            <a:r>
              <a:rPr b="0" lang="en-US" sz="1800" spc="-1" strike="noStrike">
                <a:solidFill>
                  <a:srgbClr val="000000"/>
                </a:solidFill>
                <a:latin typeface="Times New Roman"/>
                <a:ea typeface="SimSun"/>
              </a:rPr>
              <a:t> has developed, and might one day pass </a:t>
            </a:r>
            <a:r>
              <a:rPr b="1" lang="en-US" sz="1800" spc="-1" strike="noStrike">
                <a:solidFill>
                  <a:srgbClr val="000000"/>
                </a:solidFill>
                <a:latin typeface="Times New Roman"/>
                <a:ea typeface="SimSun"/>
              </a:rPr>
              <a:t>from the scene. </a:t>
            </a:r>
            <a:endParaRPr b="0" lang="en-US" sz="1800" spc="-1" strike="noStrike">
              <a:latin typeface="Arial"/>
            </a:endParaRPr>
          </a:p>
          <a:p>
            <a:pPr marL="514440" indent="-284760" algn="just">
              <a:lnSpc>
                <a:spcPct val="115000"/>
              </a:lnSpc>
              <a:spcAft>
                <a:spcPts val="799"/>
              </a:spcAft>
              <a:buClr>
                <a:srgbClr val="000000"/>
              </a:buClr>
              <a:buFont typeface="Wingdings" charset="2"/>
              <a:buChar char=""/>
            </a:pPr>
            <a:r>
              <a:rPr b="0" lang="en-US" sz="1800" spc="-1" strike="noStrike">
                <a:solidFill>
                  <a:srgbClr val="000000"/>
                </a:solidFill>
                <a:latin typeface="Times New Roman"/>
                <a:ea typeface="SimSun"/>
              </a:rPr>
              <a:t>Wallerstein clearly appreciates the importance of these issues yet he does not offer very many insights about them, either in MWS or in his "Rise and Demise" article (where he sketches an overview of four stages of world capitalist development from the sixteenth century to the present). </a:t>
            </a:r>
            <a:endParaRPr b="0" lang="en-US" sz="1800" spc="-1" strike="noStrike">
              <a:latin typeface="Arial"/>
            </a:endParaRPr>
          </a:p>
        </p:txBody>
      </p:sp>
      <p:sp>
        <p:nvSpPr>
          <p:cNvPr id="176" name="CustomShape 2"/>
          <p:cNvSpPr/>
          <p:nvPr/>
        </p:nvSpPr>
        <p:spPr>
          <a:xfrm>
            <a:off x="122040" y="3292200"/>
            <a:ext cx="11366640" cy="100260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In the </a:t>
            </a:r>
            <a:r>
              <a:rPr b="1" lang="en-US" sz="2000" spc="-1" strike="noStrike">
                <a:solidFill>
                  <a:srgbClr val="000000"/>
                </a:solidFill>
                <a:latin typeface="Times New Roman"/>
                <a:ea typeface="SimSun"/>
              </a:rPr>
              <a:t>"Rise and Demise" </a:t>
            </a:r>
            <a:r>
              <a:rPr b="0" lang="en-US" sz="1800" spc="-1" strike="noStrike">
                <a:solidFill>
                  <a:srgbClr val="000000"/>
                </a:solidFill>
                <a:latin typeface="Times New Roman"/>
                <a:ea typeface="SimSun"/>
              </a:rPr>
              <a:t>article (1974), the significant consequences of the </a:t>
            </a:r>
            <a:r>
              <a:rPr b="1" lang="en-US" sz="2000" spc="-1" strike="noStrike">
                <a:solidFill>
                  <a:srgbClr val="000000"/>
                </a:solidFill>
                <a:latin typeface="Times New Roman"/>
                <a:ea typeface="SimSun"/>
              </a:rPr>
              <a:t>technological innovations </a:t>
            </a:r>
            <a:r>
              <a:rPr b="0" lang="en-US" sz="1800" spc="-1" strike="noStrike">
                <a:solidFill>
                  <a:srgbClr val="000000"/>
                </a:solidFill>
                <a:latin typeface="Times New Roman"/>
                <a:ea typeface="SimSun"/>
              </a:rPr>
              <a:t>achieved in the </a:t>
            </a:r>
            <a:r>
              <a:rPr b="1" lang="en-US" sz="1800" spc="-1" strike="noStrike">
                <a:solidFill>
                  <a:srgbClr val="000000"/>
                </a:solidFill>
                <a:latin typeface="Times New Roman"/>
                <a:ea typeface="SimSun"/>
              </a:rPr>
              <a:t>Industrial Revolution</a:t>
            </a:r>
            <a:r>
              <a:rPr b="0" lang="en-US" sz="1800" spc="-1" strike="noStrike">
                <a:solidFill>
                  <a:srgbClr val="000000"/>
                </a:solidFill>
                <a:latin typeface="Times New Roman"/>
                <a:ea typeface="SimSun"/>
              </a:rPr>
              <a:t> are much discussed, but not a word is said about the </a:t>
            </a:r>
            <a:r>
              <a:rPr b="1" lang="en-US" sz="1800" spc="-1" strike="noStrike">
                <a:solidFill>
                  <a:srgbClr val="000000"/>
                </a:solidFill>
                <a:latin typeface="Times New Roman"/>
                <a:ea typeface="SimSun"/>
              </a:rPr>
              <a:t>causes of the Industrial Revolution.</a:t>
            </a:r>
            <a:r>
              <a:rPr b="0" lang="en-US" sz="1800" spc="-1" strike="noStrike">
                <a:solidFill>
                  <a:srgbClr val="000000"/>
                </a:solidFill>
                <a:latin typeface="Times New Roman"/>
                <a:ea typeface="SimSun"/>
              </a:rPr>
              <a:t> </a:t>
            </a:r>
            <a:endParaRPr b="0" lang="en-US" sz="1800" spc="-1" strike="noStrike">
              <a:latin typeface="Arial"/>
            </a:endParaRPr>
          </a:p>
        </p:txBody>
      </p:sp>
      <p:sp>
        <p:nvSpPr>
          <p:cNvPr id="177" name="CustomShape 3"/>
          <p:cNvSpPr/>
          <p:nvPr/>
        </p:nvSpPr>
        <p:spPr>
          <a:xfrm>
            <a:off x="1438200" y="134280"/>
            <a:ext cx="9685800" cy="872280"/>
          </a:xfrm>
          <a:prstGeom prst="rect">
            <a:avLst/>
          </a:prstGeom>
          <a:noFill/>
          <a:ln>
            <a:noFill/>
          </a:ln>
        </p:spPr>
        <p:style>
          <a:lnRef idx="0"/>
          <a:fillRef idx="0"/>
          <a:effectRef idx="0"/>
          <a:fontRef idx="minor"/>
        </p:style>
        <p:txBody>
          <a:bodyPr lIns="90000" rIns="90000" tIns="45000" bIns="45000">
            <a:spAutoFit/>
          </a:bodyPr>
          <a:p>
            <a:pPr marL="228600" algn="ctr">
              <a:lnSpc>
                <a:spcPct val="107000"/>
              </a:lnSpc>
              <a:spcAft>
                <a:spcPts val="799"/>
              </a:spcAft>
            </a:pPr>
            <a:r>
              <a:rPr b="1" lang="en-US" sz="2400" spc="-1" strike="noStrike">
                <a:solidFill>
                  <a:srgbClr val="000000"/>
                </a:solidFill>
                <a:latin typeface="comic"/>
                <a:ea typeface="SimSun"/>
              </a:rPr>
              <a:t>Let us reflect for a moment upon this model as a whole. </a:t>
            </a:r>
            <a:endParaRPr b="0" lang="en-US" sz="2400" spc="-1" strike="noStrike">
              <a:latin typeface="Arial"/>
            </a:endParaRPr>
          </a:p>
        </p:txBody>
      </p:sp>
      <p:sp>
        <p:nvSpPr>
          <p:cNvPr id="178" name="CustomShape 4"/>
          <p:cNvSpPr/>
          <p:nvPr/>
        </p:nvSpPr>
        <p:spPr>
          <a:xfrm>
            <a:off x="-147240" y="4404960"/>
            <a:ext cx="6690240" cy="480960"/>
          </a:xfrm>
          <a:prstGeom prst="rect">
            <a:avLst/>
          </a:prstGeom>
          <a:noFill/>
          <a:ln>
            <a:noFill/>
          </a:ln>
        </p:spPr>
        <p:style>
          <a:lnRef idx="0"/>
          <a:fillRef idx="0"/>
          <a:effectRef idx="0"/>
          <a:fontRef idx="minor"/>
        </p:style>
        <p:txBody>
          <a:bodyPr wrap="none" lIns="90000" rIns="90000" tIns="45000" bIns="45000">
            <a:spAutoFit/>
          </a:bodyPr>
          <a:p>
            <a:pPr marL="228600" algn="just">
              <a:lnSpc>
                <a:spcPct val="107000"/>
              </a:lnSpc>
              <a:spcAft>
                <a:spcPts val="799"/>
              </a:spcAft>
            </a:pPr>
            <a:r>
              <a:rPr b="1" lang="en-US" sz="2400" spc="-1" strike="noStrike">
                <a:solidFill>
                  <a:srgbClr val="00b050"/>
                </a:solidFill>
                <a:latin typeface="Bahnschrift Light"/>
                <a:ea typeface="SimSun"/>
              </a:rPr>
              <a:t>Causes of the Industrial Revolution</a:t>
            </a:r>
            <a:r>
              <a:rPr b="1" lang="en-US" sz="2400" spc="-1" strike="noStrike">
                <a:solidFill>
                  <a:srgbClr val="000000"/>
                </a:solidFill>
                <a:latin typeface="Bahnschrift Light"/>
                <a:ea typeface="SimSun"/>
              </a:rPr>
              <a:t>. </a:t>
            </a:r>
            <a:endParaRPr b="0" lang="en-US" sz="2400" spc="-1" strike="noStrike">
              <a:latin typeface="Arial"/>
            </a:endParaRPr>
          </a:p>
        </p:txBody>
      </p:sp>
      <p:sp>
        <p:nvSpPr>
          <p:cNvPr id="179" name="CustomShape 5"/>
          <p:cNvSpPr/>
          <p:nvPr/>
        </p:nvSpPr>
        <p:spPr>
          <a:xfrm>
            <a:off x="366840" y="4955040"/>
            <a:ext cx="11442960" cy="1186920"/>
          </a:xfrm>
          <a:prstGeom prst="rect">
            <a:avLst/>
          </a:prstGeom>
          <a:noFill/>
          <a:ln>
            <a:noFill/>
          </a:ln>
        </p:spPr>
        <p:style>
          <a:lnRef idx="0"/>
          <a:fillRef idx="0"/>
          <a:effectRef idx="0"/>
          <a:fontRef idx="minor"/>
        </p:style>
        <p:txBody>
          <a:bodyPr lIns="90000" rIns="90000" tIns="45000" bIns="45000">
            <a:spAutoFit/>
          </a:bodyPr>
          <a:p>
            <a:pPr marL="343080" indent="-342000">
              <a:lnSpc>
                <a:spcPct val="100000"/>
              </a:lnSpc>
              <a:buClr>
                <a:srgbClr val="4d5156"/>
              </a:buClr>
              <a:buFont typeface="StarSymbol"/>
              <a:buAutoNum type="arabicPeriod"/>
            </a:pPr>
            <a:r>
              <a:rPr b="0" lang="en-US" sz="2400" spc="-1" strike="noStrike">
                <a:solidFill>
                  <a:srgbClr val="4d5156"/>
                </a:solidFill>
                <a:latin typeface="Roboto"/>
                <a:ea typeface="DejaVu Sans"/>
              </a:rPr>
              <a:t>the emergence of capitalism,    2. European imperialism, </a:t>
            </a:r>
            <a:endParaRPr b="0" lang="en-US" sz="2400" spc="-1" strike="noStrike">
              <a:latin typeface="Arial"/>
            </a:endParaRPr>
          </a:p>
          <a:p>
            <a:pPr>
              <a:lnSpc>
                <a:spcPct val="100000"/>
              </a:lnSpc>
            </a:pPr>
            <a:r>
              <a:rPr b="0" lang="en-US" sz="2400" spc="-1" strike="noStrike">
                <a:solidFill>
                  <a:srgbClr val="4d5156"/>
                </a:solidFill>
                <a:latin typeface="Roboto"/>
                <a:ea typeface="DejaVu Sans"/>
              </a:rPr>
              <a:t>3. efforts to mine coal,                    4. and the effects of the Agricultural Revolution.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14280" y="736920"/>
            <a:ext cx="7057080" cy="592308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0" lang="en-US" sz="2400" spc="-1" strike="noStrike">
                <a:solidFill>
                  <a:srgbClr val="000000"/>
                </a:solidFill>
                <a:latin typeface="Times New Roman"/>
                <a:ea typeface="SimSun"/>
              </a:rPr>
              <a:t>The only definite dynamics of</a:t>
            </a:r>
            <a:r>
              <a:rPr b="1" lang="en-US" sz="2400" spc="-1" strike="noStrike">
                <a:solidFill>
                  <a:srgbClr val="000000"/>
                </a:solidFill>
                <a:latin typeface="Times New Roman"/>
                <a:ea typeface="SimSun"/>
              </a:rPr>
              <a:t> Wallerstein's world capitalist system</a:t>
            </a:r>
            <a:r>
              <a:rPr b="0" lang="en-US" sz="2400" spc="-1" strike="noStrike">
                <a:solidFill>
                  <a:srgbClr val="000000"/>
                </a:solidFill>
                <a:latin typeface="Times New Roman"/>
                <a:ea typeface="SimSun"/>
              </a:rPr>
              <a:t> are </a:t>
            </a:r>
            <a:r>
              <a:rPr b="1" lang="en-US" sz="2400" spc="-1" strike="noStrike">
                <a:solidFill>
                  <a:srgbClr val="000000"/>
                </a:solidFill>
                <a:latin typeface="Times New Roman"/>
                <a:ea typeface="SimSun"/>
              </a:rPr>
              <a:t>market processes:</a:t>
            </a:r>
            <a:r>
              <a:rPr b="0" lang="en-US" sz="2400" spc="-1" strike="noStrike">
                <a:solidFill>
                  <a:srgbClr val="000000"/>
                </a:solidFill>
                <a:latin typeface="Times New Roman"/>
                <a:ea typeface="SimSun"/>
              </a:rPr>
              <a:t> </a:t>
            </a:r>
            <a:endParaRPr b="0" lang="en-US" sz="2400" spc="-1" strike="noStrike">
              <a:latin typeface="Arial"/>
            </a:endParaRPr>
          </a:p>
          <a:p>
            <a:pPr marL="343080" indent="-342000" algn="just">
              <a:lnSpc>
                <a:spcPct val="107000"/>
              </a:lnSpc>
              <a:buClr>
                <a:srgbClr val="000000"/>
              </a:buClr>
              <a:buFont typeface="Calibri Light"/>
              <a:buAutoNum type="alphaLcPeriod"/>
            </a:pPr>
            <a:r>
              <a:rPr b="0" lang="en-US" sz="2800" spc="-1" strike="noStrike">
                <a:solidFill>
                  <a:srgbClr val="000000"/>
                </a:solidFill>
                <a:latin typeface="Times New Roman"/>
                <a:ea typeface="SimSun"/>
              </a:rPr>
              <a:t>commercial growth, </a:t>
            </a:r>
            <a:endParaRPr b="0" lang="en-US" sz="2800" spc="-1" strike="noStrike">
              <a:latin typeface="Arial"/>
            </a:endParaRPr>
          </a:p>
          <a:p>
            <a:pPr marL="343080" indent="-342000" algn="just">
              <a:lnSpc>
                <a:spcPct val="107000"/>
              </a:lnSpc>
              <a:buClr>
                <a:srgbClr val="000000"/>
              </a:buClr>
              <a:buFont typeface="Calibri Light"/>
              <a:buAutoNum type="alphaLcPeriod"/>
            </a:pPr>
            <a:r>
              <a:rPr b="0" lang="en-US" sz="2800" spc="-1" strike="noStrike">
                <a:solidFill>
                  <a:srgbClr val="000000"/>
                </a:solidFill>
                <a:latin typeface="Times New Roman"/>
                <a:ea typeface="SimSun"/>
              </a:rPr>
              <a:t>Worldwide recessions, </a:t>
            </a:r>
            <a:endParaRPr b="0" lang="en-US" sz="2800" spc="-1" strike="noStrike">
              <a:latin typeface="Arial"/>
            </a:endParaRPr>
          </a:p>
          <a:p>
            <a:pPr marL="343080" indent="-342000" algn="just">
              <a:lnSpc>
                <a:spcPct val="107000"/>
              </a:lnSpc>
              <a:spcAft>
                <a:spcPts val="799"/>
              </a:spcAft>
              <a:buClr>
                <a:srgbClr val="000000"/>
              </a:buClr>
              <a:buFont typeface="Calibri Light"/>
              <a:buAutoNum type="alphaLcPeriod"/>
            </a:pPr>
            <a:r>
              <a:rPr b="0" lang="en-US" sz="2800" spc="-1" strike="noStrike">
                <a:solidFill>
                  <a:srgbClr val="000000"/>
                </a:solidFill>
                <a:latin typeface="Times New Roman"/>
                <a:ea typeface="SimSun"/>
              </a:rPr>
              <a:t>And the spread of trade in necessities to new regions of the globe. </a:t>
            </a:r>
            <a:endParaRPr b="0" lang="en-US" sz="2800" spc="-1" strike="noStrike">
              <a:latin typeface="Arial"/>
            </a:endParaRPr>
          </a:p>
          <a:p>
            <a:pPr marL="685800" indent="-456120" algn="just">
              <a:lnSpc>
                <a:spcPct val="107000"/>
              </a:lnSpc>
              <a:spcAft>
                <a:spcPts val="799"/>
              </a:spcAft>
              <a:buClr>
                <a:srgbClr val="000000"/>
              </a:buClr>
              <a:buFont typeface="Wingdings" charset="2"/>
              <a:buChar char=""/>
            </a:pPr>
            <a:r>
              <a:rPr b="0" lang="en-US" sz="2800" spc="-1" strike="noStrike">
                <a:solidFill>
                  <a:srgbClr val="000000"/>
                </a:solidFill>
                <a:latin typeface="Times New Roman"/>
                <a:ea typeface="SimSun"/>
              </a:rPr>
              <a:t>Apparently the final demise of the system will come after the market has spread to cover the entire globe and transform all workers into wage laborers. </a:t>
            </a:r>
            <a:endParaRPr b="0" lang="en-US" sz="2800" spc="-1" strike="noStrike">
              <a:latin typeface="Arial"/>
            </a:endParaRPr>
          </a:p>
          <a:p>
            <a:pPr>
              <a:lnSpc>
                <a:spcPct val="100000"/>
              </a:lnSpc>
            </a:pPr>
            <a:r>
              <a:rPr b="0" lang="en-US" sz="2400" spc="-1" strike="noStrike">
                <a:solidFill>
                  <a:srgbClr val="000000"/>
                </a:solidFill>
                <a:latin typeface="Times New Roman"/>
                <a:ea typeface="SimSun"/>
              </a:rPr>
              <a:t>But even the all-important dynamic of global expansion itself depends upon the </a:t>
            </a:r>
            <a:r>
              <a:rPr b="1" lang="en-US" sz="2400" spc="-1" strike="noStrike">
                <a:solidFill>
                  <a:srgbClr val="000000"/>
                </a:solidFill>
                <a:latin typeface="Times New Roman"/>
                <a:ea typeface="SimSun"/>
              </a:rPr>
              <a:t>occurrence of technological innovations-themselves unexplained</a:t>
            </a:r>
            <a:endParaRPr b="0" lang="en-US" sz="2400" spc="-1" strike="noStrike">
              <a:latin typeface="Arial"/>
            </a:endParaRPr>
          </a:p>
        </p:txBody>
      </p:sp>
      <p:sp>
        <p:nvSpPr>
          <p:cNvPr id="181" name="CustomShape 2"/>
          <p:cNvSpPr/>
          <p:nvPr/>
        </p:nvSpPr>
        <p:spPr>
          <a:xfrm>
            <a:off x="1877400" y="110160"/>
            <a:ext cx="7924320" cy="4554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2400" spc="-1" strike="noStrike">
                <a:solidFill>
                  <a:srgbClr val="000000"/>
                </a:solidFill>
                <a:latin typeface="comic"/>
                <a:ea typeface="SimSun"/>
              </a:rPr>
              <a:t>world capitalist system</a:t>
            </a:r>
            <a:r>
              <a:rPr b="0" lang="en-US" sz="2400" spc="-1" strike="noStrike">
                <a:solidFill>
                  <a:srgbClr val="000000"/>
                </a:solidFill>
                <a:latin typeface="comic"/>
                <a:ea typeface="SimSun"/>
              </a:rPr>
              <a:t> are </a:t>
            </a:r>
            <a:r>
              <a:rPr b="1" lang="en-US" sz="2400" spc="-1" strike="noStrike">
                <a:solidFill>
                  <a:srgbClr val="000000"/>
                </a:solidFill>
                <a:latin typeface="comic"/>
                <a:ea typeface="SimSun"/>
              </a:rPr>
              <a:t>market processes</a:t>
            </a:r>
            <a:endParaRPr b="0" lang="en-US" sz="2400" spc="-1" strike="noStrike">
              <a:latin typeface="Arial"/>
            </a:endParaRPr>
          </a:p>
        </p:txBody>
      </p:sp>
      <p:pic>
        <p:nvPicPr>
          <p:cNvPr id="182" name="Picture 2" descr="https://thumbnails-visually.netdna-ssl.com/marketing-strategy-process--7-steps_545cbc9fc1835_w1500.jpg"/>
          <p:cNvPicPr/>
          <p:nvPr/>
        </p:nvPicPr>
        <p:blipFill>
          <a:blip r:embed="rId1"/>
          <a:stretch/>
        </p:blipFill>
        <p:spPr>
          <a:xfrm>
            <a:off x="7658280" y="736920"/>
            <a:ext cx="4259880" cy="3097080"/>
          </a:xfrm>
          <a:prstGeom prst="rect">
            <a:avLst/>
          </a:prstGeom>
          <a:ln>
            <a:noFill/>
          </a:ln>
        </p:spPr>
      </p:pic>
      <p:pic>
        <p:nvPicPr>
          <p:cNvPr id="183" name="Picture 4" descr="https://tse3.mm.bing.net/th?id=OIP.xfRssWp21KyeC7btcEhabQHaD4&amp;pid=Api&amp;P=0&amp;w=342&amp;h=180"/>
          <p:cNvPicPr/>
          <p:nvPr/>
        </p:nvPicPr>
        <p:blipFill>
          <a:blip r:embed="rId2"/>
          <a:stretch/>
        </p:blipFill>
        <p:spPr>
          <a:xfrm>
            <a:off x="7658280" y="4230720"/>
            <a:ext cx="4259880" cy="22291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19240" y="829080"/>
            <a:ext cx="11800440" cy="38304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Wallerstein is very forceful on the subject of the </a:t>
            </a:r>
            <a:r>
              <a:rPr b="1" lang="en-US" sz="1800" spc="-1" strike="noStrike">
                <a:solidFill>
                  <a:srgbClr val="000000"/>
                </a:solidFill>
                <a:latin typeface="Times New Roman"/>
                <a:ea typeface="SimSun"/>
              </a:rPr>
              <a:t>stability of the world capitalist system.</a:t>
            </a:r>
            <a:r>
              <a:rPr b="0" lang="en-US" sz="1800" spc="-1" strike="noStrike">
                <a:solidFill>
                  <a:srgbClr val="000000"/>
                </a:solidFill>
                <a:latin typeface="Times New Roman"/>
                <a:ea typeface="SimSun"/>
              </a:rPr>
              <a:t> </a:t>
            </a:r>
            <a:endParaRPr b="0" lang="en-US" sz="1800" spc="-1" strike="noStrike">
              <a:latin typeface="Arial"/>
            </a:endParaRPr>
          </a:p>
        </p:txBody>
      </p:sp>
      <p:sp>
        <p:nvSpPr>
          <p:cNvPr id="185" name="CustomShape 2"/>
          <p:cNvSpPr/>
          <p:nvPr/>
        </p:nvSpPr>
        <p:spPr>
          <a:xfrm>
            <a:off x="944280" y="0"/>
            <a:ext cx="10302840" cy="610920"/>
          </a:xfrm>
          <a:prstGeom prst="rect">
            <a:avLst/>
          </a:prstGeom>
          <a:noFill/>
          <a:ln>
            <a:noFill/>
          </a:ln>
        </p:spPr>
        <p:style>
          <a:lnRef idx="0"/>
          <a:fillRef idx="0"/>
          <a:effectRef idx="0"/>
          <a:fontRef idx="minor"/>
        </p:style>
        <p:txBody>
          <a:bodyPr wrap="none" lIns="90000" rIns="90000" tIns="45000" bIns="45000">
            <a:spAutoFit/>
          </a:bodyPr>
          <a:p>
            <a:pPr marL="228600" algn="just">
              <a:lnSpc>
                <a:spcPct val="107000"/>
              </a:lnSpc>
              <a:spcAft>
                <a:spcPts val="799"/>
              </a:spcAft>
            </a:pPr>
            <a:r>
              <a:rPr b="1" lang="en-US" sz="3200" spc="-1" strike="noStrike">
                <a:solidFill>
                  <a:srgbClr val="000000"/>
                </a:solidFill>
                <a:latin typeface="comic"/>
                <a:ea typeface="SimSun"/>
              </a:rPr>
              <a:t>the</a:t>
            </a:r>
            <a:r>
              <a:rPr b="0" lang="en-US" sz="3200" spc="-1" strike="noStrike">
                <a:solidFill>
                  <a:srgbClr val="000000"/>
                </a:solidFill>
                <a:latin typeface="comic"/>
                <a:ea typeface="SimSun"/>
              </a:rPr>
              <a:t> </a:t>
            </a:r>
            <a:r>
              <a:rPr b="1" lang="en-US" sz="3200" spc="-1" strike="noStrike">
                <a:solidFill>
                  <a:srgbClr val="000000"/>
                </a:solidFill>
                <a:latin typeface="comic"/>
                <a:ea typeface="SimSun"/>
              </a:rPr>
              <a:t>stability of the world capitalist system</a:t>
            </a:r>
            <a:r>
              <a:rPr b="0" lang="en-US" sz="3200" spc="-1" strike="noStrike">
                <a:solidFill>
                  <a:srgbClr val="000000"/>
                </a:solidFill>
                <a:latin typeface="comic"/>
                <a:ea typeface="SimSun"/>
              </a:rPr>
              <a:t> </a:t>
            </a:r>
            <a:endParaRPr b="0" lang="en-US" sz="3200" spc="-1" strike="noStrike">
              <a:latin typeface="Arial"/>
            </a:endParaRPr>
          </a:p>
        </p:txBody>
      </p:sp>
      <p:sp>
        <p:nvSpPr>
          <p:cNvPr id="186" name="CustomShape 3"/>
          <p:cNvSpPr/>
          <p:nvPr/>
        </p:nvSpPr>
        <p:spPr>
          <a:xfrm>
            <a:off x="188640" y="1371960"/>
            <a:ext cx="10982880" cy="87228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i="1" lang="en-US" sz="2400" spc="-1" strike="noStrike">
                <a:solidFill>
                  <a:srgbClr val="000000"/>
                </a:solidFill>
                <a:highlight>
                  <a:srgbClr val="ffff00"/>
                </a:highlight>
                <a:latin typeface="Times New Roman"/>
                <a:ea typeface="SimSun"/>
              </a:rPr>
              <a:t>In theory, as we have seen, once the </a:t>
            </a:r>
            <a:r>
              <a:rPr b="1" i="1" lang="en-US" sz="2400" spc="-1" strike="noStrike">
                <a:solidFill>
                  <a:srgbClr val="000000"/>
                </a:solidFill>
                <a:highlight>
                  <a:srgbClr val="ffff00"/>
                </a:highlight>
                <a:latin typeface="Times New Roman"/>
                <a:ea typeface="SimSun"/>
              </a:rPr>
              <a:t>system is established,</a:t>
            </a:r>
            <a:r>
              <a:rPr b="0" i="1" lang="en-US" sz="2400" spc="-1" strike="noStrike">
                <a:solidFill>
                  <a:srgbClr val="000000"/>
                </a:solidFill>
                <a:highlight>
                  <a:srgbClr val="ffff00"/>
                </a:highlight>
                <a:latin typeface="Times New Roman"/>
                <a:ea typeface="SimSun"/>
              </a:rPr>
              <a:t> </a:t>
            </a:r>
            <a:r>
              <a:rPr b="1" i="1" lang="en-US" sz="2400" spc="-1" strike="noStrike">
                <a:solidFill>
                  <a:srgbClr val="000000"/>
                </a:solidFill>
                <a:highlight>
                  <a:srgbClr val="ffff00"/>
                </a:highlight>
                <a:latin typeface="Times New Roman"/>
                <a:ea typeface="SimSun"/>
              </a:rPr>
              <a:t>everything reinforces everything else. </a:t>
            </a:r>
            <a:endParaRPr b="0" lang="en-US" sz="2400" spc="-1" strike="noStrike">
              <a:latin typeface="Arial"/>
            </a:endParaRPr>
          </a:p>
        </p:txBody>
      </p:sp>
      <p:sp>
        <p:nvSpPr>
          <p:cNvPr id="187" name="CustomShape 4"/>
          <p:cNvSpPr/>
          <p:nvPr/>
        </p:nvSpPr>
        <p:spPr>
          <a:xfrm>
            <a:off x="26640" y="2389320"/>
            <a:ext cx="11421000" cy="106812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1" lang="en-US" sz="2000" spc="-1" strike="noStrike">
                <a:solidFill>
                  <a:srgbClr val="000000"/>
                </a:solidFill>
                <a:latin typeface="Times New Roman"/>
                <a:ea typeface="SimSun"/>
              </a:rPr>
              <a:t>Wallerstein </a:t>
            </a:r>
            <a:r>
              <a:rPr b="0" lang="en-US" sz="2000" spc="-1" strike="noStrike">
                <a:solidFill>
                  <a:srgbClr val="000000"/>
                </a:solidFill>
                <a:latin typeface="Times New Roman"/>
                <a:ea typeface="SimSun"/>
              </a:rPr>
              <a:t>consistently </a:t>
            </a:r>
            <a:r>
              <a:rPr b="1" lang="en-US" sz="2000" spc="-1" strike="noStrike">
                <a:solidFill>
                  <a:srgbClr val="000000"/>
                </a:solidFill>
                <a:latin typeface="Times New Roman"/>
                <a:ea typeface="SimSun"/>
              </a:rPr>
              <a:t>employs not only system-maintenance arguments</a:t>
            </a:r>
            <a:r>
              <a:rPr b="0" lang="en-US" sz="2000" spc="-1" strike="noStrike">
                <a:solidFill>
                  <a:srgbClr val="000000"/>
                </a:solidFill>
                <a:latin typeface="Times New Roman"/>
                <a:ea typeface="SimSun"/>
              </a:rPr>
              <a:t> but also </a:t>
            </a:r>
            <a:r>
              <a:rPr b="1" lang="en-US" sz="2000" spc="-1" strike="noStrike">
                <a:solidFill>
                  <a:srgbClr val="000000"/>
                </a:solidFill>
                <a:latin typeface="Times New Roman"/>
                <a:ea typeface="SimSun"/>
              </a:rPr>
              <a:t>direct analogies</a:t>
            </a:r>
            <a:r>
              <a:rPr b="0" lang="en-US" sz="2000" spc="-1" strike="noStrike">
                <a:solidFill>
                  <a:srgbClr val="000000"/>
                </a:solidFill>
                <a:latin typeface="Times New Roman"/>
                <a:ea typeface="SimSun"/>
              </a:rPr>
              <a:t> between </a:t>
            </a:r>
            <a:r>
              <a:rPr b="1" lang="en-US" sz="2000" spc="-1" strike="noStrike">
                <a:solidFill>
                  <a:srgbClr val="000000"/>
                </a:solidFill>
                <a:latin typeface="Times New Roman"/>
                <a:ea typeface="SimSun"/>
              </a:rPr>
              <a:t>the structure of the world capitalist system</a:t>
            </a:r>
            <a:r>
              <a:rPr b="0" lang="en-US" sz="2000" spc="-1" strike="noStrike">
                <a:solidFill>
                  <a:srgbClr val="000000"/>
                </a:solidFill>
                <a:latin typeface="Times New Roman"/>
                <a:ea typeface="SimSun"/>
              </a:rPr>
              <a:t> and </a:t>
            </a:r>
            <a:r>
              <a:rPr b="1" lang="en-US" sz="2000" spc="-1" strike="noStrike">
                <a:solidFill>
                  <a:srgbClr val="000000"/>
                </a:solidFill>
                <a:latin typeface="Times New Roman"/>
                <a:ea typeface="SimSun"/>
              </a:rPr>
              <a:t>the typical structure of political empires</a:t>
            </a:r>
            <a:r>
              <a:rPr b="0" lang="en-US" sz="2000" spc="-1" strike="noStrike">
                <a:solidFill>
                  <a:srgbClr val="000000"/>
                </a:solidFill>
                <a:latin typeface="Times New Roman"/>
                <a:ea typeface="SimSun"/>
              </a:rPr>
              <a:t> (e.g., pp. 349-50) to convey a sense of the massive stability of the whole</a:t>
            </a:r>
            <a:r>
              <a:rPr b="0" lang="en-US" sz="1800" spc="-1" strike="noStrike">
                <a:solidFill>
                  <a:srgbClr val="000000"/>
                </a:solidFill>
                <a:latin typeface="Times New Roman"/>
                <a:ea typeface="SimSun"/>
              </a:rPr>
              <a:t>. </a:t>
            </a:r>
            <a:endParaRPr b="0" lang="en-US" sz="1800" spc="-1" strike="noStrike">
              <a:latin typeface="Arial"/>
            </a:endParaRPr>
          </a:p>
        </p:txBody>
      </p:sp>
      <p:sp>
        <p:nvSpPr>
          <p:cNvPr id="188" name="CustomShape 5"/>
          <p:cNvSpPr/>
          <p:nvPr/>
        </p:nvSpPr>
        <p:spPr>
          <a:xfrm>
            <a:off x="4338720" y="3624120"/>
            <a:ext cx="573084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0000"/>
                </a:solidFill>
                <a:latin typeface="comic"/>
                <a:ea typeface="SimSun"/>
              </a:rPr>
              <a:t>The essential structures of world capitalism</a:t>
            </a:r>
            <a:endParaRPr b="0" lang="en-US" sz="2000" spc="-1" strike="noStrike">
              <a:latin typeface="Arial"/>
            </a:endParaRPr>
          </a:p>
        </p:txBody>
      </p:sp>
      <p:sp>
        <p:nvSpPr>
          <p:cNvPr id="189" name="CustomShape 6"/>
          <p:cNvSpPr/>
          <p:nvPr/>
        </p:nvSpPr>
        <p:spPr>
          <a:xfrm>
            <a:off x="438120" y="4500000"/>
            <a:ext cx="11305080" cy="1067760"/>
          </a:xfrm>
          <a:prstGeom prst="rect">
            <a:avLst/>
          </a:prstGeom>
          <a:noFill/>
          <a:ln>
            <a:noFill/>
          </a:ln>
        </p:spPr>
        <p:style>
          <a:lnRef idx="0"/>
          <a:fillRef idx="0"/>
          <a:effectRef idx="0"/>
          <a:fontRef idx="minor"/>
        </p:style>
        <p:txBody>
          <a:bodyPr lIns="90000" rIns="90000" tIns="45000" bIns="45000">
            <a:spAutoFit/>
          </a:bodyPr>
          <a:p>
            <a:pPr marL="571680" indent="-342000" algn="just">
              <a:lnSpc>
                <a:spcPct val="107000"/>
              </a:lnSpc>
              <a:spcAft>
                <a:spcPts val="799"/>
              </a:spcAft>
              <a:buClr>
                <a:srgbClr val="000000"/>
              </a:buClr>
              <a:buFont typeface="Wingdings" charset="2"/>
              <a:buChar char=""/>
            </a:pPr>
            <a:r>
              <a:rPr b="1" lang="en-US" sz="2400" spc="-1" strike="noStrike">
                <a:solidFill>
                  <a:srgbClr val="000000"/>
                </a:solidFill>
                <a:latin typeface="Times New Roman"/>
                <a:ea typeface="SimSun"/>
              </a:rPr>
              <a:t>To patterns of division of labor</a:t>
            </a:r>
            <a:r>
              <a:rPr b="0" lang="en-US" sz="2400" spc="-1" strike="noStrike">
                <a:solidFill>
                  <a:srgbClr val="000000"/>
                </a:solidFill>
                <a:latin typeface="Times New Roman"/>
                <a:ea typeface="SimSun"/>
              </a:rPr>
              <a:t> </a:t>
            </a:r>
            <a:r>
              <a:rPr b="0" lang="en-US" sz="1800" spc="-1" strike="noStrike">
                <a:solidFill>
                  <a:srgbClr val="000000"/>
                </a:solidFill>
                <a:latin typeface="Times New Roman"/>
                <a:ea typeface="SimSun"/>
              </a:rPr>
              <a:t>and </a:t>
            </a:r>
            <a:r>
              <a:rPr b="1" lang="en-US" sz="2400" spc="-1" strike="noStrike">
                <a:solidFill>
                  <a:srgbClr val="000000"/>
                </a:solidFill>
                <a:latin typeface="Times New Roman"/>
                <a:ea typeface="SimSun"/>
              </a:rPr>
              <a:t>of relationships among states</a:t>
            </a:r>
            <a:r>
              <a:rPr b="0" lang="en-US" sz="2400" spc="-1" strike="noStrike">
                <a:solidFill>
                  <a:srgbClr val="000000"/>
                </a:solidFill>
                <a:latin typeface="Times New Roman"/>
                <a:ea typeface="SimSun"/>
              </a:rPr>
              <a:t> </a:t>
            </a:r>
            <a:r>
              <a:rPr b="0" lang="en-US" sz="1800" spc="-1" strike="noStrike">
                <a:solidFill>
                  <a:srgbClr val="000000"/>
                </a:solidFill>
                <a:latin typeface="Times New Roman"/>
                <a:ea typeface="SimSun"/>
              </a:rPr>
              <a:t>in </a:t>
            </a:r>
            <a:r>
              <a:rPr b="1" lang="en-US" sz="1800" spc="-1" strike="noStrike">
                <a:solidFill>
                  <a:srgbClr val="000000"/>
                </a:solidFill>
                <a:latin typeface="Times New Roman"/>
                <a:ea typeface="SimSun"/>
              </a:rPr>
              <a:t>different economic positions</a:t>
            </a:r>
            <a:r>
              <a:rPr b="0" lang="en-US" sz="1800" spc="-1" strike="noStrike">
                <a:solidFill>
                  <a:srgbClr val="000000"/>
                </a:solidFill>
                <a:latin typeface="Times New Roman"/>
                <a:ea typeface="SimSun"/>
              </a:rPr>
              <a:t> that have endured </a:t>
            </a:r>
            <a:r>
              <a:rPr b="1" lang="en-US" sz="1800" spc="-1" strike="noStrike">
                <a:solidFill>
                  <a:srgbClr val="000000"/>
                </a:solidFill>
                <a:latin typeface="Times New Roman"/>
                <a:ea typeface="SimSun"/>
              </a:rPr>
              <a:t>since the sixteenth century</a:t>
            </a:r>
            <a:r>
              <a:rPr b="0" lang="en-US" sz="1800" spc="-1" strike="noStrike">
                <a:solidFill>
                  <a:srgbClr val="000000"/>
                </a:solidFill>
                <a:latin typeface="Times New Roman"/>
                <a:ea typeface="SimSun"/>
              </a:rPr>
              <a:t> even though the system as a whole has </a:t>
            </a:r>
            <a:r>
              <a:rPr b="1" lang="en-US" sz="1800" spc="-1" strike="noStrike">
                <a:solidFill>
                  <a:srgbClr val="000000"/>
                </a:solidFill>
                <a:latin typeface="Times New Roman"/>
                <a:ea typeface="SimSun"/>
              </a:rPr>
              <a:t>expanded geographically</a:t>
            </a:r>
            <a:r>
              <a:rPr b="0" lang="en-US" sz="1800" spc="-1" strike="noStrike">
                <a:solidFill>
                  <a:srgbClr val="000000"/>
                </a:solidFill>
                <a:latin typeface="Times New Roman"/>
                <a:ea typeface="SimSun"/>
              </a:rPr>
              <a:t> and </a:t>
            </a:r>
            <a:r>
              <a:rPr b="1" lang="en-US" sz="1800" spc="-1" strike="noStrike">
                <a:solidFill>
                  <a:srgbClr val="000000"/>
                </a:solidFill>
                <a:latin typeface="Times New Roman"/>
                <a:ea typeface="SimSun"/>
              </a:rPr>
              <a:t>particular countries</a:t>
            </a:r>
            <a:r>
              <a:rPr b="0" lang="en-US" sz="1800" spc="-1" strike="noStrike">
                <a:solidFill>
                  <a:srgbClr val="000000"/>
                </a:solidFill>
                <a:latin typeface="Times New Roman"/>
                <a:ea typeface="SimSun"/>
              </a:rPr>
              <a:t> have changed </a:t>
            </a:r>
            <a:r>
              <a:rPr b="1" lang="en-US" sz="1800" spc="-1" strike="noStrike">
                <a:solidFill>
                  <a:srgbClr val="000000"/>
                </a:solidFill>
                <a:latin typeface="Times New Roman"/>
                <a:ea typeface="SimSun"/>
              </a:rPr>
              <a:t>positions within the system.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5284080" y="272520"/>
            <a:ext cx="378468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000000"/>
                </a:solidFill>
                <a:latin typeface="comic"/>
                <a:ea typeface="SimSun"/>
              </a:rPr>
              <a:t>close critical look</a:t>
            </a:r>
            <a:r>
              <a:rPr b="0" lang="en-US" sz="2800" spc="-1" strike="noStrike">
                <a:solidFill>
                  <a:srgbClr val="000000"/>
                </a:solidFill>
                <a:latin typeface="comic"/>
                <a:ea typeface="SimSun"/>
              </a:rPr>
              <a:t> </a:t>
            </a:r>
            <a:endParaRPr b="0" lang="en-US" sz="2800" spc="-1" strike="noStrike">
              <a:latin typeface="Arial"/>
            </a:endParaRPr>
          </a:p>
        </p:txBody>
      </p:sp>
      <p:sp>
        <p:nvSpPr>
          <p:cNvPr id="191" name="CustomShape 2"/>
          <p:cNvSpPr/>
          <p:nvPr/>
        </p:nvSpPr>
        <p:spPr>
          <a:xfrm>
            <a:off x="352440" y="881280"/>
            <a:ext cx="11400480" cy="82116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0" lang="en-US" sz="2400" spc="-1" strike="noStrike">
                <a:solidFill>
                  <a:srgbClr val="000000"/>
                </a:solidFill>
                <a:latin typeface="Times New Roman"/>
                <a:ea typeface="SimSun"/>
              </a:rPr>
              <a:t>Ideas about </a:t>
            </a:r>
            <a:r>
              <a:rPr b="1" i="1" lang="en-US" sz="2400" spc="-1" strike="noStrike">
                <a:solidFill>
                  <a:srgbClr val="000000"/>
                </a:solidFill>
                <a:latin typeface="Arial Black"/>
                <a:ea typeface="SimSun"/>
              </a:rPr>
              <a:t>factors of socioeconomic</a:t>
            </a:r>
            <a:r>
              <a:rPr b="0" i="1" lang="en-US" sz="2400" spc="-1" strike="noStrike">
                <a:solidFill>
                  <a:srgbClr val="000000"/>
                </a:solidFill>
                <a:latin typeface="Arial Black"/>
                <a:ea typeface="SimSun"/>
              </a:rPr>
              <a:t> and </a:t>
            </a:r>
            <a:r>
              <a:rPr b="1" i="1" lang="en-US" sz="2400" spc="-1" strike="noStrike">
                <a:solidFill>
                  <a:srgbClr val="000000"/>
                </a:solidFill>
                <a:latin typeface="Arial Black"/>
                <a:ea typeface="SimSun"/>
              </a:rPr>
              <a:t>political structures</a:t>
            </a:r>
            <a:r>
              <a:rPr b="0" i="1" lang="en-US" sz="2400" spc="-1" strike="noStrike">
                <a:solidFill>
                  <a:srgbClr val="000000"/>
                </a:solidFill>
                <a:latin typeface="Arial Black"/>
                <a:ea typeface="SimSun"/>
              </a:rPr>
              <a:t> </a:t>
            </a:r>
            <a:r>
              <a:rPr b="0" lang="en-US" sz="2400" spc="-1" strike="noStrike">
                <a:solidFill>
                  <a:srgbClr val="000000"/>
                </a:solidFill>
                <a:latin typeface="Times New Roman"/>
                <a:ea typeface="SimSun"/>
              </a:rPr>
              <a:t>that are built into </a:t>
            </a:r>
            <a:r>
              <a:rPr b="1" lang="en-US" sz="2400" spc="-1" strike="noStrike">
                <a:solidFill>
                  <a:srgbClr val="000000"/>
                </a:solidFill>
                <a:latin typeface="Times New Roman"/>
                <a:ea typeface="SimSun"/>
              </a:rPr>
              <a:t>Wallerstein's model of the world capitalist system</a:t>
            </a:r>
            <a:endParaRPr b="0" lang="en-US" sz="2400" spc="-1" strike="noStrike">
              <a:latin typeface="Arial"/>
            </a:endParaRPr>
          </a:p>
        </p:txBody>
      </p:sp>
      <p:sp>
        <p:nvSpPr>
          <p:cNvPr id="192" name="CustomShape 3"/>
          <p:cNvSpPr/>
          <p:nvPr/>
        </p:nvSpPr>
        <p:spPr>
          <a:xfrm>
            <a:off x="126360" y="1797840"/>
            <a:ext cx="11502360" cy="872280"/>
          </a:xfrm>
          <a:prstGeom prst="rect">
            <a:avLst/>
          </a:prstGeom>
          <a:noFill/>
          <a:ln>
            <a:noFill/>
          </a:ln>
        </p:spPr>
        <p:style>
          <a:lnRef idx="0"/>
          <a:fillRef idx="0"/>
          <a:effectRef idx="0"/>
          <a:fontRef idx="minor"/>
        </p:style>
        <p:txBody>
          <a:bodyPr lIns="90000" rIns="90000" tIns="45000" bIns="45000">
            <a:spAutoFit/>
          </a:bodyPr>
          <a:p>
            <a:pPr marL="571680" indent="-34200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We can most readily pinpoint the problematic points, the model is based on a </a:t>
            </a:r>
            <a:r>
              <a:rPr b="1" lang="en-US" sz="2400" spc="-1" strike="noStrike">
                <a:solidFill>
                  <a:srgbClr val="000000"/>
                </a:solidFill>
                <a:latin typeface="Times New Roman"/>
                <a:ea typeface="SimSun"/>
              </a:rPr>
              <a:t>two-step reduction:</a:t>
            </a:r>
            <a:r>
              <a:rPr b="0" lang="en-US" sz="2400" spc="-1" strike="noStrike">
                <a:solidFill>
                  <a:srgbClr val="000000"/>
                </a:solidFill>
                <a:latin typeface="Times New Roman"/>
                <a:ea typeface="SimSun"/>
              </a:rPr>
              <a:t> </a:t>
            </a:r>
            <a:endParaRPr b="0" lang="en-US" sz="2400" spc="-1" strike="noStrike">
              <a:latin typeface="Arial"/>
            </a:endParaRPr>
          </a:p>
        </p:txBody>
      </p:sp>
      <p:sp>
        <p:nvSpPr>
          <p:cNvPr id="193" name="CustomShape 4"/>
          <p:cNvSpPr/>
          <p:nvPr/>
        </p:nvSpPr>
        <p:spPr>
          <a:xfrm>
            <a:off x="2439720" y="2361960"/>
            <a:ext cx="9313200" cy="182196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2000" spc="-1" strike="noStrike">
                <a:solidFill>
                  <a:srgbClr val="000000"/>
                </a:solidFill>
                <a:highlight>
                  <a:srgbClr val="ffff00"/>
                </a:highlight>
                <a:latin typeface="Arial Black"/>
                <a:ea typeface="SimSun"/>
              </a:rPr>
              <a:t>- first</a:t>
            </a:r>
            <a:r>
              <a:rPr b="0" lang="en-US" sz="2000" spc="-1" strike="noStrike">
                <a:solidFill>
                  <a:srgbClr val="000000"/>
                </a:solidFill>
                <a:highlight>
                  <a:srgbClr val="ffff00"/>
                </a:highlight>
                <a:latin typeface="Arial Black"/>
                <a:ea typeface="SimSun"/>
              </a:rPr>
              <a:t>, a reduction of socio economic structure to determination by world market opportunities and technological production possibilities; </a:t>
            </a:r>
            <a:endParaRPr b="0" lang="en-US" sz="2000" spc="-1" strike="noStrike">
              <a:latin typeface="Arial"/>
            </a:endParaRPr>
          </a:p>
          <a:p>
            <a:pPr marL="228600" algn="just">
              <a:lnSpc>
                <a:spcPct val="107000"/>
              </a:lnSpc>
              <a:spcAft>
                <a:spcPts val="799"/>
              </a:spcAft>
            </a:pPr>
            <a:r>
              <a:rPr b="1" lang="en-US" sz="2000" spc="-1" strike="noStrike">
                <a:solidFill>
                  <a:srgbClr val="000000"/>
                </a:solidFill>
                <a:highlight>
                  <a:srgbClr val="ffff00"/>
                </a:highlight>
                <a:latin typeface="Arial Black"/>
                <a:ea typeface="SimSun"/>
              </a:rPr>
              <a:t>- And second</a:t>
            </a:r>
            <a:r>
              <a:rPr b="0" lang="en-US" sz="2000" spc="-1" strike="noStrike">
                <a:solidFill>
                  <a:srgbClr val="000000"/>
                </a:solidFill>
                <a:highlight>
                  <a:srgbClr val="ffff00"/>
                </a:highlight>
                <a:latin typeface="Arial Black"/>
                <a:ea typeface="SimSun"/>
              </a:rPr>
              <a:t>, a reduction of state structures and policies to determination by dominant class interests.</a:t>
            </a:r>
            <a:endParaRPr b="0" lang="en-US" sz="2000" spc="-1" strike="noStrike">
              <a:latin typeface="Arial"/>
            </a:endParaRPr>
          </a:p>
        </p:txBody>
      </p:sp>
      <p:sp>
        <p:nvSpPr>
          <p:cNvPr id="194" name="CustomShape 5"/>
          <p:cNvSpPr/>
          <p:nvPr/>
        </p:nvSpPr>
        <p:spPr>
          <a:xfrm>
            <a:off x="144360" y="4168080"/>
            <a:ext cx="11467080" cy="87228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The differences of economic structure among his </a:t>
            </a:r>
            <a:r>
              <a:rPr b="1" lang="en-US" sz="2400" spc="-1" strike="noStrike">
                <a:solidFill>
                  <a:srgbClr val="000000"/>
                </a:solidFill>
                <a:latin typeface="Times New Roman"/>
                <a:ea typeface="SimSun"/>
              </a:rPr>
              <a:t>three major zones of core, semi periphery, and periphery</a:t>
            </a:r>
            <a:r>
              <a:rPr b="0" lang="en-US" sz="2400" spc="-1" strike="noStrike">
                <a:solidFill>
                  <a:srgbClr val="000000"/>
                </a:solidFill>
                <a:latin typeface="Times New Roman"/>
                <a:ea typeface="SimSun"/>
              </a:rPr>
              <a:t> lead him to make the first reduction. </a:t>
            </a:r>
            <a:endParaRPr b="0" lang="en-US" sz="2400" spc="-1" strike="noStrike">
              <a:latin typeface="Arial"/>
            </a:endParaRPr>
          </a:p>
        </p:txBody>
      </p:sp>
      <p:sp>
        <p:nvSpPr>
          <p:cNvPr id="195" name="CustomShape 6"/>
          <p:cNvSpPr/>
          <p:nvPr/>
        </p:nvSpPr>
        <p:spPr>
          <a:xfrm>
            <a:off x="144360" y="5200560"/>
            <a:ext cx="11608560" cy="937080"/>
          </a:xfrm>
          <a:prstGeom prst="rect">
            <a:avLst/>
          </a:prstGeom>
          <a:solidFill>
            <a:srgbClr val="00b0f0">
              <a:alpha val="25000"/>
            </a:srgbClr>
          </a:solidFill>
          <a:ln>
            <a:solidFill>
              <a:schemeClr val="bg2"/>
            </a:solid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The crux of </a:t>
            </a:r>
            <a:r>
              <a:rPr b="1" i="1" lang="en-US" sz="2800" spc="-1" strike="noStrike">
                <a:solidFill>
                  <a:srgbClr val="000000"/>
                </a:solidFill>
                <a:latin typeface="Times New Roman"/>
                <a:ea typeface="SimSun"/>
              </a:rPr>
              <a:t>the differences </a:t>
            </a:r>
            <a:r>
              <a:rPr b="0" lang="en-US" sz="2400" spc="-1" strike="noStrike">
                <a:solidFill>
                  <a:srgbClr val="000000"/>
                </a:solidFill>
                <a:latin typeface="Times New Roman"/>
                <a:ea typeface="SimSun"/>
              </a:rPr>
              <a:t>is the </a:t>
            </a:r>
            <a:r>
              <a:rPr b="1" lang="en-US" sz="2400" spc="-1" strike="noStrike">
                <a:solidFill>
                  <a:srgbClr val="000000"/>
                </a:solidFill>
                <a:latin typeface="Times New Roman"/>
                <a:ea typeface="SimSun"/>
              </a:rPr>
              <a:t>“Mode of Labor Control"</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“Adopted"</a:t>
            </a:r>
            <a:r>
              <a:rPr b="0" lang="en-US" sz="2400" spc="-1" strike="noStrike">
                <a:solidFill>
                  <a:srgbClr val="000000"/>
                </a:solidFill>
                <a:latin typeface="Times New Roman"/>
                <a:ea typeface="SimSun"/>
              </a:rPr>
              <a:t> in each zone by the </a:t>
            </a:r>
            <a:r>
              <a:rPr b="1" lang="en-US" sz="2400" spc="-1" strike="noStrike">
                <a:solidFill>
                  <a:srgbClr val="000000"/>
                </a:solidFill>
                <a:latin typeface="Times New Roman"/>
                <a:ea typeface="SimSun"/>
              </a:rPr>
              <a:t>dominant classes</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oriented to the world market.</a:t>
            </a:r>
            <a:r>
              <a:rPr b="0" lang="en-US" sz="2400" spc="-1" strike="noStrike">
                <a:solidFill>
                  <a:srgbClr val="000000"/>
                </a:solidFill>
                <a:latin typeface="Times New Roman"/>
                <a:ea typeface="SimSu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209520" y="1983240"/>
            <a:ext cx="6142680" cy="3777840"/>
          </a:xfrm>
          <a:prstGeom prst="rect">
            <a:avLst/>
          </a:prstGeom>
          <a:noFill/>
          <a:ln w="57240">
            <a:solidFill>
              <a:srgbClr val="ff0000"/>
            </a:solidFill>
            <a:round/>
          </a:ln>
        </p:spPr>
        <p:style>
          <a:lnRef idx="0"/>
          <a:fillRef idx="0"/>
          <a:effectRef idx="0"/>
          <a:fontRef idx="minor"/>
        </p:style>
        <p:txBody>
          <a:bodyPr lIns="90000" rIns="90000" tIns="45000" bIns="45000">
            <a:spAutoFit/>
          </a:bodyPr>
          <a:p>
            <a:pPr marL="228600" algn="just">
              <a:lnSpc>
                <a:spcPct val="107000"/>
              </a:lnSpc>
              <a:spcAft>
                <a:spcPts val="799"/>
              </a:spcAft>
            </a:pPr>
            <a:r>
              <a:rPr b="1" lang="en-US" sz="2800" spc="-1" strike="noStrike">
                <a:solidFill>
                  <a:srgbClr val="000000"/>
                </a:solidFill>
                <a:latin typeface="Times New Roman"/>
                <a:ea typeface="SimSun"/>
              </a:rPr>
              <a:t>Wallerstein </a:t>
            </a:r>
            <a:r>
              <a:rPr b="0" lang="en-US" sz="2400" spc="-1" strike="noStrike">
                <a:solidFill>
                  <a:srgbClr val="000000"/>
                </a:solidFill>
                <a:latin typeface="Times New Roman"/>
                <a:ea typeface="SimSun"/>
              </a:rPr>
              <a:t>repeatedly implies that the </a:t>
            </a:r>
            <a:r>
              <a:rPr b="1" lang="en-US" sz="2400" spc="-1" strike="noStrike">
                <a:solidFill>
                  <a:srgbClr val="000000"/>
                </a:solidFill>
                <a:latin typeface="Times New Roman"/>
                <a:ea typeface="SimSun"/>
              </a:rPr>
              <a:t>dominant classes</a:t>
            </a:r>
            <a:r>
              <a:rPr b="0" lang="en-US" sz="2400" spc="-1" strike="noStrike">
                <a:solidFill>
                  <a:srgbClr val="000000"/>
                </a:solidFill>
                <a:latin typeface="Times New Roman"/>
                <a:ea typeface="SimSun"/>
              </a:rPr>
              <a:t> choose freely among </a:t>
            </a:r>
            <a:r>
              <a:rPr b="1" lang="en-US" sz="2400" spc="-1" strike="noStrike">
                <a:solidFill>
                  <a:srgbClr val="000000"/>
                </a:solidFill>
                <a:latin typeface="Times New Roman"/>
                <a:ea typeface="SimSun"/>
              </a:rPr>
              <a:t>alternative strategies</a:t>
            </a:r>
            <a:r>
              <a:rPr b="0" lang="en-US" sz="2400" spc="-1" strike="noStrike">
                <a:solidFill>
                  <a:srgbClr val="000000"/>
                </a:solidFill>
                <a:latin typeface="Times New Roman"/>
                <a:ea typeface="SimSun"/>
              </a:rPr>
              <a:t> of </a:t>
            </a:r>
            <a:r>
              <a:rPr b="1" lang="en-US" sz="2400" spc="-1" strike="noStrike">
                <a:solidFill>
                  <a:srgbClr val="000000"/>
                </a:solidFill>
                <a:latin typeface="Times New Roman"/>
                <a:ea typeface="SimSun"/>
              </a:rPr>
              <a:t>labor control</a:t>
            </a:r>
            <a:r>
              <a:rPr b="0" lang="en-US" sz="2400" spc="-1" strike="noStrike">
                <a:solidFill>
                  <a:srgbClr val="000000"/>
                </a:solidFill>
                <a:latin typeface="Times New Roman"/>
                <a:ea typeface="SimSun"/>
              </a:rPr>
              <a:t> by </a:t>
            </a:r>
            <a:r>
              <a:rPr b="1" lang="en-US" sz="2400" spc="-1" strike="noStrike">
                <a:solidFill>
                  <a:srgbClr val="000000"/>
                </a:solidFill>
                <a:latin typeface="Times New Roman"/>
                <a:ea typeface="SimSun"/>
              </a:rPr>
              <a:t>assessing rationally</a:t>
            </a:r>
            <a:r>
              <a:rPr b="0" lang="en-US" sz="2400" spc="-1" strike="noStrike">
                <a:solidFill>
                  <a:srgbClr val="000000"/>
                </a:solidFill>
                <a:latin typeface="Times New Roman"/>
                <a:ea typeface="SimSun"/>
              </a:rPr>
              <a:t> the </a:t>
            </a:r>
            <a:r>
              <a:rPr b="1" lang="en-US" sz="2400" spc="-1" strike="noStrike">
                <a:solidFill>
                  <a:srgbClr val="000000"/>
                </a:solidFill>
                <a:latin typeface="Times New Roman"/>
                <a:ea typeface="SimSun"/>
              </a:rPr>
              <a:t>best means for maximizing profits,</a:t>
            </a:r>
            <a:r>
              <a:rPr b="0" lang="en-US" sz="2400" spc="-1" strike="noStrike">
                <a:solidFill>
                  <a:srgbClr val="000000"/>
                </a:solidFill>
                <a:latin typeface="Times New Roman"/>
                <a:ea typeface="SimSun"/>
              </a:rPr>
              <a:t> given the; </a:t>
            </a:r>
            <a:endParaRPr b="0" lang="en-US" sz="2400" spc="-1" strike="noStrike">
              <a:latin typeface="Arial"/>
            </a:endParaRPr>
          </a:p>
          <a:p>
            <a:pPr marL="343080" indent="-342000" algn="just">
              <a:lnSpc>
                <a:spcPct val="107000"/>
              </a:lnSpc>
              <a:buClr>
                <a:srgbClr val="000000"/>
              </a:buClr>
              <a:buFont typeface="Calibri Light"/>
              <a:buAutoNum type="alphaLcPeriod"/>
            </a:pPr>
            <a:r>
              <a:rPr b="1" lang="en-US" sz="2400" spc="-1" strike="noStrike">
                <a:solidFill>
                  <a:srgbClr val="000000"/>
                </a:solidFill>
                <a:latin typeface="Times New Roman"/>
                <a:ea typeface="SimSun"/>
              </a:rPr>
              <a:t>geographical,</a:t>
            </a:r>
            <a:endParaRPr b="0" lang="en-US" sz="2400" spc="-1" strike="noStrike">
              <a:latin typeface="Arial"/>
            </a:endParaRPr>
          </a:p>
          <a:p>
            <a:pPr marL="343080" indent="-342000" algn="just">
              <a:lnSpc>
                <a:spcPct val="107000"/>
              </a:lnSpc>
              <a:buClr>
                <a:srgbClr val="000000"/>
              </a:buClr>
              <a:buFont typeface="Calibri Light"/>
              <a:buAutoNum type="alphaLcPeriod"/>
            </a:pPr>
            <a:r>
              <a:rPr b="1" lang="en-US" sz="2400" spc="-1" strike="noStrike">
                <a:solidFill>
                  <a:srgbClr val="000000"/>
                </a:solidFill>
                <a:latin typeface="Times New Roman"/>
                <a:ea typeface="SimSun"/>
              </a:rPr>
              <a:t>demographic, </a:t>
            </a:r>
            <a:endParaRPr b="0" lang="en-US" sz="2400" spc="-1" strike="noStrike">
              <a:latin typeface="Arial"/>
            </a:endParaRPr>
          </a:p>
          <a:p>
            <a:pPr marL="343080" indent="-342000" algn="just">
              <a:lnSpc>
                <a:spcPct val="107000"/>
              </a:lnSpc>
              <a:buClr>
                <a:srgbClr val="000000"/>
              </a:buClr>
              <a:buFont typeface="Calibri Light"/>
              <a:buAutoNum type="alphaLcPeriod"/>
            </a:pPr>
            <a:r>
              <a:rPr b="1" lang="en-US" sz="2400" spc="-1" strike="noStrike">
                <a:solidFill>
                  <a:srgbClr val="000000"/>
                </a:solidFill>
                <a:latin typeface="Times New Roman"/>
                <a:ea typeface="SimSun"/>
              </a:rPr>
              <a:t>technological, </a:t>
            </a:r>
            <a:endParaRPr b="0" lang="en-US" sz="2400" spc="-1" strike="noStrike">
              <a:latin typeface="Arial"/>
            </a:endParaRPr>
          </a:p>
          <a:p>
            <a:pPr marL="343080" indent="-342000" algn="just">
              <a:lnSpc>
                <a:spcPct val="107000"/>
              </a:lnSpc>
              <a:spcAft>
                <a:spcPts val="799"/>
              </a:spcAft>
              <a:buClr>
                <a:srgbClr val="000000"/>
              </a:buClr>
              <a:buFont typeface="Calibri Light"/>
              <a:buAutoNum type="alphaLcPeriod"/>
            </a:pPr>
            <a:r>
              <a:rPr b="1" lang="en-US" sz="2400" spc="-1" strike="noStrike">
                <a:solidFill>
                  <a:srgbClr val="000000"/>
                </a:solidFill>
                <a:latin typeface="Times New Roman"/>
                <a:ea typeface="SimSun"/>
              </a:rPr>
              <a:t>and labor-skill conditions</a:t>
            </a:r>
            <a:r>
              <a:rPr b="0" lang="en-US" sz="2400" spc="-1" strike="noStrike">
                <a:solidFill>
                  <a:srgbClr val="000000"/>
                </a:solidFill>
                <a:latin typeface="Times New Roman"/>
                <a:ea typeface="SimSun"/>
              </a:rPr>
              <a:t> </a:t>
            </a:r>
            <a:endParaRPr b="0" lang="en-US" sz="2400" spc="-1" strike="noStrike">
              <a:latin typeface="Arial"/>
            </a:endParaRPr>
          </a:p>
        </p:txBody>
      </p:sp>
      <p:sp>
        <p:nvSpPr>
          <p:cNvPr id="197" name="CustomShape 2"/>
          <p:cNvSpPr/>
          <p:nvPr/>
        </p:nvSpPr>
        <p:spPr>
          <a:xfrm>
            <a:off x="4636080" y="90720"/>
            <a:ext cx="4666680" cy="5770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000000"/>
                </a:solidFill>
                <a:latin typeface="comic"/>
                <a:ea typeface="SimSun"/>
              </a:rPr>
              <a:t>close critical</a:t>
            </a:r>
            <a:r>
              <a:rPr b="1" lang="en-US" sz="2400" spc="-1" strike="noStrike">
                <a:solidFill>
                  <a:srgbClr val="000000"/>
                </a:solidFill>
                <a:latin typeface="comic"/>
                <a:ea typeface="SimSun"/>
              </a:rPr>
              <a:t> </a:t>
            </a:r>
            <a:r>
              <a:rPr b="1" lang="en-US" sz="3200" spc="-1" strike="noStrike">
                <a:solidFill>
                  <a:srgbClr val="000000"/>
                </a:solidFill>
                <a:latin typeface="comic"/>
                <a:ea typeface="SimSun"/>
              </a:rPr>
              <a:t>look</a:t>
            </a:r>
            <a:r>
              <a:rPr b="1" lang="en-US" sz="2400" spc="-1" strike="noStrike">
                <a:solidFill>
                  <a:srgbClr val="000000"/>
                </a:solidFill>
                <a:latin typeface="comic"/>
                <a:ea typeface="SimSun"/>
              </a:rPr>
              <a:t>….</a:t>
            </a:r>
            <a:r>
              <a:rPr b="0" lang="en-US" sz="2400" spc="-1" strike="noStrike">
                <a:solidFill>
                  <a:srgbClr val="000000"/>
                </a:solidFill>
                <a:latin typeface="comic"/>
                <a:ea typeface="SimSun"/>
              </a:rPr>
              <a:t> </a:t>
            </a:r>
            <a:endParaRPr b="0" lang="en-US" sz="2400" spc="-1" strike="noStrike">
              <a:latin typeface="Arial"/>
            </a:endParaRPr>
          </a:p>
        </p:txBody>
      </p:sp>
      <p:sp>
        <p:nvSpPr>
          <p:cNvPr id="198" name="CustomShape 3"/>
          <p:cNvSpPr/>
          <p:nvPr/>
        </p:nvSpPr>
        <p:spPr>
          <a:xfrm>
            <a:off x="8564760" y="675720"/>
            <a:ext cx="2195280" cy="516240"/>
          </a:xfrm>
          <a:prstGeom prst="rect">
            <a:avLst/>
          </a:prstGeom>
          <a:solidFill>
            <a:srgbClr val="ffff00"/>
          </a:solidFill>
          <a:ln>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000000"/>
                </a:solidFill>
                <a:latin typeface="Times New Roman"/>
                <a:ea typeface="SimSun"/>
              </a:rPr>
              <a:t>Marxist idea</a:t>
            </a:r>
            <a:r>
              <a:rPr b="0" lang="en-US" sz="2800" spc="-1" strike="noStrike">
                <a:solidFill>
                  <a:srgbClr val="000000"/>
                </a:solidFill>
                <a:latin typeface="Times New Roman"/>
                <a:ea typeface="SimSun"/>
              </a:rPr>
              <a:t> </a:t>
            </a:r>
            <a:endParaRPr b="0" lang="en-US" sz="2800" spc="-1" strike="noStrike">
              <a:latin typeface="Arial"/>
            </a:endParaRPr>
          </a:p>
        </p:txBody>
      </p:sp>
      <p:sp>
        <p:nvSpPr>
          <p:cNvPr id="199" name="CustomShape 4"/>
          <p:cNvSpPr/>
          <p:nvPr/>
        </p:nvSpPr>
        <p:spPr>
          <a:xfrm>
            <a:off x="6984360" y="1260360"/>
            <a:ext cx="4989960" cy="6673320"/>
          </a:xfrm>
          <a:prstGeom prst="rect">
            <a:avLst/>
          </a:prstGeom>
          <a:noFill/>
          <a:ln w="57240">
            <a:solidFill>
              <a:srgbClr val="0070c0"/>
            </a:solidFill>
            <a:round/>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1" lang="en-US" sz="2400" spc="-1" strike="noStrike">
                <a:solidFill>
                  <a:srgbClr val="000000"/>
                </a:solidFill>
                <a:latin typeface="Times New Roman"/>
                <a:ea typeface="SimSun"/>
              </a:rPr>
              <a:t>Institutionalized relationships </a:t>
            </a:r>
            <a:r>
              <a:rPr b="0" lang="en-US" sz="2400" spc="-1" strike="noStrike">
                <a:solidFill>
                  <a:srgbClr val="000000"/>
                </a:solidFill>
                <a:latin typeface="Times New Roman"/>
                <a:ea typeface="SimSun"/>
              </a:rPr>
              <a:t>between </a:t>
            </a:r>
            <a:r>
              <a:rPr b="1" lang="en-US" sz="2400" spc="-1" strike="noStrike">
                <a:solidFill>
                  <a:srgbClr val="000000"/>
                </a:solidFill>
                <a:latin typeface="Times New Roman"/>
                <a:ea typeface="SimSun"/>
              </a:rPr>
              <a:t>producing</a:t>
            </a:r>
            <a:r>
              <a:rPr b="0" lang="en-US" sz="2400" spc="-1" strike="noStrike">
                <a:solidFill>
                  <a:srgbClr val="000000"/>
                </a:solidFill>
                <a:latin typeface="Times New Roman"/>
                <a:ea typeface="SimSun"/>
              </a:rPr>
              <a:t> and </a:t>
            </a:r>
            <a:r>
              <a:rPr b="1" lang="en-US" sz="2400" spc="-1" strike="noStrike">
                <a:solidFill>
                  <a:srgbClr val="000000"/>
                </a:solidFill>
                <a:latin typeface="Times New Roman"/>
                <a:ea typeface="SimSun"/>
              </a:rPr>
              <a:t>surplus-appropriating classes</a:t>
            </a:r>
            <a:endParaRPr b="0" lang="en-US" sz="2400" spc="-1" strike="noStrike">
              <a:latin typeface="Arial"/>
            </a:endParaRPr>
          </a:p>
          <a:p>
            <a:pPr marL="285840" indent="-284760">
              <a:lnSpc>
                <a:spcPct val="100000"/>
              </a:lnSpc>
              <a:buClr>
                <a:srgbClr val="000000"/>
              </a:buClr>
              <a:buFont typeface="Wingdings" charset="2"/>
              <a:buChar char=""/>
            </a:pPr>
            <a:r>
              <a:rPr b="1" lang="en-US" sz="2400" spc="-1" strike="noStrike">
                <a:solidFill>
                  <a:srgbClr val="000000"/>
                </a:solidFill>
                <a:latin typeface="Times New Roman"/>
                <a:ea typeface="SimSun"/>
              </a:rPr>
              <a:t> </a:t>
            </a:r>
            <a:r>
              <a:rPr b="1" lang="en-US" sz="2400" spc="-1" strike="noStrike">
                <a:solidFill>
                  <a:srgbClr val="000000"/>
                </a:solidFill>
                <a:latin typeface="Calibri"/>
                <a:ea typeface="SimSun"/>
              </a:rPr>
              <a:t>Allow for the ever-present potential of collective resistance from below. </a:t>
            </a:r>
            <a:endParaRPr b="0" lang="en-US" sz="2400" spc="-1" strike="noStrike">
              <a:latin typeface="Arial"/>
            </a:endParaRPr>
          </a:p>
          <a:p>
            <a:pPr marL="285840" indent="-284760">
              <a:lnSpc>
                <a:spcPct val="100000"/>
              </a:lnSpc>
              <a:buClr>
                <a:srgbClr val="000000"/>
              </a:buClr>
              <a:buFont typeface="Wingdings" charset="2"/>
              <a:buChar char=""/>
            </a:pPr>
            <a:r>
              <a:rPr b="1" lang="en-US" sz="2400" spc="-1" strike="noStrike">
                <a:solidFill>
                  <a:srgbClr val="000000"/>
                </a:solidFill>
                <a:latin typeface="Calibri"/>
                <a:ea typeface="SimSun"/>
              </a:rPr>
              <a:t> </a:t>
            </a:r>
            <a:r>
              <a:rPr b="1" lang="en-US" sz="2400" spc="-1" strike="noStrike">
                <a:solidFill>
                  <a:srgbClr val="ff0000"/>
                </a:solidFill>
                <a:latin typeface="Calibri"/>
                <a:ea typeface="SimSun"/>
              </a:rPr>
              <a:t>Wallerstein treats </a:t>
            </a:r>
            <a:r>
              <a:rPr b="1" lang="en-US" sz="2400" spc="-1" strike="noStrike">
                <a:solidFill>
                  <a:srgbClr val="000000"/>
                </a:solidFill>
                <a:latin typeface="Calibri"/>
                <a:ea typeface="SimSun"/>
              </a:rPr>
              <a:t>"labor control"</a:t>
            </a:r>
            <a:r>
              <a:rPr b="0" lang="en-US" sz="2400" spc="-1" strike="noStrike">
                <a:solidFill>
                  <a:srgbClr val="000000"/>
                </a:solidFill>
                <a:latin typeface="Calibri"/>
                <a:ea typeface="SimSun"/>
              </a:rPr>
              <a:t> primarily as a </a:t>
            </a:r>
            <a:r>
              <a:rPr b="1" lang="en-US" sz="2400" spc="-1" strike="noStrike">
                <a:solidFill>
                  <a:srgbClr val="000000"/>
                </a:solidFill>
                <a:latin typeface="Calibri"/>
                <a:ea typeface="SimSun"/>
              </a:rPr>
              <a:t>market-optimizing strategy</a:t>
            </a:r>
            <a:r>
              <a:rPr b="0" lang="en-US" sz="2400" spc="-1" strike="noStrike">
                <a:solidFill>
                  <a:srgbClr val="000000"/>
                </a:solidFill>
                <a:latin typeface="Calibri"/>
                <a:ea typeface="SimSun"/>
              </a:rPr>
              <a:t> of the dominant class alone. </a:t>
            </a:r>
            <a:endParaRPr b="0" lang="en-US" sz="2400" spc="-1" strike="noStrike">
              <a:latin typeface="Arial"/>
            </a:endParaRPr>
          </a:p>
          <a:p>
            <a:pPr marL="285840" indent="-284760">
              <a:lnSpc>
                <a:spcPct val="100000"/>
              </a:lnSpc>
              <a:buClr>
                <a:srgbClr val="000000"/>
              </a:buClr>
              <a:buFont typeface="Wingdings" charset="2"/>
              <a:buChar char=""/>
            </a:pPr>
            <a:r>
              <a:rPr b="1" lang="en-US" sz="2400" spc="-1" strike="noStrike">
                <a:solidFill>
                  <a:srgbClr val="000000"/>
                </a:solidFill>
                <a:latin typeface="Calibri"/>
                <a:ea typeface="SimSun"/>
              </a:rPr>
              <a:t> </a:t>
            </a:r>
            <a:r>
              <a:rPr b="0" lang="en-US" sz="2400" spc="-1" strike="noStrike">
                <a:solidFill>
                  <a:srgbClr val="000000"/>
                </a:solidFill>
                <a:latin typeface="Calibri"/>
                <a:ea typeface="SimSun"/>
              </a:rPr>
              <a:t>His reliance on </a:t>
            </a:r>
            <a:r>
              <a:rPr b="1" lang="en-US" sz="2400" spc="-1" strike="noStrike">
                <a:solidFill>
                  <a:srgbClr val="000000"/>
                </a:solidFill>
                <a:latin typeface="Calibri"/>
                <a:ea typeface="SimSun"/>
              </a:rPr>
              <a:t>liberal economics</a:t>
            </a:r>
            <a:r>
              <a:rPr b="0" lang="en-US" sz="2400" spc="-1" strike="noStrike">
                <a:solidFill>
                  <a:srgbClr val="000000"/>
                </a:solidFill>
                <a:latin typeface="Calibri"/>
                <a:ea typeface="SimSun"/>
              </a:rPr>
              <a:t> is a </a:t>
            </a:r>
            <a:r>
              <a:rPr b="1" lang="en-US" sz="2400" spc="-1" strike="noStrike">
                <a:solidFill>
                  <a:srgbClr val="000000"/>
                </a:solidFill>
                <a:latin typeface="Calibri"/>
                <a:ea typeface="SimSun"/>
              </a:rPr>
              <a:t>non-exploitative picture </a:t>
            </a:r>
            <a:r>
              <a:rPr b="0" lang="en-US" sz="2400" spc="-1" strike="noStrike">
                <a:solidFill>
                  <a:srgbClr val="000000"/>
                </a:solidFill>
                <a:latin typeface="Calibri"/>
                <a:ea typeface="SimSun"/>
              </a:rPr>
              <a:t>of the </a:t>
            </a:r>
            <a:r>
              <a:rPr b="1" lang="en-US" sz="2400" spc="-1" strike="noStrike">
                <a:solidFill>
                  <a:srgbClr val="000000"/>
                </a:solidFill>
                <a:latin typeface="Calibri"/>
                <a:ea typeface="SimSun"/>
              </a:rPr>
              <a:t>process of income distribution within the world system</a:t>
            </a:r>
            <a:endParaRPr b="0" lang="en-US" sz="2400" spc="-1" strike="noStrike">
              <a:latin typeface="Arial"/>
            </a:endParaRPr>
          </a:p>
        </p:txBody>
      </p:sp>
      <p:sp>
        <p:nvSpPr>
          <p:cNvPr id="200" name="CustomShape 5"/>
          <p:cNvSpPr/>
          <p:nvPr/>
        </p:nvSpPr>
        <p:spPr>
          <a:xfrm>
            <a:off x="252000" y="727200"/>
            <a:ext cx="6362640" cy="455400"/>
          </a:xfrm>
          <a:prstGeom prst="rect">
            <a:avLst/>
          </a:prstGeom>
          <a:solidFill>
            <a:srgbClr val="00b0f0"/>
          </a:solid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00"/>
                </a:solidFill>
                <a:latin typeface="comic"/>
                <a:ea typeface="SimSun"/>
              </a:rPr>
              <a:t>Dominant classes do  labor control </a:t>
            </a:r>
            <a:r>
              <a:rPr b="0" lang="en-US" sz="2400" spc="-1" strike="noStrike">
                <a:solidFill>
                  <a:srgbClr val="000000"/>
                </a:solidFill>
                <a:latin typeface="comic"/>
                <a:ea typeface="SimSu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09520" y="133200"/>
            <a:ext cx="11819520" cy="1256400"/>
          </a:xfrm>
          <a:prstGeom prst="roundRect">
            <a:avLst>
              <a:gd name="adj" fmla="val 16667"/>
            </a:avLst>
          </a:prstGeom>
          <a:solidFill>
            <a:srgbClr val="ffc000">
              <a:alpha val="21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r>
              <a:rPr b="1" lang="en-US" sz="2400" spc="-1" strike="noStrike">
                <a:solidFill>
                  <a:srgbClr val="000000"/>
                </a:solidFill>
                <a:latin typeface="comic"/>
                <a:ea typeface="SimSun"/>
              </a:rPr>
              <a:t>Would a </a:t>
            </a:r>
            <a:r>
              <a:rPr b="1" lang="en-US" sz="2400" spc="-1" strike="noStrike">
                <a:solidFill>
                  <a:srgbClr val="0070c0"/>
                </a:solidFill>
                <a:latin typeface="comic"/>
                <a:ea typeface="SimSun"/>
              </a:rPr>
              <a:t>liberal economist </a:t>
            </a:r>
            <a:r>
              <a:rPr b="1" lang="en-US" sz="2400" spc="-1" strike="noStrike">
                <a:solidFill>
                  <a:srgbClr val="000000"/>
                </a:solidFill>
                <a:latin typeface="comic"/>
                <a:ea typeface="SimSun"/>
              </a:rPr>
              <a:t>say anything different, since all that is being argued here is that regions with the occasional factors of production are differentially rewarded by the market? </a:t>
            </a:r>
            <a:endParaRPr b="0" lang="en-US" sz="2400" spc="-1" strike="noStrike">
              <a:latin typeface="Arial"/>
            </a:endParaRPr>
          </a:p>
          <a:p>
            <a:pPr algn="ctr">
              <a:lnSpc>
                <a:spcPct val="100000"/>
              </a:lnSpc>
            </a:pPr>
            <a:endParaRPr b="0" lang="en-US" sz="2400" spc="-1" strike="noStrike">
              <a:latin typeface="Arial"/>
            </a:endParaRPr>
          </a:p>
        </p:txBody>
      </p:sp>
      <p:sp>
        <p:nvSpPr>
          <p:cNvPr id="202" name="CustomShape 2"/>
          <p:cNvSpPr/>
          <p:nvPr/>
        </p:nvSpPr>
        <p:spPr>
          <a:xfrm>
            <a:off x="304920" y="1766880"/>
            <a:ext cx="11638440" cy="100188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2800" spc="-1" strike="noStrike">
                <a:solidFill>
                  <a:srgbClr val="000000"/>
                </a:solidFill>
                <a:latin typeface="Times New Roman"/>
                <a:ea typeface="SimSun"/>
              </a:rPr>
              <a:t>-Yes, of course, Wallerstein </a:t>
            </a:r>
            <a:r>
              <a:rPr b="0" lang="en-US" sz="2800" spc="-1" strike="noStrike">
                <a:solidFill>
                  <a:srgbClr val="000000"/>
                </a:solidFill>
                <a:latin typeface="Times New Roman"/>
                <a:ea typeface="SimSun"/>
              </a:rPr>
              <a:t>does argue theoretically that the </a:t>
            </a:r>
            <a:r>
              <a:rPr b="1" lang="en-US" sz="2800" spc="-1" strike="noStrike">
                <a:solidFill>
                  <a:srgbClr val="000000"/>
                </a:solidFill>
                <a:latin typeface="Times New Roman"/>
                <a:ea typeface="SimSun"/>
              </a:rPr>
              <a:t>structure and functioning of the world capitalist economy </a:t>
            </a:r>
            <a:r>
              <a:rPr b="0" lang="en-US" sz="2800" spc="-1" strike="noStrike">
                <a:solidFill>
                  <a:srgbClr val="000000"/>
                </a:solidFill>
                <a:latin typeface="Times New Roman"/>
                <a:ea typeface="SimSun"/>
              </a:rPr>
              <a:t>are </a:t>
            </a:r>
            <a:r>
              <a:rPr b="1" lang="en-US" sz="2800" spc="-1" strike="noStrike">
                <a:solidFill>
                  <a:srgbClr val="000000"/>
                </a:solidFill>
                <a:latin typeface="Times New Roman"/>
                <a:ea typeface="SimSun"/>
              </a:rPr>
              <a:t>inherently exploitative. </a:t>
            </a:r>
            <a:endParaRPr b="0" lang="en-US" sz="2800" spc="-1" strike="noStrike">
              <a:latin typeface="Arial"/>
            </a:endParaRPr>
          </a:p>
        </p:txBody>
      </p:sp>
      <p:sp>
        <p:nvSpPr>
          <p:cNvPr id="203" name="CustomShape 3"/>
          <p:cNvSpPr/>
          <p:nvPr/>
        </p:nvSpPr>
        <p:spPr>
          <a:xfrm>
            <a:off x="380880" y="2790000"/>
            <a:ext cx="11648160" cy="1263600"/>
          </a:xfrm>
          <a:prstGeom prst="rect">
            <a:avLst/>
          </a:prstGeom>
          <a:noFill/>
          <a:ln>
            <a:noFill/>
          </a:ln>
        </p:spPr>
        <p:style>
          <a:lnRef idx="0"/>
          <a:fillRef idx="0"/>
          <a:effectRef idx="0"/>
          <a:fontRef idx="minor"/>
        </p:style>
        <p:txBody>
          <a:bodyPr lIns="90000" rIns="90000" tIns="45000" bIns="45000">
            <a:spAutoFit/>
          </a:bodyPr>
          <a:p>
            <a:pPr marL="343080" indent="-342000" algn="just">
              <a:lnSpc>
                <a:spcPct val="107000"/>
              </a:lnSpc>
              <a:spcAft>
                <a:spcPts val="799"/>
              </a:spcAft>
              <a:buClr>
                <a:srgbClr val="000000"/>
              </a:buClr>
              <a:buFont typeface="Times New Roman"/>
              <a:buChar char="-"/>
            </a:pPr>
            <a:r>
              <a:rPr b="0" lang="en-US" sz="2400" spc="-1" strike="noStrike">
                <a:solidFill>
                  <a:srgbClr val="000000"/>
                </a:solidFill>
                <a:latin typeface="Times New Roman"/>
                <a:ea typeface="SimSun"/>
              </a:rPr>
              <a:t>He does so by assigning the </a:t>
            </a:r>
            <a:r>
              <a:rPr b="1" lang="en-US" sz="2400" spc="-1" strike="noStrike">
                <a:solidFill>
                  <a:srgbClr val="000000"/>
                </a:solidFill>
                <a:latin typeface="Times New Roman"/>
                <a:ea typeface="SimSun"/>
              </a:rPr>
              <a:t>international hierarchy of dominating and dominated states (especially core vs. periphery) a crucial</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mediating role </a:t>
            </a:r>
            <a:r>
              <a:rPr b="0" lang="en-US" sz="2400" spc="-1" strike="noStrike">
                <a:solidFill>
                  <a:srgbClr val="000000"/>
                </a:solidFill>
                <a:latin typeface="Times New Roman"/>
                <a:ea typeface="SimSun"/>
              </a:rPr>
              <a:t>in </a:t>
            </a:r>
            <a:r>
              <a:rPr b="1" lang="en-US" sz="2400" spc="-1" strike="noStrike">
                <a:solidFill>
                  <a:srgbClr val="000000"/>
                </a:solidFill>
                <a:latin typeface="Times New Roman"/>
                <a:ea typeface="SimSun"/>
              </a:rPr>
              <a:t>exacerbating</a:t>
            </a:r>
            <a:r>
              <a:rPr b="0" lang="en-US" sz="2400" spc="-1" strike="noStrike">
                <a:solidFill>
                  <a:srgbClr val="000000"/>
                </a:solidFill>
                <a:latin typeface="Times New Roman"/>
                <a:ea typeface="SimSun"/>
              </a:rPr>
              <a:t> and sustaining overall inequalities in the system as a whole. </a:t>
            </a:r>
            <a:endParaRPr b="0" lang="en-US" sz="2400" spc="-1" strike="noStrike">
              <a:latin typeface="Arial"/>
            </a:endParaRPr>
          </a:p>
        </p:txBody>
      </p:sp>
      <p:sp>
        <p:nvSpPr>
          <p:cNvPr id="204" name="CustomShape 4"/>
          <p:cNvSpPr/>
          <p:nvPr/>
        </p:nvSpPr>
        <p:spPr>
          <a:xfrm>
            <a:off x="380880" y="4314240"/>
            <a:ext cx="11562120" cy="126360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0" lang="en-US" sz="1800" spc="-1" strike="noStrike">
                <a:solidFill>
                  <a:srgbClr val="000000"/>
                </a:solidFill>
                <a:latin typeface="Times New Roman"/>
                <a:ea typeface="SimSun"/>
              </a:rPr>
              <a:t>- </a:t>
            </a:r>
            <a:r>
              <a:rPr b="0" lang="en-US" sz="2400" spc="-1" strike="noStrike">
                <a:solidFill>
                  <a:srgbClr val="000000"/>
                </a:solidFill>
                <a:latin typeface="Times New Roman"/>
                <a:ea typeface="SimSun"/>
              </a:rPr>
              <a:t>"Once we get a </a:t>
            </a:r>
            <a:r>
              <a:rPr b="1" lang="en-US" sz="2400" spc="-1" strike="noStrike">
                <a:solidFill>
                  <a:srgbClr val="000000"/>
                </a:solidFill>
                <a:latin typeface="Times New Roman"/>
                <a:ea typeface="SimSun"/>
              </a:rPr>
              <a:t>difference in the strength of the state machineries, </a:t>
            </a:r>
            <a:r>
              <a:rPr b="0" lang="en-US" sz="2400" spc="-1" strike="noStrike">
                <a:solidFill>
                  <a:srgbClr val="000000"/>
                </a:solidFill>
                <a:latin typeface="Times New Roman"/>
                <a:ea typeface="SimSun"/>
              </a:rPr>
              <a:t>we get the operation of </a:t>
            </a:r>
            <a:r>
              <a:rPr b="1" lang="en-US" sz="2400" spc="-1" strike="noStrike">
                <a:solidFill>
                  <a:srgbClr val="000000"/>
                </a:solidFill>
                <a:latin typeface="Times New Roman"/>
                <a:ea typeface="SimSun"/>
              </a:rPr>
              <a:t>'unequal exchange' </a:t>
            </a:r>
            <a:r>
              <a:rPr b="0" lang="en-US" sz="2400" spc="-1" strike="noStrike">
                <a:solidFill>
                  <a:srgbClr val="000000"/>
                </a:solidFill>
                <a:latin typeface="Times New Roman"/>
                <a:ea typeface="SimSun"/>
              </a:rPr>
              <a:t>which is enforced by strong states on weak ones, by core states on peripheral areas. </a:t>
            </a:r>
            <a:endParaRPr b="0" lang="en-US" sz="2400" spc="-1" strike="noStrike">
              <a:latin typeface="Arial"/>
            </a:endParaRPr>
          </a:p>
        </p:txBody>
      </p:sp>
      <p:sp>
        <p:nvSpPr>
          <p:cNvPr id="205" name="CustomShape 5"/>
          <p:cNvSpPr/>
          <p:nvPr/>
        </p:nvSpPr>
        <p:spPr>
          <a:xfrm>
            <a:off x="466560" y="5681880"/>
            <a:ext cx="1140048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Times New Roman"/>
                <a:ea typeface="SimSun"/>
              </a:rPr>
              <a:t>-Thus capitalism involves not only appropriation of surplus-value by an owner from a laborer, but an appropriation of surplus of the whole world-economy by core areas"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0" y="733320"/>
            <a:ext cx="12438000" cy="5534640"/>
          </a:xfrm>
          <a:prstGeom prst="rect">
            <a:avLst/>
          </a:prstGeom>
        </p:spPr>
        <p:txBody>
          <a:bodyPr wrap="none" fromWordArt="1" lIns="90000" rIns="90000" tIns="45000" bIns="45000" anchor="b">
            <a:prstTxWarp prst="textArchUp">
              <a:avLst>
                <a:gd name="adj" fmla="val 12705675"/>
              </a:avLst>
            </a:prstTxWarp>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050" spc="-1" strike="noStrike">
                <a:solidFill>
                  <a:srgbClr val="000000"/>
                </a:solidFill>
                <a:latin typeface="comic"/>
              </a:rPr>
              <a:t>The Modern World-System</a:t>
            </a:r>
            <a:endParaRPr b="0" lang="en-US" sz="1050" spc="-1" strike="noStrike">
              <a:latin typeface="Arial"/>
            </a:endParaRPr>
          </a:p>
        </p:txBody>
      </p:sp>
      <p:sp>
        <p:nvSpPr>
          <p:cNvPr id="115" name="CustomShape 2"/>
          <p:cNvSpPr/>
          <p:nvPr/>
        </p:nvSpPr>
        <p:spPr>
          <a:xfrm>
            <a:off x="3247920" y="4182480"/>
            <a:ext cx="5942520" cy="912600"/>
          </a:xfrm>
          <a:prstGeom prst="rect">
            <a:avLst/>
          </a:prstGeom>
          <a:solidFill>
            <a:srgbClr val="ffff00">
              <a:alpha val="62000"/>
            </a:srgbClr>
          </a:solidFill>
          <a:ln>
            <a:noFill/>
          </a:ln>
        </p:spPr>
        <p:style>
          <a:lnRef idx="0"/>
          <a:fillRef idx="0"/>
          <a:effectRef idx="0"/>
          <a:fontRef idx="minor"/>
        </p:style>
        <p:txBody>
          <a:bodyPr lIns="90000" rIns="90000" tIns="45000" bIns="45000">
            <a:spAutoFit/>
          </a:bodyPr>
          <a:p>
            <a:pPr algn="ctr">
              <a:lnSpc>
                <a:spcPct val="100000"/>
              </a:lnSpc>
            </a:pPr>
            <a:r>
              <a:rPr b="0" lang="en-US" sz="5400" spc="-1" strike="noStrike" u="sng">
                <a:solidFill>
                  <a:srgbClr val="000000"/>
                </a:solidFill>
                <a:uFillTx/>
                <a:latin typeface="Calibri Light"/>
                <a:ea typeface="DejaVu Sans"/>
              </a:rPr>
              <a:t> </a:t>
            </a:r>
            <a:r>
              <a:rPr b="0" lang="en-US" sz="5400" spc="-1" strike="noStrike" u="sng">
                <a:solidFill>
                  <a:srgbClr val="000000"/>
                </a:solidFill>
                <a:uFillTx/>
                <a:latin typeface="comic"/>
                <a:ea typeface="DejaVu Sans"/>
              </a:rPr>
              <a:t>WELCOME</a:t>
            </a:r>
            <a:endParaRPr b="0" lang="en-US" sz="5400" spc="-1" strike="noStrike">
              <a:latin typeface="Arial"/>
            </a:endParaRPr>
          </a:p>
        </p:txBody>
      </p:sp>
      <p:sp>
        <p:nvSpPr>
          <p:cNvPr id="116" name="CustomShape 3"/>
          <p:cNvSpPr/>
          <p:nvPr/>
        </p:nvSpPr>
        <p:spPr>
          <a:xfrm>
            <a:off x="461160" y="5514120"/>
            <a:ext cx="4859280" cy="455400"/>
          </a:xfrm>
          <a:prstGeom prst="rect">
            <a:avLst/>
          </a:prstGeom>
          <a:noFill/>
          <a:ln w="9360">
            <a:noFill/>
          </a:ln>
          <a:scene3d>
            <a:camera prst="obliqueTopRight"/>
            <a:lightRig dir="t" rig="threePt"/>
          </a:scene3d>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Arial Rounded MT Bold"/>
                <a:ea typeface="DejaVu Sans"/>
              </a:rPr>
              <a:t>26</a:t>
            </a:r>
            <a:r>
              <a:rPr b="0" lang="en-US" sz="2400" spc="-1" strike="noStrike" baseline="30000">
                <a:solidFill>
                  <a:srgbClr val="000000"/>
                </a:solidFill>
                <a:latin typeface="Arial Rounded MT Bold"/>
                <a:ea typeface="DejaVu Sans"/>
              </a:rPr>
              <a:t>th</a:t>
            </a:r>
            <a:r>
              <a:rPr b="0" lang="en-US" sz="2400" spc="-1" strike="noStrike">
                <a:solidFill>
                  <a:srgbClr val="000000"/>
                </a:solidFill>
                <a:latin typeface="Arial Rounded MT Bold"/>
                <a:ea typeface="DejaVu Sans"/>
              </a:rPr>
              <a:t> December   2021 Sunday  </a:t>
            </a:r>
            <a:endParaRPr b="0" lang="en-US" sz="2400" spc="-1" strike="noStrike">
              <a:latin typeface="Arial"/>
            </a:endParaRPr>
          </a:p>
        </p:txBody>
      </p:sp>
      <p:sp>
        <p:nvSpPr>
          <p:cNvPr id="117" name="CustomShape 4"/>
          <p:cNvSpPr/>
          <p:nvPr/>
        </p:nvSpPr>
        <p:spPr>
          <a:xfrm>
            <a:off x="152640" y="2255040"/>
            <a:ext cx="11886120" cy="942840"/>
          </a:xfrm>
          <a:prstGeom prst="rect">
            <a:avLst/>
          </a:prstGeom>
          <a:noFill/>
          <a:ln w="9360">
            <a:solidFill>
              <a:srgbClr val="000000"/>
            </a:solidFill>
            <a:miter/>
          </a:ln>
          <a:effectLst>
            <a:outerShdw algn="bl" blurRad="76200" dir="2700000" dist="12218" kx="-800400" rotWithShape="0" sy="-23000">
              <a:srgbClr val="000000">
                <a:alpha val="20000"/>
              </a:srgbClr>
            </a:outerShdw>
          </a:effectLst>
          <a:scene3d>
            <a:camera prst="perspectiveRelaxedModerately"/>
            <a:lightRig dir="t" rig="threePt"/>
          </a:scene3d>
        </p:spPr>
        <p:style>
          <a:lnRef idx="0"/>
          <a:fillRef idx="0"/>
          <a:effectRef idx="0"/>
          <a:fontRef idx="minor"/>
        </p:style>
        <p:txBody>
          <a:bodyPr lIns="90000" rIns="90000" tIns="45000" bIns="45000">
            <a:spAutoFit/>
          </a:bodyPr>
          <a:p>
            <a:pPr algn="ctr">
              <a:lnSpc>
                <a:spcPct val="100000"/>
              </a:lnSpc>
            </a:pPr>
            <a:r>
              <a:rPr b="1" lang="en-US" sz="2800" spc="-1" strike="noStrike">
                <a:solidFill>
                  <a:srgbClr val="0070c0"/>
                </a:solidFill>
                <a:latin typeface="Copperplate Gothic Bold"/>
                <a:ea typeface="DejaVu Sans"/>
              </a:rPr>
              <a:t>Capitalist Agriculture and the Origins of the European </a:t>
            </a:r>
            <a:endParaRPr b="0" lang="en-US" sz="2800" spc="-1" strike="noStrike">
              <a:latin typeface="Arial"/>
            </a:endParaRPr>
          </a:p>
          <a:p>
            <a:pPr algn="ctr">
              <a:lnSpc>
                <a:spcPct val="100000"/>
              </a:lnSpc>
            </a:pPr>
            <a:r>
              <a:rPr b="1" lang="en-US" sz="2800" spc="-1" strike="noStrike">
                <a:solidFill>
                  <a:srgbClr val="0070c0"/>
                </a:solidFill>
                <a:latin typeface="Copperplate Gothic Bold"/>
                <a:ea typeface="DejaVu Sans"/>
              </a:rPr>
              <a:t>World-Economy in the Sixteenth Century</a:t>
            </a:r>
            <a:endParaRPr b="0" lang="en-US" sz="2800" spc="-1" strike="noStrike">
              <a:latin typeface="Arial"/>
            </a:endParaRPr>
          </a:p>
        </p:txBody>
      </p:sp>
      <p:sp>
        <p:nvSpPr>
          <p:cNvPr id="118" name="CustomShape 5"/>
          <p:cNvSpPr/>
          <p:nvPr/>
        </p:nvSpPr>
        <p:spPr>
          <a:xfrm>
            <a:off x="8953560" y="5052240"/>
            <a:ext cx="2717280" cy="460440"/>
          </a:xfrm>
          <a:prstGeom prst="rect">
            <a:avLst/>
          </a:prstGeom>
          <a:noFill/>
          <a:ln w="9360">
            <a:noFill/>
          </a:ln>
        </p:spPr>
        <p:style>
          <a:lnRef idx="0"/>
          <a:fillRef idx="0"/>
          <a:effectRef idx="0"/>
          <a:fontRef idx="minor"/>
        </p:style>
      </p:sp>
      <p:sp>
        <p:nvSpPr>
          <p:cNvPr id="119" name="CustomShape 6"/>
          <p:cNvSpPr/>
          <p:nvPr/>
        </p:nvSpPr>
        <p:spPr>
          <a:xfrm>
            <a:off x="7542000" y="5283360"/>
            <a:ext cx="4303080" cy="10648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i="1" lang="en-US" sz="2800" spc="-1" strike="noStrike">
                <a:solidFill>
                  <a:srgbClr val="000000"/>
                </a:solidFill>
                <a:latin typeface="Calibri"/>
                <a:ea typeface="DejaVu Sans"/>
              </a:rPr>
              <a:t>Presenter  </a:t>
            </a:r>
            <a:endParaRPr b="0" lang="en-US" sz="2800" spc="-1" strike="noStrike">
              <a:latin typeface="Arial"/>
            </a:endParaRPr>
          </a:p>
          <a:p>
            <a:pPr algn="ctr">
              <a:lnSpc>
                <a:spcPct val="100000"/>
              </a:lnSpc>
            </a:pPr>
            <a:r>
              <a:rPr b="1" lang="en-US" sz="3600" spc="-1" strike="noStrike">
                <a:solidFill>
                  <a:srgbClr val="000000"/>
                </a:solidFill>
                <a:latin typeface="Calibri"/>
                <a:ea typeface="DejaVu Sans"/>
              </a:rPr>
              <a:t>Mr. Ajit Thapa </a:t>
            </a:r>
            <a:endParaRPr b="0" lang="en-US" sz="3600" spc="-1" strike="noStrike">
              <a:latin typeface="Arial"/>
            </a:endParaRPr>
          </a:p>
        </p:txBody>
      </p:sp>
      <p:sp>
        <p:nvSpPr>
          <p:cNvPr id="120" name="CustomShape 7"/>
          <p:cNvSpPr/>
          <p:nvPr/>
        </p:nvSpPr>
        <p:spPr>
          <a:xfrm>
            <a:off x="4541760" y="3234240"/>
            <a:ext cx="3354480" cy="790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US" sz="1800" spc="-1" strike="noStrike">
                <a:solidFill>
                  <a:srgbClr val="000000"/>
                </a:solidFill>
                <a:latin typeface="Calibri"/>
                <a:ea typeface="DejaVu Sans"/>
              </a:rPr>
              <a:t>By</a:t>
            </a:r>
            <a:endParaRPr b="0" lang="en-US" sz="1800" spc="-1" strike="noStrike">
              <a:latin typeface="Arial"/>
            </a:endParaRPr>
          </a:p>
          <a:p>
            <a:pPr algn="ctr">
              <a:lnSpc>
                <a:spcPct val="100000"/>
              </a:lnSpc>
            </a:pPr>
            <a:r>
              <a:rPr b="1" lang="en-US" sz="2800" spc="-1" strike="noStrike">
                <a:solidFill>
                  <a:srgbClr val="000000"/>
                </a:solidFill>
                <a:latin typeface="Calibri"/>
                <a:ea typeface="DejaVu Sans"/>
              </a:rPr>
              <a:t>Theda Skocpol </a:t>
            </a:r>
            <a:endParaRPr b="0" lang="en-US" sz="2800" spc="-1" strike="noStrike">
              <a:latin typeface="Arial"/>
            </a:endParaRPr>
          </a:p>
        </p:txBody>
      </p:sp>
    </p:spTree>
  </p:cSld>
  <p:transition spd="slow">
    <p:circl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71520" y="34200"/>
            <a:ext cx="1151460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comic"/>
                <a:ea typeface="SimSun"/>
              </a:rPr>
              <a:t>How are degrees of state strength and kinds of </a:t>
            </a:r>
            <a:endParaRPr b="0" lang="en-US" sz="2400" spc="-1" strike="noStrike">
              <a:latin typeface="Arial"/>
            </a:endParaRPr>
          </a:p>
          <a:p>
            <a:pPr algn="ctr">
              <a:lnSpc>
                <a:spcPct val="100000"/>
              </a:lnSpc>
            </a:pPr>
            <a:r>
              <a:rPr b="1" lang="en-US" sz="2400" spc="-1" strike="noStrike">
                <a:solidFill>
                  <a:srgbClr val="000000"/>
                </a:solidFill>
                <a:latin typeface="comic"/>
                <a:ea typeface="SimSun"/>
              </a:rPr>
              <a:t>state economic policies to be explained? </a:t>
            </a:r>
            <a:endParaRPr b="0" lang="en-US" sz="2400" spc="-1" strike="noStrike">
              <a:latin typeface="Arial"/>
            </a:endParaRPr>
          </a:p>
        </p:txBody>
      </p:sp>
      <p:sp>
        <p:nvSpPr>
          <p:cNvPr id="207" name="CustomShape 2"/>
          <p:cNvSpPr/>
          <p:nvPr/>
        </p:nvSpPr>
        <p:spPr>
          <a:xfrm>
            <a:off x="237960" y="988560"/>
            <a:ext cx="11228760" cy="74196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0" i="1" lang="en-US" sz="2000" spc="-1" strike="noStrike">
                <a:solidFill>
                  <a:srgbClr val="000000"/>
                </a:solidFill>
                <a:latin typeface="Arial Black"/>
                <a:ea typeface="SimSun"/>
              </a:rPr>
              <a:t>Here we arrive at the second reduction built into Wallerstein's model. For in his theory;</a:t>
            </a:r>
            <a:endParaRPr b="0" lang="en-US" sz="2000" spc="-1" strike="noStrike">
              <a:latin typeface="Arial"/>
            </a:endParaRPr>
          </a:p>
        </p:txBody>
      </p:sp>
      <p:sp>
        <p:nvSpPr>
          <p:cNvPr id="208" name="CustomShape 3"/>
          <p:cNvSpPr/>
          <p:nvPr/>
        </p:nvSpPr>
        <p:spPr>
          <a:xfrm>
            <a:off x="237960" y="1643040"/>
            <a:ext cx="11781360" cy="509004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2400" spc="-1" strike="noStrike">
                <a:solidFill>
                  <a:srgbClr val="000000"/>
                </a:solidFill>
                <a:latin typeface="Times New Roman"/>
                <a:ea typeface="SimSun"/>
              </a:rPr>
              <a:t>Differences of state strength</a:t>
            </a:r>
            <a:r>
              <a:rPr b="0" lang="en-US" sz="2400" spc="-1" strike="noStrike">
                <a:solidFill>
                  <a:srgbClr val="000000"/>
                </a:solidFill>
                <a:latin typeface="Times New Roman"/>
                <a:ea typeface="SimSun"/>
              </a:rPr>
              <a:t> and </a:t>
            </a:r>
            <a:r>
              <a:rPr b="1" lang="en-US" sz="2400" spc="-1" strike="noStrike">
                <a:solidFill>
                  <a:srgbClr val="000000"/>
                </a:solidFill>
                <a:latin typeface="Times New Roman"/>
                <a:ea typeface="SimSun"/>
              </a:rPr>
              <a:t>policies </a:t>
            </a:r>
            <a:r>
              <a:rPr b="0" lang="en-US" sz="2400" spc="-1" strike="noStrike">
                <a:solidFill>
                  <a:srgbClr val="000000"/>
                </a:solidFill>
                <a:latin typeface="Times New Roman"/>
                <a:ea typeface="SimSun"/>
              </a:rPr>
              <a:t>among states located in </a:t>
            </a:r>
            <a:r>
              <a:rPr b="1" lang="en-US" sz="2400" spc="-1" strike="noStrike">
                <a:solidFill>
                  <a:srgbClr val="000000"/>
                </a:solidFill>
                <a:latin typeface="Times New Roman"/>
                <a:ea typeface="SimSun"/>
              </a:rPr>
              <a:t>different major zones</a:t>
            </a:r>
            <a:r>
              <a:rPr b="0" lang="en-US" sz="2400" spc="-1" strike="noStrike">
                <a:solidFill>
                  <a:srgbClr val="000000"/>
                </a:solidFill>
                <a:latin typeface="Times New Roman"/>
                <a:ea typeface="SimSun"/>
              </a:rPr>
              <a:t> of </a:t>
            </a:r>
            <a:r>
              <a:rPr b="1" lang="en-US" sz="2400" spc="-1" strike="noStrike">
                <a:solidFill>
                  <a:srgbClr val="000000"/>
                </a:solidFill>
                <a:latin typeface="Times New Roman"/>
                <a:ea typeface="SimSun"/>
              </a:rPr>
              <a:t>the world system</a:t>
            </a:r>
            <a:r>
              <a:rPr b="0" lang="en-US" sz="2400" spc="-1" strike="noStrike">
                <a:solidFill>
                  <a:srgbClr val="000000"/>
                </a:solidFill>
                <a:latin typeface="Times New Roman"/>
                <a:ea typeface="SimSun"/>
              </a:rPr>
              <a:t> are explained as </a:t>
            </a:r>
            <a:r>
              <a:rPr b="1" lang="en-US" sz="2400" spc="-1" strike="noStrike">
                <a:solidFill>
                  <a:srgbClr val="000000"/>
                </a:solidFill>
                <a:latin typeface="Times New Roman"/>
                <a:ea typeface="SimSun"/>
              </a:rPr>
              <a:t>the result of differences</a:t>
            </a:r>
            <a:r>
              <a:rPr b="0" lang="en-US" sz="2400" spc="-1" strike="noStrike">
                <a:solidFill>
                  <a:srgbClr val="000000"/>
                </a:solidFill>
                <a:latin typeface="Times New Roman"/>
                <a:ea typeface="SimSun"/>
              </a:rPr>
              <a:t> in </a:t>
            </a:r>
            <a:r>
              <a:rPr b="1" lang="en-US" sz="2400" spc="-1" strike="noStrike">
                <a:solidFill>
                  <a:srgbClr val="000000"/>
                </a:solidFill>
                <a:latin typeface="Times New Roman"/>
                <a:ea typeface="SimSun"/>
              </a:rPr>
              <a:t>regional rates of surplus</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appropriation</a:t>
            </a:r>
            <a:r>
              <a:rPr b="0" lang="en-US" sz="2400" spc="-1" strike="noStrike">
                <a:solidFill>
                  <a:srgbClr val="000000"/>
                </a:solidFill>
                <a:latin typeface="Times New Roman"/>
                <a:ea typeface="SimSun"/>
              </a:rPr>
              <a:t> </a:t>
            </a:r>
            <a:endParaRPr b="0" lang="en-US" sz="2400" spc="-1" strike="noStrike">
              <a:latin typeface="Arial"/>
            </a:endParaRPr>
          </a:p>
          <a:p>
            <a:pPr marL="228600" algn="just">
              <a:lnSpc>
                <a:spcPct val="107000"/>
              </a:lnSpc>
              <a:spcAft>
                <a:spcPts val="799"/>
              </a:spcAft>
            </a:pPr>
            <a:r>
              <a:rPr b="0" lang="en-US" sz="2400" spc="-1" strike="noStrike">
                <a:solidFill>
                  <a:srgbClr val="000000"/>
                </a:solidFill>
                <a:latin typeface="Times New Roman"/>
                <a:ea typeface="SimSun"/>
              </a:rPr>
              <a:t>-And, above all, as the expressions of the different world market interests of the dominant classes within the national political arenas that happen to be located in each major zone (chap. 3, passim). </a:t>
            </a:r>
            <a:endParaRPr b="0" lang="en-US" sz="2400" spc="-1" strike="noStrike">
              <a:latin typeface="Arial"/>
            </a:endParaRPr>
          </a:p>
          <a:p>
            <a:pPr marL="228600" algn="just">
              <a:lnSpc>
                <a:spcPct val="107000"/>
              </a:lnSpc>
              <a:spcAft>
                <a:spcPts val="799"/>
              </a:spcAft>
            </a:pPr>
            <a:r>
              <a:rPr b="0" lang="en-US" sz="2400" spc="-1" strike="noStrike">
                <a:solidFill>
                  <a:srgbClr val="000000"/>
                </a:solidFill>
                <a:latin typeface="Times New Roman"/>
                <a:ea typeface="SimSun"/>
              </a:rPr>
              <a:t>-Thus the core area ends up with </a:t>
            </a:r>
            <a:r>
              <a:rPr b="1" lang="en-US" sz="2400" spc="-1" strike="noStrike">
                <a:solidFill>
                  <a:srgbClr val="000000"/>
                </a:solidFill>
                <a:latin typeface="Times New Roman"/>
                <a:ea typeface="SimSun"/>
              </a:rPr>
              <a:t>strong states primarily</a:t>
            </a:r>
            <a:r>
              <a:rPr b="0" lang="en-US" sz="2400" spc="-1" strike="noStrike">
                <a:solidFill>
                  <a:srgbClr val="000000"/>
                </a:solidFill>
                <a:latin typeface="Times New Roman"/>
                <a:ea typeface="SimSun"/>
              </a:rPr>
              <a:t> because there are </a:t>
            </a:r>
            <a:r>
              <a:rPr b="1" lang="en-US" sz="2400" spc="-1" strike="noStrike">
                <a:solidFill>
                  <a:srgbClr val="000000"/>
                </a:solidFill>
                <a:latin typeface="Times New Roman"/>
                <a:ea typeface="SimSun"/>
              </a:rPr>
              <a:t>more plentiful surpluses to tax</a:t>
            </a:r>
            <a:r>
              <a:rPr b="0" lang="en-US" sz="2400" spc="-1" strike="noStrike">
                <a:solidFill>
                  <a:srgbClr val="000000"/>
                </a:solidFill>
                <a:latin typeface="Times New Roman"/>
                <a:ea typeface="SimSun"/>
              </a:rPr>
              <a:t> and because the </a:t>
            </a:r>
            <a:r>
              <a:rPr b="1" lang="en-US" sz="2400" spc="-1" strike="noStrike">
                <a:solidFill>
                  <a:srgbClr val="000000"/>
                </a:solidFill>
                <a:latin typeface="Times New Roman"/>
                <a:ea typeface="SimSun"/>
              </a:rPr>
              <a:t>dominant capitalist</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classes</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want state protection</a:t>
            </a:r>
            <a:r>
              <a:rPr b="0" lang="en-US" sz="2400" spc="-1" strike="noStrike">
                <a:solidFill>
                  <a:srgbClr val="000000"/>
                </a:solidFill>
                <a:latin typeface="Times New Roman"/>
                <a:ea typeface="SimSun"/>
              </a:rPr>
              <a:t> for industry </a:t>
            </a:r>
            <a:r>
              <a:rPr b="1" lang="en-US" sz="2400" spc="-1" strike="noStrike">
                <a:solidFill>
                  <a:srgbClr val="000000"/>
                </a:solidFill>
                <a:latin typeface="Times New Roman"/>
                <a:ea typeface="SimSun"/>
              </a:rPr>
              <a:t>and their control of international trade</a:t>
            </a:r>
            <a:r>
              <a:rPr b="0" lang="en-US" sz="2400" spc="-1" strike="noStrike">
                <a:solidFill>
                  <a:srgbClr val="000000"/>
                </a:solidFill>
                <a:latin typeface="Times New Roman"/>
                <a:ea typeface="SimSun"/>
              </a:rPr>
              <a:t>; </a:t>
            </a:r>
            <a:endParaRPr b="0" lang="en-US" sz="2400" spc="-1" strike="noStrike">
              <a:latin typeface="Arial"/>
            </a:endParaRPr>
          </a:p>
          <a:p>
            <a:pPr marL="228600" algn="just">
              <a:lnSpc>
                <a:spcPct val="107000"/>
              </a:lnSpc>
              <a:spcAft>
                <a:spcPts val="799"/>
              </a:spcAft>
            </a:pPr>
            <a:r>
              <a:rPr b="0" lang="en-US" sz="2400" spc="-1" strike="noStrike">
                <a:solidFill>
                  <a:srgbClr val="000000"/>
                </a:solidFill>
                <a:latin typeface="Times New Roman"/>
                <a:ea typeface="SimSun"/>
              </a:rPr>
              <a:t>-An the other hand, </a:t>
            </a:r>
            <a:r>
              <a:rPr b="1" lang="en-US" sz="2400" spc="-1" strike="noStrike">
                <a:solidFill>
                  <a:srgbClr val="000000"/>
                </a:solidFill>
                <a:latin typeface="Times New Roman"/>
                <a:ea typeface="SimSun"/>
              </a:rPr>
              <a:t>the periphery ends up with weak</a:t>
            </a:r>
            <a:r>
              <a:rPr b="0" lang="en-US" sz="2400" spc="-1" strike="noStrike">
                <a:solidFill>
                  <a:srgbClr val="000000"/>
                </a:solidFill>
                <a:latin typeface="Times New Roman"/>
                <a:ea typeface="SimSun"/>
              </a:rPr>
              <a:t> or </a:t>
            </a:r>
            <a:r>
              <a:rPr b="1" lang="en-US" sz="2400" spc="-1" strike="noStrike">
                <a:solidFill>
                  <a:srgbClr val="000000"/>
                </a:solidFill>
                <a:latin typeface="Times New Roman"/>
                <a:ea typeface="SimSun"/>
              </a:rPr>
              <a:t>nonexistent states</a:t>
            </a:r>
            <a:r>
              <a:rPr b="0" lang="en-US" sz="2400" spc="-1" strike="noStrike">
                <a:solidFill>
                  <a:srgbClr val="000000"/>
                </a:solidFill>
                <a:latin typeface="Times New Roman"/>
                <a:ea typeface="SimSun"/>
              </a:rPr>
              <a:t> because it reaps less from world trade and because its dominant capitalist classes are interested in profiting </a:t>
            </a:r>
            <a:r>
              <a:rPr b="1" lang="en-US" sz="2400" spc="-1" strike="noStrike">
                <a:solidFill>
                  <a:srgbClr val="000000"/>
                </a:solidFill>
                <a:latin typeface="Times New Roman"/>
                <a:ea typeface="SimSun"/>
              </a:rPr>
              <a:t>from direct dealings with merchants from the core areas.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793240" y="262800"/>
            <a:ext cx="6261120" cy="545760"/>
          </a:xfrm>
          <a:prstGeom prst="rect">
            <a:avLst/>
          </a:prstGeom>
          <a:noFill/>
          <a:ln>
            <a:noFill/>
          </a:ln>
        </p:spPr>
        <p:style>
          <a:lnRef idx="0"/>
          <a:fillRef idx="0"/>
          <a:effectRef idx="0"/>
          <a:fontRef idx="minor"/>
        </p:style>
        <p:txBody>
          <a:bodyPr wrap="none" lIns="90000" rIns="90000" tIns="45000" bIns="45000">
            <a:spAutoFit/>
          </a:bodyPr>
          <a:p>
            <a:pPr marL="228600" algn="just">
              <a:lnSpc>
                <a:spcPct val="107000"/>
              </a:lnSpc>
              <a:spcAft>
                <a:spcPts val="799"/>
              </a:spcAft>
            </a:pPr>
            <a:r>
              <a:rPr b="1" lang="en-US" sz="2800" spc="-1" strike="noStrike">
                <a:solidFill>
                  <a:srgbClr val="000000"/>
                </a:solidFill>
                <a:latin typeface="comic"/>
                <a:ea typeface="SimSun"/>
              </a:rPr>
              <a:t>differences in state strength</a:t>
            </a:r>
            <a:r>
              <a:rPr b="0" lang="en-US" sz="2800" spc="-1" strike="noStrike">
                <a:solidFill>
                  <a:srgbClr val="000000"/>
                </a:solidFill>
                <a:latin typeface="comic"/>
                <a:ea typeface="SimSun"/>
              </a:rPr>
              <a:t> </a:t>
            </a:r>
            <a:endParaRPr b="0" lang="en-US" sz="2800" spc="-1" strike="noStrike">
              <a:latin typeface="Arial"/>
            </a:endParaRPr>
          </a:p>
        </p:txBody>
      </p:sp>
      <p:sp>
        <p:nvSpPr>
          <p:cNvPr id="210" name="CustomShape 2"/>
          <p:cNvSpPr/>
          <p:nvPr/>
        </p:nvSpPr>
        <p:spPr>
          <a:xfrm>
            <a:off x="324000" y="816120"/>
            <a:ext cx="11438280" cy="276912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0" lang="en-US" sz="4000" spc="-1" strike="noStrike">
                <a:solidFill>
                  <a:srgbClr val="000000"/>
                </a:solidFill>
                <a:latin typeface="Times New Roman"/>
                <a:ea typeface="SimSun"/>
              </a:rPr>
              <a:t>-</a:t>
            </a:r>
            <a:r>
              <a:rPr b="1" lang="en-US" sz="2800" spc="-1" strike="noStrike">
                <a:solidFill>
                  <a:srgbClr val="000000"/>
                </a:solidFill>
                <a:latin typeface="Times New Roman"/>
                <a:ea typeface="SimSun"/>
              </a:rPr>
              <a:t>Wallerstein</a:t>
            </a:r>
            <a:r>
              <a:rPr b="0" lang="en-US" sz="2800" spc="-1" strike="noStrike">
                <a:solidFill>
                  <a:srgbClr val="000000"/>
                </a:solidFill>
                <a:latin typeface="Times New Roman"/>
                <a:ea typeface="SimSun"/>
              </a:rPr>
              <a:t> relies upon arguments </a:t>
            </a:r>
            <a:r>
              <a:rPr b="1" lang="en-US" sz="2800" spc="-1" strike="noStrike">
                <a:solidFill>
                  <a:srgbClr val="000000"/>
                </a:solidFill>
                <a:latin typeface="Times New Roman"/>
                <a:ea typeface="SimSun"/>
              </a:rPr>
              <a:t>about economic conditions </a:t>
            </a:r>
            <a:r>
              <a:rPr b="0" lang="en-US" sz="2800" spc="-1" strike="noStrike">
                <a:solidFill>
                  <a:srgbClr val="000000"/>
                </a:solidFill>
                <a:latin typeface="Times New Roman"/>
                <a:ea typeface="SimSun"/>
              </a:rPr>
              <a:t>and </a:t>
            </a:r>
            <a:r>
              <a:rPr b="1" lang="en-US" sz="2800" spc="-1" strike="noStrike">
                <a:solidFill>
                  <a:srgbClr val="000000"/>
                </a:solidFill>
                <a:latin typeface="Times New Roman"/>
                <a:ea typeface="SimSun"/>
              </a:rPr>
              <a:t>world market interests, </a:t>
            </a:r>
            <a:endParaRPr b="0" lang="en-US" sz="2800" spc="-1" strike="noStrike">
              <a:latin typeface="Arial"/>
            </a:endParaRPr>
          </a:p>
          <a:p>
            <a:pPr marL="228600" algn="just">
              <a:lnSpc>
                <a:spcPct val="107000"/>
              </a:lnSpc>
              <a:spcAft>
                <a:spcPts val="799"/>
              </a:spcAft>
            </a:pPr>
            <a:r>
              <a:rPr b="0" lang="en-US" sz="2800" spc="-1" strike="noStrike">
                <a:solidFill>
                  <a:srgbClr val="000000"/>
                </a:solidFill>
                <a:latin typeface="Times New Roman"/>
                <a:ea typeface="SimSun"/>
              </a:rPr>
              <a:t>-Largely ignoring other </a:t>
            </a:r>
            <a:r>
              <a:rPr b="1" lang="en-US" sz="2800" spc="-1" strike="noStrike">
                <a:solidFill>
                  <a:srgbClr val="000000"/>
                </a:solidFill>
                <a:latin typeface="Times New Roman"/>
                <a:ea typeface="SimSun"/>
              </a:rPr>
              <a:t>potentially important </a:t>
            </a:r>
            <a:r>
              <a:rPr b="0" lang="en-US" sz="2800" spc="-1" strike="noStrike">
                <a:solidFill>
                  <a:srgbClr val="000000"/>
                </a:solidFill>
                <a:latin typeface="Times New Roman"/>
                <a:ea typeface="SimSun"/>
              </a:rPr>
              <a:t>variables such as </a:t>
            </a:r>
            <a:r>
              <a:rPr b="1" lang="en-US" sz="2800" spc="-1" strike="noStrike">
                <a:solidFill>
                  <a:srgbClr val="000000"/>
                </a:solidFill>
                <a:latin typeface="Times New Roman"/>
                <a:ea typeface="SimSun"/>
              </a:rPr>
              <a:t>historically preexisting institutional patterns, </a:t>
            </a:r>
            <a:endParaRPr b="0" lang="en-US" sz="2800" spc="-1" strike="noStrike">
              <a:latin typeface="Arial"/>
            </a:endParaRPr>
          </a:p>
          <a:p>
            <a:pPr marL="228600" algn="just">
              <a:lnSpc>
                <a:spcPct val="107000"/>
              </a:lnSpc>
              <a:spcAft>
                <a:spcPts val="799"/>
              </a:spcAft>
            </a:pPr>
            <a:r>
              <a:rPr b="0" lang="en-US" sz="2800" spc="-1" strike="noStrike">
                <a:solidFill>
                  <a:srgbClr val="000000"/>
                </a:solidFill>
                <a:latin typeface="Times New Roman"/>
                <a:ea typeface="SimSun"/>
              </a:rPr>
              <a:t>-Threats of rebellion from below, and geopolitical pressures and constraints. </a:t>
            </a:r>
            <a:endParaRPr b="0" lang="en-US" sz="2800" spc="-1" strike="noStrike">
              <a:latin typeface="Arial"/>
            </a:endParaRPr>
          </a:p>
        </p:txBody>
      </p:sp>
      <p:sp>
        <p:nvSpPr>
          <p:cNvPr id="211" name="CustomShape 3"/>
          <p:cNvSpPr/>
          <p:nvPr/>
        </p:nvSpPr>
        <p:spPr>
          <a:xfrm>
            <a:off x="523800" y="3593880"/>
            <a:ext cx="11333520" cy="1369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800" spc="-1" strike="noStrike">
                <a:solidFill>
                  <a:srgbClr val="000000"/>
                </a:solidFill>
                <a:latin typeface="Times New Roman"/>
                <a:ea typeface="SimSun"/>
              </a:rPr>
              <a:t>- </a:t>
            </a:r>
            <a:r>
              <a:rPr b="1" lang="en-US" sz="2800" spc="-1" strike="noStrike">
                <a:solidFill>
                  <a:srgbClr val="000000"/>
                </a:solidFill>
                <a:latin typeface="Times New Roman"/>
                <a:ea typeface="SimSun"/>
              </a:rPr>
              <a:t>Wallerstein</a:t>
            </a:r>
            <a:r>
              <a:rPr b="0" lang="en-US" sz="2800" spc="-1" strike="noStrike">
                <a:solidFill>
                  <a:srgbClr val="000000"/>
                </a:solidFill>
                <a:latin typeface="Times New Roman"/>
                <a:ea typeface="SimSun"/>
              </a:rPr>
              <a:t> must make this </a:t>
            </a:r>
            <a:r>
              <a:rPr b="1" lang="en-US" sz="2800" spc="-1" strike="noStrike">
                <a:solidFill>
                  <a:srgbClr val="000000"/>
                </a:solidFill>
                <a:latin typeface="Times New Roman"/>
                <a:ea typeface="SimSun"/>
              </a:rPr>
              <a:t>second reduction</a:t>
            </a:r>
            <a:r>
              <a:rPr b="0" lang="en-US" sz="2800" spc="-1" strike="noStrike">
                <a:solidFill>
                  <a:srgbClr val="000000"/>
                </a:solidFill>
                <a:latin typeface="Times New Roman"/>
                <a:ea typeface="SimSun"/>
              </a:rPr>
              <a:t>, of politics to </a:t>
            </a:r>
            <a:r>
              <a:rPr b="1" lang="en-US" sz="2800" spc="-1" strike="noStrike">
                <a:solidFill>
                  <a:srgbClr val="000000"/>
                </a:solidFill>
                <a:latin typeface="Times New Roman"/>
                <a:ea typeface="SimSun"/>
              </a:rPr>
              <a:t>world market-oriented class interest</a:t>
            </a:r>
            <a:r>
              <a:rPr b="0" lang="en-US" sz="2800" spc="-1" strike="noStrike">
                <a:solidFill>
                  <a:srgbClr val="000000"/>
                </a:solidFill>
                <a:latin typeface="Times New Roman"/>
                <a:ea typeface="SimSun"/>
              </a:rPr>
              <a:t>, in order to be able to assert that the system will be exploitative, and stably so over the long run</a:t>
            </a:r>
            <a:endParaRPr b="0" lang="en-US" sz="2800" spc="-1" strike="noStrike">
              <a:latin typeface="Arial"/>
            </a:endParaRPr>
          </a:p>
        </p:txBody>
      </p:sp>
      <p:sp>
        <p:nvSpPr>
          <p:cNvPr id="212" name="CustomShape 4"/>
          <p:cNvSpPr/>
          <p:nvPr/>
        </p:nvSpPr>
        <p:spPr>
          <a:xfrm>
            <a:off x="523800" y="5093280"/>
            <a:ext cx="11333520" cy="145800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2400" spc="-1" strike="noStrike">
                <a:solidFill>
                  <a:srgbClr val="000000"/>
                </a:solidFill>
                <a:latin typeface="Times New Roman"/>
                <a:ea typeface="SimSun"/>
              </a:rPr>
              <a:t>-</a:t>
            </a:r>
            <a:r>
              <a:rPr b="1" lang="en-US" sz="2800" spc="-1" strike="noStrike">
                <a:solidFill>
                  <a:srgbClr val="000000"/>
                </a:solidFill>
                <a:latin typeface="Times New Roman"/>
                <a:ea typeface="SimSun"/>
              </a:rPr>
              <a:t>Without a hierarchy of dominating and dominated states corresponding to the existing pattern of economic differentiation,</a:t>
            </a:r>
            <a:r>
              <a:rPr b="0" lang="en-US" sz="2800" spc="-1" strike="noStrike">
                <a:solidFill>
                  <a:srgbClr val="000000"/>
                </a:solidFill>
                <a:latin typeface="Times New Roman"/>
                <a:ea typeface="SimSun"/>
              </a:rPr>
              <a:t> there is no worldwide "</a:t>
            </a:r>
            <a:r>
              <a:rPr b="1" lang="en-US" sz="2800" spc="-1" strike="noStrike">
                <a:solidFill>
                  <a:srgbClr val="000000"/>
                </a:solidFill>
                <a:latin typeface="Times New Roman"/>
                <a:ea typeface="SimSun"/>
              </a:rPr>
              <a:t>unequal exchange"</a:t>
            </a:r>
            <a:r>
              <a:rPr b="0" lang="en-US" sz="2800" spc="-1" strike="noStrike">
                <a:solidFill>
                  <a:srgbClr val="000000"/>
                </a:solidFill>
                <a:latin typeface="Times New Roman"/>
                <a:ea typeface="SimSun"/>
              </a:rPr>
              <a:t> in this theory.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093680" y="186480"/>
            <a:ext cx="10309680" cy="610920"/>
          </a:xfrm>
          <a:prstGeom prst="rect">
            <a:avLst/>
          </a:prstGeom>
          <a:noFill/>
          <a:ln>
            <a:noFill/>
          </a:ln>
        </p:spPr>
        <p:style>
          <a:lnRef idx="0"/>
          <a:fillRef idx="0"/>
          <a:effectRef idx="0"/>
          <a:fontRef idx="minor"/>
        </p:style>
        <p:txBody>
          <a:bodyPr wrap="none" lIns="90000" rIns="90000" tIns="45000" bIns="45000">
            <a:spAutoFit/>
          </a:bodyPr>
          <a:p>
            <a:pPr marL="228600" algn="just">
              <a:lnSpc>
                <a:spcPct val="107000"/>
              </a:lnSpc>
              <a:spcAft>
                <a:spcPts val="799"/>
              </a:spcAft>
            </a:pPr>
            <a:r>
              <a:rPr b="1" lang="en-US" sz="3200" spc="-1" strike="noStrike">
                <a:solidFill>
                  <a:srgbClr val="000000"/>
                </a:solidFill>
                <a:latin typeface="comic"/>
                <a:ea typeface="SimSun"/>
              </a:rPr>
              <a:t>Do these theoretical peculiarities matter ? </a:t>
            </a:r>
            <a:endParaRPr b="0" lang="en-US" sz="3200" spc="-1" strike="noStrike">
              <a:latin typeface="Arial"/>
            </a:endParaRPr>
          </a:p>
        </p:txBody>
      </p:sp>
      <p:sp>
        <p:nvSpPr>
          <p:cNvPr id="214" name="CustomShape 2"/>
          <p:cNvSpPr/>
          <p:nvPr/>
        </p:nvSpPr>
        <p:spPr>
          <a:xfrm>
            <a:off x="0" y="943200"/>
            <a:ext cx="11800440" cy="41580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i="1" lang="en-US" sz="2000" spc="-1" strike="noStrike">
                <a:solidFill>
                  <a:srgbClr val="000000"/>
                </a:solidFill>
                <a:latin typeface="Times New Roman"/>
                <a:ea typeface="SimSun"/>
              </a:rPr>
              <a:t>Certainly some quite unbelievable assumptions have to be made to make the model internally consistent.</a:t>
            </a:r>
            <a:r>
              <a:rPr b="0" i="1" lang="en-US" sz="2000" spc="-1" strike="noStrike">
                <a:solidFill>
                  <a:srgbClr val="000000"/>
                </a:solidFill>
                <a:latin typeface="Times New Roman"/>
                <a:ea typeface="SimSun"/>
              </a:rPr>
              <a:t> </a:t>
            </a:r>
            <a:endParaRPr b="0" lang="en-US" sz="2000" spc="-1" strike="noStrike">
              <a:latin typeface="Arial"/>
            </a:endParaRPr>
          </a:p>
        </p:txBody>
      </p:sp>
      <p:sp>
        <p:nvSpPr>
          <p:cNvPr id="215" name="CustomShape 3"/>
          <p:cNvSpPr/>
          <p:nvPr/>
        </p:nvSpPr>
        <p:spPr>
          <a:xfrm>
            <a:off x="409680" y="1469520"/>
            <a:ext cx="11390760" cy="2370240"/>
          </a:xfrm>
          <a:prstGeom prst="rect">
            <a:avLst/>
          </a:prstGeom>
          <a:noFill/>
          <a:ln>
            <a:noFill/>
          </a:ln>
        </p:spPr>
        <p:style>
          <a:lnRef idx="0"/>
          <a:fillRef idx="0"/>
          <a:effectRef idx="0"/>
          <a:fontRef idx="minor"/>
        </p:style>
        <p:txBody>
          <a:bodyPr lIns="90000" rIns="90000" tIns="45000" bIns="45000">
            <a:spAutoFit/>
          </a:bodyPr>
          <a:p>
            <a:pPr marL="343080" indent="-342000" algn="just">
              <a:lnSpc>
                <a:spcPct val="107000"/>
              </a:lnSpc>
              <a:buClr>
                <a:srgbClr val="000000"/>
              </a:buClr>
              <a:buFont typeface="Calibri Light"/>
              <a:buAutoNum type="alphaLcPeriod"/>
            </a:pPr>
            <a:r>
              <a:rPr b="1" lang="en-US" sz="2800" spc="-1" strike="noStrike">
                <a:solidFill>
                  <a:srgbClr val="000000"/>
                </a:solidFill>
                <a:latin typeface="Times New Roman"/>
                <a:ea typeface="SimSun"/>
              </a:rPr>
              <a:t>Since everything is directly or indirectly an expression of capitalist class interests</a:t>
            </a:r>
            <a:r>
              <a:rPr b="0" lang="en-US" sz="2800" spc="-1" strike="noStrike">
                <a:solidFill>
                  <a:srgbClr val="000000"/>
                </a:solidFill>
                <a:latin typeface="Times New Roman"/>
                <a:ea typeface="SimSun"/>
              </a:rPr>
              <a:t> (under given technical conditions), </a:t>
            </a:r>
            <a:endParaRPr b="0" lang="en-US" sz="2800" spc="-1" strike="noStrike">
              <a:latin typeface="Arial"/>
            </a:endParaRPr>
          </a:p>
          <a:p>
            <a:pPr marL="343080" indent="-342000" algn="just">
              <a:lnSpc>
                <a:spcPct val="107000"/>
              </a:lnSpc>
              <a:buClr>
                <a:srgbClr val="000000"/>
              </a:buClr>
              <a:buFont typeface="Calibri Light"/>
              <a:buAutoNum type="alphaLcPeriod"/>
            </a:pPr>
            <a:r>
              <a:rPr b="1" lang="en-US" sz="2800" spc="-1" strike="noStrike">
                <a:solidFill>
                  <a:srgbClr val="000000"/>
                </a:solidFill>
                <a:latin typeface="Times New Roman"/>
                <a:ea typeface="SimSun"/>
              </a:rPr>
              <a:t>We are forced to assume that these classes always get what they</a:t>
            </a:r>
            <a:r>
              <a:rPr b="0" lang="en-US" sz="2800" spc="-1" strike="noStrike">
                <a:solidFill>
                  <a:srgbClr val="000000"/>
                </a:solidFill>
                <a:latin typeface="Times New Roman"/>
                <a:ea typeface="SimSun"/>
              </a:rPr>
              <a:t> </a:t>
            </a:r>
            <a:r>
              <a:rPr b="1" lang="en-US" sz="2800" spc="-1" strike="noStrike">
                <a:solidFill>
                  <a:srgbClr val="000000"/>
                </a:solidFill>
                <a:latin typeface="Times New Roman"/>
                <a:ea typeface="SimSun"/>
              </a:rPr>
              <a:t>want</a:t>
            </a:r>
            <a:r>
              <a:rPr b="0" lang="en-US" sz="2800" spc="-1" strike="noStrike">
                <a:solidFill>
                  <a:srgbClr val="000000"/>
                </a:solidFill>
                <a:latin typeface="Times New Roman"/>
                <a:ea typeface="SimSun"/>
              </a:rPr>
              <a:t>, </a:t>
            </a:r>
            <a:endParaRPr b="0" lang="en-US" sz="2800" spc="-1" strike="noStrike">
              <a:latin typeface="Arial"/>
            </a:endParaRPr>
          </a:p>
          <a:p>
            <a:pPr marL="343080" indent="-342000" algn="just">
              <a:lnSpc>
                <a:spcPct val="107000"/>
              </a:lnSpc>
              <a:spcAft>
                <a:spcPts val="799"/>
              </a:spcAft>
              <a:buClr>
                <a:srgbClr val="000000"/>
              </a:buClr>
              <a:buFont typeface="Calibri Light"/>
              <a:buAutoNum type="alphaLcPeriod"/>
            </a:pPr>
            <a:r>
              <a:rPr b="1" lang="en-US" sz="2800" spc="-1" strike="noStrike">
                <a:solidFill>
                  <a:srgbClr val="000000"/>
                </a:solidFill>
                <a:latin typeface="Times New Roman"/>
                <a:ea typeface="SimSun"/>
              </a:rPr>
              <a:t>Reshaping institutions</a:t>
            </a:r>
            <a:r>
              <a:rPr b="0" lang="en-US" sz="2800" spc="-1" strike="noStrike">
                <a:solidFill>
                  <a:srgbClr val="000000"/>
                </a:solidFill>
                <a:latin typeface="Times New Roman"/>
                <a:ea typeface="SimSun"/>
              </a:rPr>
              <a:t> and </a:t>
            </a:r>
            <a:r>
              <a:rPr b="1" lang="en-US" sz="2800" spc="-1" strike="noStrike">
                <a:solidFill>
                  <a:srgbClr val="000000"/>
                </a:solidFill>
                <a:latin typeface="Times New Roman"/>
                <a:ea typeface="SimSun"/>
              </a:rPr>
              <a:t>their relations to producing classes to suit their current world market opportunities</a:t>
            </a:r>
            <a:r>
              <a:rPr b="0" lang="en-US" sz="2800" spc="-1" strike="noStrike">
                <a:solidFill>
                  <a:srgbClr val="000000"/>
                </a:solidFill>
                <a:latin typeface="Times New Roman"/>
                <a:ea typeface="SimSun"/>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19040" y="167040"/>
            <a:ext cx="1153368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400" spc="-1" strike="noStrike">
                <a:solidFill>
                  <a:srgbClr val="000000"/>
                </a:solidFill>
                <a:latin typeface="comic"/>
                <a:ea typeface="SimSun"/>
              </a:rPr>
              <a:t>Examining in turn </a:t>
            </a:r>
            <a:r>
              <a:rPr b="1" lang="en-US" sz="2400" spc="-1" strike="noStrike">
                <a:solidFill>
                  <a:srgbClr val="000000"/>
                </a:solidFill>
                <a:latin typeface="comic"/>
                <a:ea typeface="SimSun"/>
              </a:rPr>
              <a:t>two major early </a:t>
            </a:r>
            <a:r>
              <a:rPr b="0" lang="en-US" sz="2400" spc="-1" strike="noStrike">
                <a:solidFill>
                  <a:srgbClr val="000000"/>
                </a:solidFill>
                <a:latin typeface="comic"/>
                <a:ea typeface="SimSun"/>
              </a:rPr>
              <a:t>modern European developments that </a:t>
            </a:r>
            <a:r>
              <a:rPr b="1" lang="en-US" sz="2400" spc="-1" strike="noStrike">
                <a:solidFill>
                  <a:srgbClr val="000000"/>
                </a:solidFill>
                <a:latin typeface="comic"/>
                <a:ea typeface="SimSun"/>
              </a:rPr>
              <a:t>Wallerstein himself </a:t>
            </a:r>
            <a:r>
              <a:rPr b="0" lang="en-US" sz="2400" spc="-1" strike="noStrike">
                <a:solidFill>
                  <a:srgbClr val="000000"/>
                </a:solidFill>
                <a:latin typeface="comic"/>
                <a:ea typeface="SimSun"/>
              </a:rPr>
              <a:t>stresses in The Modern World-System:</a:t>
            </a:r>
            <a:endParaRPr b="0" lang="en-US" sz="2400" spc="-1" strike="noStrike">
              <a:latin typeface="Arial"/>
            </a:endParaRPr>
          </a:p>
        </p:txBody>
      </p:sp>
      <p:sp>
        <p:nvSpPr>
          <p:cNvPr id="217" name="CustomShape 2"/>
          <p:cNvSpPr/>
          <p:nvPr/>
        </p:nvSpPr>
        <p:spPr>
          <a:xfrm>
            <a:off x="590400" y="4214520"/>
            <a:ext cx="11000160" cy="1857960"/>
          </a:xfrm>
          <a:prstGeom prst="rect">
            <a:avLst/>
          </a:prstGeom>
          <a:noFill/>
          <a:ln>
            <a:noFill/>
          </a:ln>
        </p:spPr>
        <p:style>
          <a:lnRef idx="0"/>
          <a:fillRef idx="0"/>
          <a:effectRef idx="0"/>
          <a:fontRef idx="minor"/>
        </p:style>
        <p:txBody>
          <a:bodyPr lIns="90000" rIns="90000" tIns="45000" bIns="45000">
            <a:spAutoFit/>
          </a:bodyPr>
          <a:p>
            <a:pPr marL="685800" indent="-45612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The resolution of the “</a:t>
            </a:r>
            <a:r>
              <a:rPr b="1" lang="en-US" sz="2400" spc="-1" strike="noStrike">
                <a:solidFill>
                  <a:srgbClr val="000000"/>
                </a:solidFill>
                <a:latin typeface="Times New Roman"/>
                <a:ea typeface="SimSun"/>
              </a:rPr>
              <a:t>Crises of Feudalism</a:t>
            </a:r>
            <a:r>
              <a:rPr b="0" lang="en-US" sz="2400" spc="-1" strike="noStrike">
                <a:solidFill>
                  <a:srgbClr val="000000"/>
                </a:solidFill>
                <a:latin typeface="Times New Roman"/>
                <a:ea typeface="SimSun"/>
              </a:rPr>
              <a:t>" into </a:t>
            </a:r>
            <a:r>
              <a:rPr b="1" lang="en-US" sz="2400" spc="-1" strike="noStrike">
                <a:solidFill>
                  <a:srgbClr val="000000"/>
                </a:solidFill>
                <a:latin typeface="Times New Roman"/>
                <a:ea typeface="SimSun"/>
              </a:rPr>
              <a:t>opposite socioeconomic structures </a:t>
            </a:r>
            <a:r>
              <a:rPr b="0" lang="en-US" sz="2400" spc="-1" strike="noStrike">
                <a:solidFill>
                  <a:srgbClr val="000000"/>
                </a:solidFill>
                <a:latin typeface="Times New Roman"/>
                <a:ea typeface="SimSun"/>
              </a:rPr>
              <a:t>in </a:t>
            </a:r>
            <a:r>
              <a:rPr b="1" lang="en-US" sz="2400" spc="-1" strike="noStrike">
                <a:solidFill>
                  <a:srgbClr val="000000"/>
                </a:solidFill>
                <a:latin typeface="Times New Roman"/>
                <a:ea typeface="SimSun"/>
              </a:rPr>
              <a:t>Eastern </a:t>
            </a:r>
            <a:r>
              <a:rPr b="0" lang="en-US" sz="2400" spc="-1" strike="noStrike">
                <a:solidFill>
                  <a:srgbClr val="000000"/>
                </a:solidFill>
                <a:latin typeface="Times New Roman"/>
                <a:ea typeface="SimSun"/>
              </a:rPr>
              <a:t>versus </a:t>
            </a:r>
            <a:r>
              <a:rPr b="1" lang="en-US" sz="2400" spc="-1" strike="noStrike">
                <a:solidFill>
                  <a:srgbClr val="000000"/>
                </a:solidFill>
                <a:latin typeface="Times New Roman"/>
                <a:ea typeface="SimSun"/>
              </a:rPr>
              <a:t>Western Europe</a:t>
            </a:r>
            <a:r>
              <a:rPr b="0" lang="en-US" sz="2400" spc="-1" strike="noStrike">
                <a:solidFill>
                  <a:srgbClr val="000000"/>
                </a:solidFill>
                <a:latin typeface="Times New Roman"/>
                <a:ea typeface="SimSun"/>
              </a:rPr>
              <a:t>; and </a:t>
            </a:r>
            <a:endParaRPr b="0" lang="en-US" sz="2400" spc="-1" strike="noStrike">
              <a:latin typeface="Arial"/>
            </a:endParaRPr>
          </a:p>
          <a:p>
            <a:pPr marL="228600" algn="just">
              <a:lnSpc>
                <a:spcPct val="107000"/>
              </a:lnSpc>
              <a:spcAft>
                <a:spcPts val="799"/>
              </a:spcAft>
            </a:pPr>
            <a:endParaRPr b="0" lang="en-US" sz="2400" spc="-1" strike="noStrike">
              <a:latin typeface="Arial"/>
            </a:endParaRPr>
          </a:p>
          <a:p>
            <a:pPr marL="743040" indent="-51336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The emergence of </a:t>
            </a:r>
            <a:r>
              <a:rPr b="1" lang="en-US" sz="2400" spc="-1" strike="noStrike">
                <a:solidFill>
                  <a:srgbClr val="000000"/>
                </a:solidFill>
                <a:latin typeface="Times New Roman"/>
                <a:ea typeface="SimSun"/>
              </a:rPr>
              <a:t>Monarchical Absolutisms</a:t>
            </a:r>
            <a:r>
              <a:rPr b="0" lang="en-US" sz="2400" spc="-1" strike="noStrike">
                <a:solidFill>
                  <a:srgbClr val="000000"/>
                </a:solidFill>
                <a:latin typeface="Times New Roman"/>
                <a:ea typeface="SimSun"/>
              </a:rPr>
              <a:t>. </a:t>
            </a:r>
            <a:endParaRPr b="0" lang="en-US" sz="2400" spc="-1" strike="noStrike">
              <a:latin typeface="Arial"/>
            </a:endParaRPr>
          </a:p>
        </p:txBody>
      </p:sp>
      <p:pic>
        <p:nvPicPr>
          <p:cNvPr id="218" name="Picture 2" descr="https://static.wixstatic.com/media/06ec4b_ecef3a8eefa34c5bb2c5a3c6b6a7adeb.jpg/v1/fit/w_1000%2Ch_1000%2Cal_c%2Cq_80/file.jpg"/>
          <p:cNvPicPr/>
          <p:nvPr/>
        </p:nvPicPr>
        <p:blipFill>
          <a:blip r:embed="rId1"/>
          <a:stretch/>
        </p:blipFill>
        <p:spPr>
          <a:xfrm>
            <a:off x="3632040" y="1239480"/>
            <a:ext cx="5510880" cy="273276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4420080" y="120240"/>
            <a:ext cx="3466800" cy="6382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600" spc="-1" strike="noStrike">
                <a:solidFill>
                  <a:srgbClr val="000000"/>
                </a:solidFill>
                <a:latin typeface="comic"/>
                <a:ea typeface="SimSun"/>
              </a:rPr>
              <a:t>East vs West</a:t>
            </a:r>
            <a:endParaRPr b="0" lang="en-US" sz="3600" spc="-1" strike="noStrike">
              <a:latin typeface="Arial"/>
            </a:endParaRPr>
          </a:p>
        </p:txBody>
      </p:sp>
      <p:sp>
        <p:nvSpPr>
          <p:cNvPr id="220" name="CustomShape 2"/>
          <p:cNvSpPr/>
          <p:nvPr/>
        </p:nvSpPr>
        <p:spPr>
          <a:xfrm>
            <a:off x="171720" y="856440"/>
            <a:ext cx="12018960" cy="82116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1" lang="en-US" sz="2400" spc="-1" strike="noStrike">
                <a:solidFill>
                  <a:srgbClr val="000000"/>
                </a:solidFill>
                <a:latin typeface="Times New Roman"/>
                <a:ea typeface="SimSun"/>
              </a:rPr>
              <a:t>Differences of political history </a:t>
            </a:r>
            <a:r>
              <a:rPr b="0" lang="en-US" sz="2400" spc="-1" strike="noStrike">
                <a:solidFill>
                  <a:srgbClr val="000000"/>
                </a:solidFill>
                <a:latin typeface="Times New Roman"/>
                <a:ea typeface="SimSun"/>
              </a:rPr>
              <a:t>and of </a:t>
            </a:r>
            <a:r>
              <a:rPr b="1" lang="en-US" sz="2400" spc="-1" strike="noStrike">
                <a:solidFill>
                  <a:srgbClr val="000000"/>
                </a:solidFill>
                <a:latin typeface="Times New Roman"/>
                <a:ea typeface="SimSun"/>
              </a:rPr>
              <a:t>the relative strength of towns </a:t>
            </a:r>
            <a:r>
              <a:rPr b="0" lang="en-US" sz="2400" spc="-1" strike="noStrike">
                <a:solidFill>
                  <a:srgbClr val="000000"/>
                </a:solidFill>
                <a:latin typeface="Times New Roman"/>
                <a:ea typeface="SimSun"/>
              </a:rPr>
              <a:t>have also to be taken into consideration in order </a:t>
            </a:r>
            <a:r>
              <a:rPr b="1" lang="en-US" sz="2400" spc="-1" strike="noStrike">
                <a:solidFill>
                  <a:srgbClr val="000000"/>
                </a:solidFill>
                <a:latin typeface="Times New Roman"/>
                <a:ea typeface="SimSun"/>
              </a:rPr>
              <a:t>to explain the socioeconomic divergences </a:t>
            </a:r>
            <a:r>
              <a:rPr b="0" lang="en-US" sz="2400" spc="-1" strike="noStrike">
                <a:solidFill>
                  <a:srgbClr val="000000"/>
                </a:solidFill>
                <a:latin typeface="Times New Roman"/>
                <a:ea typeface="SimSun"/>
              </a:rPr>
              <a:t>of </a:t>
            </a:r>
            <a:r>
              <a:rPr b="1" lang="en-US" sz="2400" spc="-1" strike="noStrike">
                <a:solidFill>
                  <a:srgbClr val="000000"/>
                </a:solidFill>
                <a:latin typeface="Times New Roman"/>
                <a:ea typeface="SimSun"/>
              </a:rPr>
              <a:t>East and West. </a:t>
            </a:r>
            <a:endParaRPr b="0" lang="en-US" sz="2400" spc="-1" strike="noStrike">
              <a:latin typeface="Arial"/>
            </a:endParaRPr>
          </a:p>
        </p:txBody>
      </p:sp>
      <p:sp>
        <p:nvSpPr>
          <p:cNvPr id="221" name="CustomShape 3"/>
          <p:cNvSpPr/>
          <p:nvPr/>
        </p:nvSpPr>
        <p:spPr>
          <a:xfrm>
            <a:off x="19800" y="1629720"/>
            <a:ext cx="11505240" cy="87228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i="1" lang="en-US" sz="2400" spc="-1" strike="noStrike">
                <a:solidFill>
                  <a:srgbClr val="000000"/>
                </a:solidFill>
                <a:latin typeface="Times New Roman"/>
                <a:ea typeface="SimSun"/>
              </a:rPr>
              <a:t>But </a:t>
            </a:r>
            <a:r>
              <a:rPr b="1" i="1" lang="en-US" sz="2400" spc="-1" strike="noStrike">
                <a:solidFill>
                  <a:srgbClr val="000000"/>
                </a:solidFill>
                <a:latin typeface="Times New Roman"/>
                <a:ea typeface="SimSun"/>
              </a:rPr>
              <a:t>Brenner raises </a:t>
            </a:r>
            <a:r>
              <a:rPr b="0" i="1" lang="en-US" sz="2400" spc="-1" strike="noStrike">
                <a:solidFill>
                  <a:srgbClr val="000000"/>
                </a:solidFill>
                <a:latin typeface="Times New Roman"/>
                <a:ea typeface="SimSun"/>
              </a:rPr>
              <a:t>some important </a:t>
            </a:r>
            <a:r>
              <a:rPr b="1" i="1" lang="en-US" sz="2400" spc="-1" strike="noStrike">
                <a:solidFill>
                  <a:srgbClr val="000000"/>
                </a:solidFill>
                <a:latin typeface="Times New Roman"/>
                <a:ea typeface="SimSun"/>
              </a:rPr>
              <a:t>warnings </a:t>
            </a:r>
            <a:r>
              <a:rPr b="0" i="1" lang="en-US" sz="2400" spc="-1" strike="noStrike">
                <a:solidFill>
                  <a:srgbClr val="000000"/>
                </a:solidFill>
                <a:latin typeface="Times New Roman"/>
                <a:ea typeface="SimSun"/>
              </a:rPr>
              <a:t>about the influence of </a:t>
            </a:r>
            <a:r>
              <a:rPr b="1" i="1" lang="en-US" sz="2400" spc="-1" strike="noStrike">
                <a:solidFill>
                  <a:srgbClr val="000000"/>
                </a:solidFill>
                <a:latin typeface="Times New Roman"/>
                <a:ea typeface="SimSun"/>
              </a:rPr>
              <a:t>towns on the course of agrarian class struggles.)</a:t>
            </a:r>
            <a:endParaRPr b="0" lang="en-US" sz="2400" spc="-1" strike="noStrike">
              <a:latin typeface="Arial"/>
            </a:endParaRPr>
          </a:p>
        </p:txBody>
      </p:sp>
      <p:sp>
        <p:nvSpPr>
          <p:cNvPr id="222" name="CustomShape 4"/>
          <p:cNvSpPr/>
          <p:nvPr/>
        </p:nvSpPr>
        <p:spPr>
          <a:xfrm>
            <a:off x="0" y="2558520"/>
            <a:ext cx="11771280" cy="87228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1" lang="en-US" sz="2400" spc="-1" strike="noStrike">
                <a:solidFill>
                  <a:srgbClr val="000000"/>
                </a:solidFill>
                <a:latin typeface="Times New Roman"/>
                <a:ea typeface="SimSun"/>
              </a:rPr>
              <a:t>“</a:t>
            </a:r>
            <a:r>
              <a:rPr b="1" lang="en-US" sz="2400" spc="-1" strike="noStrike">
                <a:solidFill>
                  <a:srgbClr val="000000"/>
                </a:solidFill>
                <a:latin typeface="Times New Roman"/>
                <a:ea typeface="SimSun"/>
              </a:rPr>
              <a:t>Historically specific patterns of development of the contending agrarian classes</a:t>
            </a:r>
            <a:r>
              <a:rPr b="0" lang="en-US" sz="2400" spc="-1" strike="noStrike">
                <a:solidFill>
                  <a:srgbClr val="000000"/>
                </a:solidFill>
                <a:latin typeface="Times New Roman"/>
                <a:ea typeface="SimSun"/>
              </a:rPr>
              <a:t> and </a:t>
            </a:r>
            <a:r>
              <a:rPr b="1" lang="en-US" sz="2400" spc="-1" strike="noStrike">
                <a:solidFill>
                  <a:srgbClr val="000000"/>
                </a:solidFill>
                <a:latin typeface="Times New Roman"/>
                <a:ea typeface="SimSun"/>
              </a:rPr>
              <a:t>their relative strength</a:t>
            </a:r>
            <a:r>
              <a:rPr b="0" lang="en-US" sz="2400" spc="-1" strike="noStrike">
                <a:solidFill>
                  <a:srgbClr val="000000"/>
                </a:solidFill>
                <a:latin typeface="Times New Roman"/>
                <a:ea typeface="SimSun"/>
              </a:rPr>
              <a:t> in the </a:t>
            </a:r>
            <a:r>
              <a:rPr b="1" lang="en-US" sz="2400" spc="-1" strike="noStrike">
                <a:solidFill>
                  <a:srgbClr val="000000"/>
                </a:solidFill>
                <a:latin typeface="Times New Roman"/>
                <a:ea typeface="SimSun"/>
              </a:rPr>
              <a:t>different European societies</a:t>
            </a:r>
            <a:r>
              <a:rPr b="0" lang="en-US" sz="2400" spc="-1" strike="noStrike">
                <a:solidFill>
                  <a:srgbClr val="000000"/>
                </a:solidFill>
                <a:latin typeface="Times New Roman"/>
                <a:ea typeface="SimSun"/>
              </a:rPr>
              <a:t>; </a:t>
            </a:r>
            <a:endParaRPr b="0" lang="en-US" sz="2400" spc="-1" strike="noStrike">
              <a:latin typeface="Arial"/>
            </a:endParaRPr>
          </a:p>
        </p:txBody>
      </p:sp>
      <p:sp>
        <p:nvSpPr>
          <p:cNvPr id="223" name="CustomShape 5"/>
          <p:cNvSpPr/>
          <p:nvPr/>
        </p:nvSpPr>
        <p:spPr>
          <a:xfrm>
            <a:off x="291240" y="3487320"/>
            <a:ext cx="11286000" cy="872280"/>
          </a:xfrm>
          <a:prstGeom prst="rect">
            <a:avLst/>
          </a:prstGeom>
          <a:solidFill>
            <a:srgbClr val="92d050">
              <a:alpha val="30000"/>
            </a:srgbClr>
          </a:solid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2400" spc="-1" strike="noStrike">
                <a:solidFill>
                  <a:srgbClr val="000000"/>
                </a:solidFill>
                <a:latin typeface="Times New Roman"/>
                <a:ea typeface="SimSun"/>
              </a:rPr>
              <a:t>a. Their relative levels of internal solidarity,</a:t>
            </a:r>
            <a:r>
              <a:rPr b="0" lang="en-US" sz="2400" spc="-1" strike="noStrike">
                <a:solidFill>
                  <a:srgbClr val="000000"/>
                </a:solidFill>
                <a:latin typeface="Times New Roman"/>
                <a:ea typeface="SimSun"/>
              </a:rPr>
              <a:t> b. </a:t>
            </a:r>
            <a:r>
              <a:rPr b="1" lang="en-US" sz="2400" spc="-1" strike="noStrike">
                <a:solidFill>
                  <a:srgbClr val="000000"/>
                </a:solidFill>
                <a:latin typeface="Times New Roman"/>
                <a:ea typeface="SimSun"/>
              </a:rPr>
              <a:t>Their self-consciousness and organization</a:t>
            </a:r>
            <a:r>
              <a:rPr b="0" lang="en-US" sz="2400" spc="-1" strike="noStrike">
                <a:solidFill>
                  <a:srgbClr val="000000"/>
                </a:solidFill>
                <a:latin typeface="Times New Roman"/>
                <a:ea typeface="SimSun"/>
              </a:rPr>
              <a:t>, and c. </a:t>
            </a:r>
            <a:r>
              <a:rPr b="1" lang="en-US" sz="2400" spc="-1" strike="noStrike">
                <a:solidFill>
                  <a:srgbClr val="000000"/>
                </a:solidFill>
                <a:latin typeface="Times New Roman"/>
                <a:ea typeface="SimSun"/>
              </a:rPr>
              <a:t>Their general political resources</a:t>
            </a:r>
            <a:r>
              <a:rPr b="0" lang="en-US" sz="2400" spc="-1" strike="noStrike">
                <a:solidFill>
                  <a:srgbClr val="000000"/>
                </a:solidFill>
                <a:latin typeface="Times New Roman"/>
                <a:ea typeface="SimSun"/>
              </a:rPr>
              <a:t> .</a:t>
            </a:r>
            <a:endParaRPr b="0" lang="en-US" sz="2400" spc="-1" strike="noStrike">
              <a:latin typeface="Arial"/>
            </a:endParaRPr>
          </a:p>
        </p:txBody>
      </p:sp>
      <p:sp>
        <p:nvSpPr>
          <p:cNvPr id="224" name="CustomShape 6"/>
          <p:cNvSpPr/>
          <p:nvPr/>
        </p:nvSpPr>
        <p:spPr>
          <a:xfrm>
            <a:off x="-57240" y="4469400"/>
            <a:ext cx="11828880" cy="224964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1" lang="en-US" sz="2000" spc="-1" strike="noStrike">
                <a:solidFill>
                  <a:srgbClr val="000000"/>
                </a:solidFill>
                <a:latin typeface="Times New Roman"/>
                <a:ea typeface="SimSun"/>
              </a:rPr>
              <a:t>Eastern peasants were more easily and thoroughly dominated by their landlords because, for various specific historical reasons,</a:t>
            </a:r>
            <a:endParaRPr b="0" lang="en-US" sz="2000" spc="-1" strike="noStrike">
              <a:latin typeface="Arial"/>
            </a:endParaRPr>
          </a:p>
          <a:p>
            <a:pPr marL="514440" indent="-284760" algn="just">
              <a:lnSpc>
                <a:spcPct val="107000"/>
              </a:lnSpc>
              <a:spcAft>
                <a:spcPts val="799"/>
              </a:spcAft>
              <a:buClr>
                <a:srgbClr val="000000"/>
              </a:buClr>
              <a:buFont typeface="Wingdings" charset="2"/>
              <a:buChar char=""/>
            </a:pPr>
            <a:r>
              <a:rPr b="1" lang="en-US" sz="2000" spc="-1" strike="noStrike">
                <a:solidFill>
                  <a:srgbClr val="000000"/>
                </a:solidFill>
                <a:latin typeface="Times New Roman"/>
                <a:ea typeface="SimSun"/>
              </a:rPr>
              <a:t>They enjoyed much less village community solidarity and local political autonomy than did Western European peasants. </a:t>
            </a:r>
            <a:endParaRPr b="0" lang="en-US" sz="2000" spc="-1" strike="noStrike">
              <a:latin typeface="Arial"/>
            </a:endParaRPr>
          </a:p>
          <a:p>
            <a:pPr marL="514440" indent="-284760" algn="just">
              <a:lnSpc>
                <a:spcPct val="107000"/>
              </a:lnSpc>
              <a:spcAft>
                <a:spcPts val="799"/>
              </a:spcAft>
              <a:buClr>
                <a:srgbClr val="000000"/>
              </a:buClr>
              <a:buFont typeface="Wingdings" charset="2"/>
              <a:buChar char=""/>
            </a:pPr>
            <a:r>
              <a:rPr b="1" lang="en-US" sz="2000" spc="-1" strike="noStrike">
                <a:solidFill>
                  <a:srgbClr val="000000"/>
                </a:solidFill>
                <a:latin typeface="Times New Roman"/>
                <a:ea typeface="SimSun"/>
              </a:rPr>
              <a:t>The Eastern peasants found it more difficult, especially over the long run, to resist the lords collectively.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2324520" y="253440"/>
            <a:ext cx="7141320" cy="51624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lang="en-US" sz="2800" spc="-1" strike="noStrike">
                <a:solidFill>
                  <a:srgbClr val="000000"/>
                </a:solidFill>
                <a:latin typeface="comic"/>
                <a:ea typeface="SimSun"/>
              </a:rPr>
              <a:t>Wallerstein's world-market theory</a:t>
            </a:r>
            <a:r>
              <a:rPr b="0" lang="en-US" sz="2800" spc="-1" strike="noStrike">
                <a:solidFill>
                  <a:srgbClr val="000000"/>
                </a:solidFill>
                <a:latin typeface="comic"/>
                <a:ea typeface="SimSun"/>
              </a:rPr>
              <a:t> </a:t>
            </a:r>
            <a:endParaRPr b="0" lang="en-US" sz="2800" spc="-1" strike="noStrike">
              <a:latin typeface="Arial"/>
            </a:endParaRPr>
          </a:p>
        </p:txBody>
      </p:sp>
      <p:sp>
        <p:nvSpPr>
          <p:cNvPr id="226" name="CustomShape 2"/>
          <p:cNvSpPr/>
          <p:nvPr/>
        </p:nvSpPr>
        <p:spPr>
          <a:xfrm>
            <a:off x="190440" y="704880"/>
            <a:ext cx="11809800" cy="118692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1" lang="en-US" sz="2400" spc="-1" strike="noStrike">
                <a:solidFill>
                  <a:srgbClr val="000000"/>
                </a:solidFill>
                <a:latin typeface="Times New Roman"/>
                <a:ea typeface="SimSun"/>
              </a:rPr>
              <a:t>Wallerstein's world-market theory</a:t>
            </a:r>
            <a:r>
              <a:rPr b="0" lang="en-US" sz="2400" spc="-1" strike="noStrike">
                <a:solidFill>
                  <a:srgbClr val="000000"/>
                </a:solidFill>
                <a:latin typeface="Times New Roman"/>
                <a:ea typeface="SimSun"/>
              </a:rPr>
              <a:t> prevents him from adequately explaining patterns of </a:t>
            </a:r>
            <a:r>
              <a:rPr b="1" lang="en-US" sz="2400" spc="-1" strike="noStrike">
                <a:solidFill>
                  <a:srgbClr val="000000"/>
                </a:solidFill>
                <a:latin typeface="Times New Roman"/>
                <a:ea typeface="SimSun"/>
              </a:rPr>
              <a:t>economic development</a:t>
            </a:r>
            <a:r>
              <a:rPr b="0" lang="en-US" sz="2400" spc="-1" strike="noStrike">
                <a:solidFill>
                  <a:srgbClr val="000000"/>
                </a:solidFill>
                <a:latin typeface="Times New Roman"/>
                <a:ea typeface="SimSun"/>
              </a:rPr>
              <a:t> in early </a:t>
            </a:r>
            <a:r>
              <a:rPr b="1" lang="en-US" sz="2400" spc="-1" strike="noStrike">
                <a:solidFill>
                  <a:srgbClr val="000000"/>
                </a:solidFill>
                <a:latin typeface="Times New Roman"/>
                <a:ea typeface="SimSun"/>
              </a:rPr>
              <a:t>modern Europe,</a:t>
            </a:r>
            <a:r>
              <a:rPr b="0" lang="en-US" sz="2400" spc="-1" strike="noStrike">
                <a:solidFill>
                  <a:srgbClr val="000000"/>
                </a:solidFill>
                <a:latin typeface="Times New Roman"/>
                <a:ea typeface="SimSun"/>
              </a:rPr>
              <a:t> it leaves him even less able to make sense of the patterns of state development. </a:t>
            </a:r>
            <a:endParaRPr b="0" lang="en-US" sz="2400" spc="-1" strike="noStrike">
              <a:latin typeface="Arial"/>
            </a:endParaRPr>
          </a:p>
        </p:txBody>
      </p:sp>
      <p:sp>
        <p:nvSpPr>
          <p:cNvPr id="227" name="CustomShape 3"/>
          <p:cNvSpPr/>
          <p:nvPr/>
        </p:nvSpPr>
        <p:spPr>
          <a:xfrm>
            <a:off x="304920" y="1848600"/>
            <a:ext cx="11448000" cy="82116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0" lang="en-US" sz="2400" spc="-1" strike="noStrike">
                <a:solidFill>
                  <a:srgbClr val="000000"/>
                </a:solidFill>
                <a:latin typeface="Times New Roman"/>
                <a:ea typeface="SimSun"/>
              </a:rPr>
              <a:t>To impose </a:t>
            </a:r>
            <a:r>
              <a:rPr b="1" lang="en-US" sz="2400" spc="-1" strike="noStrike">
                <a:solidFill>
                  <a:srgbClr val="000000"/>
                </a:solidFill>
                <a:latin typeface="Times New Roman"/>
                <a:ea typeface="SimSun"/>
              </a:rPr>
              <a:t>proto bureaucratic administrative controls</a:t>
            </a:r>
            <a:r>
              <a:rPr b="0" lang="en-US" sz="2400" spc="-1" strike="noStrike">
                <a:solidFill>
                  <a:srgbClr val="000000"/>
                </a:solidFill>
                <a:latin typeface="Times New Roman"/>
                <a:ea typeface="SimSun"/>
              </a:rPr>
              <a:t> and </a:t>
            </a:r>
            <a:r>
              <a:rPr b="1" lang="en-US" sz="2400" spc="-1" strike="noStrike">
                <a:solidFill>
                  <a:srgbClr val="000000"/>
                </a:solidFill>
                <a:latin typeface="Times New Roman"/>
                <a:ea typeface="SimSun"/>
              </a:rPr>
              <a:t>coercive monopolies</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over large populations and territories.</a:t>
            </a:r>
            <a:r>
              <a:rPr b="0" lang="en-US" sz="2400" spc="-1" strike="noStrike">
                <a:solidFill>
                  <a:srgbClr val="000000"/>
                </a:solidFill>
                <a:latin typeface="Times New Roman"/>
                <a:ea typeface="SimSun"/>
              </a:rPr>
              <a:t> </a:t>
            </a:r>
            <a:endParaRPr b="0" lang="en-US" sz="2400" spc="-1" strike="noStrike">
              <a:latin typeface="Arial"/>
            </a:endParaRPr>
          </a:p>
        </p:txBody>
      </p:sp>
      <p:sp>
        <p:nvSpPr>
          <p:cNvPr id="228" name="CustomShape 4"/>
          <p:cNvSpPr/>
          <p:nvPr/>
        </p:nvSpPr>
        <p:spPr>
          <a:xfrm>
            <a:off x="27720" y="2793600"/>
            <a:ext cx="11733840" cy="87228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Wallerstein recounts the </a:t>
            </a:r>
            <a:r>
              <a:rPr b="1" lang="en-US" sz="2400" spc="-1" strike="noStrike">
                <a:solidFill>
                  <a:srgbClr val="000000"/>
                </a:solidFill>
                <a:latin typeface="Times New Roman"/>
                <a:ea typeface="SimSun"/>
              </a:rPr>
              <a:t>phenomena of absolutism</a:t>
            </a:r>
            <a:r>
              <a:rPr b="0" lang="en-US" sz="2400" spc="-1" strike="noStrike">
                <a:solidFill>
                  <a:srgbClr val="000000"/>
                </a:solidFill>
                <a:latin typeface="Times New Roman"/>
                <a:ea typeface="SimSun"/>
              </a:rPr>
              <a:t> and tries to subsume them within his theory by invoking the category of the </a:t>
            </a:r>
            <a:r>
              <a:rPr b="1" lang="en-US" sz="2400" spc="-1" strike="noStrike">
                <a:solidFill>
                  <a:srgbClr val="000000"/>
                </a:solidFill>
                <a:latin typeface="Times New Roman"/>
                <a:ea typeface="SimSun"/>
              </a:rPr>
              <a:t>"strong state."</a:t>
            </a:r>
            <a:r>
              <a:rPr b="0" lang="en-US" sz="2400" spc="-1" strike="noStrike">
                <a:solidFill>
                  <a:srgbClr val="000000"/>
                </a:solidFill>
                <a:latin typeface="Times New Roman"/>
                <a:ea typeface="SimSun"/>
              </a:rPr>
              <a:t> </a:t>
            </a:r>
            <a:endParaRPr b="0" lang="en-US" sz="2400" spc="-1" strike="noStrike">
              <a:latin typeface="Arial"/>
            </a:endParaRPr>
          </a:p>
        </p:txBody>
      </p:sp>
      <p:sp>
        <p:nvSpPr>
          <p:cNvPr id="229" name="CustomShape 5"/>
          <p:cNvSpPr/>
          <p:nvPr/>
        </p:nvSpPr>
        <p:spPr>
          <a:xfrm>
            <a:off x="-23760" y="3710880"/>
            <a:ext cx="11514600" cy="480960"/>
          </a:xfrm>
          <a:prstGeom prst="rect">
            <a:avLst/>
          </a:prstGeom>
          <a:noFill/>
          <a:ln>
            <a:noFill/>
          </a:ln>
        </p:spPr>
        <p:style>
          <a:lnRef idx="0"/>
          <a:fillRef idx="0"/>
          <a:effectRef idx="0"/>
          <a:fontRef idx="minor"/>
        </p:style>
        <p:txBody>
          <a:bodyPr lIns="90000" rIns="90000" tIns="45000" bIns="45000">
            <a:spAutoFit/>
          </a:bodyPr>
          <a:p>
            <a:pPr marL="571680" indent="-342000" algn="just">
              <a:lnSpc>
                <a:spcPct val="107000"/>
              </a:lnSpc>
              <a:spcAft>
                <a:spcPts val="799"/>
              </a:spcAft>
              <a:buClr>
                <a:srgbClr val="000000"/>
              </a:buClr>
              <a:buFont typeface="Wingdings" charset="2"/>
              <a:buChar char=""/>
            </a:pPr>
            <a:r>
              <a:rPr b="1" lang="en-US" sz="2400" spc="-1" strike="noStrike">
                <a:solidFill>
                  <a:srgbClr val="000000"/>
                </a:solidFill>
                <a:latin typeface="Times New Roman"/>
                <a:ea typeface="SimSun"/>
              </a:rPr>
              <a:t>Strong states</a:t>
            </a:r>
            <a:r>
              <a:rPr b="0" lang="en-US" sz="2400" spc="-1" strike="noStrike">
                <a:solidFill>
                  <a:srgbClr val="000000"/>
                </a:solidFill>
                <a:latin typeface="Times New Roman"/>
                <a:ea typeface="SimSun"/>
              </a:rPr>
              <a:t> necessarily </a:t>
            </a:r>
            <a:r>
              <a:rPr b="1" lang="en-US" sz="2400" spc="-1" strike="noStrike">
                <a:solidFill>
                  <a:srgbClr val="000000"/>
                </a:solidFill>
                <a:latin typeface="Times New Roman"/>
                <a:ea typeface="SimSun"/>
              </a:rPr>
              <a:t>grow up in the core zone</a:t>
            </a:r>
            <a:r>
              <a:rPr b="0" lang="en-US" sz="2400" spc="-1" strike="noStrike">
                <a:solidFill>
                  <a:srgbClr val="000000"/>
                </a:solidFill>
                <a:latin typeface="Times New Roman"/>
                <a:ea typeface="SimSun"/>
              </a:rPr>
              <a:t> of the </a:t>
            </a:r>
            <a:r>
              <a:rPr b="1" lang="en-US" sz="2400" spc="-1" strike="noStrike">
                <a:solidFill>
                  <a:srgbClr val="000000"/>
                </a:solidFill>
                <a:latin typeface="Times New Roman"/>
                <a:ea typeface="SimSun"/>
              </a:rPr>
              <a:t>world capitalist economy.</a:t>
            </a:r>
            <a:r>
              <a:rPr b="0" lang="en-US" sz="2400" spc="-1" strike="noStrike">
                <a:solidFill>
                  <a:srgbClr val="000000"/>
                </a:solidFill>
                <a:latin typeface="Times New Roman"/>
                <a:ea typeface="SimSun"/>
              </a:rPr>
              <a:t> </a:t>
            </a:r>
            <a:endParaRPr b="0" lang="en-US" sz="2400" spc="-1" strike="noStrike">
              <a:latin typeface="Arial"/>
            </a:endParaRPr>
          </a:p>
        </p:txBody>
      </p:sp>
      <p:sp>
        <p:nvSpPr>
          <p:cNvPr id="230" name="CustomShape 6"/>
          <p:cNvSpPr/>
          <p:nvPr/>
        </p:nvSpPr>
        <p:spPr>
          <a:xfrm>
            <a:off x="304920" y="4361040"/>
            <a:ext cx="10857600" cy="45540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0" lang="en-US" sz="2400" spc="-1" strike="noStrike">
                <a:solidFill>
                  <a:srgbClr val="000000"/>
                </a:solidFill>
                <a:latin typeface="Times New Roman"/>
                <a:ea typeface="SimSun"/>
              </a:rPr>
              <a:t>"</a:t>
            </a:r>
            <a:r>
              <a:rPr b="1" lang="en-US" sz="2400" spc="-1" strike="noStrike">
                <a:solidFill>
                  <a:srgbClr val="000000"/>
                </a:solidFill>
                <a:latin typeface="Times New Roman"/>
                <a:ea typeface="SimSun"/>
              </a:rPr>
              <a:t>In the sixteenth century, some monarchs achieved great strength.</a:t>
            </a:r>
            <a:r>
              <a:rPr b="0" lang="en-US" sz="2400" spc="-1" strike="noStrike">
                <a:solidFill>
                  <a:srgbClr val="000000"/>
                </a:solidFill>
                <a:latin typeface="Times New Roman"/>
                <a:ea typeface="SimSun"/>
              </a:rPr>
              <a:t> </a:t>
            </a:r>
            <a:endParaRPr b="0" lang="en-US" sz="2400" spc="-1" strike="noStrike">
              <a:latin typeface="Arial"/>
            </a:endParaRPr>
          </a:p>
        </p:txBody>
      </p:sp>
      <p:sp>
        <p:nvSpPr>
          <p:cNvPr id="231" name="CustomShape 7"/>
          <p:cNvSpPr/>
          <p:nvPr/>
        </p:nvSpPr>
        <p:spPr>
          <a:xfrm>
            <a:off x="27720" y="4985640"/>
            <a:ext cx="12096360" cy="224928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In the </a:t>
            </a:r>
            <a:r>
              <a:rPr b="1" lang="en-US" sz="2400" spc="-1" strike="noStrike">
                <a:solidFill>
                  <a:srgbClr val="000000"/>
                </a:solidFill>
                <a:latin typeface="Times New Roman"/>
                <a:ea typeface="SimSun"/>
              </a:rPr>
              <a:t>core states</a:t>
            </a:r>
            <a:r>
              <a:rPr b="0" lang="en-US" sz="2400" spc="-1" strike="noStrike">
                <a:solidFill>
                  <a:srgbClr val="000000"/>
                </a:solidFill>
                <a:latin typeface="Times New Roman"/>
                <a:ea typeface="SimSun"/>
              </a:rPr>
              <a:t> there evolved relatively </a:t>
            </a:r>
            <a:r>
              <a:rPr b="1" lang="en-US" sz="2400" spc="-1" strike="noStrike">
                <a:solidFill>
                  <a:srgbClr val="000000"/>
                </a:solidFill>
                <a:latin typeface="Times New Roman"/>
                <a:ea typeface="SimSun"/>
              </a:rPr>
              <a:t>strong State systems,</a:t>
            </a:r>
            <a:r>
              <a:rPr b="0" lang="en-US" sz="2400" spc="-1" strike="noStrike">
                <a:solidFill>
                  <a:srgbClr val="000000"/>
                </a:solidFill>
                <a:latin typeface="Times New Roman"/>
                <a:ea typeface="SimSun"/>
              </a:rPr>
              <a:t> with an absolute monarch and </a:t>
            </a:r>
            <a:r>
              <a:rPr b="1" lang="en-US" sz="2400" spc="-1" strike="noStrike">
                <a:solidFill>
                  <a:srgbClr val="000000"/>
                </a:solidFill>
                <a:latin typeface="Times New Roman"/>
                <a:ea typeface="SimSun"/>
              </a:rPr>
              <a:t>a patrimonial State bureaucracy working primarily for this monarch.</a:t>
            </a:r>
            <a:r>
              <a:rPr b="0" lang="en-US" sz="2400" spc="-1" strike="noStrike">
                <a:solidFill>
                  <a:srgbClr val="000000"/>
                </a:solidFill>
                <a:latin typeface="Times New Roman"/>
                <a:ea typeface="SimSun"/>
              </a:rPr>
              <a:t> </a:t>
            </a:r>
            <a:endParaRPr b="0" lang="en-US" sz="2400" spc="-1" strike="noStrike">
              <a:latin typeface="Arial"/>
            </a:endParaRPr>
          </a:p>
          <a:p>
            <a:pPr marL="514440" indent="-284760" algn="just">
              <a:lnSpc>
                <a:spcPct val="107000"/>
              </a:lnSpc>
              <a:spcAft>
                <a:spcPts val="799"/>
              </a:spcAft>
              <a:buClr>
                <a:srgbClr val="000000"/>
              </a:buClr>
              <a:buFont typeface="Wingdings" charset="2"/>
              <a:buChar char=""/>
            </a:pPr>
            <a:r>
              <a:rPr b="1" lang="en-US" sz="2400" spc="-1" strike="noStrike">
                <a:solidFill>
                  <a:srgbClr val="000000"/>
                </a:solidFill>
                <a:latin typeface="Tiempos Headline"/>
                <a:ea typeface="SimSun"/>
              </a:rPr>
              <a:t>Netherlands and England</a:t>
            </a:r>
            <a:r>
              <a:rPr b="0" lang="en-US" sz="2400" spc="-1" strike="noStrike">
                <a:solidFill>
                  <a:srgbClr val="000000"/>
                </a:solidFill>
                <a:latin typeface="Tiempos Headline"/>
                <a:ea typeface="SimSun"/>
              </a:rPr>
              <a:t> were, according to Wallerstein's analysis, core countries. </a:t>
            </a:r>
            <a:endParaRPr b="0" lang="en-US" sz="2400" spc="-1" strike="noStrike">
              <a:latin typeface="Arial"/>
            </a:endParaRPr>
          </a:p>
          <a:p>
            <a:pPr algn="just">
              <a:lnSpc>
                <a:spcPct val="107000"/>
              </a:lnSpc>
              <a:spcAft>
                <a:spcPts val="799"/>
              </a:spcAf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0" y="905400"/>
            <a:ext cx="7658640" cy="3291120"/>
          </a:xfrm>
          <a:prstGeom prst="rect">
            <a:avLst/>
          </a:prstGeom>
          <a:noFill/>
          <a:ln>
            <a:noFill/>
          </a:ln>
        </p:spPr>
        <p:style>
          <a:lnRef idx="0"/>
          <a:fillRef idx="0"/>
          <a:effectRef idx="0"/>
          <a:fontRef idx="minor"/>
        </p:style>
        <p:txBody>
          <a:bodyPr lIns="90000" rIns="90000" tIns="45000" bIns="45000">
            <a:spAutoFit/>
          </a:bodyPr>
          <a:p>
            <a:pPr marL="571680" indent="-342000" algn="just">
              <a:lnSpc>
                <a:spcPct val="107000"/>
              </a:lnSpc>
              <a:spcAft>
                <a:spcPts val="799"/>
              </a:spcAft>
              <a:buClr>
                <a:srgbClr val="000000"/>
              </a:buClr>
              <a:buFont typeface="Wingdings" charset="2"/>
              <a:buChar char=""/>
            </a:pPr>
            <a:r>
              <a:rPr b="1" lang="en-US" sz="2800" spc="-1" strike="noStrike">
                <a:solidFill>
                  <a:srgbClr val="000000"/>
                </a:solidFill>
                <a:latin typeface="Times New Roman"/>
                <a:ea typeface="SimSun"/>
              </a:rPr>
              <a:t>English monarchs </a:t>
            </a:r>
            <a:r>
              <a:rPr b="0" lang="en-US" sz="2400" spc="-1" strike="noStrike">
                <a:solidFill>
                  <a:srgbClr val="000000"/>
                </a:solidFill>
                <a:latin typeface="Times New Roman"/>
                <a:ea typeface="SimSun"/>
              </a:rPr>
              <a:t>had no large standing armies and no bureaucratic administration that penetrated the localities. </a:t>
            </a:r>
            <a:endParaRPr b="0" lang="en-US" sz="2400" spc="-1" strike="noStrike">
              <a:latin typeface="Arial"/>
            </a:endParaRPr>
          </a:p>
          <a:p>
            <a:pPr marL="571680" indent="-34200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In fact, the </a:t>
            </a:r>
            <a:r>
              <a:rPr b="1" lang="en-US" sz="2400" spc="-1" strike="noStrike">
                <a:solidFill>
                  <a:srgbClr val="000000"/>
                </a:solidFill>
                <a:latin typeface="Times New Roman"/>
                <a:ea typeface="SimSun"/>
              </a:rPr>
              <a:t>English monarchs</a:t>
            </a:r>
            <a:r>
              <a:rPr b="0" lang="en-US" sz="2400" spc="-1" strike="noStrike">
                <a:solidFill>
                  <a:srgbClr val="000000"/>
                </a:solidFill>
                <a:latin typeface="Times New Roman"/>
                <a:ea typeface="SimSun"/>
              </a:rPr>
              <a:t> could rule only through </a:t>
            </a:r>
            <a:endParaRPr b="0" lang="en-US" sz="2400" spc="-1" strike="noStrike">
              <a:latin typeface="Arial"/>
            </a:endParaRPr>
          </a:p>
          <a:p>
            <a:pPr marL="343080" indent="-342000" algn="just">
              <a:lnSpc>
                <a:spcPct val="107000"/>
              </a:lnSpc>
              <a:buClr>
                <a:srgbClr val="000000"/>
              </a:buClr>
              <a:buFont typeface="Calibri Light"/>
              <a:buAutoNum type="arabicPeriod"/>
            </a:pPr>
            <a:r>
              <a:rPr b="1" lang="en-US" sz="2800" spc="-1" strike="noStrike">
                <a:solidFill>
                  <a:srgbClr val="000000"/>
                </a:solidFill>
                <a:latin typeface="Times New Roman"/>
                <a:ea typeface="SimSun"/>
              </a:rPr>
              <a:t>Cooperation with locally powerful</a:t>
            </a:r>
            <a:r>
              <a:rPr b="0" lang="en-US" sz="2800" spc="-1" strike="noStrike">
                <a:solidFill>
                  <a:srgbClr val="000000"/>
                </a:solidFill>
                <a:latin typeface="Times New Roman"/>
                <a:ea typeface="SimSun"/>
              </a:rPr>
              <a:t> </a:t>
            </a:r>
            <a:r>
              <a:rPr b="1" lang="en-US" sz="2800" spc="-1" strike="noStrike">
                <a:solidFill>
                  <a:srgbClr val="000000"/>
                </a:solidFill>
                <a:latin typeface="Times New Roman"/>
                <a:ea typeface="SimSun"/>
              </a:rPr>
              <a:t>notables,</a:t>
            </a:r>
            <a:endParaRPr b="0" lang="en-US" sz="2800" spc="-1" strike="noStrike">
              <a:latin typeface="Arial"/>
            </a:endParaRPr>
          </a:p>
          <a:p>
            <a:pPr marL="343080" indent="-342000" algn="just">
              <a:lnSpc>
                <a:spcPct val="107000"/>
              </a:lnSpc>
              <a:buClr>
                <a:srgbClr val="000000"/>
              </a:buClr>
              <a:buFont typeface="Calibri Light"/>
              <a:buAutoNum type="arabicPeriod"/>
            </a:pPr>
            <a:r>
              <a:rPr b="0" lang="en-US" sz="2800" spc="-1" strike="noStrike">
                <a:solidFill>
                  <a:srgbClr val="000000"/>
                </a:solidFill>
                <a:latin typeface="Times New Roman"/>
                <a:ea typeface="SimSun"/>
              </a:rPr>
              <a:t> </a:t>
            </a:r>
            <a:r>
              <a:rPr b="0" lang="en-US" sz="2800" spc="-1" strike="noStrike">
                <a:solidFill>
                  <a:srgbClr val="000000"/>
                </a:solidFill>
                <a:latin typeface="Times New Roman"/>
                <a:ea typeface="SimSun"/>
              </a:rPr>
              <a:t>the </a:t>
            </a:r>
            <a:r>
              <a:rPr b="1" lang="en-US" sz="2800" spc="-1" strike="noStrike">
                <a:solidFill>
                  <a:srgbClr val="000000"/>
                </a:solidFill>
                <a:latin typeface="Times New Roman"/>
                <a:ea typeface="SimSun"/>
              </a:rPr>
              <a:t>county-Parliamentary gentry</a:t>
            </a:r>
            <a:r>
              <a:rPr b="0" lang="en-US" sz="2800" spc="-1" strike="noStrike">
                <a:solidFill>
                  <a:srgbClr val="000000"/>
                </a:solidFill>
                <a:latin typeface="Times New Roman"/>
                <a:ea typeface="SimSun"/>
              </a:rPr>
              <a:t> </a:t>
            </a:r>
            <a:endParaRPr b="0" lang="en-US" sz="2800" spc="-1" strike="noStrike">
              <a:latin typeface="Arial"/>
            </a:endParaRPr>
          </a:p>
          <a:p>
            <a:pPr marL="343080" indent="-342000" algn="just">
              <a:lnSpc>
                <a:spcPct val="107000"/>
              </a:lnSpc>
              <a:spcAft>
                <a:spcPts val="799"/>
              </a:spcAft>
              <a:buClr>
                <a:srgbClr val="000000"/>
              </a:buClr>
              <a:buFont typeface="Calibri Light"/>
              <a:buAutoNum type="arabicPeriod"/>
            </a:pPr>
            <a:r>
              <a:rPr b="0" lang="en-US" sz="2800" spc="-1" strike="noStrike">
                <a:solidFill>
                  <a:srgbClr val="000000"/>
                </a:solidFill>
                <a:latin typeface="Times New Roman"/>
                <a:ea typeface="SimSun"/>
              </a:rPr>
              <a:t>and the </a:t>
            </a:r>
            <a:r>
              <a:rPr b="1" lang="en-US" sz="2800" spc="-1" strike="noStrike">
                <a:solidFill>
                  <a:srgbClr val="000000"/>
                </a:solidFill>
                <a:latin typeface="Times New Roman"/>
                <a:ea typeface="SimSun"/>
              </a:rPr>
              <a:t>London merchant oligarchy</a:t>
            </a:r>
            <a:r>
              <a:rPr b="0" lang="en-US" sz="2800" spc="-1" strike="noStrike">
                <a:solidFill>
                  <a:srgbClr val="000000"/>
                </a:solidFill>
                <a:latin typeface="Times New Roman"/>
                <a:ea typeface="SimSun"/>
              </a:rPr>
              <a:t>. </a:t>
            </a:r>
            <a:endParaRPr b="0" lang="en-US" sz="2800" spc="-1" strike="noStrike">
              <a:latin typeface="Arial"/>
            </a:endParaRPr>
          </a:p>
        </p:txBody>
      </p:sp>
      <p:sp>
        <p:nvSpPr>
          <p:cNvPr id="233" name="CustomShape 2"/>
          <p:cNvSpPr/>
          <p:nvPr/>
        </p:nvSpPr>
        <p:spPr>
          <a:xfrm>
            <a:off x="4664520" y="135720"/>
            <a:ext cx="4373640" cy="5770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000000"/>
                </a:solidFill>
                <a:latin typeface="comic"/>
                <a:ea typeface="SimSun"/>
              </a:rPr>
              <a:t>English monarchs </a:t>
            </a:r>
            <a:endParaRPr b="0" lang="en-US" sz="3200" spc="-1" strike="noStrike">
              <a:latin typeface="Arial"/>
            </a:endParaRPr>
          </a:p>
        </p:txBody>
      </p:sp>
      <p:pic>
        <p:nvPicPr>
          <p:cNvPr id="234" name="Picture 2" descr="https://tse4.mm.bing.net/th?id=OIP.kmqby-po5Gif16IDDxdRJgHaFj&amp;pid=Api&amp;P=0&amp;w=243&amp;h=183"/>
          <p:cNvPicPr/>
          <p:nvPr/>
        </p:nvPicPr>
        <p:blipFill>
          <a:blip r:embed="rId1"/>
          <a:stretch/>
        </p:blipFill>
        <p:spPr>
          <a:xfrm>
            <a:off x="8577720" y="676800"/>
            <a:ext cx="3340080" cy="2501640"/>
          </a:xfrm>
          <a:prstGeom prst="rect">
            <a:avLst/>
          </a:prstGeom>
          <a:ln>
            <a:noFill/>
          </a:ln>
        </p:spPr>
      </p:pic>
      <p:pic>
        <p:nvPicPr>
          <p:cNvPr id="235" name="Picture 4" descr="https://tse3.mm.bing.net/th?id=OIP.-462AsZE0RSsPpfYPYMxGgHaD4&amp;pid=Api&amp;P=0&amp;w=307&amp;h=161"/>
          <p:cNvPicPr/>
          <p:nvPr/>
        </p:nvPicPr>
        <p:blipFill>
          <a:blip r:embed="rId2"/>
          <a:stretch/>
        </p:blipFill>
        <p:spPr>
          <a:xfrm>
            <a:off x="6716520" y="3363840"/>
            <a:ext cx="5201280" cy="2105280"/>
          </a:xfrm>
          <a:prstGeom prst="rect">
            <a:avLst/>
          </a:prstGeom>
          <a:ln>
            <a:noFill/>
          </a:ln>
        </p:spPr>
      </p:pic>
      <p:pic>
        <p:nvPicPr>
          <p:cNvPr id="236" name="Picture 6" descr="https://tse1.mm.bing.net/th?id=OIP.25EWNUT9yNrM3fAEvoJsdwHaEK&amp;pid=Api&amp;P=0&amp;w=310&amp;h=175"/>
          <p:cNvPicPr/>
          <p:nvPr/>
        </p:nvPicPr>
        <p:blipFill>
          <a:blip r:embed="rId3"/>
          <a:stretch/>
        </p:blipFill>
        <p:spPr>
          <a:xfrm>
            <a:off x="2138040" y="4232520"/>
            <a:ext cx="3659760" cy="205380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37960" y="181440"/>
            <a:ext cx="11781360" cy="1001880"/>
          </a:xfrm>
          <a:prstGeom prst="rect">
            <a:avLst/>
          </a:prstGeom>
          <a:noFill/>
          <a:ln>
            <a:noFill/>
          </a:ln>
        </p:spPr>
        <p:style>
          <a:lnRef idx="0"/>
          <a:fillRef idx="0"/>
          <a:effectRef idx="0"/>
          <a:fontRef idx="minor"/>
        </p:style>
        <p:txBody>
          <a:bodyPr lIns="90000" rIns="90000" tIns="45000" bIns="45000">
            <a:spAutoFit/>
          </a:bodyPr>
          <a:p>
            <a:pPr marL="228600" algn="ctr">
              <a:lnSpc>
                <a:spcPct val="107000"/>
              </a:lnSpc>
              <a:spcAft>
                <a:spcPts val="799"/>
              </a:spcAft>
            </a:pPr>
            <a:r>
              <a:rPr b="1" lang="en-US" sz="2800" spc="-1" strike="noStrike">
                <a:solidFill>
                  <a:srgbClr val="000000"/>
                </a:solidFill>
                <a:latin typeface="comic"/>
                <a:ea typeface="SimSun"/>
              </a:rPr>
              <a:t>What about the true absolute monarchies of Europe, such as the </a:t>
            </a:r>
            <a:r>
              <a:rPr b="1" lang="en-US" sz="2800" spc="-1" strike="noStrike">
                <a:solidFill>
                  <a:srgbClr val="0070c0"/>
                </a:solidFill>
                <a:latin typeface="comic"/>
                <a:ea typeface="SimSun"/>
              </a:rPr>
              <a:t>Spanish</a:t>
            </a:r>
            <a:r>
              <a:rPr b="1" lang="en-US" sz="2800" spc="-1" strike="noStrike">
                <a:solidFill>
                  <a:srgbClr val="000000"/>
                </a:solidFill>
                <a:latin typeface="comic"/>
                <a:ea typeface="SimSun"/>
              </a:rPr>
              <a:t>, the </a:t>
            </a:r>
            <a:r>
              <a:rPr b="1" lang="en-US" sz="2800" spc="-1" strike="noStrike">
                <a:solidFill>
                  <a:srgbClr val="92d050"/>
                </a:solidFill>
                <a:latin typeface="comic"/>
                <a:ea typeface="SimSun"/>
              </a:rPr>
              <a:t>French</a:t>
            </a:r>
            <a:r>
              <a:rPr b="1" lang="en-US" sz="2800" spc="-1" strike="noStrike">
                <a:solidFill>
                  <a:srgbClr val="000000"/>
                </a:solidFill>
                <a:latin typeface="comic"/>
                <a:ea typeface="SimSun"/>
              </a:rPr>
              <a:t>, and the </a:t>
            </a:r>
            <a:r>
              <a:rPr b="1" lang="en-US" sz="2800" spc="-1" strike="noStrike">
                <a:solidFill>
                  <a:srgbClr val="7030a0"/>
                </a:solidFill>
                <a:latin typeface="comic"/>
                <a:ea typeface="SimSun"/>
              </a:rPr>
              <a:t>Swedish</a:t>
            </a:r>
            <a:r>
              <a:rPr b="1" lang="en-US" sz="2800" spc="-1" strike="noStrike">
                <a:solidFill>
                  <a:srgbClr val="000000"/>
                </a:solidFill>
                <a:latin typeface="comic"/>
                <a:ea typeface="SimSun"/>
              </a:rPr>
              <a:t>? </a:t>
            </a:r>
            <a:endParaRPr b="0" lang="en-US" sz="2800" spc="-1" strike="noStrike">
              <a:latin typeface="Arial"/>
            </a:endParaRPr>
          </a:p>
        </p:txBody>
      </p:sp>
      <p:sp>
        <p:nvSpPr>
          <p:cNvPr id="238" name="CustomShape 2"/>
          <p:cNvSpPr/>
          <p:nvPr/>
        </p:nvSpPr>
        <p:spPr>
          <a:xfrm>
            <a:off x="409680" y="1329120"/>
            <a:ext cx="11781360" cy="82116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0" lang="en-US" sz="2400" spc="-1" strike="noStrike">
                <a:solidFill>
                  <a:srgbClr val="000000"/>
                </a:solidFill>
                <a:latin typeface="Times New Roman"/>
                <a:ea typeface="SimSun"/>
              </a:rPr>
              <a:t>Wallerstein </a:t>
            </a:r>
            <a:r>
              <a:rPr b="1" lang="en-US" sz="2400" spc="-1" strike="noStrike">
                <a:solidFill>
                  <a:srgbClr val="000000"/>
                </a:solidFill>
                <a:latin typeface="Times New Roman"/>
                <a:ea typeface="SimSun"/>
              </a:rPr>
              <a:t>stresses the bureaucratic weight and military aggressiveness of the Spanish state</a:t>
            </a:r>
            <a:r>
              <a:rPr b="0" lang="en-US" sz="2400" spc="-1" strike="noStrike">
                <a:solidFill>
                  <a:srgbClr val="000000"/>
                </a:solidFill>
                <a:latin typeface="Times New Roman"/>
                <a:ea typeface="SimSun"/>
              </a:rPr>
              <a:t> whenever he is trying to account for </a:t>
            </a:r>
            <a:r>
              <a:rPr b="1" lang="en-US" sz="2400" spc="-1" strike="noStrike">
                <a:solidFill>
                  <a:srgbClr val="000000"/>
                </a:solidFill>
                <a:latin typeface="Times New Roman"/>
                <a:ea typeface="SimSun"/>
              </a:rPr>
              <a:t>European domination of the New World</a:t>
            </a:r>
            <a:r>
              <a:rPr b="0" lang="en-US" sz="2400" spc="-1" strike="noStrike">
                <a:solidFill>
                  <a:srgbClr val="000000"/>
                </a:solidFill>
                <a:latin typeface="Times New Roman"/>
                <a:ea typeface="SimSun"/>
              </a:rPr>
              <a:t> </a:t>
            </a:r>
            <a:endParaRPr b="0" lang="en-US" sz="2400" spc="-1" strike="noStrike">
              <a:latin typeface="Arial"/>
            </a:endParaRPr>
          </a:p>
        </p:txBody>
      </p:sp>
      <p:sp>
        <p:nvSpPr>
          <p:cNvPr id="239" name="CustomShape 3"/>
          <p:cNvSpPr/>
          <p:nvPr/>
        </p:nvSpPr>
        <p:spPr>
          <a:xfrm>
            <a:off x="409680" y="2228760"/>
            <a:ext cx="11610000" cy="118692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0000"/>
              </a:lnSpc>
              <a:buClr>
                <a:srgbClr val="000000"/>
              </a:buClr>
              <a:buFont typeface="Wingdings" charset="2"/>
              <a:buChar char=""/>
            </a:pPr>
            <a:r>
              <a:rPr b="1" lang="en-US" sz="2400" spc="-1" strike="noStrike">
                <a:solidFill>
                  <a:srgbClr val="000000"/>
                </a:solidFill>
                <a:latin typeface="Times New Roman"/>
                <a:ea typeface="SimSun"/>
              </a:rPr>
              <a:t>Spain drops out of the picture,</a:t>
            </a:r>
            <a:r>
              <a:rPr b="0" lang="en-US" sz="2400" spc="-1" strike="noStrike">
                <a:solidFill>
                  <a:srgbClr val="000000"/>
                </a:solidFill>
                <a:latin typeface="Times New Roman"/>
                <a:ea typeface="SimSun"/>
              </a:rPr>
              <a:t> even though her monarchy remained thoroughly absolutist and, arguably, just as internationally powerful as the </a:t>
            </a:r>
            <a:r>
              <a:rPr b="1" lang="en-US" sz="2400" spc="-1" strike="noStrike">
                <a:solidFill>
                  <a:srgbClr val="000000"/>
                </a:solidFill>
                <a:latin typeface="Times New Roman"/>
                <a:ea typeface="SimSun"/>
              </a:rPr>
              <a:t>English government</a:t>
            </a:r>
            <a:r>
              <a:rPr b="0" lang="en-US" sz="2400" spc="-1" strike="noStrike">
                <a:solidFill>
                  <a:srgbClr val="000000"/>
                </a:solidFill>
                <a:latin typeface="Times New Roman"/>
                <a:ea typeface="SimSun"/>
              </a:rPr>
              <a:t> throughout the entire historical period under consideration</a:t>
            </a:r>
            <a:endParaRPr b="0" lang="en-US" sz="2400" spc="-1" strike="noStrike">
              <a:latin typeface="Arial"/>
            </a:endParaRPr>
          </a:p>
        </p:txBody>
      </p:sp>
      <p:sp>
        <p:nvSpPr>
          <p:cNvPr id="240" name="CustomShape 4"/>
          <p:cNvSpPr/>
          <p:nvPr/>
        </p:nvSpPr>
        <p:spPr>
          <a:xfrm>
            <a:off x="82440" y="3543480"/>
            <a:ext cx="11781360" cy="1858320"/>
          </a:xfrm>
          <a:prstGeom prst="rect">
            <a:avLst/>
          </a:prstGeom>
          <a:noFill/>
          <a:ln>
            <a:noFill/>
          </a:ln>
        </p:spPr>
        <p:style>
          <a:lnRef idx="0"/>
          <a:fillRef idx="0"/>
          <a:effectRef idx="0"/>
          <a:fontRef idx="minor"/>
        </p:style>
        <p:txBody>
          <a:bodyPr lIns="90000" rIns="90000" tIns="45000" bIns="45000">
            <a:spAutoFit/>
          </a:bodyPr>
          <a:p>
            <a:pPr marL="514440" indent="-284760" algn="just">
              <a:lnSpc>
                <a:spcPct val="107000"/>
              </a:lnSpc>
              <a:spcAft>
                <a:spcPts val="799"/>
              </a:spcAft>
              <a:buClr>
                <a:srgbClr val="000000"/>
              </a:buClr>
              <a:buFont typeface="Wingdings" charset="2"/>
              <a:buChar char=""/>
            </a:pPr>
            <a:r>
              <a:rPr b="0" lang="en-US" sz="2400" spc="-1" strike="noStrike">
                <a:solidFill>
                  <a:srgbClr val="000000"/>
                </a:solidFill>
                <a:latin typeface="Times New Roman"/>
                <a:ea typeface="SimSun"/>
              </a:rPr>
              <a:t>Wallerstein believes that </a:t>
            </a:r>
            <a:r>
              <a:rPr b="1" lang="en-US" sz="2400" spc="-1" strike="noStrike">
                <a:solidFill>
                  <a:srgbClr val="000000"/>
                </a:solidFill>
                <a:latin typeface="Times New Roman"/>
                <a:ea typeface="SimSun"/>
              </a:rPr>
              <a:t>he need not treat Spain and England as comparable in the same analytic terms</a:t>
            </a:r>
            <a:r>
              <a:rPr b="0" lang="en-US" sz="2400" spc="-1" strike="noStrike">
                <a:solidFill>
                  <a:srgbClr val="000000"/>
                </a:solidFill>
                <a:latin typeface="Times New Roman"/>
                <a:ea typeface="SimSun"/>
              </a:rPr>
              <a:t>. Instead </a:t>
            </a:r>
            <a:r>
              <a:rPr b="1" lang="en-US" sz="2400" spc="-1" strike="noStrike">
                <a:solidFill>
                  <a:srgbClr val="000000"/>
                </a:solidFill>
                <a:latin typeface="Times New Roman"/>
                <a:ea typeface="SimSun"/>
              </a:rPr>
              <a:t>he builds a series of contrasts between </a:t>
            </a:r>
            <a:endParaRPr b="0" lang="en-US" sz="2400" spc="-1" strike="noStrike">
              <a:latin typeface="Arial"/>
            </a:endParaRPr>
          </a:p>
          <a:p>
            <a:pPr marL="228600" algn="just">
              <a:lnSpc>
                <a:spcPct val="107000"/>
              </a:lnSpc>
              <a:spcAft>
                <a:spcPts val="799"/>
              </a:spcAft>
            </a:pPr>
            <a:endParaRPr b="0" lang="en-US" sz="2400" spc="-1" strike="noStrike">
              <a:latin typeface="Arial"/>
            </a:endParaRPr>
          </a:p>
          <a:p>
            <a:pPr marL="228600" algn="just">
              <a:lnSpc>
                <a:spcPct val="107000"/>
              </a:lnSpc>
              <a:spcAft>
                <a:spcPts val="799"/>
              </a:spcAft>
            </a:pPr>
            <a:endParaRPr b="0" lang="en-US" sz="2400" spc="-1" strike="noStrike">
              <a:latin typeface="Arial"/>
            </a:endParaRPr>
          </a:p>
        </p:txBody>
      </p:sp>
      <p:sp>
        <p:nvSpPr>
          <p:cNvPr id="241" name="CustomShape 5"/>
          <p:cNvSpPr/>
          <p:nvPr/>
        </p:nvSpPr>
        <p:spPr>
          <a:xfrm>
            <a:off x="262080" y="4410360"/>
            <a:ext cx="445068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000000"/>
                </a:solidFill>
                <a:latin typeface="Times New Roman"/>
                <a:ea typeface="SimSun"/>
              </a:rPr>
              <a:t>Spain as a would-be empire </a:t>
            </a:r>
            <a:endParaRPr b="0" lang="en-US" sz="2800" spc="-1" strike="noStrike">
              <a:latin typeface="Arial"/>
            </a:endParaRPr>
          </a:p>
        </p:txBody>
      </p:sp>
      <p:sp>
        <p:nvSpPr>
          <p:cNvPr id="242" name="CustomShape 6"/>
          <p:cNvSpPr/>
          <p:nvPr/>
        </p:nvSpPr>
        <p:spPr>
          <a:xfrm>
            <a:off x="6337440" y="4439160"/>
            <a:ext cx="5348160" cy="480960"/>
          </a:xfrm>
          <a:prstGeom prst="rect">
            <a:avLst/>
          </a:prstGeom>
          <a:noFill/>
          <a:ln>
            <a:noFill/>
          </a:ln>
        </p:spPr>
        <p:style>
          <a:lnRef idx="0"/>
          <a:fillRef idx="0"/>
          <a:effectRef idx="0"/>
          <a:fontRef idx="minor"/>
        </p:style>
        <p:txBody>
          <a:bodyPr wrap="none" lIns="90000" rIns="90000" tIns="45000" bIns="45000">
            <a:spAutoFit/>
          </a:bodyPr>
          <a:p>
            <a:pPr marL="228600" algn="just">
              <a:lnSpc>
                <a:spcPct val="107000"/>
              </a:lnSpc>
              <a:spcAft>
                <a:spcPts val="799"/>
              </a:spcAft>
            </a:pPr>
            <a:r>
              <a:rPr b="1" lang="en-US" sz="2400" spc="-1" strike="noStrike">
                <a:solidFill>
                  <a:srgbClr val="000000"/>
                </a:solidFill>
                <a:latin typeface="Times New Roman"/>
                <a:ea typeface="SimSun"/>
              </a:rPr>
              <a:t>England as a would-be national state</a:t>
            </a:r>
            <a:r>
              <a:rPr b="0" lang="en-US" sz="2400" spc="-1" strike="noStrike">
                <a:solidFill>
                  <a:srgbClr val="000000"/>
                </a:solidFill>
                <a:latin typeface="Times New Roman"/>
                <a:ea typeface="SimSun"/>
              </a:rPr>
              <a:t>. </a:t>
            </a:r>
            <a:endParaRPr b="0" lang="en-US" sz="2400" spc="-1" strike="noStrike">
              <a:latin typeface="Arial"/>
            </a:endParaRPr>
          </a:p>
        </p:txBody>
      </p:sp>
      <p:pic>
        <p:nvPicPr>
          <p:cNvPr id="243" name="Picture 2" descr="https://tse3.mm.bing.net/th?id=OIP.ZDg_eKZ7DOLwM6wON_hcOgHaGd&amp;pid=Api&amp;P=0&amp;w=185&amp;h=163"/>
          <p:cNvPicPr/>
          <p:nvPr/>
        </p:nvPicPr>
        <p:blipFill>
          <a:blip r:embed="rId1"/>
          <a:stretch/>
        </p:blipFill>
        <p:spPr>
          <a:xfrm>
            <a:off x="3999600" y="5041800"/>
            <a:ext cx="1761120" cy="1541880"/>
          </a:xfrm>
          <a:prstGeom prst="rect">
            <a:avLst/>
          </a:prstGeom>
          <a:ln>
            <a:noFill/>
          </a:ln>
        </p:spPr>
      </p:pic>
      <p:pic>
        <p:nvPicPr>
          <p:cNvPr id="244" name="Picture 4" descr="https://tse3.mm.bing.net/th?id=OIP.2npEXzA456RLtJe8U8zHoAHaEo&amp;pid=Api&amp;P=0&amp;w=263&amp;h=165"/>
          <p:cNvPicPr/>
          <p:nvPr/>
        </p:nvPicPr>
        <p:blipFill>
          <a:blip r:embed="rId2"/>
          <a:stretch/>
        </p:blipFill>
        <p:spPr>
          <a:xfrm>
            <a:off x="8405280" y="4991760"/>
            <a:ext cx="2504160" cy="157068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47840" y="523080"/>
            <a:ext cx="11333520" cy="2249280"/>
          </a:xfrm>
          <a:prstGeom prst="rect">
            <a:avLst/>
          </a:prstGeom>
          <a:noFill/>
          <a:ln>
            <a:noFill/>
          </a:ln>
        </p:spPr>
        <p:style>
          <a:lnRef idx="0"/>
          <a:fillRef idx="0"/>
          <a:effectRef idx="0"/>
          <a:fontRef idx="minor"/>
        </p:style>
        <p:txBody>
          <a:bodyPr lIns="90000" rIns="90000" tIns="45000" bIns="45000">
            <a:spAutoFit/>
          </a:bodyPr>
          <a:p>
            <a:pPr algn="just">
              <a:lnSpc>
                <a:spcPct val="107000"/>
              </a:lnSpc>
              <a:spcAft>
                <a:spcPts val="799"/>
              </a:spcAft>
            </a:pPr>
            <a:r>
              <a:rPr b="0" lang="en-US" sz="2400" spc="-1" strike="noStrike">
                <a:solidFill>
                  <a:srgbClr val="000000"/>
                </a:solidFill>
                <a:latin typeface="Times New Roman"/>
                <a:ea typeface="SimSun"/>
              </a:rPr>
              <a:t>We should </a:t>
            </a:r>
            <a:r>
              <a:rPr b="1" lang="en-US" sz="2400" spc="-1" strike="noStrike">
                <a:solidFill>
                  <a:srgbClr val="000000"/>
                </a:solidFill>
                <a:latin typeface="Times New Roman"/>
                <a:ea typeface="SimSun"/>
              </a:rPr>
              <a:t>investigate</a:t>
            </a:r>
            <a:r>
              <a:rPr b="0" lang="en-US" sz="2400" spc="-1" strike="noStrike">
                <a:solidFill>
                  <a:srgbClr val="000000"/>
                </a:solidFill>
                <a:latin typeface="Times New Roman"/>
                <a:ea typeface="SimSun"/>
              </a:rPr>
              <a:t> the </a:t>
            </a:r>
            <a:r>
              <a:rPr b="1" lang="en-US" sz="2400" spc="-1" strike="noStrike">
                <a:solidFill>
                  <a:srgbClr val="000000"/>
                </a:solidFill>
                <a:latin typeface="Times New Roman"/>
                <a:ea typeface="SimSun"/>
              </a:rPr>
              <a:t>world-historical emergence </a:t>
            </a:r>
            <a:r>
              <a:rPr b="0" lang="en-US" sz="2400" spc="-1" strike="noStrike">
                <a:solidFill>
                  <a:srgbClr val="000000"/>
                </a:solidFill>
                <a:latin typeface="Times New Roman"/>
                <a:ea typeface="SimSun"/>
              </a:rPr>
              <a:t>and </a:t>
            </a:r>
            <a:r>
              <a:rPr b="1" lang="en-US" sz="2400" spc="-1" strike="noStrike">
                <a:solidFill>
                  <a:srgbClr val="000000"/>
                </a:solidFill>
                <a:latin typeface="Times New Roman"/>
                <a:ea typeface="SimSun"/>
              </a:rPr>
              <a:t>development of capitalism </a:t>
            </a:r>
            <a:r>
              <a:rPr b="0" lang="en-US" sz="2400" spc="-1" strike="noStrike">
                <a:solidFill>
                  <a:srgbClr val="000000"/>
                </a:solidFill>
                <a:latin typeface="Times New Roman"/>
                <a:ea typeface="SimSun"/>
              </a:rPr>
              <a:t>in terms of </a:t>
            </a:r>
            <a:r>
              <a:rPr b="1" lang="en-US" sz="2400" spc="-1" strike="noStrike">
                <a:solidFill>
                  <a:srgbClr val="000000"/>
                </a:solidFill>
                <a:latin typeface="Times New Roman"/>
                <a:ea typeface="SimSun"/>
              </a:rPr>
              <a:t>hypotheses about variations in both </a:t>
            </a:r>
            <a:endParaRPr b="0" lang="en-US" sz="2400" spc="-1" strike="noStrike">
              <a:latin typeface="Arial"/>
            </a:endParaRPr>
          </a:p>
          <a:p>
            <a:pPr algn="just">
              <a:lnSpc>
                <a:spcPct val="107000"/>
              </a:lnSpc>
              <a:spcAft>
                <a:spcPts val="799"/>
              </a:spcAft>
            </a:pPr>
            <a:r>
              <a:rPr b="0" lang="en-US" sz="2400" spc="-1" strike="noStrike">
                <a:solidFill>
                  <a:srgbClr val="000000"/>
                </a:solidFill>
                <a:latin typeface="Times New Roman"/>
                <a:ea typeface="SimSun"/>
              </a:rPr>
              <a:t>(1) </a:t>
            </a:r>
            <a:r>
              <a:rPr b="1" lang="en-US" sz="2400" spc="-1" strike="noStrike">
                <a:solidFill>
                  <a:srgbClr val="000000"/>
                </a:solidFill>
                <a:latin typeface="Times New Roman"/>
                <a:ea typeface="SimSun"/>
              </a:rPr>
              <a:t>Institutionalized class relations of production and exchange</a:t>
            </a:r>
            <a:r>
              <a:rPr b="0" lang="en-US" sz="2400" spc="-1" strike="noStrike">
                <a:solidFill>
                  <a:srgbClr val="000000"/>
                </a:solidFill>
                <a:latin typeface="Times New Roman"/>
                <a:ea typeface="SimSun"/>
              </a:rPr>
              <a:t>, and </a:t>
            </a:r>
            <a:endParaRPr b="0" lang="en-US" sz="2400" spc="-1" strike="noStrike">
              <a:latin typeface="Arial"/>
            </a:endParaRPr>
          </a:p>
          <a:p>
            <a:pPr algn="just">
              <a:lnSpc>
                <a:spcPct val="107000"/>
              </a:lnSpc>
              <a:spcAft>
                <a:spcPts val="799"/>
              </a:spcAft>
            </a:pPr>
            <a:r>
              <a:rPr b="0" lang="en-US" sz="2400" spc="-1" strike="noStrike">
                <a:solidFill>
                  <a:srgbClr val="000000"/>
                </a:solidFill>
                <a:latin typeface="Times New Roman"/>
                <a:ea typeface="SimSun"/>
              </a:rPr>
              <a:t>(2) </a:t>
            </a:r>
            <a:r>
              <a:rPr b="1" lang="en-US" sz="2400" spc="-1" strike="noStrike">
                <a:solidFill>
                  <a:srgbClr val="000000"/>
                </a:solidFill>
                <a:latin typeface="Times New Roman"/>
                <a:ea typeface="SimSun"/>
              </a:rPr>
              <a:t>Patterns of state structures and interstate relationships,</a:t>
            </a:r>
            <a:r>
              <a:rPr b="0" lang="en-US" sz="2400" spc="-1" strike="noStrike">
                <a:solidFill>
                  <a:srgbClr val="000000"/>
                </a:solidFill>
                <a:latin typeface="Times New Roman"/>
                <a:ea typeface="SimSun"/>
              </a:rPr>
              <a:t> without simply reducing the latter to the former. </a:t>
            </a:r>
            <a:endParaRPr b="0" lang="en-US" sz="2400" spc="-1" strike="noStrike">
              <a:latin typeface="Arial"/>
            </a:endParaRPr>
          </a:p>
        </p:txBody>
      </p:sp>
      <p:sp>
        <p:nvSpPr>
          <p:cNvPr id="246" name="CustomShape 2"/>
          <p:cNvSpPr/>
          <p:nvPr/>
        </p:nvSpPr>
        <p:spPr>
          <a:xfrm>
            <a:off x="74160" y="2796480"/>
            <a:ext cx="12289680" cy="4683960"/>
          </a:xfrm>
          <a:prstGeom prst="rect">
            <a:avLst/>
          </a:prstGeom>
          <a:noFill/>
          <a:ln>
            <a:noFill/>
          </a:ln>
        </p:spPr>
        <p:style>
          <a:lnRef idx="0"/>
          <a:fillRef idx="0"/>
          <a:effectRef idx="0"/>
          <a:fontRef idx="minor"/>
        </p:style>
        <p:txBody>
          <a:bodyPr lIns="90000" rIns="90000" tIns="45000" bIns="45000">
            <a:spAutoFit/>
          </a:bodyPr>
          <a:p>
            <a:pPr algn="just">
              <a:lnSpc>
                <a:spcPct val="107000"/>
              </a:lnSpc>
              <a:spcAft>
                <a:spcPts val="799"/>
              </a:spcAft>
            </a:pPr>
            <a:r>
              <a:rPr b="1" lang="en-US" sz="2400" spc="-1" strike="noStrike">
                <a:solidFill>
                  <a:srgbClr val="000000"/>
                </a:solidFill>
                <a:latin typeface="Times New Roman"/>
                <a:ea typeface="SimSun"/>
              </a:rPr>
              <a:t>The </a:t>
            </a:r>
            <a:r>
              <a:rPr b="0" lang="en-US" sz="2400" spc="-1" strike="noStrike">
                <a:solidFill>
                  <a:srgbClr val="000000"/>
                </a:solidFill>
                <a:latin typeface="Times New Roman"/>
                <a:ea typeface="SimSun"/>
              </a:rPr>
              <a:t>alternative picture of </a:t>
            </a:r>
            <a:r>
              <a:rPr b="1" lang="en-US" sz="2800" spc="-1" strike="noStrike">
                <a:solidFill>
                  <a:srgbClr val="000000"/>
                </a:solidFill>
                <a:latin typeface="Times New Roman"/>
                <a:ea typeface="SimSun"/>
              </a:rPr>
              <a:t>world capitalism</a:t>
            </a:r>
            <a:r>
              <a:rPr b="0" lang="en-US" sz="2800" spc="-1" strike="noStrike">
                <a:solidFill>
                  <a:srgbClr val="000000"/>
                </a:solidFill>
                <a:latin typeface="Times New Roman"/>
                <a:ea typeface="SimSun"/>
              </a:rPr>
              <a:t> </a:t>
            </a:r>
            <a:r>
              <a:rPr b="0" lang="en-US" sz="2400" spc="-1" strike="noStrike">
                <a:solidFill>
                  <a:srgbClr val="000000"/>
                </a:solidFill>
                <a:latin typeface="Times New Roman"/>
                <a:ea typeface="SimSun"/>
              </a:rPr>
              <a:t>that is likely to emerge </a:t>
            </a:r>
            <a:r>
              <a:rPr b="1" lang="en-US" sz="2400" spc="-1" strike="noStrike">
                <a:solidFill>
                  <a:srgbClr val="000000"/>
                </a:solidFill>
                <a:latin typeface="Times New Roman"/>
                <a:ea typeface="SimSun"/>
              </a:rPr>
              <a:t>from historical analyses</a:t>
            </a:r>
            <a:r>
              <a:rPr b="0" lang="en-US" sz="2400" spc="-1" strike="noStrike">
                <a:solidFill>
                  <a:srgbClr val="000000"/>
                </a:solidFill>
                <a:latin typeface="Times New Roman"/>
                <a:ea typeface="SimSun"/>
              </a:rPr>
              <a:t> </a:t>
            </a:r>
            <a:r>
              <a:rPr b="1" lang="en-US" sz="2400" spc="-1" strike="noStrike">
                <a:solidFill>
                  <a:srgbClr val="000000"/>
                </a:solidFill>
                <a:latin typeface="Times New Roman"/>
                <a:ea typeface="SimSun"/>
              </a:rPr>
              <a:t>pursued along these lines will probably pertain to intersecting structures</a:t>
            </a:r>
            <a:r>
              <a:rPr b="0" lang="en-US" sz="2400" spc="-1" strike="noStrike">
                <a:solidFill>
                  <a:srgbClr val="000000"/>
                </a:solidFill>
                <a:latin typeface="Times New Roman"/>
                <a:ea typeface="SimSun"/>
              </a:rPr>
              <a:t> </a:t>
            </a:r>
            <a:endParaRPr b="0" lang="en-US" sz="2400" spc="-1" strike="noStrike">
              <a:latin typeface="Arial"/>
            </a:endParaRPr>
          </a:p>
          <a:p>
            <a:pPr marL="343080" indent="-342000" algn="just">
              <a:lnSpc>
                <a:spcPct val="107000"/>
              </a:lnSpc>
              <a:buClr>
                <a:srgbClr val="000000"/>
              </a:buClr>
              <a:buFont typeface="Calibri Light"/>
              <a:buAutoNum type="arabicPeriod"/>
            </a:pPr>
            <a:r>
              <a:rPr b="1" lang="en-US" sz="2400" spc="-1" strike="noStrike">
                <a:solidFill>
                  <a:srgbClr val="000000"/>
                </a:solidFill>
                <a:latin typeface="Times New Roman"/>
                <a:ea typeface="SimSun"/>
              </a:rPr>
              <a:t>Class structures</a:t>
            </a:r>
            <a:r>
              <a:rPr b="0" lang="en-US" sz="2800" spc="-1" strike="noStrike">
                <a:solidFill>
                  <a:srgbClr val="000000"/>
                </a:solidFill>
                <a:latin typeface="Times New Roman"/>
                <a:ea typeface="SimSun"/>
              </a:rPr>
              <a:t>;</a:t>
            </a:r>
            <a:r>
              <a:rPr b="0" lang="en-US" sz="2400" spc="-1" strike="noStrike">
                <a:solidFill>
                  <a:srgbClr val="000000"/>
                </a:solidFill>
                <a:latin typeface="Calibri"/>
                <a:ea typeface="SimSun"/>
              </a:rPr>
              <a:t> The </a:t>
            </a:r>
            <a:r>
              <a:rPr b="1" lang="en-US" sz="2400" spc="-1" strike="noStrike">
                <a:solidFill>
                  <a:srgbClr val="000000"/>
                </a:solidFill>
                <a:latin typeface="Calibri"/>
                <a:ea typeface="SimSun"/>
              </a:rPr>
              <a:t>hierarchical organization </a:t>
            </a:r>
            <a:r>
              <a:rPr b="0" lang="en-US" sz="2400" spc="-1" strike="noStrike">
                <a:solidFill>
                  <a:srgbClr val="000000"/>
                </a:solidFill>
                <a:latin typeface="Calibri"/>
                <a:ea typeface="SimSun"/>
              </a:rPr>
              <a:t>by which a </a:t>
            </a:r>
            <a:r>
              <a:rPr b="1" lang="en-US" sz="2400" spc="-1" strike="noStrike">
                <a:solidFill>
                  <a:srgbClr val="000000"/>
                </a:solidFill>
                <a:latin typeface="Calibri"/>
                <a:ea typeface="SimSun"/>
              </a:rPr>
              <a:t>society or community </a:t>
            </a:r>
            <a:r>
              <a:rPr b="0" lang="en-US" sz="2400" spc="-1" strike="noStrike">
                <a:solidFill>
                  <a:srgbClr val="000000"/>
                </a:solidFill>
                <a:latin typeface="Calibri"/>
                <a:ea typeface="SimSun"/>
              </a:rPr>
              <a:t>is divided into classes</a:t>
            </a:r>
            <a:endParaRPr b="0" lang="en-US" sz="2400" spc="-1" strike="noStrike">
              <a:latin typeface="Arial"/>
            </a:endParaRPr>
          </a:p>
          <a:p>
            <a:pPr marL="343080" indent="-342000" algn="just">
              <a:lnSpc>
                <a:spcPct val="107000"/>
              </a:lnSpc>
              <a:buClr>
                <a:srgbClr val="000000"/>
              </a:buClr>
              <a:buFont typeface="Calibri Light"/>
              <a:buAutoNum type="arabicPeriod"/>
            </a:pPr>
            <a:r>
              <a:rPr b="1" lang="en-US" sz="2400" spc="-1" strike="noStrike">
                <a:solidFill>
                  <a:srgbClr val="000000"/>
                </a:solidFill>
                <a:latin typeface="Times New Roman"/>
                <a:ea typeface="SimSun"/>
              </a:rPr>
              <a:t>Trade networks </a:t>
            </a:r>
            <a:r>
              <a:rPr b="0" lang="en-US" sz="2800" spc="-1" strike="noStrike">
                <a:solidFill>
                  <a:srgbClr val="000000"/>
                </a:solidFill>
                <a:latin typeface="Times New Roman"/>
                <a:ea typeface="SimSun"/>
              </a:rPr>
              <a:t>; </a:t>
            </a:r>
            <a:r>
              <a:rPr b="0" lang="en-US" sz="2400" spc="-1" strike="noStrike">
                <a:solidFill>
                  <a:srgbClr val="000000"/>
                </a:solidFill>
                <a:latin typeface="Calibri"/>
                <a:ea typeface="SimSun"/>
              </a:rPr>
              <a:t>Network of economic exchange linking companies or countries. </a:t>
            </a:r>
            <a:endParaRPr b="0" lang="en-US" sz="2400" spc="-1" strike="noStrike">
              <a:latin typeface="Arial"/>
            </a:endParaRPr>
          </a:p>
          <a:p>
            <a:pPr marL="343080" indent="-342000" algn="just">
              <a:lnSpc>
                <a:spcPct val="100000"/>
              </a:lnSpc>
              <a:buClr>
                <a:srgbClr val="000000"/>
              </a:buClr>
              <a:buFont typeface="Calibri Light"/>
              <a:buAutoNum type="arabicPeriod"/>
            </a:pPr>
            <a:r>
              <a:rPr b="1" lang="en-US" sz="2400" spc="-1" strike="noStrike">
                <a:solidFill>
                  <a:srgbClr val="000000"/>
                </a:solidFill>
                <a:latin typeface="Times New Roman"/>
                <a:ea typeface="SimSun"/>
              </a:rPr>
              <a:t>State structures</a:t>
            </a:r>
            <a:r>
              <a:rPr b="0" lang="en-US" sz="2800" spc="-1" strike="noStrike">
                <a:solidFill>
                  <a:srgbClr val="000000"/>
                </a:solidFill>
                <a:latin typeface="Times New Roman"/>
                <a:ea typeface="SimSun"/>
              </a:rPr>
              <a:t>;</a:t>
            </a:r>
            <a:r>
              <a:rPr b="0" lang="en-US" sz="2400" spc="-1" strike="noStrike">
                <a:solidFill>
                  <a:srgbClr val="000000"/>
                </a:solidFill>
                <a:latin typeface="Calibri"/>
                <a:ea typeface="SimSun"/>
              </a:rPr>
              <a:t> The organizational form of the state, i.e. the distribution of power among agencies between the government and society at large.</a:t>
            </a:r>
            <a:endParaRPr b="0" lang="en-US" sz="2400" spc="-1" strike="noStrike">
              <a:latin typeface="Arial"/>
            </a:endParaRPr>
          </a:p>
          <a:p>
            <a:pPr marL="343080" indent="-342000">
              <a:lnSpc>
                <a:spcPct val="100000"/>
              </a:lnSpc>
              <a:buClr>
                <a:srgbClr val="000000"/>
              </a:buClr>
              <a:buFont typeface="Calibri Light"/>
              <a:buAutoNum type="arabicPeriod"/>
            </a:pPr>
            <a:r>
              <a:rPr b="1" lang="en-US" sz="2000" spc="-1" strike="noStrike">
                <a:solidFill>
                  <a:srgbClr val="000000"/>
                </a:solidFill>
                <a:latin typeface="Times New Roman"/>
                <a:ea typeface="SimSun"/>
              </a:rPr>
              <a:t>Geopolitical systems</a:t>
            </a:r>
            <a:r>
              <a:rPr b="0" lang="en-US" sz="2800" spc="-1" strike="noStrike">
                <a:solidFill>
                  <a:srgbClr val="000000"/>
                </a:solidFill>
                <a:latin typeface="Times New Roman"/>
                <a:ea typeface="SimSun"/>
              </a:rPr>
              <a:t>; </a:t>
            </a:r>
            <a:r>
              <a:rPr b="0" lang="en-US" sz="2400" spc="-1" strike="noStrike">
                <a:solidFill>
                  <a:srgbClr val="000000"/>
                </a:solidFill>
                <a:latin typeface="Calibri"/>
                <a:ea typeface="SimSun"/>
              </a:rPr>
              <a:t>The study of the relationship among politics and geography, demography, </a:t>
            </a:r>
            <a:endParaRPr b="0" lang="en-US" sz="2400" spc="-1" strike="noStrike">
              <a:latin typeface="Arial"/>
            </a:endParaRPr>
          </a:p>
          <a:p>
            <a:pPr>
              <a:lnSpc>
                <a:spcPct val="100000"/>
              </a:lnSpc>
            </a:pPr>
            <a:r>
              <a:rPr b="0" lang="en-US" sz="2400" spc="-1" strike="noStrike">
                <a:solidFill>
                  <a:srgbClr val="000000"/>
                </a:solidFill>
                <a:latin typeface="Calibri"/>
                <a:ea typeface="SimSun"/>
              </a:rPr>
              <a:t>        </a:t>
            </a:r>
            <a:r>
              <a:rPr b="0" lang="en-US" sz="2400" spc="-1" strike="noStrike">
                <a:solidFill>
                  <a:srgbClr val="000000"/>
                </a:solidFill>
                <a:latin typeface="Calibri"/>
                <a:ea typeface="SimSun"/>
              </a:rPr>
              <a:t>and economics, especially with respect to the foreign policy of a nation</a:t>
            </a:r>
            <a:r>
              <a:rPr b="0" lang="en-US" sz="2000" spc="-1" strike="noStrike">
                <a:solidFill>
                  <a:srgbClr val="000000"/>
                </a:solidFill>
                <a:latin typeface="Calibri"/>
                <a:ea typeface="SimSun"/>
              </a:rPr>
              <a:t>.</a:t>
            </a:r>
            <a:r>
              <a:rPr b="0" lang="en-US" sz="2000" spc="-1" strike="noStrike">
                <a:solidFill>
                  <a:srgbClr val="000000"/>
                </a:solidFill>
                <a:latin typeface="Times New Roman"/>
                <a:ea typeface="SimSun"/>
              </a:rPr>
              <a:t> </a:t>
            </a:r>
            <a:endParaRPr b="0" lang="en-US" sz="2000" spc="-1" strike="noStrike">
              <a:latin typeface="Arial"/>
            </a:endParaRPr>
          </a:p>
        </p:txBody>
      </p:sp>
      <p:sp>
        <p:nvSpPr>
          <p:cNvPr id="247" name="CustomShape 3"/>
          <p:cNvSpPr/>
          <p:nvPr/>
        </p:nvSpPr>
        <p:spPr>
          <a:xfrm>
            <a:off x="2413800" y="0"/>
            <a:ext cx="7574040" cy="5162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800" spc="-1" strike="noStrike">
                <a:solidFill>
                  <a:srgbClr val="000000"/>
                </a:solidFill>
                <a:latin typeface="comic"/>
                <a:ea typeface="SimSun"/>
              </a:rPr>
              <a:t>Wallerstein's world system approach</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428400" y="248040"/>
            <a:ext cx="11476800" cy="415800"/>
          </a:xfrm>
          <a:prstGeom prst="rect">
            <a:avLst/>
          </a:prstGeom>
          <a:noFill/>
          <a:ln>
            <a:noFill/>
          </a:ln>
        </p:spPr>
        <p:style>
          <a:lnRef idx="0"/>
          <a:fillRef idx="0"/>
          <a:effectRef idx="0"/>
          <a:fontRef idx="minor"/>
        </p:style>
        <p:txBody>
          <a:bodyPr lIns="90000" rIns="90000" tIns="45000" bIns="45000">
            <a:spAutoFit/>
          </a:bodyPr>
          <a:p>
            <a:pPr algn="ctr">
              <a:lnSpc>
                <a:spcPct val="107000"/>
              </a:lnSpc>
              <a:spcAft>
                <a:spcPts val="799"/>
              </a:spcAft>
            </a:pPr>
            <a:r>
              <a:rPr b="1" lang="en-US" sz="2000" spc="-1" strike="noStrike">
                <a:solidFill>
                  <a:srgbClr val="000000"/>
                </a:solidFill>
                <a:latin typeface="comic"/>
                <a:ea typeface="SimSun"/>
              </a:rPr>
              <a:t>Wallerstein's approach, two methodological criticisms need to be made </a:t>
            </a:r>
            <a:endParaRPr b="0" lang="en-US" sz="2000" spc="-1" strike="noStrike">
              <a:latin typeface="Arial"/>
            </a:endParaRPr>
          </a:p>
        </p:txBody>
      </p:sp>
      <p:sp>
        <p:nvSpPr>
          <p:cNvPr id="249" name="CustomShape 2"/>
          <p:cNvSpPr/>
          <p:nvPr/>
        </p:nvSpPr>
        <p:spPr>
          <a:xfrm>
            <a:off x="352440" y="1208520"/>
            <a:ext cx="11552760" cy="256644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1" lang="en-US" sz="2400" spc="-1" strike="noStrike">
                <a:solidFill>
                  <a:srgbClr val="000000"/>
                </a:solidFill>
                <a:latin typeface="Times New Roman"/>
                <a:ea typeface="SimSun"/>
              </a:rPr>
              <a:t>The first</a:t>
            </a:r>
            <a:r>
              <a:rPr b="0" lang="en-US" sz="2400" spc="-1" strike="noStrike">
                <a:solidFill>
                  <a:srgbClr val="000000"/>
                </a:solidFill>
                <a:latin typeface="Times New Roman"/>
                <a:ea typeface="SimSun"/>
              </a:rPr>
              <a:t> </a:t>
            </a:r>
            <a:r>
              <a:rPr b="0" lang="en-US" sz="2800" spc="-1" strike="noStrike">
                <a:solidFill>
                  <a:srgbClr val="000000"/>
                </a:solidFill>
                <a:latin typeface="Times New Roman"/>
                <a:ea typeface="SimSun"/>
              </a:rPr>
              <a:t>has to do with the way Wallerstein handles historical evidence in relation to his theory-building enterprise. </a:t>
            </a:r>
            <a:endParaRPr b="0" lang="en-US" sz="2800" spc="-1" strike="noStrike">
              <a:latin typeface="Arial"/>
            </a:endParaRPr>
          </a:p>
          <a:p>
            <a:pPr marL="285840" indent="-284760">
              <a:lnSpc>
                <a:spcPct val="100000"/>
              </a:lnSpc>
              <a:buClr>
                <a:srgbClr val="000000"/>
              </a:buClr>
              <a:buFont typeface="Wingdings" charset="2"/>
              <a:buChar char=""/>
            </a:pPr>
            <a:r>
              <a:rPr b="0" lang="en-US" sz="1800" spc="-1" strike="noStrike">
                <a:solidFill>
                  <a:srgbClr val="000000"/>
                </a:solidFill>
                <a:latin typeface="Times New Roman"/>
                <a:ea typeface="SimSun"/>
              </a:rPr>
              <a:t>In many of the arguments cited in this essay, we have witnessed the major method of argumentation to which Wallerstein resorts: </a:t>
            </a:r>
            <a:endParaRPr b="0" lang="en-US" sz="1800" spc="-1" strike="noStrike">
              <a:latin typeface="Arial"/>
            </a:endParaRPr>
          </a:p>
          <a:p>
            <a:pPr>
              <a:lnSpc>
                <a:spcPct val="100000"/>
              </a:lnSpc>
            </a:pPr>
            <a:r>
              <a:rPr b="0" lang="en-US" sz="1800" spc="-1" strike="noStrike">
                <a:solidFill>
                  <a:srgbClr val="000000"/>
                </a:solidFill>
                <a:latin typeface="Times New Roman"/>
                <a:ea typeface="SimSun"/>
              </a:rPr>
              <a:t>        </a:t>
            </a:r>
            <a:r>
              <a:rPr b="0" lang="en-US" sz="1800" spc="-1" strike="noStrike">
                <a:solidFill>
                  <a:srgbClr val="000000"/>
                </a:solidFill>
                <a:latin typeface="Times New Roman"/>
                <a:ea typeface="SimSun"/>
              </a:rPr>
              <a:t>- The </a:t>
            </a:r>
            <a:r>
              <a:rPr b="1" lang="en-US" sz="2000" spc="-1" strike="noStrike">
                <a:solidFill>
                  <a:srgbClr val="000000"/>
                </a:solidFill>
                <a:latin typeface="Times New Roman"/>
                <a:ea typeface="SimSun"/>
              </a:rPr>
              <a:t>teleological assertion</a:t>
            </a:r>
            <a:r>
              <a:rPr b="0" lang="en-US" sz="1800" spc="-1" strike="noStrike">
                <a:solidFill>
                  <a:srgbClr val="000000"/>
                </a:solidFill>
                <a:latin typeface="Times New Roman"/>
                <a:ea typeface="SimSun"/>
              </a:rPr>
              <a:t>. Repeatedly he argues that things at a certain </a:t>
            </a:r>
            <a:r>
              <a:rPr b="1" lang="en-US" sz="2400" spc="-1" strike="noStrike">
                <a:solidFill>
                  <a:srgbClr val="000000"/>
                </a:solidFill>
                <a:latin typeface="Times New Roman"/>
                <a:ea typeface="SimSun"/>
              </a:rPr>
              <a:t>time and place </a:t>
            </a:r>
            <a:r>
              <a:rPr b="0" lang="en-US" sz="1800" spc="-1" strike="noStrike">
                <a:solidFill>
                  <a:srgbClr val="000000"/>
                </a:solidFill>
                <a:latin typeface="Times New Roman"/>
                <a:ea typeface="SimSun"/>
              </a:rPr>
              <a:t>had to be a certain </a:t>
            </a:r>
            <a:r>
              <a:rPr b="0" lang="en-US" sz="1800" spc="-1" strike="noStrike">
                <a:solidFill>
                  <a:srgbClr val="000000"/>
                </a:solidFill>
                <a:latin typeface="Times New Roman"/>
                <a:ea typeface="SimSun"/>
              </a:rPr>
              <a:t>	</a:t>
            </a:r>
            <a:r>
              <a:rPr b="0" lang="en-US" sz="1800" spc="-1" strike="noStrike">
                <a:solidFill>
                  <a:srgbClr val="000000"/>
                </a:solidFill>
                <a:latin typeface="Times New Roman"/>
                <a:ea typeface="SimSun"/>
              </a:rPr>
              <a:t>way in order to bring about later states or developments that accord (or seem to accord) with what his </a:t>
            </a:r>
            <a:r>
              <a:rPr b="1" lang="en-US" sz="1800" spc="-1" strike="noStrike">
                <a:solidFill>
                  <a:srgbClr val="000000"/>
                </a:solidFill>
                <a:latin typeface="Times New Roman"/>
                <a:ea typeface="SimSun"/>
              </a:rPr>
              <a:t>system </a:t>
            </a:r>
            <a:r>
              <a:rPr b="1" lang="en-US" sz="1800" spc="-1" strike="noStrike">
                <a:solidFill>
                  <a:srgbClr val="000000"/>
                </a:solidFill>
                <a:latin typeface="Times New Roman"/>
                <a:ea typeface="SimSun"/>
              </a:rPr>
              <a:t>	</a:t>
            </a:r>
            <a:r>
              <a:rPr b="1" lang="en-US" sz="1800" spc="-1" strike="noStrike">
                <a:solidFill>
                  <a:srgbClr val="000000"/>
                </a:solidFill>
                <a:latin typeface="Times New Roman"/>
                <a:ea typeface="SimSun"/>
              </a:rPr>
              <a:t>model of </a:t>
            </a:r>
            <a:r>
              <a:rPr b="1" lang="en-US" sz="1800" spc="-1" strike="noStrike">
                <a:solidFill>
                  <a:srgbClr val="000000"/>
                </a:solidFill>
                <a:latin typeface="Times New Roman"/>
                <a:ea typeface="SimSun"/>
              </a:rPr>
              <a:t>	</a:t>
            </a:r>
            <a:r>
              <a:rPr b="1" lang="en-US" sz="1800" spc="-1" strike="noStrike">
                <a:solidFill>
                  <a:srgbClr val="000000"/>
                </a:solidFill>
                <a:latin typeface="Times New Roman"/>
                <a:ea typeface="SimSun"/>
              </a:rPr>
              <a:t>the world capitalist economy requires or predicts</a:t>
            </a:r>
            <a:endParaRPr b="0" lang="en-US" sz="1800" spc="-1" strike="noStrike">
              <a:latin typeface="Arial"/>
            </a:endParaRPr>
          </a:p>
        </p:txBody>
      </p:sp>
      <p:sp>
        <p:nvSpPr>
          <p:cNvPr id="250" name="CustomShape 3"/>
          <p:cNvSpPr/>
          <p:nvPr/>
        </p:nvSpPr>
        <p:spPr>
          <a:xfrm>
            <a:off x="173160" y="4032000"/>
            <a:ext cx="11171880" cy="67644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1" lang="en-US" sz="1800" spc="-1" strike="noStrike">
                <a:solidFill>
                  <a:srgbClr val="000000"/>
                </a:solidFill>
                <a:latin typeface="Times New Roman"/>
                <a:ea typeface="SimSun"/>
              </a:rPr>
              <a:t>Wallerstein's approach </a:t>
            </a:r>
            <a:r>
              <a:rPr b="0" lang="en-US" sz="1800" spc="-1" strike="noStrike">
                <a:solidFill>
                  <a:srgbClr val="000000"/>
                </a:solidFill>
                <a:latin typeface="Times New Roman"/>
                <a:ea typeface="SimSun"/>
              </a:rPr>
              <a:t>very </a:t>
            </a:r>
            <a:r>
              <a:rPr b="1" lang="en-US" sz="1800" spc="-1" strike="noStrike">
                <a:solidFill>
                  <a:srgbClr val="000000"/>
                </a:solidFill>
                <a:latin typeface="Times New Roman"/>
                <a:ea typeface="SimSun"/>
              </a:rPr>
              <a:t>disturbing</a:t>
            </a:r>
            <a:r>
              <a:rPr b="0" lang="en-US" sz="1800" spc="-1" strike="noStrike">
                <a:solidFill>
                  <a:srgbClr val="000000"/>
                </a:solidFill>
                <a:latin typeface="Times New Roman"/>
                <a:ea typeface="SimSun"/>
              </a:rPr>
              <a:t> because it has the </a:t>
            </a:r>
            <a:r>
              <a:rPr b="1" lang="en-US" sz="1800" spc="-1" strike="noStrike">
                <a:solidFill>
                  <a:srgbClr val="000000"/>
                </a:solidFill>
                <a:latin typeface="Times New Roman"/>
                <a:ea typeface="SimSun"/>
              </a:rPr>
              <a:t>effect of creating an impenetrable abyss </a:t>
            </a:r>
            <a:r>
              <a:rPr b="0" lang="en-US" sz="1800" spc="-1" strike="noStrike">
                <a:solidFill>
                  <a:srgbClr val="000000"/>
                </a:solidFill>
                <a:latin typeface="Times New Roman"/>
                <a:ea typeface="SimSun"/>
              </a:rPr>
              <a:t>between </a:t>
            </a:r>
            <a:r>
              <a:rPr b="1" lang="en-US" sz="1800" spc="-1" strike="noStrike">
                <a:solidFill>
                  <a:srgbClr val="000000"/>
                </a:solidFill>
                <a:latin typeface="Times New Roman"/>
                <a:ea typeface="SimSun"/>
              </a:rPr>
              <a:t>historical findings </a:t>
            </a:r>
            <a:r>
              <a:rPr b="0" lang="en-US" sz="1800" spc="-1" strike="noStrike">
                <a:solidFill>
                  <a:srgbClr val="000000"/>
                </a:solidFill>
                <a:latin typeface="Times New Roman"/>
                <a:ea typeface="SimSun"/>
              </a:rPr>
              <a:t>and </a:t>
            </a:r>
            <a:r>
              <a:rPr b="1" lang="en-US" sz="1800" spc="-1" strike="noStrike">
                <a:solidFill>
                  <a:srgbClr val="000000"/>
                </a:solidFill>
                <a:latin typeface="Times New Roman"/>
                <a:ea typeface="SimSun"/>
              </a:rPr>
              <a:t>social science theorizing. </a:t>
            </a:r>
            <a:endParaRPr b="0" lang="en-US" sz="1800" spc="-1" strike="noStrike">
              <a:latin typeface="Arial"/>
            </a:endParaRPr>
          </a:p>
        </p:txBody>
      </p:sp>
      <p:sp>
        <p:nvSpPr>
          <p:cNvPr id="251" name="CustomShape 4"/>
          <p:cNvSpPr/>
          <p:nvPr/>
        </p:nvSpPr>
        <p:spPr>
          <a:xfrm>
            <a:off x="352440" y="4894200"/>
            <a:ext cx="10171800" cy="126324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1" lang="en-US" sz="1800" spc="-1" strike="noStrike">
                <a:solidFill>
                  <a:srgbClr val="000000"/>
                </a:solidFill>
                <a:latin typeface="Times New Roman"/>
                <a:ea typeface="SimSun"/>
              </a:rPr>
              <a:t>Wallerstein creates </a:t>
            </a:r>
            <a:r>
              <a:rPr b="0" lang="en-US" sz="1800" spc="-1" strike="noStrike">
                <a:solidFill>
                  <a:srgbClr val="000000"/>
                </a:solidFill>
                <a:latin typeface="Times New Roman"/>
                <a:ea typeface="SimSun"/>
              </a:rPr>
              <a:t>an </a:t>
            </a:r>
            <a:r>
              <a:rPr b="1" lang="en-US" sz="1800" spc="-1" strike="noStrike">
                <a:solidFill>
                  <a:srgbClr val="000000"/>
                </a:solidFill>
                <a:latin typeface="Times New Roman"/>
                <a:ea typeface="SimSun"/>
              </a:rPr>
              <a:t>opposition</a:t>
            </a:r>
            <a:r>
              <a:rPr b="0" lang="en-US" sz="1800" spc="-1" strike="noStrike">
                <a:solidFill>
                  <a:srgbClr val="000000"/>
                </a:solidFill>
                <a:latin typeface="Times New Roman"/>
                <a:ea typeface="SimSun"/>
              </a:rPr>
              <a:t> between a </a:t>
            </a:r>
            <a:r>
              <a:rPr b="1" lang="en-US" sz="1800" spc="-1" strike="noStrike">
                <a:solidFill>
                  <a:srgbClr val="000000"/>
                </a:solidFill>
                <a:latin typeface="Times New Roman"/>
                <a:ea typeface="SimSun"/>
              </a:rPr>
              <a:t>formalistic theoretical</a:t>
            </a:r>
            <a:r>
              <a:rPr b="0" lang="en-US" sz="1800" spc="-1" strike="noStrike">
                <a:solidFill>
                  <a:srgbClr val="000000"/>
                </a:solidFill>
                <a:latin typeface="Times New Roman"/>
                <a:ea typeface="SimSun"/>
              </a:rPr>
              <a:t> model of universal reference, on the one hand, and the particularities and "accidents" of history, on the </a:t>
            </a:r>
            <a:r>
              <a:rPr b="1" lang="en-US" sz="1800" spc="-1" strike="noStrike">
                <a:solidFill>
                  <a:srgbClr val="000000"/>
                </a:solidFill>
                <a:latin typeface="Times New Roman"/>
                <a:ea typeface="SimSun"/>
              </a:rPr>
              <a:t>other hand-an opposition </a:t>
            </a:r>
            <a:r>
              <a:rPr b="0" lang="en-US" sz="1800" spc="-1" strike="noStrike">
                <a:solidFill>
                  <a:srgbClr val="000000"/>
                </a:solidFill>
                <a:latin typeface="Times New Roman"/>
                <a:ea typeface="SimSun"/>
              </a:rPr>
              <a:t>that Uncannily ( </a:t>
            </a:r>
            <a:r>
              <a:rPr b="0" lang="en-US" sz="1800" spc="-1" strike="noStrike">
                <a:solidFill>
                  <a:srgbClr val="000000"/>
                </a:solidFill>
                <a:latin typeface="Calibri"/>
                <a:ea typeface="SimSun"/>
              </a:rPr>
              <a:t>Mysterious or impossible to explain), </a:t>
            </a:r>
            <a:r>
              <a:rPr b="0" lang="en-US" sz="1800" spc="-1" strike="noStrike">
                <a:solidFill>
                  <a:srgbClr val="000000"/>
                </a:solidFill>
                <a:latin typeface="Times New Roman"/>
                <a:ea typeface="SimSun"/>
              </a:rPr>
              <a:t>resembles the </a:t>
            </a:r>
            <a:r>
              <a:rPr b="1" lang="en-US" sz="1800" spc="-1" strike="noStrike">
                <a:solidFill>
                  <a:srgbClr val="000000"/>
                </a:solidFill>
                <a:latin typeface="Times New Roman"/>
                <a:ea typeface="SimSun"/>
              </a:rPr>
              <a:t>relationship between theory and history </a:t>
            </a:r>
            <a:r>
              <a:rPr b="0" lang="en-US" sz="1800" spc="-1" strike="noStrike">
                <a:solidFill>
                  <a:srgbClr val="000000"/>
                </a:solidFill>
                <a:latin typeface="Times New Roman"/>
                <a:ea typeface="SimSun"/>
              </a:rPr>
              <a:t>in the </a:t>
            </a:r>
            <a:r>
              <a:rPr b="1" lang="en-US" sz="1800" spc="-1" strike="noStrike">
                <a:solidFill>
                  <a:srgbClr val="000000"/>
                </a:solidFill>
                <a:latin typeface="Times New Roman"/>
                <a:ea typeface="SimSun"/>
              </a:rPr>
              <a:t>ideal type method of the modernization approach.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Picture 6" descr="Logotype of Harvard University"/>
          <p:cNvPicPr/>
          <p:nvPr/>
        </p:nvPicPr>
        <p:blipFill>
          <a:blip r:embed="rId1"/>
          <a:stretch/>
        </p:blipFill>
        <p:spPr>
          <a:xfrm>
            <a:off x="9005040" y="1434960"/>
            <a:ext cx="2094480" cy="551520"/>
          </a:xfrm>
          <a:prstGeom prst="rect">
            <a:avLst/>
          </a:prstGeom>
          <a:ln>
            <a:noFill/>
          </a:ln>
        </p:spPr>
      </p:pic>
      <p:sp>
        <p:nvSpPr>
          <p:cNvPr id="122" name="CustomShape 1"/>
          <p:cNvSpPr/>
          <p:nvPr/>
        </p:nvSpPr>
        <p:spPr>
          <a:xfrm>
            <a:off x="5445360" y="5562720"/>
            <a:ext cx="60948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000000"/>
                </a:solidFill>
                <a:latin typeface="Tiempos Headline"/>
                <a:ea typeface="DejaVu Sans"/>
              </a:rPr>
              <a:t> </a:t>
            </a:r>
            <a:endParaRPr b="0" lang="en-US" sz="1800" spc="-1" strike="noStrike">
              <a:latin typeface="Arial"/>
            </a:endParaRPr>
          </a:p>
        </p:txBody>
      </p:sp>
      <p:pic>
        <p:nvPicPr>
          <p:cNvPr id="123" name="Picture 12" descr="Theda Skocpol speaking about the Tea Party at the Munk School (crop).jpg"/>
          <p:cNvPicPr/>
          <p:nvPr/>
        </p:nvPicPr>
        <p:blipFill>
          <a:blip r:embed="rId2"/>
          <a:stretch/>
        </p:blipFill>
        <p:spPr>
          <a:xfrm>
            <a:off x="388080" y="420120"/>
            <a:ext cx="1309680" cy="1335960"/>
          </a:xfrm>
          <a:prstGeom prst="rect">
            <a:avLst/>
          </a:prstGeom>
          <a:ln>
            <a:noFill/>
          </a:ln>
        </p:spPr>
      </p:pic>
      <p:sp>
        <p:nvSpPr>
          <p:cNvPr id="124" name="CustomShape 2"/>
          <p:cNvSpPr/>
          <p:nvPr/>
        </p:nvSpPr>
        <p:spPr>
          <a:xfrm>
            <a:off x="2268720" y="181800"/>
            <a:ext cx="9618840" cy="415800"/>
          </a:xfrm>
          <a:prstGeom prst="rect">
            <a:avLst/>
          </a:prstGeom>
          <a:noFill/>
          <a:ln>
            <a:noFill/>
          </a:ln>
        </p:spPr>
        <p:style>
          <a:lnRef idx="0"/>
          <a:fillRef idx="0"/>
          <a:effectRef idx="0"/>
          <a:fontRef idx="minor"/>
        </p:style>
        <p:txBody>
          <a:bodyPr lIns="90000" rIns="90000" tIns="45000" bIns="45000">
            <a:spAutoFit/>
          </a:bodyPr>
          <a:p>
            <a:pPr>
              <a:lnSpc>
                <a:spcPct val="107000"/>
              </a:lnSpc>
              <a:spcAft>
                <a:spcPts val="799"/>
              </a:spcAft>
            </a:pPr>
            <a:r>
              <a:rPr b="0" lang="en-US" sz="2000" spc="-1" strike="noStrike">
                <a:solidFill>
                  <a:srgbClr val="202122"/>
                </a:solidFill>
                <a:latin typeface="Times New Roman"/>
                <a:ea typeface="SimSun"/>
              </a:rPr>
              <a:t>   </a:t>
            </a:r>
            <a:endParaRPr b="0" lang="en-US" sz="2000" spc="-1" strike="noStrike">
              <a:latin typeface="Arial"/>
            </a:endParaRPr>
          </a:p>
        </p:txBody>
      </p:sp>
      <p:sp>
        <p:nvSpPr>
          <p:cNvPr id="125" name="CustomShape 3"/>
          <p:cNvSpPr/>
          <p:nvPr/>
        </p:nvSpPr>
        <p:spPr>
          <a:xfrm>
            <a:off x="388080" y="2145960"/>
            <a:ext cx="11316600" cy="45540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202122"/>
              </a:buClr>
              <a:buFont typeface="Wingdings" charset="2"/>
              <a:buChar char=""/>
            </a:pPr>
            <a:r>
              <a:rPr b="0" lang="en-US" sz="2400" spc="-1" strike="noStrike">
                <a:solidFill>
                  <a:srgbClr val="202122"/>
                </a:solidFill>
                <a:latin typeface="Times New Roman"/>
                <a:ea typeface="SimSun"/>
              </a:rPr>
              <a:t>She is a </a:t>
            </a:r>
            <a:r>
              <a:rPr b="1" lang="en-US" sz="2400" spc="-1" strike="noStrike">
                <a:solidFill>
                  <a:srgbClr val="202122"/>
                </a:solidFill>
                <a:latin typeface="Times New Roman"/>
                <a:ea typeface="SimSun"/>
              </a:rPr>
              <a:t>highly influential figure </a:t>
            </a:r>
            <a:r>
              <a:rPr b="0" lang="en-US" sz="2400" spc="-1" strike="noStrike">
                <a:solidFill>
                  <a:srgbClr val="202122"/>
                </a:solidFill>
                <a:latin typeface="Times New Roman"/>
                <a:ea typeface="SimSun"/>
              </a:rPr>
              <a:t>in </a:t>
            </a:r>
            <a:r>
              <a:rPr b="1" lang="en-US" sz="2400" spc="-1" strike="noStrike">
                <a:solidFill>
                  <a:srgbClr val="202122"/>
                </a:solidFill>
                <a:latin typeface="Times New Roman"/>
                <a:ea typeface="SimSun"/>
              </a:rPr>
              <a:t>both sociology </a:t>
            </a:r>
            <a:r>
              <a:rPr b="0" lang="en-US" sz="2400" spc="-1" strike="noStrike">
                <a:solidFill>
                  <a:srgbClr val="202122"/>
                </a:solidFill>
                <a:latin typeface="Times New Roman"/>
                <a:ea typeface="SimSun"/>
              </a:rPr>
              <a:t>and </a:t>
            </a:r>
            <a:r>
              <a:rPr b="1" lang="en-US" sz="2400" spc="-1" strike="noStrike">
                <a:solidFill>
                  <a:srgbClr val="202122"/>
                </a:solidFill>
                <a:latin typeface="Times New Roman"/>
                <a:ea typeface="SimSun"/>
              </a:rPr>
              <a:t>political science</a:t>
            </a:r>
            <a:r>
              <a:rPr b="0" lang="en-US" sz="2400" spc="-1" strike="noStrike">
                <a:solidFill>
                  <a:srgbClr val="202122"/>
                </a:solidFill>
                <a:latin typeface="Times New Roman"/>
                <a:ea typeface="SimSun"/>
              </a:rPr>
              <a:t>.</a:t>
            </a:r>
            <a:endParaRPr b="0" lang="en-US" sz="2400" spc="-1" strike="noStrike">
              <a:latin typeface="Arial"/>
            </a:endParaRPr>
          </a:p>
        </p:txBody>
      </p:sp>
      <p:sp>
        <p:nvSpPr>
          <p:cNvPr id="126" name="CustomShape 4"/>
          <p:cNvSpPr/>
          <p:nvPr/>
        </p:nvSpPr>
        <p:spPr>
          <a:xfrm>
            <a:off x="310680" y="2645640"/>
            <a:ext cx="11758320" cy="82116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0000"/>
              </a:lnSpc>
              <a:buClr>
                <a:srgbClr val="202122"/>
              </a:buClr>
              <a:buFont typeface="Wingdings" charset="2"/>
              <a:buChar char=""/>
            </a:pPr>
            <a:r>
              <a:rPr b="0" lang="en-US" sz="2400" spc="-1" strike="noStrike">
                <a:solidFill>
                  <a:srgbClr val="202122"/>
                </a:solidFill>
                <a:latin typeface="Times New Roman"/>
                <a:ea typeface="SimSun"/>
              </a:rPr>
              <a:t>She has </a:t>
            </a:r>
            <a:r>
              <a:rPr b="1" lang="en-US" sz="2400" spc="-1" strike="noStrike">
                <a:solidFill>
                  <a:srgbClr val="202122"/>
                </a:solidFill>
                <a:latin typeface="Times New Roman"/>
                <a:ea typeface="SimSun"/>
              </a:rPr>
              <a:t>written widely </a:t>
            </a:r>
            <a:r>
              <a:rPr b="0" lang="en-US" sz="2400" spc="-1" strike="noStrike">
                <a:solidFill>
                  <a:srgbClr val="202122"/>
                </a:solidFill>
                <a:latin typeface="Times New Roman"/>
                <a:ea typeface="SimSun"/>
              </a:rPr>
              <a:t>for </a:t>
            </a:r>
            <a:r>
              <a:rPr b="1" lang="en-US" sz="2400" spc="-1" strike="noStrike">
                <a:solidFill>
                  <a:srgbClr val="202122"/>
                </a:solidFill>
                <a:latin typeface="Times New Roman"/>
                <a:ea typeface="SimSun"/>
              </a:rPr>
              <a:t>both popular </a:t>
            </a:r>
            <a:r>
              <a:rPr b="0" lang="en-US" sz="2400" spc="-1" strike="noStrike">
                <a:solidFill>
                  <a:srgbClr val="202122"/>
                </a:solidFill>
                <a:latin typeface="Times New Roman"/>
                <a:ea typeface="SimSun"/>
              </a:rPr>
              <a:t>and </a:t>
            </a:r>
            <a:r>
              <a:rPr b="1" lang="en-US" sz="2400" spc="-1" strike="noStrike">
                <a:solidFill>
                  <a:srgbClr val="202122"/>
                </a:solidFill>
                <a:latin typeface="Times New Roman"/>
                <a:ea typeface="SimSun"/>
              </a:rPr>
              <a:t>academic audiences</a:t>
            </a:r>
            <a:r>
              <a:rPr b="0" lang="en-US" sz="2400" spc="-1" strike="noStrike">
                <a:solidFill>
                  <a:srgbClr val="202122"/>
                </a:solidFill>
                <a:latin typeface="Times New Roman"/>
                <a:ea typeface="SimSun"/>
              </a:rPr>
              <a:t>. She has been President of the </a:t>
            </a:r>
            <a:r>
              <a:rPr b="1" lang="en-US" sz="2400" spc="-1" strike="noStrike">
                <a:solidFill>
                  <a:srgbClr val="202122"/>
                </a:solidFill>
                <a:latin typeface="Times New Roman"/>
                <a:ea typeface="SimSun"/>
              </a:rPr>
              <a:t>American Political Science Association</a:t>
            </a:r>
            <a:r>
              <a:rPr b="0" lang="en-US" sz="2400" spc="-1" strike="noStrike">
                <a:solidFill>
                  <a:srgbClr val="202122"/>
                </a:solidFill>
                <a:latin typeface="Times New Roman"/>
                <a:ea typeface="SimSun"/>
              </a:rPr>
              <a:t> and the </a:t>
            </a:r>
            <a:r>
              <a:rPr b="1" lang="en-US" sz="2400" spc="-1" strike="noStrike">
                <a:solidFill>
                  <a:srgbClr val="202122"/>
                </a:solidFill>
                <a:latin typeface="Times New Roman"/>
                <a:ea typeface="SimSun"/>
              </a:rPr>
              <a:t>Social Science History Association</a:t>
            </a:r>
            <a:endParaRPr b="0" lang="en-US" sz="2400" spc="-1" strike="noStrike">
              <a:latin typeface="Arial"/>
            </a:endParaRPr>
          </a:p>
        </p:txBody>
      </p:sp>
      <p:sp>
        <p:nvSpPr>
          <p:cNvPr id="127" name="CustomShape 5"/>
          <p:cNvSpPr/>
          <p:nvPr/>
        </p:nvSpPr>
        <p:spPr>
          <a:xfrm>
            <a:off x="310680" y="3672720"/>
            <a:ext cx="11472120" cy="821160"/>
          </a:xfrm>
          <a:prstGeom prst="rect">
            <a:avLst/>
          </a:prstGeom>
          <a:noFill/>
          <a:ln>
            <a:noFill/>
          </a:ln>
        </p:spPr>
        <p:style>
          <a:lnRef idx="0"/>
          <a:fillRef idx="0"/>
          <a:effectRef idx="0"/>
          <a:fontRef idx="minor"/>
        </p:style>
        <p:txBody>
          <a:bodyPr lIns="90000" rIns="90000" tIns="45000" bIns="45000">
            <a:spAutoFit/>
          </a:bodyPr>
          <a:p>
            <a:pPr marL="285840" indent="-284760">
              <a:lnSpc>
                <a:spcPct val="100000"/>
              </a:lnSpc>
              <a:buClr>
                <a:srgbClr val="202122"/>
              </a:buClr>
              <a:buFont typeface="Wingdings" charset="2"/>
              <a:buChar char=""/>
            </a:pPr>
            <a:r>
              <a:rPr b="1" lang="en-US" sz="2400" spc="-1" strike="noStrike">
                <a:solidFill>
                  <a:srgbClr val="202122"/>
                </a:solidFill>
                <a:latin typeface="Times New Roman"/>
                <a:ea typeface="SimSun"/>
              </a:rPr>
              <a:t>Her 1979 </a:t>
            </a:r>
            <a:r>
              <a:rPr b="0" lang="en-US" sz="2400" spc="-1" strike="noStrike">
                <a:solidFill>
                  <a:srgbClr val="202122"/>
                </a:solidFill>
                <a:latin typeface="Times New Roman"/>
                <a:ea typeface="SimSun"/>
              </a:rPr>
              <a:t>book </a:t>
            </a:r>
            <a:r>
              <a:rPr b="1" lang="en-US" sz="2400" spc="-1" strike="noStrike" u="sng">
                <a:solidFill>
                  <a:srgbClr val="0563c1"/>
                </a:solidFill>
                <a:uFillTx/>
                <a:latin typeface="Times New Roman"/>
                <a:ea typeface="SimSun"/>
                <a:hlinkClick r:id="rId3"/>
              </a:rPr>
              <a:t>States and Social Revolutions</a:t>
            </a:r>
            <a:r>
              <a:rPr b="1" lang="en-US" sz="2400" spc="-1" strike="noStrike">
                <a:solidFill>
                  <a:srgbClr val="202122"/>
                </a:solidFill>
                <a:latin typeface="Times New Roman"/>
                <a:ea typeface="SimSun"/>
              </a:rPr>
              <a:t> </a:t>
            </a:r>
            <a:r>
              <a:rPr b="0" lang="en-US" sz="2400" spc="-1" strike="noStrike">
                <a:solidFill>
                  <a:srgbClr val="202122"/>
                </a:solidFill>
                <a:latin typeface="Times New Roman"/>
                <a:ea typeface="SimSun"/>
              </a:rPr>
              <a:t>was </a:t>
            </a:r>
            <a:r>
              <a:rPr b="1" lang="en-US" sz="2400" spc="-1" strike="noStrike">
                <a:solidFill>
                  <a:srgbClr val="202122"/>
                </a:solidFill>
                <a:latin typeface="Times New Roman"/>
                <a:ea typeface="SimSun"/>
              </a:rPr>
              <a:t>highly influential in research on revolutions,</a:t>
            </a:r>
            <a:r>
              <a:rPr b="0" lang="en-US" sz="2400" spc="-1" strike="noStrike">
                <a:solidFill>
                  <a:srgbClr val="202122"/>
                </a:solidFill>
                <a:latin typeface="Times New Roman"/>
                <a:ea typeface="SimSun"/>
              </a:rPr>
              <a:t> ushering in a new paradigm</a:t>
            </a:r>
            <a:endParaRPr b="0" lang="en-US" sz="2400" spc="-1" strike="noStrike">
              <a:latin typeface="Arial"/>
            </a:endParaRPr>
          </a:p>
        </p:txBody>
      </p:sp>
      <p:sp>
        <p:nvSpPr>
          <p:cNvPr id="128" name="CustomShape 6"/>
          <p:cNvSpPr/>
          <p:nvPr/>
        </p:nvSpPr>
        <p:spPr>
          <a:xfrm>
            <a:off x="2057400" y="699840"/>
            <a:ext cx="101332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400" spc="-1" strike="noStrike">
                <a:solidFill>
                  <a:srgbClr val="202122"/>
                </a:solidFill>
                <a:latin typeface="Arial Black"/>
                <a:ea typeface="SimSun"/>
              </a:rPr>
              <a:t>Theda Skocpol </a:t>
            </a:r>
            <a:r>
              <a:rPr b="0" lang="en-US" sz="2400" spc="-1" strike="noStrike">
                <a:solidFill>
                  <a:srgbClr val="202122"/>
                </a:solidFill>
                <a:latin typeface="Times New Roman"/>
                <a:ea typeface="SimSun"/>
              </a:rPr>
              <a:t>was born in Detroit, Michigan on May 4, 1947. She is an American sociologist and Political Scientist  who is currently the Victor S. Thomas Professor of Government and Sociology at</a:t>
            </a:r>
            <a:endParaRPr b="0" lang="en-US" sz="2400" spc="-1" strike="noStrike">
              <a:latin typeface="Arial"/>
            </a:endParaRPr>
          </a:p>
        </p:txBody>
      </p:sp>
      <p:sp>
        <p:nvSpPr>
          <p:cNvPr id="129" name="CustomShape 7"/>
          <p:cNvSpPr/>
          <p:nvPr/>
        </p:nvSpPr>
        <p:spPr>
          <a:xfrm>
            <a:off x="299880" y="4507920"/>
            <a:ext cx="11768760" cy="2284200"/>
          </a:xfrm>
          <a:prstGeom prst="rect">
            <a:avLst/>
          </a:prstGeom>
          <a:noFill/>
          <a:ln>
            <a:noFill/>
          </a:ln>
        </p:spPr>
        <p:style>
          <a:lnRef idx="0"/>
          <a:fillRef idx="0"/>
          <a:effectRef idx="0"/>
          <a:fontRef idx="minor"/>
        </p:style>
        <p:txBody>
          <a:bodyPr lIns="90000" rIns="90000" tIns="45000" bIns="45000">
            <a:spAutoFit/>
          </a:bodyPr>
          <a:p>
            <a:pPr marL="343080" indent="-342000" algn="just">
              <a:lnSpc>
                <a:spcPct val="100000"/>
              </a:lnSpc>
              <a:buClr>
                <a:srgbClr val="202122"/>
              </a:buClr>
              <a:buFont typeface="Wingdings" charset="2"/>
              <a:buChar char=""/>
            </a:pPr>
            <a:r>
              <a:rPr b="1" lang="en-US" sz="2400" spc="-1" strike="noStrike">
                <a:solidFill>
                  <a:srgbClr val="202122"/>
                </a:solidFill>
                <a:latin typeface="Times New Roman"/>
                <a:ea typeface="SimSun"/>
              </a:rPr>
              <a:t>In the early 1980s</a:t>
            </a:r>
            <a:r>
              <a:rPr b="0" lang="en-US" sz="2400" spc="-1" strike="noStrike">
                <a:solidFill>
                  <a:srgbClr val="202122"/>
                </a:solidFill>
                <a:latin typeface="Times New Roman"/>
                <a:ea typeface="SimSun"/>
              </a:rPr>
              <a:t>, Skocpol publicly alleged that Harvard University had denied her tenure (1980) because she was a woman. </a:t>
            </a:r>
            <a:endParaRPr b="0" lang="en-US" sz="2400" spc="-1" strike="noStrike">
              <a:latin typeface="Arial"/>
            </a:endParaRPr>
          </a:p>
          <a:p>
            <a:pPr marL="343080" indent="-342000" algn="just">
              <a:lnSpc>
                <a:spcPct val="100000"/>
              </a:lnSpc>
              <a:buClr>
                <a:srgbClr val="202122"/>
              </a:buClr>
              <a:buFont typeface="Wingdings" charset="2"/>
              <a:buChar char=""/>
            </a:pPr>
            <a:r>
              <a:rPr b="0" lang="en-US" sz="2400" spc="-1" strike="noStrike">
                <a:solidFill>
                  <a:srgbClr val="202122"/>
                </a:solidFill>
                <a:latin typeface="Times New Roman"/>
                <a:ea typeface="SimSun"/>
              </a:rPr>
              <a:t>This charge was found to </a:t>
            </a:r>
            <a:r>
              <a:rPr b="1" lang="en-US" sz="2400" spc="-1" strike="noStrike">
                <a:solidFill>
                  <a:srgbClr val="202122"/>
                </a:solidFill>
                <a:latin typeface="Times New Roman"/>
                <a:ea typeface="SimSun"/>
              </a:rPr>
              <a:t>be justified </a:t>
            </a:r>
            <a:r>
              <a:rPr b="0" lang="en-US" sz="2400" spc="-1" strike="noStrike">
                <a:solidFill>
                  <a:srgbClr val="202122"/>
                </a:solidFill>
                <a:latin typeface="Times New Roman"/>
                <a:ea typeface="SimSun"/>
              </a:rPr>
              <a:t>by an </a:t>
            </a:r>
            <a:r>
              <a:rPr b="1" lang="en-US" sz="2400" spc="-1" strike="noStrike">
                <a:solidFill>
                  <a:srgbClr val="202122"/>
                </a:solidFill>
                <a:latin typeface="Times New Roman"/>
                <a:ea typeface="SimSun"/>
              </a:rPr>
              <a:t>internal review committee in 1981</a:t>
            </a:r>
            <a:r>
              <a:rPr b="0" lang="en-US" sz="2400" spc="-1" strike="noStrike">
                <a:solidFill>
                  <a:srgbClr val="202122"/>
                </a:solidFill>
                <a:latin typeface="Times New Roman"/>
                <a:ea typeface="SimSun"/>
              </a:rPr>
              <a:t>. </a:t>
            </a:r>
            <a:endParaRPr b="0" lang="en-US" sz="2400" spc="-1" strike="noStrike">
              <a:latin typeface="Arial"/>
            </a:endParaRPr>
          </a:p>
          <a:p>
            <a:pPr algn="just">
              <a:lnSpc>
                <a:spcPct val="100000"/>
              </a:lnSpc>
            </a:pPr>
            <a:endParaRPr b="0" lang="en-US" sz="2400" spc="-1" strike="noStrike">
              <a:latin typeface="Arial"/>
            </a:endParaRPr>
          </a:p>
          <a:p>
            <a:pPr marL="343080" indent="-342000" algn="just">
              <a:lnSpc>
                <a:spcPct val="100000"/>
              </a:lnSpc>
              <a:buClr>
                <a:srgbClr val="202122"/>
              </a:buClr>
              <a:buFont typeface="Wingdings" charset="2"/>
              <a:buChar char=""/>
            </a:pPr>
            <a:r>
              <a:rPr b="1" lang="en-US" sz="2400" spc="-1" strike="noStrike">
                <a:solidFill>
                  <a:srgbClr val="202122"/>
                </a:solidFill>
                <a:latin typeface="Times New Roman"/>
                <a:ea typeface="SimSun"/>
              </a:rPr>
              <a:t>In 1984, Harvard University </a:t>
            </a:r>
            <a:r>
              <a:rPr b="0" lang="en-US" sz="2400" spc="-1" strike="noStrike">
                <a:solidFill>
                  <a:srgbClr val="202122"/>
                </a:solidFill>
                <a:latin typeface="Times New Roman"/>
                <a:ea typeface="SimSun"/>
              </a:rPr>
              <a:t>offered Skocpol a tenured position </a:t>
            </a:r>
            <a:r>
              <a:rPr b="1" lang="en-US" sz="2400" spc="-1" strike="noStrike">
                <a:solidFill>
                  <a:srgbClr val="202122"/>
                </a:solidFill>
                <a:latin typeface="Times New Roman"/>
                <a:ea typeface="SimSun"/>
              </a:rPr>
              <a:t>(its first ever for a female sociologist)</a:t>
            </a:r>
            <a:r>
              <a:rPr b="0" lang="en-US" sz="2400" spc="-1" strike="noStrike">
                <a:solidFill>
                  <a:srgbClr val="202122"/>
                </a:solidFill>
                <a:latin typeface="Times New Roman"/>
                <a:ea typeface="SimSun"/>
              </a:rPr>
              <a:t>, which she accepted.</a:t>
            </a:r>
            <a:endParaRPr b="0" lang="en-US" sz="2400" spc="-1" strike="noStrike">
              <a:latin typeface="Arial"/>
            </a:endParaRPr>
          </a:p>
        </p:txBody>
      </p:sp>
      <p:sp>
        <p:nvSpPr>
          <p:cNvPr id="130" name="CustomShape 8"/>
          <p:cNvSpPr/>
          <p:nvPr/>
        </p:nvSpPr>
        <p:spPr>
          <a:xfrm>
            <a:off x="3764520" y="158400"/>
            <a:ext cx="4068360" cy="516240"/>
          </a:xfrm>
          <a:prstGeom prst="rect">
            <a:avLst/>
          </a:prstGeom>
          <a:solidFill>
            <a:srgbClr val="92d050"/>
          </a:solidFill>
          <a:ln>
            <a:noFill/>
          </a:ln>
        </p:spPr>
        <p:style>
          <a:lnRef idx="0"/>
          <a:fillRef idx="0"/>
          <a:effectRef idx="0"/>
          <a:fontRef idx="minor"/>
        </p:style>
        <p:txBody>
          <a:bodyPr lIns="90000" rIns="90000" tIns="45000" bIns="45000">
            <a:spAutoFit/>
          </a:bodyPr>
          <a:p>
            <a:pPr algn="ctr">
              <a:lnSpc>
                <a:spcPct val="100000"/>
              </a:lnSpc>
            </a:pPr>
            <a:r>
              <a:rPr b="0" lang="en-US" sz="2800" spc="-1" strike="noStrike">
                <a:solidFill>
                  <a:srgbClr val="000000"/>
                </a:solidFill>
                <a:latin typeface="comic"/>
                <a:ea typeface="DejaVu Sans"/>
              </a:rPr>
              <a:t>About The author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09520" y="150480"/>
            <a:ext cx="11886120" cy="872280"/>
          </a:xfrm>
          <a:prstGeom prst="rect">
            <a:avLst/>
          </a:prstGeom>
          <a:noFill/>
          <a:ln>
            <a:noFill/>
          </a:ln>
        </p:spPr>
        <p:style>
          <a:lnRef idx="0"/>
          <a:fillRef idx="0"/>
          <a:effectRef idx="0"/>
          <a:fontRef idx="minor"/>
        </p:style>
        <p:txBody>
          <a:bodyPr lIns="90000" rIns="90000" tIns="45000" bIns="45000">
            <a:spAutoFit/>
          </a:bodyPr>
          <a:p>
            <a:pPr algn="just">
              <a:lnSpc>
                <a:spcPct val="107000"/>
              </a:lnSpc>
              <a:spcAft>
                <a:spcPts val="799"/>
              </a:spcAft>
            </a:pPr>
            <a:r>
              <a:rPr b="1" lang="en-US" sz="2400" spc="-1" strike="noStrike">
                <a:solidFill>
                  <a:srgbClr val="000000"/>
                </a:solidFill>
                <a:latin typeface="comic"/>
                <a:ea typeface="SimSun"/>
              </a:rPr>
              <a:t>How could these things happen, given Wallerstein's original intentions? </a:t>
            </a:r>
            <a:endParaRPr b="0" lang="en-US" sz="2400" spc="-1" strike="noStrike">
              <a:latin typeface="Arial"/>
            </a:endParaRPr>
          </a:p>
        </p:txBody>
      </p:sp>
      <p:sp>
        <p:nvSpPr>
          <p:cNvPr id="253" name="CustomShape 2"/>
          <p:cNvSpPr/>
          <p:nvPr/>
        </p:nvSpPr>
        <p:spPr>
          <a:xfrm>
            <a:off x="328680" y="860760"/>
            <a:ext cx="11533680" cy="165816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The answer, </a:t>
            </a:r>
            <a:r>
              <a:rPr b="1" lang="en-US" sz="1800" spc="-1" strike="noStrike">
                <a:solidFill>
                  <a:srgbClr val="000000"/>
                </a:solidFill>
                <a:latin typeface="Times New Roman"/>
                <a:ea typeface="SimSun"/>
              </a:rPr>
              <a:t>the "mirror image"</a:t>
            </a:r>
            <a:r>
              <a:rPr b="0" lang="en-US" sz="1800" spc="-1" strike="noStrike">
                <a:solidFill>
                  <a:srgbClr val="000000"/>
                </a:solidFill>
                <a:latin typeface="Times New Roman"/>
                <a:ea typeface="SimSun"/>
              </a:rPr>
              <a:t> trap that waves any attempt to create a new paradigm through direct, polemic ( Bold and out spoken ) opposition to an old one. </a:t>
            </a:r>
            <a:endParaRPr b="0" lang="en-US" sz="1800" spc="-1" strike="noStrike">
              <a:latin typeface="Arial"/>
            </a:endParaRPr>
          </a:p>
          <a:p>
            <a:pPr marL="285840" indent="-284760" algn="just">
              <a:lnSpc>
                <a:spcPct val="107000"/>
              </a:lnSpc>
              <a:spcAft>
                <a:spcPts val="799"/>
              </a:spcAft>
              <a:buClr>
                <a:srgbClr val="000000"/>
              </a:buClr>
              <a:buFont typeface="Wingdings" charset="2"/>
              <a:buChar char=""/>
            </a:pPr>
            <a:r>
              <a:rPr b="1" lang="en-US" sz="1800" spc="-1" strike="noStrike">
                <a:solidFill>
                  <a:srgbClr val="000000"/>
                </a:solidFill>
                <a:latin typeface="Times New Roman"/>
                <a:ea typeface="SimSun"/>
              </a:rPr>
              <a:t>Social science </a:t>
            </a:r>
            <a:r>
              <a:rPr b="0" lang="en-US" sz="1800" spc="-1" strike="noStrike">
                <a:solidFill>
                  <a:srgbClr val="000000"/>
                </a:solidFill>
                <a:latin typeface="Times New Roman"/>
                <a:ea typeface="SimSun"/>
              </a:rPr>
              <a:t>may, as is often said, grow through arguments. But it can also stagnate (Go Bad )  through them, if innovators uncritically carry over unfashionable theoretical categories (e.g., "system") and if they define new ones mainly by searching for the apparently direct opposite of the old ones </a:t>
            </a:r>
            <a:endParaRPr b="0" lang="en-US" sz="1800" spc="-1" strike="noStrike">
              <a:latin typeface="Arial"/>
            </a:endParaRPr>
          </a:p>
        </p:txBody>
      </p:sp>
      <p:sp>
        <p:nvSpPr>
          <p:cNvPr id="254" name="CustomShape 3"/>
          <p:cNvSpPr/>
          <p:nvPr/>
        </p:nvSpPr>
        <p:spPr>
          <a:xfrm>
            <a:off x="2535120" y="2519640"/>
            <a:ext cx="7120800" cy="545760"/>
          </a:xfrm>
          <a:prstGeom prst="rect">
            <a:avLst/>
          </a:prstGeom>
          <a:noFill/>
          <a:ln>
            <a:noFill/>
          </a:ln>
        </p:spPr>
        <p:style>
          <a:lnRef idx="0"/>
          <a:fillRef idx="0"/>
          <a:effectRef idx="0"/>
          <a:fontRef idx="minor"/>
        </p:style>
        <p:txBody>
          <a:bodyPr wrap="none" lIns="90000" rIns="90000" tIns="45000" bIns="45000">
            <a:spAutoFit/>
          </a:bodyPr>
          <a:p>
            <a:pPr algn="just">
              <a:lnSpc>
                <a:spcPct val="107000"/>
              </a:lnSpc>
              <a:spcAft>
                <a:spcPts val="799"/>
              </a:spcAft>
            </a:pPr>
            <a:r>
              <a:rPr b="1" lang="en-US" sz="2800" spc="-1" strike="noStrike">
                <a:solidFill>
                  <a:srgbClr val="000000"/>
                </a:solidFill>
                <a:latin typeface="Times New Roman"/>
                <a:ea typeface="SimSun"/>
              </a:rPr>
              <a:t>(e.g., “World system" vs. “National system"). </a:t>
            </a:r>
            <a:endParaRPr b="0" lang="en-US" sz="2800" spc="-1" strike="noStrike">
              <a:latin typeface="Arial"/>
            </a:endParaRPr>
          </a:p>
        </p:txBody>
      </p:sp>
      <p:sp>
        <p:nvSpPr>
          <p:cNvPr id="255" name="CustomShape 4"/>
          <p:cNvSpPr/>
          <p:nvPr/>
        </p:nvSpPr>
        <p:spPr>
          <a:xfrm>
            <a:off x="415800" y="5136480"/>
            <a:ext cx="11095560" cy="146628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1" lang="en-US" sz="1800" spc="-1" strike="noStrike">
                <a:solidFill>
                  <a:srgbClr val="000000"/>
                </a:solidFill>
                <a:latin typeface="Times New Roman"/>
                <a:ea typeface="SimSun"/>
              </a:rPr>
              <a:t>Wallerstein </a:t>
            </a:r>
            <a:r>
              <a:rPr b="0" lang="en-US" sz="1800" spc="-1" strike="noStrike">
                <a:solidFill>
                  <a:srgbClr val="000000"/>
                </a:solidFill>
                <a:latin typeface="Times New Roman"/>
                <a:ea typeface="SimSun"/>
              </a:rPr>
              <a:t>has so far given </a:t>
            </a:r>
            <a:r>
              <a:rPr b="1" lang="en-US" sz="1800" spc="-1" strike="noStrike">
                <a:solidFill>
                  <a:srgbClr val="000000"/>
                </a:solidFill>
                <a:latin typeface="Times New Roman"/>
                <a:ea typeface="SimSun"/>
              </a:rPr>
              <a:t>imperfect answers about the historical development of capitalism, </a:t>
            </a:r>
            <a:endParaRPr b="0" lang="en-US" sz="1800" spc="-1" strike="noStrike">
              <a:latin typeface="Arial"/>
            </a:endParaRPr>
          </a:p>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Still he has had the </a:t>
            </a:r>
            <a:r>
              <a:rPr b="1" lang="en-US" sz="1800" spc="-1" strike="noStrike">
                <a:solidFill>
                  <a:srgbClr val="000000"/>
                </a:solidFill>
                <a:latin typeface="Times New Roman"/>
                <a:ea typeface="SimSun"/>
              </a:rPr>
              <a:t>unparalleled boldness </a:t>
            </a:r>
            <a:r>
              <a:rPr b="0" lang="en-US" sz="1800" spc="-1" strike="noStrike">
                <a:solidFill>
                  <a:srgbClr val="000000"/>
                </a:solidFill>
                <a:latin typeface="Times New Roman"/>
                <a:ea typeface="SimSun"/>
              </a:rPr>
              <a:t>of </a:t>
            </a:r>
            <a:r>
              <a:rPr b="1" lang="en-US" sz="1800" spc="-1" strike="noStrike">
                <a:solidFill>
                  <a:srgbClr val="000000"/>
                </a:solidFill>
                <a:latin typeface="Times New Roman"/>
                <a:ea typeface="SimSun"/>
              </a:rPr>
              <a:t>vision to raise all the important issues. </a:t>
            </a:r>
            <a:endParaRPr b="0" lang="en-US" sz="1800" spc="-1" strike="noStrike">
              <a:latin typeface="Arial"/>
            </a:endParaRPr>
          </a:p>
          <a:p>
            <a:pPr marL="285840" indent="-284760" algn="just">
              <a:lnSpc>
                <a:spcPct val="107000"/>
              </a:lnSpc>
              <a:spcAft>
                <a:spcPts val="799"/>
              </a:spcAft>
              <a:buClr>
                <a:srgbClr val="000000"/>
              </a:buClr>
              <a:buFont typeface="Wingdings" charset="2"/>
              <a:buChar char=""/>
            </a:pPr>
            <a:r>
              <a:rPr b="1" lang="en-US" sz="1800" spc="-1" strike="noStrike">
                <a:solidFill>
                  <a:srgbClr val="000000"/>
                </a:solidFill>
                <a:latin typeface="Times New Roman"/>
                <a:ea typeface="SimSun"/>
              </a:rPr>
              <a:t>Even the shortcomings of his effort, </a:t>
            </a:r>
            <a:r>
              <a:rPr b="0" lang="en-US" sz="1800" spc="-1" strike="noStrike">
                <a:solidFill>
                  <a:srgbClr val="000000"/>
                </a:solidFill>
                <a:latin typeface="Times New Roman"/>
                <a:ea typeface="SimSun"/>
              </a:rPr>
              <a:t>therefore, can be far more fruitful for the social sciences than many minute successes by others who attempt much less.</a:t>
            </a:r>
            <a:endParaRPr b="0" lang="en-US" sz="1800" spc="-1" strike="noStrike">
              <a:latin typeface="Arial"/>
            </a:endParaRPr>
          </a:p>
        </p:txBody>
      </p:sp>
      <p:sp>
        <p:nvSpPr>
          <p:cNvPr id="256" name="CustomShape 5"/>
          <p:cNvSpPr/>
          <p:nvPr/>
        </p:nvSpPr>
        <p:spPr>
          <a:xfrm>
            <a:off x="328680" y="3014640"/>
            <a:ext cx="5766480" cy="2558520"/>
          </a:xfrm>
          <a:prstGeom prst="rect">
            <a:avLst/>
          </a:prstGeom>
          <a:solidFill>
            <a:srgbClr val="ffc000"/>
          </a:solidFill>
          <a:ln>
            <a:noFill/>
          </a:ln>
        </p:spPr>
        <p:style>
          <a:lnRef idx="0"/>
          <a:fillRef idx="0"/>
          <a:effectRef idx="0"/>
          <a:fontRef idx="minor"/>
        </p:style>
        <p:txBody>
          <a:bodyPr lIns="90000" rIns="90000" tIns="45000" bIns="45000">
            <a:spAutoFit/>
          </a:bodyPr>
          <a:p>
            <a:pPr marL="285840" indent="-284760">
              <a:lnSpc>
                <a:spcPct val="100000"/>
              </a:lnSpc>
              <a:buClr>
                <a:srgbClr val="000000"/>
              </a:buClr>
              <a:buFont typeface="Wingdings" charset="2"/>
              <a:buChar char=""/>
            </a:pPr>
            <a:r>
              <a:rPr b="1" lang="en-US" sz="1800" spc="-1" strike="noStrike">
                <a:solidFill>
                  <a:srgbClr val="000000"/>
                </a:solidFill>
                <a:latin typeface="Calibri"/>
                <a:ea typeface="DejaVu Sans"/>
              </a:rPr>
              <a:t>World-system</a:t>
            </a:r>
            <a:r>
              <a:rPr b="0" lang="en-US" sz="1800" spc="-1" strike="noStrike">
                <a:solidFill>
                  <a:srgbClr val="000000"/>
                </a:solidFill>
                <a:latin typeface="Calibri"/>
                <a:ea typeface="DejaVu Sans"/>
              </a:rPr>
              <a:t> theory is a </a:t>
            </a:r>
            <a:r>
              <a:rPr b="1" lang="en-US" sz="1800" spc="-1" strike="noStrike">
                <a:solidFill>
                  <a:srgbClr val="000000"/>
                </a:solidFill>
                <a:latin typeface="Calibri"/>
                <a:ea typeface="DejaVu Sans"/>
              </a:rPr>
              <a:t>macro sociological perspective </a:t>
            </a:r>
            <a:r>
              <a:rPr b="0" lang="en-US" sz="1800" spc="-1" strike="noStrike">
                <a:solidFill>
                  <a:srgbClr val="000000"/>
                </a:solidFill>
                <a:latin typeface="Calibri"/>
                <a:ea typeface="DejaVu Sans"/>
              </a:rPr>
              <a:t>that seeks to explain the dynamics of the “</a:t>
            </a:r>
            <a:r>
              <a:rPr b="1" lang="en-US" sz="1800" spc="-1" strike="noStrike">
                <a:solidFill>
                  <a:srgbClr val="000000"/>
                </a:solidFill>
                <a:latin typeface="Calibri"/>
                <a:ea typeface="DejaVu Sans"/>
              </a:rPr>
              <a:t>capitalist world economy” </a:t>
            </a:r>
            <a:r>
              <a:rPr b="0" lang="en-US" sz="1800" spc="-1" strike="noStrike">
                <a:solidFill>
                  <a:srgbClr val="000000"/>
                </a:solidFill>
                <a:latin typeface="Calibri"/>
                <a:ea typeface="DejaVu Sans"/>
              </a:rPr>
              <a:t>as a </a:t>
            </a:r>
            <a:r>
              <a:rPr b="1" lang="en-US" sz="1800" spc="-1" strike="noStrike">
                <a:solidFill>
                  <a:srgbClr val="000000"/>
                </a:solidFill>
                <a:latin typeface="Calibri"/>
                <a:ea typeface="DejaVu Sans"/>
              </a:rPr>
              <a:t>“total social system”. </a:t>
            </a:r>
            <a:endParaRPr b="0" lang="en-US" sz="1800" spc="-1" strike="noStrike">
              <a:latin typeface="Arial"/>
            </a:endParaRPr>
          </a:p>
          <a:p>
            <a:pPr marL="285840" indent="-284760">
              <a:lnSpc>
                <a:spcPct val="100000"/>
              </a:lnSpc>
              <a:buClr>
                <a:srgbClr val="000000"/>
              </a:buClr>
              <a:buFont typeface="Wingdings" charset="2"/>
              <a:buChar char=""/>
            </a:pPr>
            <a:r>
              <a:rPr b="1" lang="en-US" sz="1800" spc="-1" strike="noStrike">
                <a:solidFill>
                  <a:srgbClr val="000000"/>
                </a:solidFill>
                <a:latin typeface="Calibri"/>
                <a:ea typeface="DejaVu Sans"/>
              </a:rPr>
              <a:t>Wallertein - A</a:t>
            </a: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world-system is a social system</a:t>
            </a:r>
            <a:r>
              <a:rPr b="0" lang="en-US" sz="1800" spc="-1" strike="noStrike">
                <a:solidFill>
                  <a:srgbClr val="000000"/>
                </a:solidFill>
                <a:latin typeface="Calibri"/>
                <a:ea typeface="DejaVu Sans"/>
              </a:rPr>
              <a:t>, one that has </a:t>
            </a:r>
            <a:r>
              <a:rPr b="1" lang="en-US" sz="1800" spc="-1" strike="noStrike">
                <a:solidFill>
                  <a:srgbClr val="000000"/>
                </a:solidFill>
                <a:latin typeface="Calibri"/>
                <a:ea typeface="DejaVu Sans"/>
              </a:rPr>
              <a:t>boundaries, structures, member groups</a:t>
            </a: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rules of legitimation, and coherence.</a:t>
            </a:r>
            <a:endParaRPr b="0" lang="en-US" sz="1800" spc="-1" strike="noStrike">
              <a:latin typeface="Arial"/>
            </a:endParaRPr>
          </a:p>
        </p:txBody>
      </p:sp>
      <p:sp>
        <p:nvSpPr>
          <p:cNvPr id="257" name="CustomShape 6"/>
          <p:cNvSpPr/>
          <p:nvPr/>
        </p:nvSpPr>
        <p:spPr>
          <a:xfrm>
            <a:off x="6334920" y="3099600"/>
            <a:ext cx="5460480" cy="1186920"/>
          </a:xfrm>
          <a:prstGeom prst="rect">
            <a:avLst/>
          </a:prstGeom>
          <a:solidFill>
            <a:schemeClr val="accent1">
              <a:lumMod val="60000"/>
              <a:lumOff val="40000"/>
            </a:schemeClr>
          </a:solid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000000"/>
                </a:solidFill>
                <a:latin typeface="Roboto"/>
                <a:ea typeface="DejaVu Sans"/>
              </a:rPr>
              <a:t>National System</a:t>
            </a:r>
            <a:r>
              <a:rPr b="0" lang="en-US" sz="1800" spc="-1" strike="noStrike">
                <a:solidFill>
                  <a:srgbClr val="000000"/>
                </a:solidFill>
                <a:latin typeface="Roboto"/>
                <a:ea typeface="DejaVu Sans"/>
              </a:rPr>
              <a:t> helps </a:t>
            </a:r>
            <a:r>
              <a:rPr b="1" lang="en-US" sz="1800" spc="-1" strike="noStrike">
                <a:solidFill>
                  <a:srgbClr val="000000"/>
                </a:solidFill>
                <a:latin typeface="Roboto"/>
                <a:ea typeface="DejaVu Sans"/>
              </a:rPr>
              <a:t>business and governmental organizations</a:t>
            </a:r>
            <a:r>
              <a:rPr b="0" lang="en-US" sz="1800" spc="-1" strike="noStrike">
                <a:solidFill>
                  <a:srgbClr val="000000"/>
                </a:solidFill>
                <a:latin typeface="Roboto"/>
                <a:ea typeface="DejaVu Sans"/>
              </a:rPr>
              <a:t> to </a:t>
            </a:r>
            <a:r>
              <a:rPr b="1" lang="en-US" sz="1800" spc="-1" strike="noStrike">
                <a:solidFill>
                  <a:srgbClr val="000000"/>
                </a:solidFill>
                <a:latin typeface="Roboto"/>
                <a:ea typeface="DejaVu Sans"/>
              </a:rPr>
              <a:t>plan, design, </a:t>
            </a:r>
            <a:r>
              <a:rPr b="0" lang="en-US" sz="1800" spc="-1" strike="noStrike">
                <a:solidFill>
                  <a:srgbClr val="000000"/>
                </a:solidFill>
                <a:latin typeface="Roboto"/>
                <a:ea typeface="DejaVu Sans"/>
              </a:rPr>
              <a:t>implement and </a:t>
            </a:r>
            <a:r>
              <a:rPr b="1" lang="en-US" sz="1800" spc="-1" strike="noStrike">
                <a:solidFill>
                  <a:srgbClr val="000000"/>
                </a:solidFill>
                <a:latin typeface="Roboto"/>
                <a:ea typeface="DejaVu Sans"/>
              </a:rPr>
              <a:t>operate complex, scalable</a:t>
            </a:r>
            <a:r>
              <a:rPr b="0" lang="en-US" sz="1800" spc="-1" strike="noStrike">
                <a:solidFill>
                  <a:srgbClr val="000000"/>
                </a:solidFill>
                <a:latin typeface="Roboto"/>
                <a:ea typeface="DejaVu Sans"/>
              </a:rPr>
              <a:t> reform projects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95280" y="2850120"/>
            <a:ext cx="11474280" cy="1021320"/>
          </a:xfrm>
          <a:prstGeom prst="roundRect">
            <a:avLst>
              <a:gd name="adj" fmla="val 16667"/>
            </a:avLst>
          </a:prstGeom>
          <a:solidFill>
            <a:srgbClr val="00b050">
              <a:alpha val="53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000" spc="-1" strike="noStrike">
                <a:solidFill>
                  <a:srgbClr val="000000"/>
                </a:solidFill>
                <a:latin typeface="comic"/>
                <a:ea typeface="DejaVu Sans"/>
              </a:rPr>
              <a:t>conclusion</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Content Placeholder 3" descr=""/>
          <p:cNvPicPr/>
          <p:nvPr/>
        </p:nvPicPr>
        <p:blipFill>
          <a:blip r:embed="rId1"/>
          <a:stretch/>
        </p:blipFill>
        <p:spPr>
          <a:xfrm>
            <a:off x="2562120" y="0"/>
            <a:ext cx="7250040" cy="4075200"/>
          </a:xfrm>
          <a:prstGeom prst="rect">
            <a:avLst/>
          </a:prstGeom>
          <a:ln>
            <a:noFill/>
          </a:ln>
        </p:spPr>
      </p:pic>
      <p:sp>
        <p:nvSpPr>
          <p:cNvPr id="260" name="CustomShape 1"/>
          <p:cNvSpPr/>
          <p:nvPr/>
        </p:nvSpPr>
        <p:spPr>
          <a:xfrm>
            <a:off x="510840" y="5379480"/>
            <a:ext cx="11869560" cy="1186920"/>
          </a:xfrm>
          <a:prstGeom prst="rect">
            <a:avLst/>
          </a:prstGeom>
          <a:solidFill>
            <a:srgbClr val="ffff00"/>
          </a:solid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omic"/>
                <a:ea typeface="DejaVu Sans"/>
              </a:rPr>
              <a:t>Class 2.– </a:t>
            </a:r>
            <a:r>
              <a:rPr b="1" lang="en-US" sz="2400" spc="-1" strike="noStrike" u="sng">
                <a:solidFill>
                  <a:srgbClr val="000000"/>
                </a:solidFill>
                <a:uFillTx/>
                <a:latin typeface="comic"/>
                <a:ea typeface="DejaVu Sans"/>
              </a:rPr>
              <a:t>“World System : Simileritie and differences </a:t>
            </a:r>
            <a:r>
              <a:rPr b="1" lang="en-US" sz="2400" spc="-1" strike="noStrike">
                <a:solidFill>
                  <a:srgbClr val="000000"/>
                </a:solidFill>
                <a:latin typeface="comic"/>
                <a:ea typeface="DejaVu Sans"/>
              </a:rPr>
              <a:t>“</a:t>
            </a:r>
            <a:endParaRPr b="0" lang="en-US" sz="2400" spc="-1" strike="noStrike">
              <a:latin typeface="Arial"/>
            </a:endParaRPr>
          </a:p>
          <a:p>
            <a:pPr>
              <a:lnSpc>
                <a:spcPct val="100000"/>
              </a:lnSpc>
            </a:pPr>
            <a:r>
              <a:rPr b="1" lang="en-US" sz="2400" spc="-1" strike="noStrike">
                <a:solidFill>
                  <a:srgbClr val="0070c0"/>
                </a:solidFill>
                <a:latin typeface="comic"/>
                <a:ea typeface="DejaVu Sans"/>
              </a:rPr>
              <a:t>-Sunday  9</a:t>
            </a:r>
            <a:r>
              <a:rPr b="1" lang="en-US" sz="2400" spc="-1" strike="noStrike" baseline="30000">
                <a:solidFill>
                  <a:srgbClr val="0070c0"/>
                </a:solidFill>
                <a:latin typeface="comic"/>
                <a:ea typeface="DejaVu Sans"/>
              </a:rPr>
              <a:t>th </a:t>
            </a:r>
            <a:r>
              <a:rPr b="1" lang="en-US" sz="2400" spc="-1" strike="noStrike">
                <a:solidFill>
                  <a:srgbClr val="0070c0"/>
                </a:solidFill>
                <a:latin typeface="comic"/>
                <a:ea typeface="DejaVu Sans"/>
              </a:rPr>
              <a:t>January</a:t>
            </a:r>
            <a:r>
              <a:rPr b="1" lang="en-US" sz="2400" spc="-1" strike="noStrike" baseline="30000">
                <a:solidFill>
                  <a:srgbClr val="0070c0"/>
                </a:solidFill>
                <a:latin typeface="comic"/>
                <a:ea typeface="DejaVu Sans"/>
              </a:rPr>
              <a:t>   </a:t>
            </a:r>
            <a:r>
              <a:rPr b="1" lang="en-US" sz="2400" spc="-1" strike="noStrike">
                <a:solidFill>
                  <a:srgbClr val="0070c0"/>
                </a:solidFill>
                <a:latin typeface="comic"/>
                <a:ea typeface="DejaVu Sans"/>
              </a:rPr>
              <a:t>2022 (……………………………………………………………….)</a:t>
            </a:r>
            <a:endParaRPr b="0" lang="en-US" sz="2400" spc="-1" strike="noStrike">
              <a:latin typeface="Arial"/>
            </a:endParaRPr>
          </a:p>
        </p:txBody>
      </p:sp>
      <p:sp>
        <p:nvSpPr>
          <p:cNvPr id="261" name="CustomShape 2"/>
          <p:cNvSpPr/>
          <p:nvPr/>
        </p:nvSpPr>
        <p:spPr>
          <a:xfrm>
            <a:off x="510840" y="4264560"/>
            <a:ext cx="11565000" cy="1186920"/>
          </a:xfrm>
          <a:prstGeom prst="rect">
            <a:avLst/>
          </a:prstGeom>
          <a:solidFill>
            <a:srgbClr val="92d050"/>
          </a:solidFill>
          <a:ln>
            <a:noFill/>
          </a:ln>
        </p:spPr>
        <p:style>
          <a:lnRef idx="0"/>
          <a:fillRef idx="0"/>
          <a:effectRef idx="0"/>
          <a:fontRef idx="minor"/>
        </p:style>
        <p:txBody>
          <a:bodyPr lIns="90000" rIns="90000" tIns="45000" bIns="45000">
            <a:spAutoFit/>
          </a:bodyPr>
          <a:p>
            <a:pPr>
              <a:lnSpc>
                <a:spcPct val="100000"/>
              </a:lnSpc>
            </a:pPr>
            <a:r>
              <a:rPr b="1" lang="en-US" sz="2400" spc="-1" strike="noStrike">
                <a:solidFill>
                  <a:srgbClr val="000000"/>
                </a:solidFill>
                <a:latin typeface="comic"/>
                <a:ea typeface="DejaVu Sans"/>
              </a:rPr>
              <a:t>Class 1. </a:t>
            </a:r>
            <a:r>
              <a:rPr b="1" lang="en-US" sz="2400" spc="-1" strike="noStrike" u="sng">
                <a:solidFill>
                  <a:srgbClr val="000000"/>
                </a:solidFill>
                <a:uFillTx/>
                <a:latin typeface="comic"/>
                <a:ea typeface="DejaVu Sans"/>
              </a:rPr>
              <a:t>“The continuity  thesis on world development</a:t>
            </a:r>
            <a:r>
              <a:rPr b="1" lang="en-US" sz="2400" spc="-1" strike="noStrike">
                <a:solidFill>
                  <a:srgbClr val="000000"/>
                </a:solidFill>
                <a:latin typeface="comic"/>
                <a:ea typeface="DejaVu Sans"/>
              </a:rPr>
              <a:t>” </a:t>
            </a:r>
            <a:endParaRPr b="0" lang="en-US" sz="2400" spc="-1" strike="noStrike">
              <a:latin typeface="Arial"/>
            </a:endParaRPr>
          </a:p>
          <a:p>
            <a:pPr>
              <a:lnSpc>
                <a:spcPct val="100000"/>
              </a:lnSpc>
            </a:pPr>
            <a:r>
              <a:rPr b="1" lang="en-US" sz="2400" spc="-1" strike="noStrike">
                <a:solidFill>
                  <a:srgbClr val="000000"/>
                </a:solidFill>
                <a:latin typeface="comic"/>
                <a:ea typeface="DejaVu Sans"/>
              </a:rPr>
              <a:t>–  </a:t>
            </a:r>
            <a:r>
              <a:rPr b="1" lang="en-US" sz="2400" spc="-1" strike="noStrike">
                <a:solidFill>
                  <a:srgbClr val="0070c0"/>
                </a:solidFill>
                <a:latin typeface="comic"/>
                <a:ea typeface="DejaVu Sans"/>
              </a:rPr>
              <a:t>Sunday 2</a:t>
            </a:r>
            <a:r>
              <a:rPr b="1" lang="en-US" sz="2400" spc="-1" strike="noStrike" baseline="30000">
                <a:solidFill>
                  <a:srgbClr val="0070c0"/>
                </a:solidFill>
                <a:latin typeface="comic"/>
                <a:ea typeface="DejaVu Sans"/>
              </a:rPr>
              <a:t>nd</a:t>
            </a:r>
            <a:r>
              <a:rPr b="1" lang="en-US" sz="2400" spc="-1" strike="noStrike">
                <a:solidFill>
                  <a:srgbClr val="0070c0"/>
                </a:solidFill>
                <a:latin typeface="comic"/>
                <a:ea typeface="DejaVu Sans"/>
              </a:rPr>
              <a:t> January  2022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62520" y="830880"/>
            <a:ext cx="1149516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US" sz="1600" spc="-1" strike="noStrike">
                <a:solidFill>
                  <a:srgbClr val="00b050"/>
                </a:solidFill>
                <a:latin typeface="Calibri"/>
                <a:ea typeface="DejaVu Sans"/>
              </a:rPr>
              <a:t>WALLERSTEIN'S WORLD CAPITALIST SYSTEM: A THEORETICAL AND HISTORICAL CRITIQUE</a:t>
            </a:r>
            <a:r>
              <a:rPr b="1" lang="en-US" sz="2400" spc="-1" strike="noStrike">
                <a:solidFill>
                  <a:srgbClr val="00b050"/>
                </a:solidFill>
                <a:latin typeface="Calibri"/>
                <a:ea typeface="DejaVu Sans"/>
              </a:rPr>
              <a:t>: </a:t>
            </a:r>
            <a:endParaRPr b="0" lang="en-US" sz="2400" spc="-1" strike="noStrike">
              <a:latin typeface="Arial"/>
            </a:endParaRPr>
          </a:p>
          <a:p>
            <a:pPr>
              <a:lnSpc>
                <a:spcPct val="100000"/>
              </a:lnSpc>
            </a:pPr>
            <a:endParaRPr b="0" lang="en-US" sz="2400" spc="-1" strike="noStrike">
              <a:latin typeface="Arial"/>
            </a:endParaRPr>
          </a:p>
        </p:txBody>
      </p:sp>
      <p:sp>
        <p:nvSpPr>
          <p:cNvPr id="132" name="CustomShape 2"/>
          <p:cNvSpPr/>
          <p:nvPr/>
        </p:nvSpPr>
        <p:spPr>
          <a:xfrm>
            <a:off x="362520" y="0"/>
            <a:ext cx="10971720" cy="8211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2400" spc="-1" strike="noStrike">
                <a:solidFill>
                  <a:srgbClr val="000000"/>
                </a:solidFill>
                <a:latin typeface="comic"/>
                <a:ea typeface="DejaVu Sans"/>
              </a:rPr>
              <a:t>The Modern World-System: Capitalist Agriculture and the Origins of the European World-Economy in the Sixteenth Century</a:t>
            </a:r>
            <a:endParaRPr b="0" lang="en-US" sz="2400" spc="-1" strike="noStrike">
              <a:latin typeface="Arial"/>
            </a:endParaRPr>
          </a:p>
        </p:txBody>
      </p:sp>
      <p:sp>
        <p:nvSpPr>
          <p:cNvPr id="133" name="CustomShape 3"/>
          <p:cNvSpPr/>
          <p:nvPr/>
        </p:nvSpPr>
        <p:spPr>
          <a:xfrm>
            <a:off x="296640" y="1315440"/>
            <a:ext cx="7981560" cy="241920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1" lang="en-US" sz="1600" spc="-1" strike="noStrike">
                <a:solidFill>
                  <a:srgbClr val="000000"/>
                </a:solidFill>
                <a:latin typeface="Times New Roman"/>
                <a:ea typeface="SimSun"/>
              </a:rPr>
              <a:t>Immanuel Wallerstein's The </a:t>
            </a:r>
            <a:r>
              <a:rPr b="1" lang="en-US" sz="1600" spc="-1" strike="noStrike">
                <a:solidFill>
                  <a:srgbClr val="00b050"/>
                </a:solidFill>
                <a:latin typeface="Times New Roman"/>
                <a:ea typeface="SimSun"/>
              </a:rPr>
              <a:t>Modern World-System </a:t>
            </a:r>
            <a:r>
              <a:rPr b="1" lang="en-US" sz="1600" spc="-1" strike="noStrike">
                <a:solidFill>
                  <a:srgbClr val="000000"/>
                </a:solidFill>
                <a:latin typeface="Times New Roman"/>
                <a:ea typeface="SimSun"/>
              </a:rPr>
              <a:t>a</a:t>
            </a:r>
            <a:r>
              <a:rPr b="1" i="1" lang="en-US" sz="1600" spc="-1" strike="noStrike">
                <a:solidFill>
                  <a:srgbClr val="000000"/>
                </a:solidFill>
                <a:latin typeface="Times New Roman"/>
                <a:ea typeface="SimSun"/>
              </a:rPr>
              <a:t>ims;</a:t>
            </a:r>
            <a:endParaRPr b="0" lang="en-US" sz="1600" spc="-1" strike="noStrike">
              <a:latin typeface="Arial"/>
            </a:endParaRPr>
          </a:p>
          <a:p>
            <a:pPr marL="285840" indent="-284760" algn="just">
              <a:lnSpc>
                <a:spcPct val="107000"/>
              </a:lnSpc>
              <a:spcAft>
                <a:spcPts val="799"/>
              </a:spcAft>
              <a:buClr>
                <a:srgbClr val="000000"/>
              </a:buClr>
              <a:buFont typeface="Wingdings" charset="2"/>
              <a:buChar char=""/>
            </a:pPr>
            <a:r>
              <a:rPr b="1" i="1" lang="en-US" sz="1600" spc="-1" strike="noStrike">
                <a:solidFill>
                  <a:srgbClr val="000000"/>
                </a:solidFill>
                <a:latin typeface="Times New Roman"/>
                <a:ea typeface="SimSun"/>
              </a:rPr>
              <a:t> </a:t>
            </a:r>
            <a:r>
              <a:rPr b="1" i="1" lang="en-US" sz="1600" spc="-1" strike="noStrike">
                <a:solidFill>
                  <a:srgbClr val="000000"/>
                </a:solidFill>
                <a:latin typeface="Times New Roman"/>
                <a:ea typeface="SimSun"/>
              </a:rPr>
              <a:t>To achieve a clean conceptual break with theories of </a:t>
            </a:r>
            <a:r>
              <a:rPr b="1" i="1" lang="en-US" sz="1600" spc="-1" strike="noStrike">
                <a:solidFill>
                  <a:srgbClr val="000000"/>
                </a:solidFill>
                <a:highlight>
                  <a:srgbClr val="ffff00"/>
                </a:highlight>
                <a:latin typeface="Times New Roman"/>
                <a:ea typeface="SimSun"/>
              </a:rPr>
              <a:t>"modernization" </a:t>
            </a:r>
            <a:endParaRPr b="0" lang="en-US" sz="1600" spc="-1" strike="noStrike">
              <a:latin typeface="Arial"/>
            </a:endParaRPr>
          </a:p>
          <a:p>
            <a:pPr marL="285840" indent="-284760" algn="just">
              <a:lnSpc>
                <a:spcPct val="107000"/>
              </a:lnSpc>
              <a:spcAft>
                <a:spcPts val="799"/>
              </a:spcAft>
              <a:buClr>
                <a:srgbClr val="000000"/>
              </a:buClr>
              <a:buFont typeface="Wingdings" charset="2"/>
              <a:buChar char=""/>
            </a:pPr>
            <a:r>
              <a:rPr b="1" i="1" lang="en-US" sz="1600" spc="-1" strike="noStrike">
                <a:solidFill>
                  <a:srgbClr val="000000"/>
                </a:solidFill>
                <a:highlight>
                  <a:srgbClr val="ffff00"/>
                </a:highlight>
                <a:latin typeface="Times New Roman"/>
                <a:ea typeface="SimSun"/>
              </a:rPr>
              <a:t>And thus provide a new theoretical paradigm to guide our investigations of the emergence </a:t>
            </a:r>
            <a:endParaRPr b="0" lang="en-US" sz="1600" spc="-1" strike="noStrike">
              <a:latin typeface="Arial"/>
            </a:endParaRPr>
          </a:p>
          <a:p>
            <a:pPr marL="285840" indent="-284760" algn="just">
              <a:lnSpc>
                <a:spcPct val="107000"/>
              </a:lnSpc>
              <a:spcAft>
                <a:spcPts val="799"/>
              </a:spcAft>
              <a:buClr>
                <a:srgbClr val="000000"/>
              </a:buClr>
              <a:buFont typeface="Wingdings" charset="2"/>
              <a:buChar char=""/>
            </a:pPr>
            <a:r>
              <a:rPr b="1" i="1" lang="en-US" sz="1600" spc="-1" strike="noStrike">
                <a:solidFill>
                  <a:srgbClr val="000000"/>
                </a:solidFill>
                <a:highlight>
                  <a:srgbClr val="ffff00"/>
                </a:highlight>
                <a:latin typeface="Times New Roman"/>
                <a:ea typeface="SimSun"/>
              </a:rPr>
              <a:t>And development of capitalism, </a:t>
            </a:r>
            <a:endParaRPr b="0" lang="en-US" sz="1600" spc="-1" strike="noStrike">
              <a:latin typeface="Arial"/>
            </a:endParaRPr>
          </a:p>
          <a:p>
            <a:pPr marL="285840" indent="-284760" algn="just">
              <a:lnSpc>
                <a:spcPct val="107000"/>
              </a:lnSpc>
              <a:spcAft>
                <a:spcPts val="799"/>
              </a:spcAft>
              <a:buClr>
                <a:srgbClr val="000000"/>
              </a:buClr>
              <a:buFont typeface="Wingdings" charset="2"/>
              <a:buChar char=""/>
            </a:pPr>
            <a:r>
              <a:rPr b="1" i="1" lang="en-US" sz="1600" spc="-1" strike="noStrike">
                <a:solidFill>
                  <a:srgbClr val="000000"/>
                </a:solidFill>
                <a:highlight>
                  <a:srgbClr val="ffff00"/>
                </a:highlight>
                <a:latin typeface="Times New Roman"/>
                <a:ea typeface="SimSun"/>
              </a:rPr>
              <a:t>Industrialism, </a:t>
            </a:r>
            <a:endParaRPr b="0" lang="en-US" sz="1600" spc="-1" strike="noStrike">
              <a:latin typeface="Arial"/>
            </a:endParaRPr>
          </a:p>
          <a:p>
            <a:pPr marL="285840" indent="-284760" algn="just">
              <a:lnSpc>
                <a:spcPct val="107000"/>
              </a:lnSpc>
              <a:spcAft>
                <a:spcPts val="799"/>
              </a:spcAft>
              <a:buClr>
                <a:srgbClr val="000000"/>
              </a:buClr>
              <a:buFont typeface="Wingdings" charset="2"/>
              <a:buChar char=""/>
            </a:pPr>
            <a:r>
              <a:rPr b="1" i="1" lang="en-US" sz="1600" spc="-1" strike="noStrike">
                <a:solidFill>
                  <a:srgbClr val="000000"/>
                </a:solidFill>
                <a:highlight>
                  <a:srgbClr val="ffff00"/>
                </a:highlight>
                <a:latin typeface="Times New Roman"/>
                <a:ea typeface="SimSun"/>
              </a:rPr>
              <a:t>And national states. </a:t>
            </a:r>
            <a:endParaRPr b="0" lang="en-US" sz="1600" spc="-1" strike="noStrike">
              <a:latin typeface="Arial"/>
            </a:endParaRPr>
          </a:p>
        </p:txBody>
      </p:sp>
      <p:sp>
        <p:nvSpPr>
          <p:cNvPr id="134" name="CustomShape 4"/>
          <p:cNvSpPr/>
          <p:nvPr/>
        </p:nvSpPr>
        <p:spPr>
          <a:xfrm>
            <a:off x="230760" y="5581080"/>
            <a:ext cx="11754360" cy="97200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0" lang="en-US" sz="1600" spc="-1" strike="noStrike">
                <a:solidFill>
                  <a:srgbClr val="000000"/>
                </a:solidFill>
                <a:latin typeface="Times New Roman"/>
                <a:ea typeface="SimSun"/>
              </a:rPr>
              <a:t> </a:t>
            </a:r>
            <a:r>
              <a:rPr b="0" lang="en-US" sz="1600" spc="-1" strike="noStrike">
                <a:solidFill>
                  <a:srgbClr val="000000"/>
                </a:solidFill>
                <a:latin typeface="Times New Roman"/>
                <a:ea typeface="SimSun"/>
              </a:rPr>
              <a:t>This impressive undertaking could hardly be more appropriately </a:t>
            </a:r>
            <a:r>
              <a:rPr b="1" lang="en-US" sz="1600" spc="-1" strike="noStrike">
                <a:solidFill>
                  <a:srgbClr val="000000"/>
                </a:solidFill>
                <a:latin typeface="Times New Roman"/>
                <a:ea typeface="SimSun"/>
              </a:rPr>
              <a:t>timed and aimed. </a:t>
            </a:r>
            <a:endParaRPr b="0" lang="en-US" sz="1600" spc="-1" strike="noStrike">
              <a:latin typeface="Arial"/>
            </a:endParaRPr>
          </a:p>
          <a:p>
            <a:pPr marL="285840" indent="-284760" algn="just">
              <a:lnSpc>
                <a:spcPct val="107000"/>
              </a:lnSpc>
              <a:spcAft>
                <a:spcPts val="799"/>
              </a:spcAft>
              <a:buClr>
                <a:srgbClr val="000000"/>
              </a:buClr>
              <a:buFont typeface="Wingdings" charset="2"/>
              <a:buChar char=""/>
            </a:pPr>
            <a:r>
              <a:rPr b="0" lang="en-US" sz="1600" spc="-1" strike="noStrike">
                <a:solidFill>
                  <a:srgbClr val="000000"/>
                </a:solidFill>
                <a:latin typeface="Times New Roman"/>
                <a:ea typeface="SimSun"/>
              </a:rPr>
              <a:t>For quite some time, </a:t>
            </a:r>
            <a:r>
              <a:rPr b="1" lang="en-US" sz="1600" spc="-1" strike="noStrike">
                <a:solidFill>
                  <a:srgbClr val="000000"/>
                </a:solidFill>
                <a:latin typeface="Times New Roman"/>
                <a:ea typeface="SimSun"/>
              </a:rPr>
              <a:t>modernization approaches</a:t>
            </a:r>
            <a:r>
              <a:rPr b="0" lang="en-US" sz="1600" spc="-1" strike="noStrike">
                <a:solidFill>
                  <a:srgbClr val="000000"/>
                </a:solidFill>
                <a:latin typeface="Times New Roman"/>
                <a:ea typeface="SimSun"/>
              </a:rPr>
              <a:t> have been subjected to telling </a:t>
            </a:r>
            <a:r>
              <a:rPr b="1" lang="en-US" sz="1600" spc="-1" strike="noStrike">
                <a:solidFill>
                  <a:srgbClr val="000000"/>
                </a:solidFill>
                <a:latin typeface="Times New Roman"/>
                <a:ea typeface="SimSun"/>
              </a:rPr>
              <a:t>critical attacks </a:t>
            </a:r>
            <a:r>
              <a:rPr b="0" lang="en-US" sz="1600" spc="-1" strike="noStrike">
                <a:solidFill>
                  <a:srgbClr val="000000"/>
                </a:solidFill>
                <a:latin typeface="Times New Roman"/>
                <a:ea typeface="SimSun"/>
              </a:rPr>
              <a:t>(e.g., Gusfield 1967; Frank 1966; Bendix 1967; Tipps 1973; Smith 1973; Tilly 1975, chap. 9). </a:t>
            </a:r>
            <a:endParaRPr b="0" lang="en-US" sz="1600" spc="-1" strike="noStrike">
              <a:latin typeface="Arial"/>
            </a:endParaRPr>
          </a:p>
        </p:txBody>
      </p:sp>
      <p:pic>
        <p:nvPicPr>
          <p:cNvPr id="135" name="Picture 2" descr="https://tse1.mm.bing.net/th?id=OIP.p0vuC3RZzEIwIDApsUBaZgHaFG&amp;pid=Api&amp;P=0&amp;w=258&amp;h=178"/>
          <p:cNvPicPr/>
          <p:nvPr/>
        </p:nvPicPr>
        <p:blipFill>
          <a:blip r:embed="rId1"/>
          <a:stretch/>
        </p:blipFill>
        <p:spPr>
          <a:xfrm>
            <a:off x="9461880" y="1284480"/>
            <a:ext cx="2456280" cy="1694520"/>
          </a:xfrm>
          <a:prstGeom prst="rect">
            <a:avLst/>
          </a:prstGeom>
          <a:ln>
            <a:noFill/>
          </a:ln>
        </p:spPr>
      </p:pic>
      <p:pic>
        <p:nvPicPr>
          <p:cNvPr id="136" name="Picture 4" descr="https://tse2.mm.bing.net/th?id=OIP.NkpiiRiMbEnH0JUCRZO_twHaFK&amp;pid=Api&amp;P=0&amp;w=239&amp;h=167"/>
          <p:cNvPicPr/>
          <p:nvPr/>
        </p:nvPicPr>
        <p:blipFill>
          <a:blip r:embed="rId2"/>
          <a:stretch/>
        </p:blipFill>
        <p:spPr>
          <a:xfrm>
            <a:off x="558360" y="3840480"/>
            <a:ext cx="2275560" cy="1428840"/>
          </a:xfrm>
          <a:prstGeom prst="rect">
            <a:avLst/>
          </a:prstGeom>
          <a:ln>
            <a:noFill/>
          </a:ln>
        </p:spPr>
      </p:pic>
      <p:pic>
        <p:nvPicPr>
          <p:cNvPr id="137" name="Picture 6" descr="https://tse2.mm.bing.net/th?id=OIP.506ehF6U4KqGE6P_2W6_wQHaEK&amp;pid=Api&amp;P=0&amp;w=317&amp;h=179"/>
          <p:cNvPicPr/>
          <p:nvPr/>
        </p:nvPicPr>
        <p:blipFill>
          <a:blip r:embed="rId3"/>
          <a:stretch/>
        </p:blipFill>
        <p:spPr>
          <a:xfrm>
            <a:off x="3108960" y="4023360"/>
            <a:ext cx="2577960" cy="1447200"/>
          </a:xfrm>
          <a:prstGeom prst="rect">
            <a:avLst/>
          </a:prstGeom>
          <a:ln>
            <a:noFill/>
          </a:ln>
        </p:spPr>
      </p:pic>
      <p:pic>
        <p:nvPicPr>
          <p:cNvPr id="138" name="Picture 8" descr="https://tse1.mm.bing.net/th?id=OIP.ftnaoXghQ_JLc_ZjVZcJOgHaDE&amp;pid=Api&amp;P=0&amp;w=397&amp;h=165"/>
          <p:cNvPicPr/>
          <p:nvPr/>
        </p:nvPicPr>
        <p:blipFill>
          <a:blip r:embed="rId4"/>
          <a:stretch/>
        </p:blipFill>
        <p:spPr>
          <a:xfrm>
            <a:off x="6675120" y="3108960"/>
            <a:ext cx="5211360" cy="247140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19920" y="187920"/>
            <a:ext cx="5501880" cy="455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2400" spc="-1" strike="noStrike">
                <a:solidFill>
                  <a:srgbClr val="000000"/>
                </a:solidFill>
                <a:latin typeface="comic"/>
                <a:ea typeface="SimSun"/>
              </a:rPr>
              <a:t>“</a:t>
            </a:r>
            <a:r>
              <a:rPr b="1" lang="en-US" sz="2400" spc="-1" strike="noStrike">
                <a:solidFill>
                  <a:srgbClr val="000000"/>
                </a:solidFill>
                <a:latin typeface="comic"/>
                <a:ea typeface="SimSun"/>
              </a:rPr>
              <a:t>modernization theorists” </a:t>
            </a:r>
            <a:endParaRPr b="0" lang="en-US" sz="2400" spc="-1" strike="noStrike">
              <a:latin typeface="Arial"/>
            </a:endParaRPr>
          </a:p>
        </p:txBody>
      </p:sp>
      <p:sp>
        <p:nvSpPr>
          <p:cNvPr id="140" name="CustomShape 2"/>
          <p:cNvSpPr/>
          <p:nvPr/>
        </p:nvSpPr>
        <p:spPr>
          <a:xfrm>
            <a:off x="548640" y="762840"/>
            <a:ext cx="11457720" cy="1065240"/>
          </a:xfrm>
          <a:prstGeom prst="rect">
            <a:avLst/>
          </a:prstGeom>
          <a:noFill/>
          <a:ln>
            <a:noFill/>
          </a:ln>
        </p:spPr>
        <p:style>
          <a:lnRef idx="0"/>
          <a:fillRef idx="0"/>
          <a:effectRef idx="0"/>
          <a:fontRef idx="minor"/>
        </p:style>
        <p:txBody>
          <a:bodyPr lIns="90000" rIns="90000" tIns="45000" bIns="45000">
            <a:spAutoFit/>
          </a:bodyPr>
          <a:p>
            <a:pPr algn="just">
              <a:lnSpc>
                <a:spcPct val="100000"/>
              </a:lnSpc>
              <a:spcAft>
                <a:spcPts val="799"/>
              </a:spcAft>
            </a:pPr>
            <a:r>
              <a:rPr b="0" lang="en-US" sz="2000" spc="-1" strike="noStrike">
                <a:solidFill>
                  <a:srgbClr val="000000"/>
                </a:solidFill>
                <a:latin typeface="Times New Roman"/>
                <a:ea typeface="SimSun"/>
              </a:rPr>
              <a:t> </a:t>
            </a:r>
            <a:r>
              <a:rPr b="0" lang="en-US" sz="2000" spc="-1" strike="noStrike">
                <a:solidFill>
                  <a:srgbClr val="000000"/>
                </a:solidFill>
                <a:latin typeface="Times New Roman"/>
                <a:ea typeface="SimSun"/>
              </a:rPr>
              <a:t>Moreover,</a:t>
            </a:r>
            <a:r>
              <a:rPr b="1" lang="en-US" sz="2000" spc="-1" strike="noStrike">
                <a:solidFill>
                  <a:srgbClr val="000000"/>
                </a:solidFill>
                <a:latin typeface="Times New Roman"/>
                <a:ea typeface="SimSun"/>
              </a:rPr>
              <a:t> </a:t>
            </a:r>
            <a:r>
              <a:rPr b="1" lang="en-US" sz="2400" spc="-1" strike="noStrike">
                <a:solidFill>
                  <a:srgbClr val="000000"/>
                </a:solidFill>
                <a:latin typeface="Times New Roman"/>
                <a:ea typeface="SimSun"/>
              </a:rPr>
              <a:t>modernization theorists </a:t>
            </a:r>
            <a:r>
              <a:rPr b="0" lang="en-US" sz="2000" spc="-1" strike="noStrike">
                <a:solidFill>
                  <a:srgbClr val="000000"/>
                </a:solidFill>
                <a:latin typeface="Times New Roman"/>
                <a:ea typeface="SimSun"/>
              </a:rPr>
              <a:t>have been criticized for the </a:t>
            </a:r>
            <a:r>
              <a:rPr b="1" lang="en-US" sz="2000" spc="-1" strike="noStrike">
                <a:solidFill>
                  <a:srgbClr val="000000"/>
                </a:solidFill>
                <a:latin typeface="Times New Roman"/>
                <a:ea typeface="SimSun"/>
              </a:rPr>
              <a:t>method of explanation </a:t>
            </a:r>
            <a:r>
              <a:rPr b="0" lang="en-US" sz="2000" spc="-1" strike="noStrike">
                <a:solidFill>
                  <a:srgbClr val="000000"/>
                </a:solidFill>
                <a:latin typeface="Times New Roman"/>
                <a:ea typeface="SimSun"/>
              </a:rPr>
              <a:t>they frequently employ: </a:t>
            </a:r>
            <a:r>
              <a:rPr b="1" lang="en-US" sz="2000" spc="-1" strike="noStrike">
                <a:solidFill>
                  <a:srgbClr val="000000"/>
                </a:solidFill>
                <a:latin typeface="Times New Roman"/>
                <a:ea typeface="SimSun"/>
              </a:rPr>
              <a:t>A historical ideal types of "tradition" Vs "modernity" </a:t>
            </a:r>
            <a:r>
              <a:rPr b="0" lang="en-US" sz="2000" spc="-1" strike="noStrike">
                <a:solidFill>
                  <a:srgbClr val="000000"/>
                </a:solidFill>
                <a:latin typeface="Times New Roman"/>
                <a:ea typeface="SimSun"/>
              </a:rPr>
              <a:t>are elaborated and then </a:t>
            </a:r>
            <a:r>
              <a:rPr b="1" lang="en-US" sz="2000" spc="-1" strike="noStrike">
                <a:solidFill>
                  <a:srgbClr val="000000"/>
                </a:solidFill>
                <a:latin typeface="Times New Roman"/>
                <a:ea typeface="SimSun"/>
              </a:rPr>
              <a:t>applied to national cases; </a:t>
            </a:r>
            <a:endParaRPr b="0" lang="en-US" sz="2000" spc="-1" strike="noStrike">
              <a:latin typeface="Arial"/>
            </a:endParaRPr>
          </a:p>
        </p:txBody>
      </p:sp>
      <p:sp>
        <p:nvSpPr>
          <p:cNvPr id="141" name="CustomShape 3"/>
          <p:cNvSpPr/>
          <p:nvPr/>
        </p:nvSpPr>
        <p:spPr>
          <a:xfrm>
            <a:off x="311760" y="1919160"/>
            <a:ext cx="11630880" cy="143028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1" lang="en-US" sz="1800" spc="-1" strike="noStrike">
                <a:solidFill>
                  <a:srgbClr val="000000"/>
                </a:solidFill>
                <a:latin typeface="Times New Roman"/>
                <a:ea typeface="SimSun"/>
              </a:rPr>
              <a:t>If the evidence seems to fit, one assumes that a particular historical instance is adequately explained; </a:t>
            </a:r>
            <a:r>
              <a:rPr b="0" lang="en-US" sz="1800" spc="-1" strike="noStrike">
                <a:solidFill>
                  <a:srgbClr val="000000"/>
                </a:solidFill>
                <a:latin typeface="Times New Roman"/>
                <a:ea typeface="SimSun"/>
              </a:rPr>
              <a:t>if not, one </a:t>
            </a:r>
            <a:r>
              <a:rPr b="1" lang="en-US" sz="1800" spc="-1" strike="noStrike">
                <a:solidFill>
                  <a:srgbClr val="000000"/>
                </a:solidFill>
                <a:latin typeface="Times New Roman"/>
                <a:ea typeface="SimSun"/>
              </a:rPr>
              <a:t>looks for the "chance" factors that account for its unorthodoxy</a:t>
            </a:r>
            <a:r>
              <a:rPr b="0" lang="en-US" sz="1800" spc="-1" strike="noStrike">
                <a:solidFill>
                  <a:srgbClr val="000000"/>
                </a:solidFill>
                <a:latin typeface="Times New Roman"/>
                <a:ea typeface="SimSun"/>
              </a:rPr>
              <a:t>.</a:t>
            </a:r>
            <a:endParaRPr b="0" lang="en-US" sz="1800" spc="-1" strike="noStrike">
              <a:latin typeface="Arial"/>
            </a:endParaRPr>
          </a:p>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 </a:t>
            </a:r>
            <a:r>
              <a:rPr b="0" lang="en-US" sz="1800" spc="-1" strike="noStrike">
                <a:solidFill>
                  <a:srgbClr val="000000"/>
                </a:solidFill>
                <a:latin typeface="Times New Roman"/>
                <a:ea typeface="SimSun"/>
              </a:rPr>
              <a:t>In the opening pages of </a:t>
            </a:r>
            <a:r>
              <a:rPr b="1" lang="en-US" sz="1800" spc="-1" strike="noStrike">
                <a:solidFill>
                  <a:srgbClr val="000000"/>
                </a:solidFill>
                <a:latin typeface="Times New Roman"/>
                <a:ea typeface="SimSun"/>
              </a:rPr>
              <a:t>The Modern World-System, </a:t>
            </a:r>
            <a:r>
              <a:rPr b="0" lang="en-US" sz="1800" spc="-1" strike="noStrike">
                <a:solidFill>
                  <a:srgbClr val="000000"/>
                </a:solidFill>
                <a:latin typeface="Times New Roman"/>
                <a:ea typeface="SimSun"/>
              </a:rPr>
              <a:t>and in a related essay (also published in 1974) called </a:t>
            </a:r>
            <a:r>
              <a:rPr b="1" i="1" lang="en-US" sz="2000" spc="-1" strike="noStrike">
                <a:solidFill>
                  <a:srgbClr val="000000"/>
                </a:solidFill>
                <a:latin typeface="Times New Roman"/>
                <a:ea typeface="SimSun"/>
              </a:rPr>
              <a:t>"The Rise and Future Demise of the World Capitalist System," </a:t>
            </a:r>
            <a:endParaRPr b="0" lang="en-US" sz="2000" spc="-1" strike="noStrike">
              <a:latin typeface="Arial"/>
            </a:endParaRPr>
          </a:p>
        </p:txBody>
      </p:sp>
      <p:sp>
        <p:nvSpPr>
          <p:cNvPr id="142" name="CustomShape 4"/>
          <p:cNvSpPr/>
          <p:nvPr/>
        </p:nvSpPr>
        <p:spPr>
          <a:xfrm>
            <a:off x="329400" y="3419280"/>
            <a:ext cx="11449440" cy="136476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Wallerstein unequivocally </a:t>
            </a:r>
            <a:r>
              <a:rPr b="1" lang="en-US" sz="1800" spc="-1" strike="noStrike">
                <a:solidFill>
                  <a:srgbClr val="000000"/>
                </a:solidFill>
                <a:latin typeface="Times New Roman"/>
                <a:ea typeface="SimSun"/>
              </a:rPr>
              <a:t>defines his approach</a:t>
            </a:r>
            <a:r>
              <a:rPr b="0" lang="en-US" sz="1800" spc="-1" strike="noStrike">
                <a:solidFill>
                  <a:srgbClr val="000000"/>
                </a:solidFill>
                <a:latin typeface="Times New Roman"/>
                <a:ea typeface="SimSun"/>
              </a:rPr>
              <a:t> </a:t>
            </a:r>
            <a:r>
              <a:rPr b="1" lang="en-US" sz="1800" spc="-1" strike="noStrike">
                <a:solidFill>
                  <a:srgbClr val="000000"/>
                </a:solidFill>
                <a:latin typeface="Times New Roman"/>
                <a:ea typeface="SimSun"/>
              </a:rPr>
              <a:t>in direct opposition</a:t>
            </a:r>
            <a:r>
              <a:rPr b="0" lang="en-US" sz="1800" spc="-1" strike="noStrike">
                <a:solidFill>
                  <a:srgbClr val="000000"/>
                </a:solidFill>
                <a:latin typeface="Times New Roman"/>
                <a:ea typeface="SimSun"/>
              </a:rPr>
              <a:t> to </a:t>
            </a:r>
            <a:r>
              <a:rPr b="1" lang="en-US" sz="1800" spc="-1" strike="noStrike">
                <a:solidFill>
                  <a:srgbClr val="000000"/>
                </a:solidFill>
                <a:latin typeface="Times New Roman"/>
                <a:ea typeface="SimSun"/>
              </a:rPr>
              <a:t>these features of modernization theory. </a:t>
            </a:r>
            <a:endParaRPr b="0" lang="en-US" sz="1800" spc="-1" strike="noStrike">
              <a:latin typeface="Arial"/>
            </a:endParaRPr>
          </a:p>
          <a:p>
            <a:pPr algn="just">
              <a:lnSpc>
                <a:spcPct val="107000"/>
              </a:lnSpc>
              <a:spcAft>
                <a:spcPts val="799"/>
              </a:spcAft>
            </a:pPr>
            <a:r>
              <a:rPr b="0" lang="en-US" sz="1800" spc="-1" strike="noStrike">
                <a:solidFill>
                  <a:srgbClr val="000000"/>
                </a:solidFill>
                <a:latin typeface="Times New Roman"/>
                <a:ea typeface="SimSun"/>
              </a:rPr>
              <a:t>Thus in his book he will concentrate on explaining the </a:t>
            </a:r>
            <a:r>
              <a:rPr b="1" lang="en-US" sz="1800" spc="-1" strike="noStrike">
                <a:solidFill>
                  <a:srgbClr val="000000"/>
                </a:solidFill>
                <a:latin typeface="Times New Roman"/>
                <a:ea typeface="SimSun"/>
              </a:rPr>
              <a:t>structure</a:t>
            </a:r>
            <a:r>
              <a:rPr b="0" lang="en-US" sz="1800" spc="-1" strike="noStrike">
                <a:solidFill>
                  <a:srgbClr val="000000"/>
                </a:solidFill>
                <a:latin typeface="Times New Roman"/>
                <a:ea typeface="SimSun"/>
              </a:rPr>
              <a:t> and </a:t>
            </a:r>
            <a:r>
              <a:rPr b="1" lang="en-US" sz="1800" spc="-1" strike="noStrike">
                <a:solidFill>
                  <a:srgbClr val="000000"/>
                </a:solidFill>
                <a:latin typeface="Times New Roman"/>
                <a:ea typeface="SimSun"/>
              </a:rPr>
              <a:t>functioning of capitalism as a world economic system,</a:t>
            </a:r>
            <a:r>
              <a:rPr b="0" lang="en-US" sz="1800" spc="-1" strike="noStrike">
                <a:solidFill>
                  <a:srgbClr val="000000"/>
                </a:solidFill>
                <a:latin typeface="Times New Roman"/>
                <a:ea typeface="SimSun"/>
              </a:rPr>
              <a:t> </a:t>
            </a:r>
            <a:r>
              <a:rPr b="1" lang="en-US" sz="1800" spc="-1" strike="noStrike">
                <a:solidFill>
                  <a:srgbClr val="000000"/>
                </a:solidFill>
                <a:latin typeface="Times New Roman"/>
                <a:ea typeface="SimSun"/>
              </a:rPr>
              <a:t>viewing sovereign states</a:t>
            </a:r>
            <a:r>
              <a:rPr b="0" lang="en-US" sz="1800" spc="-1" strike="noStrike">
                <a:solidFill>
                  <a:srgbClr val="000000"/>
                </a:solidFill>
                <a:latin typeface="Times New Roman"/>
                <a:ea typeface="SimSun"/>
              </a:rPr>
              <a:t> as but </a:t>
            </a:r>
            <a:r>
              <a:rPr b="1" i="1" lang="en-US" sz="1800" spc="-1" strike="noStrike">
                <a:solidFill>
                  <a:srgbClr val="000000"/>
                </a:solidFill>
                <a:latin typeface="Times New Roman"/>
                <a:ea typeface="SimSun"/>
              </a:rPr>
              <a:t>"one kind of organizational structure among others within this single social system"</a:t>
            </a:r>
            <a:r>
              <a:rPr b="0" lang="en-US" sz="1800" spc="-1" strike="noStrike">
                <a:solidFill>
                  <a:srgbClr val="000000"/>
                </a:solidFill>
                <a:latin typeface="Times New Roman"/>
                <a:ea typeface="SimSun"/>
              </a:rPr>
              <a:t> (p. 7). </a:t>
            </a:r>
            <a:endParaRPr b="0" lang="en-US" sz="1800" spc="-1" strike="noStrike">
              <a:latin typeface="Arial"/>
            </a:endParaRPr>
          </a:p>
        </p:txBody>
      </p:sp>
      <p:sp>
        <p:nvSpPr>
          <p:cNvPr id="143" name="CustomShape 5"/>
          <p:cNvSpPr/>
          <p:nvPr/>
        </p:nvSpPr>
        <p:spPr>
          <a:xfrm>
            <a:off x="267840" y="5009760"/>
            <a:ext cx="11565000" cy="165816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Equally important, he intends to avoid the </a:t>
            </a:r>
            <a:r>
              <a:rPr b="1" lang="en-US" sz="1800" spc="-1" strike="noStrike">
                <a:solidFill>
                  <a:srgbClr val="000000"/>
                </a:solidFill>
                <a:latin typeface="Times New Roman"/>
                <a:ea typeface="SimSun"/>
              </a:rPr>
              <a:t>"intellectual dead-end of a historical model-building"</a:t>
            </a:r>
            <a:r>
              <a:rPr b="0" lang="en-US" sz="1800" spc="-1" strike="noStrike">
                <a:solidFill>
                  <a:srgbClr val="000000"/>
                </a:solidFill>
                <a:latin typeface="Times New Roman"/>
                <a:ea typeface="SimSun"/>
              </a:rPr>
              <a:t> (1974, p. 388) by grounding his theorizing in </a:t>
            </a:r>
            <a:r>
              <a:rPr b="1" lang="en-US" sz="1800" spc="-1" strike="noStrike">
                <a:solidFill>
                  <a:srgbClr val="000000"/>
                </a:solidFill>
                <a:latin typeface="Times New Roman"/>
                <a:ea typeface="SimSun"/>
              </a:rPr>
              <a:t>an analysis of the historically specific emergence and development of capitalism since the sixteenth century. </a:t>
            </a:r>
            <a:endParaRPr b="0" lang="en-US" sz="1800" spc="-1" strike="noStrike">
              <a:latin typeface="Arial"/>
            </a:endParaRPr>
          </a:p>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He hopes thereby to demonstrate “That to be historically specific is not to fail to be analytically universal," that "the only road to nomothetic propositions is through the historically concrete" (1974, p. 391).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214200" y="568800"/>
            <a:ext cx="11845080" cy="383040"/>
          </a:xfrm>
          <a:prstGeom prst="rect">
            <a:avLst/>
          </a:prstGeom>
          <a:noFill/>
          <a:ln>
            <a:noFill/>
          </a:ln>
        </p:spPr>
        <p:style>
          <a:lnRef idx="0"/>
          <a:fillRef idx="0"/>
          <a:effectRef idx="0"/>
          <a:fontRef idx="minor"/>
        </p:style>
        <p:txBody>
          <a:bodyPr lIns="90000" rIns="90000" tIns="45000" bIns="45000">
            <a:spAutoFit/>
          </a:bodyPr>
          <a:p>
            <a:pPr marL="343080" indent="-342000" algn="ctr">
              <a:lnSpc>
                <a:spcPct val="107000"/>
              </a:lnSpc>
              <a:spcAft>
                <a:spcPts val="799"/>
              </a:spcAft>
              <a:buClr>
                <a:srgbClr val="000000"/>
              </a:buClr>
              <a:buFont typeface="Wingdings" charset="2"/>
              <a:buChar char=""/>
            </a:pPr>
            <a:r>
              <a:rPr b="1" lang="en-US" sz="1800" spc="-1" strike="noStrike">
                <a:solidFill>
                  <a:srgbClr val="000000"/>
                </a:solidFill>
                <a:latin typeface="Times New Roman"/>
                <a:ea typeface="SimSun"/>
              </a:rPr>
              <a:t>The Modern World-System is a theoretically ambitious work that deserves to be critically analyzed as such. </a:t>
            </a:r>
            <a:endParaRPr b="0" lang="en-US" sz="1800" spc="-1" strike="noStrike">
              <a:latin typeface="Arial"/>
            </a:endParaRPr>
          </a:p>
        </p:txBody>
      </p:sp>
      <p:sp>
        <p:nvSpPr>
          <p:cNvPr id="145" name="CustomShape 2"/>
          <p:cNvSpPr/>
          <p:nvPr/>
        </p:nvSpPr>
        <p:spPr>
          <a:xfrm>
            <a:off x="691920" y="1091880"/>
            <a:ext cx="11045880" cy="205308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Wallerstein's arguments are too misleading theoretically and historically to be accepted at face value. </a:t>
            </a:r>
            <a:endParaRPr b="0" lang="en-US" sz="1800" spc="-1" strike="noStrike">
              <a:latin typeface="Arial"/>
            </a:endParaRPr>
          </a:p>
          <a:p>
            <a:pPr algn="just">
              <a:lnSpc>
                <a:spcPct val="107000"/>
              </a:lnSpc>
              <a:spcAft>
                <a:spcPts val="799"/>
              </a:spcAft>
            </a:pPr>
            <a:r>
              <a:rPr b="0" lang="en-US" sz="1800" spc="-1" strike="noStrike">
                <a:solidFill>
                  <a:srgbClr val="000000"/>
                </a:solidFill>
                <a:latin typeface="Times New Roman"/>
                <a:ea typeface="SimSun"/>
              </a:rPr>
              <a:t>Because The Modern World-System does suffer from</a:t>
            </a:r>
            <a:r>
              <a:rPr b="1" lang="en-US" sz="1800" spc="-1" strike="noStrike">
                <a:solidFill>
                  <a:srgbClr val="000000"/>
                </a:solidFill>
                <a:latin typeface="Times New Roman"/>
                <a:ea typeface="SimSun"/>
              </a:rPr>
              <a:t> inadequacies</a:t>
            </a:r>
            <a:r>
              <a:rPr b="0" lang="en-US" sz="1800" spc="-1" strike="noStrike">
                <a:solidFill>
                  <a:srgbClr val="000000"/>
                </a:solidFill>
                <a:latin typeface="Times New Roman"/>
                <a:ea typeface="SimSun"/>
              </a:rPr>
              <a:t> of reasoning and evidence, there may be </a:t>
            </a:r>
            <a:r>
              <a:rPr b="1" lang="en-US" sz="1800" spc="-1" strike="noStrike">
                <a:solidFill>
                  <a:srgbClr val="000000"/>
                </a:solidFill>
                <a:latin typeface="Times New Roman"/>
                <a:ea typeface="SimSun"/>
              </a:rPr>
              <a:t>hypercritical reviews</a:t>
            </a:r>
            <a:r>
              <a:rPr b="0" lang="en-US" sz="1800" spc="-1" strike="noStrike">
                <a:solidFill>
                  <a:srgbClr val="000000"/>
                </a:solidFill>
                <a:latin typeface="Times New Roman"/>
                <a:ea typeface="SimSun"/>
              </a:rPr>
              <a:t> that will use the book's weaknesses as an excuse for dismissing out of hand any such world-historical or Marxist-oriented approach. </a:t>
            </a:r>
            <a:endParaRPr b="0" lang="en-US" sz="1800" spc="-1" strike="noStrike">
              <a:latin typeface="Arial"/>
            </a:endParaRPr>
          </a:p>
          <a:p>
            <a:pPr marL="343080" indent="-34200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With such an evaluation I have </a:t>
            </a:r>
            <a:r>
              <a:rPr b="1" lang="en-US" sz="1800" spc="-1" strike="noStrike">
                <a:solidFill>
                  <a:srgbClr val="000000"/>
                </a:solidFill>
                <a:latin typeface="Times New Roman"/>
                <a:ea typeface="SimSun"/>
              </a:rPr>
              <a:t>no sympathy.</a:t>
            </a:r>
            <a:r>
              <a:rPr b="0" lang="en-US" sz="1800" spc="-1" strike="noStrike">
                <a:solidFill>
                  <a:srgbClr val="000000"/>
                </a:solidFill>
                <a:latin typeface="Times New Roman"/>
                <a:ea typeface="SimSun"/>
              </a:rPr>
              <a:t> Like many other important pioneering works, Wallerstein's </a:t>
            </a:r>
            <a:r>
              <a:rPr b="1" lang="en-US" sz="1800" spc="-1" strike="noStrike">
                <a:solidFill>
                  <a:srgbClr val="000000"/>
                </a:solidFill>
                <a:latin typeface="Times New Roman"/>
                <a:ea typeface="SimSun"/>
              </a:rPr>
              <a:t>Modern World-System overreaches</a:t>
            </a:r>
            <a:r>
              <a:rPr b="0" lang="en-US" sz="1800" spc="-1" strike="noStrike">
                <a:solidFill>
                  <a:srgbClr val="000000"/>
                </a:solidFill>
                <a:latin typeface="Times New Roman"/>
                <a:ea typeface="SimSun"/>
              </a:rPr>
              <a:t> itself </a:t>
            </a:r>
            <a:r>
              <a:rPr b="1" lang="en-US" sz="1800" spc="-1" strike="noStrike">
                <a:solidFill>
                  <a:srgbClr val="000000"/>
                </a:solidFill>
                <a:latin typeface="Times New Roman"/>
                <a:ea typeface="SimSun"/>
              </a:rPr>
              <a:t>and falls short of its aims.</a:t>
            </a:r>
            <a:r>
              <a:rPr b="0" lang="en-US" sz="1800" spc="-1" strike="noStrike">
                <a:solidFill>
                  <a:srgbClr val="000000"/>
                </a:solidFill>
                <a:latin typeface="Times New Roman"/>
                <a:ea typeface="SimSun"/>
              </a:rPr>
              <a:t> </a:t>
            </a:r>
            <a:endParaRPr b="0" lang="en-US" sz="1800" spc="-1" strike="noStrike">
              <a:latin typeface="Arial"/>
            </a:endParaRPr>
          </a:p>
        </p:txBody>
      </p:sp>
      <p:sp>
        <p:nvSpPr>
          <p:cNvPr id="146" name="CustomShape 3"/>
          <p:cNvSpPr/>
          <p:nvPr/>
        </p:nvSpPr>
        <p:spPr>
          <a:xfrm>
            <a:off x="691920" y="3379320"/>
            <a:ext cx="10114920" cy="1658160"/>
          </a:xfrm>
          <a:prstGeom prst="rect">
            <a:avLst/>
          </a:prstGeom>
          <a:noFill/>
          <a:ln>
            <a:noFill/>
          </a:ln>
        </p:spPr>
        <p:style>
          <a:lnRef idx="0"/>
          <a:fillRef idx="0"/>
          <a:effectRef idx="0"/>
          <a:fontRef idx="minor"/>
        </p:style>
        <p:txBody>
          <a:bodyPr lIns="90000" rIns="90000" tIns="45000" bIns="45000">
            <a:spAutoFit/>
          </a:bodyPr>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It is therefore </a:t>
            </a:r>
            <a:r>
              <a:rPr b="1" lang="en-US" sz="1800" spc="-1" strike="noStrike">
                <a:solidFill>
                  <a:srgbClr val="000000"/>
                </a:solidFill>
                <a:latin typeface="Times New Roman"/>
                <a:ea typeface="SimSun"/>
              </a:rPr>
              <a:t>incumbent especially upon those of us who are sympathetic to its aims to subject this work to rigorous critical scrutiny. </a:t>
            </a:r>
            <a:endParaRPr b="0" lang="en-US" sz="1800" spc="-1" strike="noStrike">
              <a:latin typeface="Arial"/>
            </a:endParaRPr>
          </a:p>
          <a:p>
            <a:pPr marL="285840" indent="-284760" algn="just">
              <a:lnSpc>
                <a:spcPct val="107000"/>
              </a:lnSpc>
              <a:spcAft>
                <a:spcPts val="799"/>
              </a:spcAft>
              <a:buClr>
                <a:srgbClr val="000000"/>
              </a:buClr>
              <a:buFont typeface="Wingdings" charset="2"/>
              <a:buChar char=""/>
            </a:pPr>
            <a:r>
              <a:rPr b="0" lang="en-US" sz="1800" spc="-1" strike="noStrike">
                <a:solidFill>
                  <a:srgbClr val="000000"/>
                </a:solidFill>
                <a:latin typeface="Times New Roman"/>
                <a:ea typeface="SimSun"/>
              </a:rPr>
              <a:t>For the true contribution of The Modern World-System will lie, not in the proliferation of empirical research based uncritically upon it, but in the theoretical controversies and advances it can spark among its friends. </a:t>
            </a:r>
            <a:endParaRPr b="0" lang="en-US" sz="1800" spc="-1" strike="noStrike">
              <a:latin typeface="Arial"/>
            </a:endParaRPr>
          </a:p>
        </p:txBody>
      </p:sp>
      <p:sp>
        <p:nvSpPr>
          <p:cNvPr id="147" name="CustomShape 4"/>
          <p:cNvSpPr/>
          <p:nvPr/>
        </p:nvSpPr>
        <p:spPr>
          <a:xfrm>
            <a:off x="691920" y="5267880"/>
            <a:ext cx="11301120" cy="1038600"/>
          </a:xfrm>
          <a:prstGeom prst="rect">
            <a:avLst/>
          </a:prstGeom>
          <a:noFill/>
          <a:ln>
            <a:noFill/>
          </a:ln>
        </p:spPr>
        <p:style>
          <a:lnRef idx="0"/>
          <a:fillRef idx="0"/>
          <a:effectRef idx="0"/>
          <a:fontRef idx="minor"/>
        </p:style>
        <p:txBody>
          <a:bodyPr lIns="90000" rIns="90000" tIns="45000" bIns="45000">
            <a:spAutoFit/>
          </a:bodyPr>
          <a:p>
            <a:pPr algn="ctr">
              <a:lnSpc>
                <a:spcPct val="107000"/>
              </a:lnSpc>
              <a:spcAft>
                <a:spcPts val="799"/>
              </a:spcAft>
            </a:pPr>
            <a:r>
              <a:rPr b="1" lang="en-US" sz="2400" spc="-1" strike="noStrike">
                <a:solidFill>
                  <a:srgbClr val="000000"/>
                </a:solidFill>
                <a:latin typeface="Times New Roman"/>
                <a:ea typeface="SimSun"/>
              </a:rPr>
              <a:t>In this spirit, let me begin the necessary process of critique in </a:t>
            </a:r>
            <a:r>
              <a:rPr b="1" lang="en-US" sz="2800" spc="-1" strike="noStrike">
                <a:solidFill>
                  <a:srgbClr val="000000"/>
                </a:solidFill>
                <a:highlight>
                  <a:srgbClr val="ffff00"/>
                </a:highlight>
                <a:latin typeface="Times New Roman"/>
                <a:ea typeface="SimSun"/>
              </a:rPr>
              <a:t>this review essay.</a:t>
            </a:r>
            <a:endParaRPr b="0" lang="en-US" sz="2800" spc="-1" strike="noStrike">
              <a:latin typeface="Arial"/>
            </a:endParaRPr>
          </a:p>
          <a:p>
            <a:pPr algn="ctr">
              <a:lnSpc>
                <a:spcPct val="107000"/>
              </a:lnSpc>
              <a:spcAft>
                <a:spcPts val="799"/>
              </a:spcAft>
            </a:pPr>
            <a:r>
              <a:rPr b="0" lang="en-US" sz="2400" spc="-1" strike="noStrike">
                <a:solidFill>
                  <a:srgbClr val="000000"/>
                </a:solidFill>
                <a:highlight>
                  <a:srgbClr val="ffff00"/>
                </a:highlight>
                <a:latin typeface="Times New Roman"/>
                <a:ea typeface="SimSun"/>
              </a:rPr>
              <a:t> </a:t>
            </a:r>
            <a:endParaRPr b="0" lang="en-US" sz="2400" spc="-1" strike="noStrike">
              <a:latin typeface="Arial"/>
            </a:endParaRPr>
          </a:p>
        </p:txBody>
      </p:sp>
      <p:sp>
        <p:nvSpPr>
          <p:cNvPr id="148" name="CustomShape 5"/>
          <p:cNvSpPr/>
          <p:nvPr/>
        </p:nvSpPr>
        <p:spPr>
          <a:xfrm>
            <a:off x="4477320" y="174240"/>
            <a:ext cx="4955760" cy="45540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00"/>
                </a:solidFill>
                <a:latin typeface="comic"/>
                <a:ea typeface="SimSun"/>
              </a:rPr>
              <a:t>modernization theorists…..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0" y="590760"/>
            <a:ext cx="12001320" cy="385740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2000" spc="-1" strike="noStrike">
                <a:solidFill>
                  <a:srgbClr val="000000"/>
                </a:solidFill>
                <a:highlight>
                  <a:srgbClr val="ffff00"/>
                </a:highlight>
                <a:latin typeface="Times New Roman"/>
                <a:ea typeface="SimSun"/>
              </a:rPr>
              <a:t>Wallerstein insists that;</a:t>
            </a:r>
            <a:endParaRPr b="0" lang="en-US" sz="2000" spc="-1" strike="noStrike">
              <a:latin typeface="Arial"/>
            </a:endParaRPr>
          </a:p>
          <a:p>
            <a:pPr marL="514440" indent="-284760" algn="just">
              <a:lnSpc>
                <a:spcPct val="107000"/>
              </a:lnSpc>
              <a:spcAft>
                <a:spcPts val="799"/>
              </a:spcAft>
              <a:buClr>
                <a:srgbClr val="000000"/>
              </a:buClr>
              <a:buFont typeface="Wingdings" charset="2"/>
              <a:buChar char=""/>
            </a:pPr>
            <a:r>
              <a:rPr b="0" lang="en-US" sz="1800" spc="-1" strike="noStrike">
                <a:solidFill>
                  <a:srgbClr val="000000"/>
                </a:solidFill>
                <a:highlight>
                  <a:srgbClr val="ffff00"/>
                </a:highlight>
                <a:latin typeface="Times New Roman"/>
                <a:ea typeface="SimSun"/>
              </a:rPr>
              <a:t> </a:t>
            </a:r>
            <a:r>
              <a:rPr b="0" lang="en-US" sz="1800" spc="-1" strike="noStrike">
                <a:solidFill>
                  <a:srgbClr val="000000"/>
                </a:solidFill>
                <a:highlight>
                  <a:srgbClr val="ffff00"/>
                </a:highlight>
                <a:latin typeface="Times New Roman"/>
                <a:ea typeface="SimSun"/>
              </a:rPr>
              <a:t>Any theory of social change must refer to a </a:t>
            </a:r>
            <a:r>
              <a:rPr b="1" lang="en-US" sz="1800" spc="-1" strike="noStrike">
                <a:solidFill>
                  <a:srgbClr val="000000"/>
                </a:solidFill>
                <a:highlight>
                  <a:srgbClr val="ffff00"/>
                </a:highlight>
                <a:latin typeface="Times New Roman"/>
                <a:ea typeface="SimSun"/>
              </a:rPr>
              <a:t>"social system"-</a:t>
            </a:r>
            <a:r>
              <a:rPr b="0" lang="en-US" sz="1800" spc="-1" strike="noStrike">
                <a:solidFill>
                  <a:srgbClr val="000000"/>
                </a:solidFill>
                <a:highlight>
                  <a:srgbClr val="ffff00"/>
                </a:highlight>
                <a:latin typeface="Times New Roman"/>
                <a:ea typeface="SimSun"/>
              </a:rPr>
              <a:t>that is, a </a:t>
            </a:r>
            <a:r>
              <a:rPr b="1" lang="en-US" sz="1800" spc="-1" strike="noStrike">
                <a:solidFill>
                  <a:srgbClr val="000000"/>
                </a:solidFill>
                <a:highlight>
                  <a:srgbClr val="ffff00"/>
                </a:highlight>
                <a:latin typeface="Times New Roman"/>
                <a:ea typeface="SimSun"/>
              </a:rPr>
              <a:t>"largely self-contained"</a:t>
            </a:r>
            <a:r>
              <a:rPr b="0" lang="en-US" sz="1800" spc="-1" strike="noStrike">
                <a:solidFill>
                  <a:srgbClr val="000000"/>
                </a:solidFill>
                <a:highlight>
                  <a:srgbClr val="ffff00"/>
                </a:highlight>
                <a:latin typeface="Times New Roman"/>
                <a:ea typeface="SimSun"/>
              </a:rPr>
              <a:t> entity whose </a:t>
            </a:r>
            <a:r>
              <a:rPr b="1" lang="en-US" sz="1800" spc="-1" strike="noStrike">
                <a:solidFill>
                  <a:srgbClr val="000000"/>
                </a:solidFill>
                <a:highlight>
                  <a:srgbClr val="ffff00"/>
                </a:highlight>
                <a:latin typeface="Times New Roman"/>
                <a:ea typeface="SimSun"/>
              </a:rPr>
              <a:t>develop mental dynamics</a:t>
            </a:r>
            <a:r>
              <a:rPr b="0" lang="en-US" sz="1800" spc="-1" strike="noStrike">
                <a:solidFill>
                  <a:srgbClr val="000000"/>
                </a:solidFill>
                <a:highlight>
                  <a:srgbClr val="ffff00"/>
                </a:highlight>
                <a:latin typeface="Times New Roman"/>
                <a:ea typeface="SimSun"/>
              </a:rPr>
              <a:t> are </a:t>
            </a:r>
            <a:r>
              <a:rPr b="1" lang="en-US" sz="1800" spc="-1" strike="noStrike">
                <a:solidFill>
                  <a:srgbClr val="000000"/>
                </a:solidFill>
                <a:highlight>
                  <a:srgbClr val="ffff00"/>
                </a:highlight>
                <a:latin typeface="Times New Roman"/>
                <a:ea typeface="SimSun"/>
              </a:rPr>
              <a:t>"largely internal"</a:t>
            </a:r>
            <a:r>
              <a:rPr b="0" lang="en-US" sz="1800" spc="-1" strike="noStrike">
                <a:solidFill>
                  <a:srgbClr val="000000"/>
                </a:solidFill>
                <a:highlight>
                  <a:srgbClr val="ffff00"/>
                </a:highlight>
                <a:latin typeface="Times New Roman"/>
                <a:ea typeface="SimSun"/>
              </a:rPr>
              <a:t> (p. 347). </a:t>
            </a:r>
            <a:endParaRPr b="0" lang="en-US" sz="1800" spc="-1" strike="noStrike">
              <a:latin typeface="Arial"/>
            </a:endParaRPr>
          </a:p>
          <a:p>
            <a:pPr marL="514440" indent="-284760" algn="just">
              <a:lnSpc>
                <a:spcPct val="107000"/>
              </a:lnSpc>
              <a:spcAft>
                <a:spcPts val="799"/>
              </a:spcAft>
              <a:buClr>
                <a:srgbClr val="000000"/>
              </a:buClr>
              <a:buFont typeface="Wingdings" charset="2"/>
              <a:buChar char=""/>
            </a:pPr>
            <a:r>
              <a:rPr b="1" lang="en-US" sz="1800" spc="-1" strike="noStrike">
                <a:solidFill>
                  <a:srgbClr val="000000"/>
                </a:solidFill>
                <a:highlight>
                  <a:srgbClr val="ffff00"/>
                </a:highlight>
                <a:latin typeface="Times New Roman"/>
                <a:ea typeface="SimSun"/>
              </a:rPr>
              <a:t>For self-containment</a:t>
            </a:r>
            <a:r>
              <a:rPr b="0" lang="en-US" sz="1800" spc="-1" strike="noStrike">
                <a:solidFill>
                  <a:srgbClr val="000000"/>
                </a:solidFill>
                <a:highlight>
                  <a:srgbClr val="ffff00"/>
                </a:highlight>
                <a:latin typeface="Times New Roman"/>
                <a:ea typeface="SimSun"/>
              </a:rPr>
              <a:t> to obtain, he reasons, the entity in question must be based upon a complete </a:t>
            </a:r>
            <a:r>
              <a:rPr b="1" lang="en-US" sz="1800" spc="-1" strike="noStrike">
                <a:solidFill>
                  <a:srgbClr val="000000"/>
                </a:solidFill>
                <a:highlight>
                  <a:srgbClr val="ffff00"/>
                </a:highlight>
                <a:latin typeface="Times New Roman"/>
                <a:ea typeface="SimSun"/>
              </a:rPr>
              <a:t>economic division of labor.</a:t>
            </a:r>
            <a:r>
              <a:rPr b="0" lang="en-US" sz="1800" spc="-1" strike="noStrike">
                <a:solidFill>
                  <a:srgbClr val="000000"/>
                </a:solidFill>
                <a:highlight>
                  <a:srgbClr val="ffff00"/>
                </a:highlight>
                <a:latin typeface="Times New Roman"/>
                <a:ea typeface="SimSun"/>
              </a:rPr>
              <a:t> </a:t>
            </a:r>
            <a:endParaRPr b="0" lang="en-US" sz="1800" spc="-1" strike="noStrike">
              <a:latin typeface="Arial"/>
            </a:endParaRPr>
          </a:p>
          <a:p>
            <a:pPr marL="514440" indent="-284760" algn="just">
              <a:lnSpc>
                <a:spcPct val="107000"/>
              </a:lnSpc>
              <a:spcAft>
                <a:spcPts val="799"/>
              </a:spcAft>
              <a:buClr>
                <a:srgbClr val="000000"/>
              </a:buClr>
              <a:buFont typeface="Wingdings" charset="2"/>
              <a:buChar char=""/>
            </a:pPr>
            <a:r>
              <a:rPr b="0" lang="en-US" sz="1800" spc="-1" strike="noStrike">
                <a:solidFill>
                  <a:srgbClr val="000000"/>
                </a:solidFill>
                <a:highlight>
                  <a:srgbClr val="ffff00"/>
                </a:highlight>
                <a:latin typeface="Times New Roman"/>
                <a:ea typeface="SimSun"/>
              </a:rPr>
              <a:t>Leaving aside </a:t>
            </a:r>
            <a:r>
              <a:rPr b="1" lang="en-US" sz="1800" spc="-1" strike="noStrike">
                <a:solidFill>
                  <a:srgbClr val="000000"/>
                </a:solidFill>
                <a:highlight>
                  <a:srgbClr val="ffff00"/>
                </a:highlight>
                <a:latin typeface="Times New Roman"/>
                <a:ea typeface="SimSun"/>
              </a:rPr>
              <a:t>small-scale</a:t>
            </a:r>
            <a:r>
              <a:rPr b="0" lang="en-US" sz="1800" spc="-1" strike="noStrike">
                <a:solidFill>
                  <a:srgbClr val="000000"/>
                </a:solidFill>
                <a:highlight>
                  <a:srgbClr val="ffff00"/>
                </a:highlight>
                <a:latin typeface="Times New Roman"/>
                <a:ea typeface="SimSun"/>
              </a:rPr>
              <a:t>, </a:t>
            </a:r>
            <a:r>
              <a:rPr b="1" lang="en-US" sz="1800" spc="-1" strike="noStrike">
                <a:solidFill>
                  <a:srgbClr val="000000"/>
                </a:solidFill>
                <a:highlight>
                  <a:srgbClr val="ffff00"/>
                </a:highlight>
                <a:latin typeface="Times New Roman"/>
                <a:ea typeface="SimSun"/>
              </a:rPr>
              <a:t>isolated subsistence societies,</a:t>
            </a:r>
            <a:r>
              <a:rPr b="0" lang="en-US" sz="1800" spc="-1" strike="noStrike">
                <a:solidFill>
                  <a:srgbClr val="000000"/>
                </a:solidFill>
                <a:highlight>
                  <a:srgbClr val="ffff00"/>
                </a:highlight>
                <a:latin typeface="Times New Roman"/>
                <a:ea typeface="SimSun"/>
              </a:rPr>
              <a:t> there have been, he says, only </a:t>
            </a:r>
            <a:r>
              <a:rPr b="1" lang="en-US" sz="1800" spc="-1" strike="noStrike">
                <a:solidFill>
                  <a:srgbClr val="000000"/>
                </a:solidFill>
                <a:highlight>
                  <a:srgbClr val="ffff00"/>
                </a:highlight>
                <a:latin typeface="Times New Roman"/>
                <a:ea typeface="SimSun"/>
              </a:rPr>
              <a:t>two kinds</a:t>
            </a:r>
            <a:r>
              <a:rPr b="0" lang="en-US" sz="1800" spc="-1" strike="noStrike">
                <a:solidFill>
                  <a:srgbClr val="000000"/>
                </a:solidFill>
                <a:highlight>
                  <a:srgbClr val="ffff00"/>
                </a:highlight>
                <a:latin typeface="Times New Roman"/>
                <a:ea typeface="SimSun"/>
              </a:rPr>
              <a:t> of </a:t>
            </a:r>
            <a:r>
              <a:rPr b="1" lang="en-US" sz="1800" spc="-1" strike="noStrike">
                <a:solidFill>
                  <a:srgbClr val="000000"/>
                </a:solidFill>
                <a:highlight>
                  <a:srgbClr val="ffff00"/>
                </a:highlight>
                <a:latin typeface="Times New Roman"/>
                <a:ea typeface="SimSun"/>
              </a:rPr>
              <a:t>large-scale social systems:</a:t>
            </a:r>
            <a:r>
              <a:rPr b="0" lang="en-US" sz="1800" spc="-1" strike="noStrike">
                <a:solidFill>
                  <a:srgbClr val="000000"/>
                </a:solidFill>
                <a:highlight>
                  <a:srgbClr val="ffff00"/>
                </a:highlight>
                <a:latin typeface="Times New Roman"/>
                <a:ea typeface="SimSun"/>
              </a:rPr>
              <a:t> </a:t>
            </a:r>
            <a:endParaRPr b="0" lang="en-US" sz="1800" spc="-1" strike="noStrike">
              <a:latin typeface="Arial"/>
            </a:endParaRPr>
          </a:p>
          <a:p>
            <a:pPr marL="457200" algn="just">
              <a:lnSpc>
                <a:spcPct val="107000"/>
              </a:lnSpc>
              <a:spcAft>
                <a:spcPts val="799"/>
              </a:spcAft>
            </a:pPr>
            <a:r>
              <a:rPr b="0" lang="en-US" sz="1800" spc="-1" strike="noStrike">
                <a:solidFill>
                  <a:srgbClr val="000000"/>
                </a:solidFill>
                <a:highlight>
                  <a:srgbClr val="ffff00"/>
                </a:highlight>
                <a:latin typeface="Times New Roman"/>
                <a:ea typeface="SimSun"/>
              </a:rPr>
              <a:t>(1) </a:t>
            </a:r>
            <a:r>
              <a:rPr b="1" lang="en-US" sz="1800" spc="-1" strike="noStrike">
                <a:solidFill>
                  <a:srgbClr val="000000"/>
                </a:solidFill>
                <a:highlight>
                  <a:srgbClr val="ffff00"/>
                </a:highlight>
                <a:latin typeface="Times New Roman"/>
                <a:ea typeface="SimSun"/>
              </a:rPr>
              <a:t>Empires,</a:t>
            </a:r>
            <a:r>
              <a:rPr b="0" lang="en-US" sz="1800" spc="-1" strike="noStrike">
                <a:solidFill>
                  <a:srgbClr val="000000"/>
                </a:solidFill>
                <a:highlight>
                  <a:srgbClr val="ffff00"/>
                </a:highlight>
                <a:latin typeface="Times New Roman"/>
                <a:ea typeface="SimSun"/>
              </a:rPr>
              <a:t> in which a functional economic division of labor, occupationally not geographically based, is subsumed under an overarching, tribute-collecting imperial state, and </a:t>
            </a:r>
            <a:endParaRPr b="0" lang="en-US" sz="1800" spc="-1" strike="noStrike">
              <a:latin typeface="Arial"/>
            </a:endParaRPr>
          </a:p>
          <a:p>
            <a:pPr marL="457200" algn="just">
              <a:lnSpc>
                <a:spcPct val="107000"/>
              </a:lnSpc>
              <a:spcAft>
                <a:spcPts val="799"/>
              </a:spcAft>
            </a:pPr>
            <a:r>
              <a:rPr b="0" lang="en-US" sz="1800" spc="-1" strike="noStrike">
                <a:solidFill>
                  <a:srgbClr val="000000"/>
                </a:solidFill>
                <a:highlight>
                  <a:srgbClr val="ffff00"/>
                </a:highlight>
                <a:latin typeface="Times New Roman"/>
                <a:ea typeface="SimSun"/>
              </a:rPr>
              <a:t>(2</a:t>
            </a:r>
            <a:r>
              <a:rPr b="1" lang="en-US" sz="1800" spc="-1" strike="noStrike">
                <a:solidFill>
                  <a:srgbClr val="000000"/>
                </a:solidFill>
                <a:highlight>
                  <a:srgbClr val="ffff00"/>
                </a:highlight>
                <a:latin typeface="Times New Roman"/>
                <a:ea typeface="SimSun"/>
              </a:rPr>
              <a:t>) World economies,</a:t>
            </a:r>
            <a:r>
              <a:rPr b="0" lang="en-US" sz="1800" spc="-1" strike="noStrike">
                <a:solidFill>
                  <a:srgbClr val="000000"/>
                </a:solidFill>
                <a:highlight>
                  <a:srgbClr val="ffff00"/>
                </a:highlight>
                <a:latin typeface="Times New Roman"/>
                <a:ea typeface="SimSun"/>
              </a:rPr>
              <a:t> in which there are multiple political sovereignties, no one of which can subsume and control the entire economic system. </a:t>
            </a:r>
            <a:endParaRPr b="0" lang="en-US" sz="1800" spc="-1" strike="noStrike">
              <a:latin typeface="Arial"/>
            </a:endParaRPr>
          </a:p>
        </p:txBody>
      </p:sp>
      <p:sp>
        <p:nvSpPr>
          <p:cNvPr id="150" name="CustomShape 2"/>
          <p:cNvSpPr/>
          <p:nvPr/>
        </p:nvSpPr>
        <p:spPr>
          <a:xfrm>
            <a:off x="362520" y="4667040"/>
            <a:ext cx="11507040" cy="1951560"/>
          </a:xfrm>
          <a:prstGeom prst="rect">
            <a:avLst/>
          </a:prstGeom>
          <a:noFill/>
          <a:ln>
            <a:noFill/>
          </a:ln>
        </p:spPr>
        <p:style>
          <a:lnRef idx="0"/>
          <a:fillRef idx="0"/>
          <a:effectRef idx="0"/>
          <a:fontRef idx="minor"/>
        </p:style>
        <p:txBody>
          <a:bodyPr lIns="90000" rIns="90000" tIns="45000" bIns="45000">
            <a:spAutoFit/>
          </a:bodyPr>
          <a:p>
            <a:pPr marL="228600" algn="just">
              <a:lnSpc>
                <a:spcPct val="107000"/>
              </a:lnSpc>
              <a:spcAft>
                <a:spcPts val="799"/>
              </a:spcAft>
            </a:pPr>
            <a:r>
              <a:rPr b="1" lang="en-US" sz="1800" spc="-1" strike="noStrike">
                <a:solidFill>
                  <a:srgbClr val="000000"/>
                </a:solidFill>
                <a:latin typeface="Times New Roman"/>
                <a:ea typeface="SimSun"/>
              </a:rPr>
              <a:t>A world economy</a:t>
            </a:r>
            <a:r>
              <a:rPr b="0" lang="en-US" sz="1800" spc="-1" strike="noStrike">
                <a:solidFill>
                  <a:srgbClr val="000000"/>
                </a:solidFill>
                <a:latin typeface="Times New Roman"/>
                <a:ea typeface="SimSun"/>
              </a:rPr>
              <a:t> should be, in Wallerstein's view, more able than a world empire to experience </a:t>
            </a:r>
            <a:r>
              <a:rPr b="1" lang="en-US" sz="1800" spc="-1" strike="noStrike">
                <a:solidFill>
                  <a:srgbClr val="000000"/>
                </a:solidFill>
                <a:latin typeface="Times New Roman"/>
                <a:ea typeface="SimSun"/>
              </a:rPr>
              <a:t>sustained economic development</a:t>
            </a:r>
            <a:r>
              <a:rPr b="0" lang="en-US" sz="1800" spc="-1" strike="noStrike">
                <a:solidFill>
                  <a:srgbClr val="000000"/>
                </a:solidFill>
                <a:latin typeface="Times New Roman"/>
                <a:ea typeface="SimSun"/>
              </a:rPr>
              <a:t> precisely because </a:t>
            </a:r>
            <a:r>
              <a:rPr b="1" lang="en-US" sz="1800" spc="-1" strike="noStrike">
                <a:solidFill>
                  <a:srgbClr val="000000"/>
                </a:solidFill>
                <a:latin typeface="Times New Roman"/>
                <a:ea typeface="SimSun"/>
              </a:rPr>
              <a:t>economic actors</a:t>
            </a:r>
            <a:r>
              <a:rPr b="0" lang="en-US" sz="1800" spc="-1" strike="noStrike">
                <a:solidFill>
                  <a:srgbClr val="000000"/>
                </a:solidFill>
                <a:latin typeface="Times New Roman"/>
                <a:ea typeface="SimSun"/>
              </a:rPr>
              <a:t> have more </a:t>
            </a:r>
            <a:r>
              <a:rPr b="1" lang="en-US" sz="1800" spc="-1" strike="noStrike">
                <a:solidFill>
                  <a:srgbClr val="000000"/>
                </a:solidFill>
                <a:latin typeface="Times New Roman"/>
                <a:ea typeface="SimSun"/>
              </a:rPr>
              <a:t>freedom to maneuver and to appropriate and reinvest surpluses</a:t>
            </a:r>
            <a:r>
              <a:rPr b="0" lang="en-US" sz="1800" spc="-1" strike="noStrike">
                <a:solidFill>
                  <a:srgbClr val="000000"/>
                </a:solidFill>
                <a:latin typeface="Times New Roman"/>
                <a:ea typeface="SimSun"/>
              </a:rPr>
              <a:t>.</a:t>
            </a:r>
            <a:endParaRPr b="0" lang="en-US" sz="1800" spc="-1" strike="noStrike">
              <a:latin typeface="Arial"/>
            </a:endParaRPr>
          </a:p>
          <a:p>
            <a:pPr marL="228600" algn="just">
              <a:lnSpc>
                <a:spcPct val="107000"/>
              </a:lnSpc>
              <a:spcAft>
                <a:spcPts val="799"/>
              </a:spcAft>
            </a:pPr>
            <a:r>
              <a:rPr b="1" i="1" lang="en-US" sz="1800" spc="-1" strike="noStrike">
                <a:solidFill>
                  <a:srgbClr val="000000"/>
                </a:solidFill>
                <a:latin typeface="Times New Roman"/>
                <a:ea typeface="SimSun"/>
              </a:rPr>
              <a:t>Such a world economy</a:t>
            </a:r>
            <a:r>
              <a:rPr b="0" lang="en-US" sz="1800" spc="-1" strike="noStrike">
                <a:solidFill>
                  <a:srgbClr val="000000"/>
                </a:solidFill>
                <a:latin typeface="Times New Roman"/>
                <a:ea typeface="SimSun"/>
              </a:rPr>
              <a:t>-of which capitalism from the </a:t>
            </a:r>
            <a:r>
              <a:rPr b="1" lang="en-US" sz="1800" spc="-1" strike="noStrike">
                <a:solidFill>
                  <a:srgbClr val="000000"/>
                </a:solidFill>
                <a:latin typeface="Times New Roman"/>
                <a:ea typeface="SimSun"/>
              </a:rPr>
              <a:t>sixteenth century</a:t>
            </a:r>
            <a:r>
              <a:rPr b="0" lang="en-US" sz="1800" spc="-1" strike="noStrike">
                <a:solidFill>
                  <a:srgbClr val="000000"/>
                </a:solidFill>
                <a:latin typeface="Times New Roman"/>
                <a:ea typeface="SimSun"/>
              </a:rPr>
              <a:t> to the present has been (according to Wallerstein) </a:t>
            </a:r>
            <a:r>
              <a:rPr b="1" lang="en-US" sz="1800" spc="-1" strike="noStrike">
                <a:solidFill>
                  <a:srgbClr val="000000"/>
                </a:solidFill>
                <a:latin typeface="Times New Roman"/>
                <a:ea typeface="SimSun"/>
              </a:rPr>
              <a:t>the only long-lasting historical instance</a:t>
            </a:r>
            <a:r>
              <a:rPr b="0" lang="en-US" sz="1800" spc="-1" strike="noStrike">
                <a:solidFill>
                  <a:srgbClr val="000000"/>
                </a:solidFill>
                <a:latin typeface="Times New Roman"/>
                <a:ea typeface="SimSun"/>
              </a:rPr>
              <a:t>-is based upon </a:t>
            </a:r>
            <a:r>
              <a:rPr b="1" lang="en-US" sz="1800" spc="-1" strike="noStrike">
                <a:solidFill>
                  <a:srgbClr val="000000"/>
                </a:solidFill>
                <a:latin typeface="Times New Roman"/>
                <a:ea typeface="SimSun"/>
              </a:rPr>
              <a:t>a geographically differentiated division of labor</a:t>
            </a:r>
            <a:r>
              <a:rPr b="0" lang="en-US" sz="1800" spc="-1" strike="noStrike">
                <a:solidFill>
                  <a:srgbClr val="000000"/>
                </a:solidFill>
                <a:latin typeface="Times New Roman"/>
                <a:ea typeface="SimSun"/>
              </a:rPr>
              <a:t>, featuring </a:t>
            </a:r>
            <a:r>
              <a:rPr b="1" lang="en-US" sz="1800" spc="-1" strike="noStrike">
                <a:solidFill>
                  <a:srgbClr val="000000"/>
                </a:solidFill>
                <a:latin typeface="Times New Roman"/>
                <a:ea typeface="SimSun"/>
              </a:rPr>
              <a:t>three main zones</a:t>
            </a:r>
            <a:r>
              <a:rPr b="0" lang="en-US" sz="1800" spc="-1" strike="noStrike">
                <a:solidFill>
                  <a:srgbClr val="000000"/>
                </a:solidFill>
                <a:latin typeface="Times New Roman"/>
                <a:ea typeface="SimSun"/>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822920" y="81000"/>
            <a:ext cx="4233600" cy="5770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3200" spc="-1" strike="noStrike">
                <a:solidFill>
                  <a:srgbClr val="000000"/>
                </a:solidFill>
                <a:latin typeface="comic"/>
                <a:ea typeface="SimSun"/>
              </a:rPr>
              <a:t>Three main zones</a:t>
            </a:r>
            <a:endParaRPr b="0" lang="en-US" sz="3200" spc="-1" strike="noStrike">
              <a:latin typeface="Arial"/>
            </a:endParaRPr>
          </a:p>
        </p:txBody>
      </p:sp>
      <p:sp>
        <p:nvSpPr>
          <p:cNvPr id="152" name="CustomShape 2"/>
          <p:cNvSpPr/>
          <p:nvPr/>
        </p:nvSpPr>
        <p:spPr>
          <a:xfrm>
            <a:off x="205920" y="450360"/>
            <a:ext cx="11581200" cy="2244960"/>
          </a:xfrm>
          <a:prstGeom prst="rect">
            <a:avLst/>
          </a:prstGeom>
          <a:noFill/>
          <a:ln>
            <a:noFill/>
          </a:ln>
        </p:spPr>
        <p:style>
          <a:lnRef idx="0"/>
          <a:fillRef idx="0"/>
          <a:effectRef idx="0"/>
          <a:fontRef idx="minor"/>
        </p:style>
        <p:txBody>
          <a:bodyPr lIns="90000" rIns="90000" tIns="45000" bIns="45000">
            <a:spAutoFit/>
          </a:bodyPr>
          <a:p>
            <a:pPr marL="343080" indent="-342000" algn="just">
              <a:lnSpc>
                <a:spcPct val="107000"/>
              </a:lnSpc>
              <a:buClr>
                <a:srgbClr val="000000"/>
              </a:buClr>
              <a:buFont typeface="Calibri Light"/>
              <a:buAutoNum type="alphaLcPeriod"/>
            </a:pPr>
            <a:r>
              <a:rPr b="1" lang="en-US" sz="1800" spc="-1" strike="noStrike">
                <a:solidFill>
                  <a:srgbClr val="000000"/>
                </a:solidFill>
                <a:latin typeface="Times New Roman"/>
                <a:ea typeface="SimSun"/>
              </a:rPr>
              <a:t>Core, </a:t>
            </a:r>
            <a:endParaRPr b="0" lang="en-US" sz="1800" spc="-1" strike="noStrike">
              <a:latin typeface="Arial"/>
            </a:endParaRPr>
          </a:p>
          <a:p>
            <a:pPr marL="343080" indent="-342000" algn="just">
              <a:lnSpc>
                <a:spcPct val="107000"/>
              </a:lnSpc>
              <a:buClr>
                <a:srgbClr val="000000"/>
              </a:buClr>
              <a:buFont typeface="Calibri Light"/>
              <a:buAutoNum type="alphaLcPeriod"/>
            </a:pPr>
            <a:r>
              <a:rPr b="1" lang="en-US" sz="1800" spc="-1" strike="noStrike">
                <a:solidFill>
                  <a:srgbClr val="000000"/>
                </a:solidFill>
                <a:latin typeface="Times New Roman"/>
                <a:ea typeface="SimSun"/>
              </a:rPr>
              <a:t>Semi periphery, </a:t>
            </a:r>
            <a:endParaRPr b="0" lang="en-US" sz="1800" spc="-1" strike="noStrike">
              <a:latin typeface="Arial"/>
            </a:endParaRPr>
          </a:p>
          <a:p>
            <a:pPr marL="343080" indent="-342000" algn="just">
              <a:lnSpc>
                <a:spcPct val="107000"/>
              </a:lnSpc>
              <a:spcAft>
                <a:spcPts val="799"/>
              </a:spcAft>
              <a:buClr>
                <a:srgbClr val="000000"/>
              </a:buClr>
              <a:buFont typeface="Calibri Light"/>
              <a:buAutoNum type="alphaLcPeriod"/>
            </a:pPr>
            <a:r>
              <a:rPr b="1" lang="en-US" sz="1800" spc="-1" strike="noStrike">
                <a:solidFill>
                  <a:srgbClr val="000000"/>
                </a:solidFill>
                <a:latin typeface="Times New Roman"/>
                <a:ea typeface="SimSun"/>
              </a:rPr>
              <a:t>And Periphery tied together by world market trade in bulk commodities that are necessities for everyday consumption.</a:t>
            </a:r>
            <a:r>
              <a:rPr b="0" lang="en-US" sz="1800" spc="-1" strike="noStrike">
                <a:solidFill>
                  <a:srgbClr val="000000"/>
                </a:solidFill>
                <a:latin typeface="Times New Roman"/>
                <a:ea typeface="SimSun"/>
              </a:rPr>
              <a:t> </a:t>
            </a:r>
            <a:endParaRPr b="0" lang="en-US" sz="1800" spc="-1" strike="noStrike">
              <a:latin typeface="Arial"/>
            </a:endParaRPr>
          </a:p>
          <a:p>
            <a:pPr marL="228600" algn="just">
              <a:lnSpc>
                <a:spcPct val="107000"/>
              </a:lnSpc>
              <a:spcAft>
                <a:spcPts val="799"/>
              </a:spcAft>
            </a:pPr>
            <a:r>
              <a:rPr b="0" lang="en-US" sz="1800" spc="-1" strike="noStrike">
                <a:solidFill>
                  <a:srgbClr val="000000"/>
                </a:solidFill>
                <a:latin typeface="Times New Roman"/>
                <a:ea typeface="SimSun"/>
              </a:rPr>
              <a:t>Each major zone of the world economy has an economic structure based upon its particular mixture of economic activities (e.g., </a:t>
            </a:r>
            <a:r>
              <a:rPr b="1" lang="en-US" sz="1800" spc="-1" strike="noStrike">
                <a:solidFill>
                  <a:srgbClr val="000000"/>
                </a:solidFill>
                <a:latin typeface="Times New Roman"/>
                <a:ea typeface="SimSun"/>
              </a:rPr>
              <a:t>industry plus differentiated agriculture in the core; monoculture in the periphery</a:t>
            </a:r>
            <a:r>
              <a:rPr b="0" lang="en-US" sz="1800" spc="-1" strike="noStrike">
                <a:solidFill>
                  <a:srgbClr val="000000"/>
                </a:solidFill>
                <a:latin typeface="Times New Roman"/>
                <a:ea typeface="SimSun"/>
              </a:rPr>
              <a:t>) and its characteristic form of </a:t>
            </a:r>
            <a:r>
              <a:rPr b="1" lang="en-US" sz="1800" spc="-1" strike="noStrike">
                <a:solidFill>
                  <a:srgbClr val="000000"/>
                </a:solidFill>
                <a:latin typeface="Times New Roman"/>
                <a:ea typeface="SimSun"/>
              </a:rPr>
              <a:t>"labor control"</a:t>
            </a:r>
            <a:r>
              <a:rPr b="0" lang="en-US" sz="1800" spc="-1" strike="noStrike">
                <a:solidFill>
                  <a:srgbClr val="000000"/>
                </a:solidFill>
                <a:latin typeface="Times New Roman"/>
                <a:ea typeface="SimSun"/>
              </a:rPr>
              <a:t> </a:t>
            </a:r>
            <a:endParaRPr b="0" lang="en-US" sz="1800" spc="-1" strike="noStrike">
              <a:latin typeface="Arial"/>
            </a:endParaRPr>
          </a:p>
        </p:txBody>
      </p:sp>
      <p:pic>
        <p:nvPicPr>
          <p:cNvPr id="153" name="Picture 2" descr="http://egg-humangeography.weebly.com/uploads/2/0/5/0/20502018/176195823.gif?380"/>
          <p:cNvPicPr/>
          <p:nvPr/>
        </p:nvPicPr>
        <p:blipFill>
          <a:blip r:embed="rId1"/>
          <a:stretch/>
        </p:blipFill>
        <p:spPr>
          <a:xfrm>
            <a:off x="1663920" y="2719800"/>
            <a:ext cx="8335440" cy="3825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6000" y="1392120"/>
            <a:ext cx="8211600" cy="5734800"/>
          </a:xfrm>
          <a:prstGeom prst="rect">
            <a:avLst/>
          </a:prstGeom>
          <a:noFill/>
          <a:ln>
            <a:noFill/>
          </a:ln>
        </p:spPr>
        <p:style>
          <a:lnRef idx="0"/>
          <a:fillRef idx="0"/>
          <a:effectRef idx="0"/>
          <a:fontRef idx="minor"/>
        </p:style>
        <p:txBody>
          <a:bodyPr lIns="90000" rIns="90000" tIns="45000" bIns="45000">
            <a:spAutoFit/>
          </a:bodyPr>
          <a:p>
            <a:pPr>
              <a:lnSpc>
                <a:spcPct val="115000"/>
              </a:lnSpc>
              <a:spcAft>
                <a:spcPts val="1440"/>
              </a:spcAft>
              <a:tabLst>
                <a:tab algn="l" pos="457200"/>
              </a:tabLst>
            </a:pPr>
            <a:r>
              <a:rPr b="1" lang="en-US" sz="1800" spc="-1" strike="noStrike">
                <a:solidFill>
                  <a:srgbClr val="424142"/>
                </a:solidFill>
                <a:latin typeface="Times New Roman"/>
                <a:ea typeface="Times New Roman"/>
              </a:rPr>
              <a:t>Wallerstein </a:t>
            </a:r>
            <a:r>
              <a:rPr b="0" lang="en-US" sz="1800" spc="-1" strike="noStrike">
                <a:solidFill>
                  <a:srgbClr val="424142"/>
                </a:solidFill>
                <a:latin typeface="Times New Roman"/>
                <a:ea typeface="Times New Roman"/>
              </a:rPr>
              <a:t>divides the world into </a:t>
            </a:r>
            <a:r>
              <a:rPr b="1" lang="en-US" sz="1800" spc="-1" strike="noStrike">
                <a:solidFill>
                  <a:srgbClr val="424142"/>
                </a:solidFill>
                <a:latin typeface="Times New Roman"/>
                <a:ea typeface="Times New Roman"/>
              </a:rPr>
              <a:t>four categories </a:t>
            </a:r>
            <a:r>
              <a:rPr b="0" lang="en-US" sz="1800" spc="-1" strike="noStrike">
                <a:solidFill>
                  <a:srgbClr val="424142"/>
                </a:solidFill>
                <a:latin typeface="Times New Roman"/>
                <a:ea typeface="Times New Roman"/>
              </a:rPr>
              <a:t>of the regions consisting of a few countries. These categories are reflective of the </a:t>
            </a:r>
            <a:r>
              <a:rPr b="1" lang="en-US" sz="1800" spc="-1" strike="noStrike">
                <a:solidFill>
                  <a:srgbClr val="424142"/>
                </a:solidFill>
                <a:latin typeface="Times New Roman"/>
                <a:ea typeface="Times New Roman"/>
              </a:rPr>
              <a:t>political and economic characteristics </a:t>
            </a:r>
            <a:r>
              <a:rPr b="0" lang="en-US" sz="1800" spc="-1" strike="noStrike">
                <a:solidFill>
                  <a:srgbClr val="424142"/>
                </a:solidFill>
                <a:latin typeface="Times New Roman"/>
                <a:ea typeface="Times New Roman"/>
              </a:rPr>
              <a:t>and also the </a:t>
            </a:r>
            <a:r>
              <a:rPr b="1" lang="en-US" sz="1800" spc="-1" strike="noStrike">
                <a:solidFill>
                  <a:srgbClr val="424142"/>
                </a:solidFill>
                <a:latin typeface="Times New Roman"/>
                <a:ea typeface="Times New Roman"/>
              </a:rPr>
              <a:t>relative positions of the countries in the world system</a:t>
            </a:r>
            <a:r>
              <a:rPr b="0" lang="en-US" sz="1800" spc="-1" strike="noStrike">
                <a:solidFill>
                  <a:srgbClr val="424142"/>
                </a:solidFill>
                <a:latin typeface="Times New Roman"/>
                <a:ea typeface="Times New Roman"/>
              </a:rPr>
              <a:t>.</a:t>
            </a:r>
            <a:endParaRPr b="0" lang="en-US" sz="1800" spc="-1" strike="noStrike">
              <a:latin typeface="Arial"/>
            </a:endParaRPr>
          </a:p>
          <a:p>
            <a:pPr marL="457200">
              <a:lnSpc>
                <a:spcPct val="107000"/>
              </a:lnSpc>
              <a:tabLst>
                <a:tab algn="l" pos="457200"/>
              </a:tabLst>
            </a:pPr>
            <a:r>
              <a:rPr b="1" lang="en-US" sz="1800" spc="-1" strike="noStrike">
                <a:solidFill>
                  <a:srgbClr val="000000"/>
                </a:solidFill>
                <a:latin typeface="Times New Roman"/>
                <a:ea typeface="Times New Roman"/>
              </a:rPr>
              <a:t> </a:t>
            </a:r>
            <a:endParaRPr b="0" lang="en-US" sz="1800" spc="-1" strike="noStrike">
              <a:latin typeface="Arial"/>
            </a:endParaRPr>
          </a:p>
          <a:p>
            <a:pPr marL="457200" algn="ctr">
              <a:lnSpc>
                <a:spcPct val="115000"/>
              </a:lnSpc>
              <a:tabLst>
                <a:tab algn="l" pos="457200"/>
              </a:tabLst>
            </a:pPr>
            <a:r>
              <a:rPr b="1" lang="en-US" sz="2000" spc="-1" strike="noStrike">
                <a:solidFill>
                  <a:srgbClr val="000000"/>
                </a:solidFill>
                <a:latin typeface="comic"/>
                <a:ea typeface="Times New Roman"/>
              </a:rPr>
              <a:t>The four categories of world are as follows:</a:t>
            </a:r>
            <a:endParaRPr b="0" lang="en-US" sz="2000" spc="-1" strike="noStrike">
              <a:latin typeface="Arial"/>
            </a:endParaRPr>
          </a:p>
          <a:p>
            <a:pPr marL="457200">
              <a:lnSpc>
                <a:spcPct val="115000"/>
              </a:lnSpc>
              <a:tabLst>
                <a:tab algn="l" pos="457200"/>
              </a:tabLst>
            </a:pPr>
            <a:r>
              <a:rPr b="1" lang="en-US" sz="2000" spc="-1" strike="noStrike">
                <a:solidFill>
                  <a:srgbClr val="000000"/>
                </a:solidFill>
                <a:latin typeface="Times New Roman"/>
                <a:ea typeface="Times New Roman"/>
              </a:rPr>
              <a:t>1. The Core:</a:t>
            </a:r>
            <a:endParaRPr b="0" lang="en-US" sz="2000" spc="-1" strike="noStrike">
              <a:latin typeface="Arial"/>
            </a:endParaRPr>
          </a:p>
          <a:p>
            <a:pPr marL="743040" indent="-284760">
              <a:lnSpc>
                <a:spcPct val="115000"/>
              </a:lnSpc>
              <a:spcAft>
                <a:spcPts val="1440"/>
              </a:spcAft>
              <a:buClr>
                <a:srgbClr val="424142"/>
              </a:buClr>
              <a:buFont typeface="Wingdings" charset="2"/>
              <a:buChar char=""/>
              <a:tabLst>
                <a:tab algn="l" pos="457200"/>
              </a:tabLst>
            </a:pPr>
            <a:r>
              <a:rPr b="1" lang="en-US" sz="2000" spc="-1" strike="noStrike">
                <a:solidFill>
                  <a:srgbClr val="424142"/>
                </a:solidFill>
                <a:latin typeface="Times New Roman"/>
                <a:ea typeface="Times New Roman"/>
              </a:rPr>
              <a:t>During 1450-1670, </a:t>
            </a:r>
            <a:r>
              <a:rPr b="0" lang="en-US" sz="2000" spc="-1" strike="noStrike">
                <a:solidFill>
                  <a:srgbClr val="424142"/>
                </a:solidFill>
                <a:latin typeface="Times New Roman"/>
                <a:ea typeface="Times New Roman"/>
              </a:rPr>
              <a:t>the </a:t>
            </a:r>
            <a:r>
              <a:rPr b="1" lang="en-US" sz="2000" spc="-1" strike="noStrike">
                <a:solidFill>
                  <a:srgbClr val="424142"/>
                </a:solidFill>
                <a:latin typeface="Times New Roman"/>
                <a:ea typeface="Times New Roman"/>
              </a:rPr>
              <a:t>north-western Europe </a:t>
            </a:r>
            <a:r>
              <a:rPr b="0" lang="en-US" sz="2000" spc="-1" strike="noStrike">
                <a:solidFill>
                  <a:srgbClr val="424142"/>
                </a:solidFill>
                <a:latin typeface="Times New Roman"/>
                <a:ea typeface="Times New Roman"/>
              </a:rPr>
              <a:t>developed as the </a:t>
            </a:r>
            <a:r>
              <a:rPr b="1" lang="en-US" sz="2000" spc="-1" strike="noStrike">
                <a:solidFill>
                  <a:srgbClr val="424142"/>
                </a:solidFill>
                <a:latin typeface="Times New Roman"/>
                <a:ea typeface="Times New Roman"/>
              </a:rPr>
              <a:t>first core region</a:t>
            </a:r>
            <a:r>
              <a:rPr b="0" lang="en-US" sz="2000" spc="-1" strike="noStrike">
                <a:solidFill>
                  <a:srgbClr val="424142"/>
                </a:solidFill>
                <a:latin typeface="Times New Roman"/>
                <a:ea typeface="Times New Roman"/>
              </a:rPr>
              <a:t>. This region consisted of </a:t>
            </a:r>
            <a:r>
              <a:rPr b="1" lang="en-US" sz="2000" spc="-1" strike="noStrike">
                <a:solidFill>
                  <a:srgbClr val="424142"/>
                </a:solidFill>
                <a:latin typeface="Times New Roman"/>
                <a:ea typeface="Times New Roman"/>
              </a:rPr>
              <a:t>England, France</a:t>
            </a:r>
            <a:r>
              <a:rPr b="0" lang="en-US" sz="2000" spc="-1" strike="noStrike">
                <a:solidFill>
                  <a:srgbClr val="424142"/>
                </a:solidFill>
                <a:latin typeface="Times New Roman"/>
                <a:ea typeface="Times New Roman"/>
              </a:rPr>
              <a:t> and </a:t>
            </a:r>
            <a:r>
              <a:rPr b="1" lang="en-US" sz="2000" spc="-1" strike="noStrike">
                <a:solidFill>
                  <a:srgbClr val="424142"/>
                </a:solidFill>
                <a:latin typeface="Times New Roman"/>
                <a:ea typeface="Times New Roman"/>
              </a:rPr>
              <a:t>Holland.</a:t>
            </a:r>
            <a:r>
              <a:rPr b="0" lang="en-US" sz="2000" spc="-1" strike="noStrike">
                <a:solidFill>
                  <a:srgbClr val="424142"/>
                </a:solidFill>
                <a:latin typeface="Times New Roman"/>
                <a:ea typeface="Times New Roman"/>
              </a:rPr>
              <a:t> </a:t>
            </a:r>
            <a:endParaRPr b="0" lang="en-US" sz="2000" spc="-1" strike="noStrike">
              <a:latin typeface="Arial"/>
            </a:endParaRPr>
          </a:p>
          <a:p>
            <a:pPr marL="743040" indent="-284760">
              <a:lnSpc>
                <a:spcPct val="115000"/>
              </a:lnSpc>
              <a:spcAft>
                <a:spcPts val="1440"/>
              </a:spcAft>
              <a:buClr>
                <a:srgbClr val="424142"/>
              </a:buClr>
              <a:buFont typeface="Wingdings" charset="2"/>
              <a:buChar char=""/>
              <a:tabLst>
                <a:tab algn="l" pos="457200"/>
              </a:tabLst>
            </a:pPr>
            <a:r>
              <a:rPr b="0" lang="en-US" sz="2000" spc="-1" strike="noStrike">
                <a:solidFill>
                  <a:srgbClr val="424142"/>
                </a:solidFill>
                <a:latin typeface="Times New Roman"/>
                <a:ea typeface="Times New Roman"/>
              </a:rPr>
              <a:t>The states in this region </a:t>
            </a:r>
            <a:r>
              <a:rPr b="1" lang="en-US" sz="2000" spc="-1" strike="noStrike">
                <a:solidFill>
                  <a:srgbClr val="424142"/>
                </a:solidFill>
                <a:latin typeface="Times New Roman"/>
                <a:ea typeface="Times New Roman"/>
              </a:rPr>
              <a:t>developed strong governments and bureaucracies </a:t>
            </a:r>
            <a:r>
              <a:rPr b="0" lang="en-US" sz="2000" spc="-1" strike="noStrike">
                <a:solidFill>
                  <a:srgbClr val="424142"/>
                </a:solidFill>
                <a:latin typeface="Times New Roman"/>
                <a:ea typeface="Times New Roman"/>
              </a:rPr>
              <a:t>which helped them to have </a:t>
            </a:r>
            <a:r>
              <a:rPr b="1" lang="en-US" sz="2000" spc="-1" strike="noStrike">
                <a:solidFill>
                  <a:srgbClr val="424142"/>
                </a:solidFill>
                <a:latin typeface="Times New Roman"/>
                <a:ea typeface="Times New Roman"/>
              </a:rPr>
              <a:t>control over inter­national commerce and extract surpluses </a:t>
            </a:r>
            <a:r>
              <a:rPr b="0" lang="en-US" sz="2000" spc="-1" strike="noStrike">
                <a:solidFill>
                  <a:srgbClr val="424142"/>
                </a:solidFill>
                <a:latin typeface="Times New Roman"/>
                <a:ea typeface="Times New Roman"/>
              </a:rPr>
              <a:t>from this trade for their own benefit. </a:t>
            </a:r>
            <a:endParaRPr b="0" lang="en-US" sz="2000" spc="-1" strike="noStrike">
              <a:latin typeface="Arial"/>
            </a:endParaRPr>
          </a:p>
          <a:p>
            <a:pPr marL="743040" indent="-284760">
              <a:lnSpc>
                <a:spcPct val="115000"/>
              </a:lnSpc>
              <a:spcAft>
                <a:spcPts val="1440"/>
              </a:spcAft>
              <a:buClr>
                <a:srgbClr val="424142"/>
              </a:buClr>
              <a:buFont typeface="Wingdings" charset="2"/>
              <a:buChar char=""/>
              <a:tabLst>
                <a:tab algn="l" pos="457200"/>
              </a:tabLst>
            </a:pPr>
            <a:r>
              <a:rPr b="0" lang="en-US" sz="2000" spc="-1" strike="noStrike">
                <a:solidFill>
                  <a:srgbClr val="424142"/>
                </a:solidFill>
                <a:latin typeface="Times New Roman"/>
                <a:ea typeface="Times New Roman"/>
              </a:rPr>
              <a:t>As a result of the </a:t>
            </a:r>
            <a:r>
              <a:rPr b="1" lang="en-US" sz="2000" spc="-1" strike="noStrike">
                <a:solidFill>
                  <a:srgbClr val="424142"/>
                </a:solidFill>
                <a:latin typeface="Times New Roman"/>
                <a:ea typeface="Times New Roman"/>
              </a:rPr>
              <a:t>crisis of feudalism, </a:t>
            </a:r>
            <a:r>
              <a:rPr b="0" lang="en-US" sz="2000" spc="-1" strike="noStrike">
                <a:solidFill>
                  <a:srgbClr val="424142"/>
                </a:solidFill>
                <a:latin typeface="Times New Roman"/>
                <a:ea typeface="Times New Roman"/>
              </a:rPr>
              <a:t>the</a:t>
            </a:r>
            <a:r>
              <a:rPr b="1" lang="en-US" sz="2000" spc="-1" strike="noStrike">
                <a:solidFill>
                  <a:srgbClr val="424142"/>
                </a:solidFill>
                <a:latin typeface="Times New Roman"/>
                <a:ea typeface="Times New Roman"/>
              </a:rPr>
              <a:t> peasants </a:t>
            </a:r>
            <a:r>
              <a:rPr b="0" lang="en-US" sz="2000" spc="-1" strike="noStrike">
                <a:solidFill>
                  <a:srgbClr val="424142"/>
                </a:solidFill>
                <a:latin typeface="Times New Roman"/>
                <a:ea typeface="Times New Roman"/>
              </a:rPr>
              <a:t>who were </a:t>
            </a:r>
            <a:r>
              <a:rPr b="1" lang="en-US" sz="2000" spc="-1" strike="noStrike">
                <a:solidFill>
                  <a:srgbClr val="424142"/>
                </a:solidFill>
                <a:latin typeface="Times New Roman"/>
                <a:ea typeface="Times New Roman"/>
              </a:rPr>
              <a:t>rendered landless and had to migrate to cities, </a:t>
            </a:r>
            <a:r>
              <a:rPr b="0" lang="en-US" sz="2000" spc="-1" strike="noStrike">
                <a:solidFill>
                  <a:srgbClr val="424142"/>
                </a:solidFill>
                <a:latin typeface="Times New Roman"/>
                <a:ea typeface="Times New Roman"/>
              </a:rPr>
              <a:t>provided </a:t>
            </a:r>
            <a:r>
              <a:rPr b="1" lang="en-US" sz="2000" spc="-1" strike="noStrike">
                <a:solidFill>
                  <a:srgbClr val="424142"/>
                </a:solidFill>
                <a:latin typeface="Times New Roman"/>
                <a:ea typeface="Times New Roman"/>
              </a:rPr>
              <a:t>cheap labour for urban industry </a:t>
            </a:r>
            <a:r>
              <a:rPr b="0" lang="en-US" sz="2000" spc="-1" strike="noStrike">
                <a:solidFill>
                  <a:srgbClr val="424142"/>
                </a:solidFill>
                <a:latin typeface="Times New Roman"/>
                <a:ea typeface="Times New Roman"/>
              </a:rPr>
              <a:t>which helped its development.</a:t>
            </a:r>
            <a:endParaRPr b="0" lang="en-US" sz="2000" spc="-1" strike="noStrike">
              <a:latin typeface="Arial"/>
            </a:endParaRPr>
          </a:p>
        </p:txBody>
      </p:sp>
      <p:pic>
        <p:nvPicPr>
          <p:cNvPr id="155" name="Picture 2" descr="http://egg-humangeography.weebly.com/uploads/2/0/5/0/20502018/176195823.gif?380"/>
          <p:cNvPicPr/>
          <p:nvPr/>
        </p:nvPicPr>
        <p:blipFill>
          <a:blip r:embed="rId1"/>
          <a:stretch/>
        </p:blipFill>
        <p:spPr>
          <a:xfrm>
            <a:off x="4941000" y="179640"/>
            <a:ext cx="2306160" cy="1010880"/>
          </a:xfrm>
          <a:prstGeom prst="rect">
            <a:avLst/>
          </a:prstGeom>
          <a:ln>
            <a:noFill/>
          </a:ln>
        </p:spPr>
      </p:pic>
      <p:pic>
        <p:nvPicPr>
          <p:cNvPr id="156" name="Picture 2" descr="https://www.worldatlas.com/r/w1200-q80/upload/57/b0/c2/uk-01.png"/>
          <p:cNvPicPr/>
          <p:nvPr/>
        </p:nvPicPr>
        <p:blipFill>
          <a:blip r:embed="rId2"/>
          <a:stretch/>
        </p:blipFill>
        <p:spPr>
          <a:xfrm>
            <a:off x="8629920" y="0"/>
            <a:ext cx="3141720" cy="3377520"/>
          </a:xfrm>
          <a:prstGeom prst="rect">
            <a:avLst/>
          </a:prstGeom>
          <a:ln>
            <a:noFill/>
          </a:ln>
        </p:spPr>
      </p:pic>
      <p:pic>
        <p:nvPicPr>
          <p:cNvPr id="157" name="Picture 4" descr="https://maproom-wpengine.netdna-ssl.com/wp-content/uploads/France-regions-3.jpg"/>
          <p:cNvPicPr/>
          <p:nvPr/>
        </p:nvPicPr>
        <p:blipFill>
          <a:blip r:embed="rId3"/>
          <a:stretch/>
        </p:blipFill>
        <p:spPr>
          <a:xfrm>
            <a:off x="8477280" y="3524760"/>
            <a:ext cx="1722600" cy="1685880"/>
          </a:xfrm>
          <a:prstGeom prst="rect">
            <a:avLst/>
          </a:prstGeom>
          <a:ln>
            <a:noFill/>
          </a:ln>
        </p:spPr>
      </p:pic>
      <p:pic>
        <p:nvPicPr>
          <p:cNvPr id="158" name="Picture 6" descr="https://maps-netherlands.com/img/1200/netherlands-city-map.jpg"/>
          <p:cNvPicPr/>
          <p:nvPr/>
        </p:nvPicPr>
        <p:blipFill>
          <a:blip r:embed="rId4"/>
          <a:stretch/>
        </p:blipFill>
        <p:spPr>
          <a:xfrm>
            <a:off x="10506240" y="3457440"/>
            <a:ext cx="1615680" cy="1753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2328</TotalTime>
  <Application>LibreOffice/6.4.7.2$Linux_X86_64 LibreOffice_project/40$Build-2</Application>
  <Words>3436</Words>
  <Paragraphs>259</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2021-08-21T15:58:21Z</dcterms:created>
  <dc:creator>Microsoft account</dc:creator>
  <dc:description/>
  <dc:language>en-US</dc:language>
  <cp:lastModifiedBy/>
  <dcterms:modified xsi:type="dcterms:W3CDTF">2022-03-24T21:36:18Z</dcterms:modified>
  <cp:revision>168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32</vt:i4>
  </property>
</Properties>
</file>