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6" r:id="rId2"/>
    <p:sldId id="28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F95FC-9B4B-42D9-833A-36EE2FD2CC7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6A4D8-5C0D-42C0-A2B0-516A4297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0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7888"/>
            <a:ext cx="5389563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21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8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9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5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C4FE-949B-4800-9A6D-8FDCE346021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0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68411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Algerian" panose="04020705040A02060702" pitchFamily="82" charset="0"/>
              </a:rPr>
              <a:t/>
            </a:r>
            <a:br>
              <a:rPr lang="en-US" sz="2800" dirty="0" smtClean="0">
                <a:latin typeface="Algerian" panose="04020705040A02060702" pitchFamily="82" charset="0"/>
              </a:rPr>
            </a:br>
            <a:r>
              <a:rPr lang="en-US" sz="2800" dirty="0" smtClean="0">
                <a:latin typeface="Algerian" panose="04020705040A02060702" pitchFamily="82" charset="0"/>
              </a:rPr>
              <a:t>Immanuel’s </a:t>
            </a:r>
            <a:r>
              <a:rPr lang="en-US" sz="2800" dirty="0">
                <a:latin typeface="Algerian" panose="04020705040A02060702" pitchFamily="82" charset="0"/>
              </a:rPr>
              <a:t>own </a:t>
            </a:r>
            <a:r>
              <a:rPr lang="en-US" sz="2800" dirty="0" smtClean="0">
                <a:latin typeface="Algerian" panose="04020705040A02060702" pitchFamily="82" charset="0"/>
              </a:rPr>
              <a:t>clarification </a:t>
            </a:r>
            <a:r>
              <a:rPr lang="en-US" sz="2800" dirty="0">
                <a:latin typeface="Algerian" panose="04020705040A02060702" pitchFamily="82" charset="0"/>
              </a:rPr>
              <a:t>of a major issue between us:</a:t>
            </a:r>
            <a:br>
              <a:rPr lang="en-US" sz="2800" dirty="0">
                <a:latin typeface="Algerian" panose="04020705040A02060702" pitchFamily="82" charset="0"/>
              </a:rPr>
            </a:b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73" y="458143"/>
            <a:ext cx="5817973" cy="603322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detail in word usage that distinguishes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 and Gills from 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speak of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“world system.”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speak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“world-systems.”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use 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hyphen;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plural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they do not.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singular because,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and has only been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world system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all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space.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 there have been very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world-systems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modern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world-system”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the “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capitalist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world-economy”) is merely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many….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brings us to the hyphen.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“world-system”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 the world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“of the world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system “that is a world.”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hyphen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since “world” is not an attribute of the system.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two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 a single concept.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 and Gills’ s system is 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system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attributive sense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that it has been tending over time 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world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3005" y="458143"/>
            <a:ext cx="618661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>
                <a:solidFill>
                  <a:srgbClr val="231F20"/>
                </a:solidFill>
                <a:latin typeface="AJensonMM-0-0-880-119-0-0-"/>
              </a:rPr>
              <a:t>Gills’s</a:t>
            </a:r>
            <a:r>
              <a:rPr lang="en-US" sz="2400" b="1" i="1" dirty="0">
                <a:solidFill>
                  <a:srgbClr val="231F20"/>
                </a:solidFill>
                <a:latin typeface="AJensonMM-0-0-880-119-0-0-"/>
              </a:rPr>
              <a:t> and my response was that: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31F20"/>
                </a:solidFill>
                <a:latin typeface="AJensonMM*1-176-23-704-95-0-0-"/>
              </a:rPr>
              <a:t>…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real debate/disagreement revolves around the question of what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constitutes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“system” or a “World(-)system” in particular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endParaRPr lang="en-US" sz="2000" dirty="0" smtClean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view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Amin and </a:t>
            </a:r>
            <a:r>
              <a:rPr lang="en-US" sz="20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Wallerstein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continue in the footsteps of Polanyi and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Finley and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underestimate the importance of capital accumulation via trade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	market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ancient world system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endParaRPr lang="en-US" sz="2000" dirty="0" smtClean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dispute is over the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of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“international” or world system division of labor—not over its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existence….</a:t>
            </a:r>
          </a:p>
          <a:p>
            <a:endParaRPr lang="en-US" sz="2000" dirty="0" smtClean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Wallerstein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stresses what in our view is only a particular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phase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development of this world system division of labor at a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level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integration than may have generally prevailed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earlier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75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1" y="0"/>
            <a:ext cx="12126097" cy="955589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three</a:t>
            </a:r>
            <a:r>
              <a:rPr lang="en-US" sz="2800" dirty="0"/>
              <a:t> </a:t>
            </a:r>
            <a:r>
              <a:rPr lang="en-US" sz="2800" dirty="0">
                <a:latin typeface="Algerian" panose="04020705040A02060702" pitchFamily="82" charset="0"/>
              </a:rPr>
              <a:t>alternative paths to </a:t>
            </a:r>
            <a:r>
              <a:rPr lang="en-US" sz="2800" dirty="0" smtClean="0">
                <a:latin typeface="Algerian" panose="04020705040A02060702" pitchFamily="82" charset="0"/>
              </a:rPr>
              <a:t/>
            </a:r>
            <a:br>
              <a:rPr lang="en-US" sz="2800" dirty="0" smtClean="0">
                <a:latin typeface="Algerian" panose="04020705040A02060702" pitchFamily="82" charset="0"/>
              </a:rPr>
            </a:br>
            <a:r>
              <a:rPr lang="en-US" sz="2800" dirty="0" smtClean="0">
                <a:latin typeface="Algerian" panose="04020705040A02060702" pitchFamily="82" charset="0"/>
              </a:rPr>
              <a:t>“</a:t>
            </a:r>
            <a:r>
              <a:rPr lang="en-US" sz="2800" dirty="0">
                <a:latin typeface="Algerian" panose="04020705040A02060702" pitchFamily="82" charset="0"/>
              </a:rPr>
              <a:t>Challenging Today’s Social </a:t>
            </a:r>
            <a:r>
              <a:rPr lang="en-US" sz="2800" dirty="0" smtClean="0">
                <a:latin typeface="Algerian" panose="04020705040A02060702" pitchFamily="82" charset="0"/>
              </a:rPr>
              <a:t>Science Models”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95" y="1735010"/>
            <a:ext cx="111540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practiced by my friend Bob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Brenner—that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wisdom poses any problem whatsoever;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Stretching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theory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social evolution and the logic of capitalism,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stretched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history, as per Chase-Dunn and Hall and of course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Immanuel and Samir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Letting go of the old models altogether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beginning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model of world-historical development</a:t>
            </a:r>
          </a:p>
        </p:txBody>
      </p:sp>
    </p:spTree>
    <p:extLst>
      <p:ext uri="{BB962C8B-B14F-4D97-AF65-F5344CB8AC3E}">
        <p14:creationId xmlns:p14="http://schemas.microsoft.com/office/powerpoint/2010/main" val="44223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7967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latin typeface="Algerian" panose="04020705040A02060702" pitchFamily="82" charset="0"/>
              </a:rPr>
              <a:t>That is my goal in </a:t>
            </a:r>
            <a:r>
              <a:rPr lang="en-US" sz="2700" i="1" dirty="0" smtClean="0">
                <a:latin typeface="Algerian" panose="04020705040A02060702" pitchFamily="82" charset="0"/>
              </a:rPr>
              <a:t>Reorient: “Global </a:t>
            </a:r>
            <a:r>
              <a:rPr lang="en-US" sz="2700" i="1" dirty="0">
                <a:latin typeface="Algerian" panose="04020705040A02060702" pitchFamily="82" charset="0"/>
              </a:rPr>
              <a:t>Economy in the Asian </a:t>
            </a:r>
            <a:r>
              <a:rPr lang="en-US" sz="2700" i="1" dirty="0" smtClean="0">
                <a:latin typeface="Algerian" panose="04020705040A02060702" pitchFamily="82" charset="0"/>
              </a:rPr>
              <a:t>Age” </a:t>
            </a:r>
            <a:r>
              <a:rPr lang="en-US" sz="2700" dirty="0" smtClean="0">
                <a:latin typeface="Algerian" panose="04020705040A02060702" pitchFamily="82" charset="0"/>
              </a:rPr>
              <a:t>where </a:t>
            </a:r>
            <a:r>
              <a:rPr lang="en-US" sz="2700" dirty="0">
                <a:latin typeface="Algerian" panose="04020705040A02060702" pitchFamily="82" charset="0"/>
              </a:rPr>
              <a:t>Immanuel and I really part </a:t>
            </a:r>
            <a:r>
              <a:rPr lang="en-US" sz="2700" dirty="0" smtClean="0">
                <a:latin typeface="Algerian" panose="04020705040A02060702" pitchFamily="82" charset="0"/>
              </a:rPr>
              <a:t>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" y="1037968"/>
            <a:ext cx="11022228" cy="55811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>
                <a:latin typeface="Algerian" panose="04020705040A02060702" pitchFamily="82" charset="0"/>
              </a:rPr>
              <a:t>I asked myself </a:t>
            </a:r>
            <a:r>
              <a:rPr lang="en-US" b="1" i="1" dirty="0" smtClean="0">
                <a:latin typeface="Algerian" panose="04020705040A02060702" pitchFamily="82" charset="0"/>
              </a:rPr>
              <a:t>three related </a:t>
            </a:r>
            <a:r>
              <a:rPr lang="en-US" b="1" i="1" dirty="0">
                <a:latin typeface="Algerian" panose="04020705040A02060702" pitchFamily="82" charset="0"/>
              </a:rPr>
              <a:t>questions: </a:t>
            </a:r>
            <a:endParaRPr lang="en-US" b="1" i="1" dirty="0" smtClean="0">
              <a:latin typeface="Algerian" panose="04020705040A02060702" pitchFamily="82" charset="0"/>
            </a:endParaRPr>
          </a:p>
          <a:p>
            <a:pPr marL="514350" indent="-514350" algn="just">
              <a:lnSpc>
                <a:spcPct val="120000"/>
              </a:lnSpc>
              <a:buAutoNum type="arabi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implications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Braudel’s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World-Economy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Immanuel’s capitalist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‘Modern World-System’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having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argued that our single World System goes back at least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thousand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just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hundred, years?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20000"/>
              </a:lnSpc>
              <a:buAutoNum type="arabi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implications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continuation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world system since 1400 if Janet Abu-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Lughod’s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“13</a:t>
            </a:r>
            <a:r>
              <a:rPr lang="en-US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Century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System”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 step in the development of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that it did not break down in 1350 as she argued, and was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reborn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Europe in 1450 as Immanuel still insists?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historically/empirically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theoretically/analytically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Braudel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Wallerstein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models of a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world-economy and capitalist modern world-system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unsatisfactory, as I argued in my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“Re-reading”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them in Sanderson ed. (1995)?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5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369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Summery 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518985"/>
            <a:ext cx="11895438" cy="4135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>
                <a:latin typeface="Algerian" panose="04020705040A02060702" pitchFamily="82" charset="0"/>
                <a:cs typeface="Times New Roman" panose="02020603050405020304" pitchFamily="18" charset="0"/>
              </a:rPr>
              <a:t>The moral of the story is </a:t>
            </a:r>
            <a:r>
              <a:rPr lang="en-US" sz="2400" i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therefore</a:t>
            </a:r>
            <a:r>
              <a:rPr lang="en-US" i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outstanding question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theory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praxis ( Practice)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what to do in or about a world that was not born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Europe, as has been mistakenly alleged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suspected)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everybody 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Marx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Weber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Braudel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Immanuel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is instead how to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Reorient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historiography and social theory, to take account not only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Economy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Asian Age”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year 1800 but probably also after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year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(Frank 1998).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strange, and for me sad, that after so long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road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traveled together Immanuel’s and my paths should now diverge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account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so since, to close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personal and theoretical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tribute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can do no better than to quote Immanuel himself where we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still agree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8324" y="4357816"/>
            <a:ext cx="1161535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expectation of universality, however sincerely pursued, has not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fulfilled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far in the historical development of the social sciences…. It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hardly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surprising that the </a:t>
            </a:r>
            <a:r>
              <a:rPr lang="en-US" sz="2400" b="1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sciences that were constructed in Europe </a:t>
            </a:r>
            <a:r>
              <a:rPr lang="en-US" sz="2400" b="1" i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North </a:t>
            </a:r>
            <a:r>
              <a:rPr lang="en-US" sz="2400" b="1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 in the </a:t>
            </a:r>
            <a:r>
              <a:rPr lang="en-US" sz="2400" b="1" i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2400" b="1" i="1" baseline="30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i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century were Eurocentric</a:t>
            </a:r>
            <a:r>
              <a:rPr lang="en-US" sz="2400" b="1" i="1" dirty="0">
                <a:solidFill>
                  <a:srgbClr val="231F20"/>
                </a:solidFill>
                <a:latin typeface="AJensonMM*1-176-23-704-95-0-0-"/>
              </a:rPr>
              <a:t>. </a:t>
            </a:r>
            <a:endParaRPr lang="en-US" sz="2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288324" y="5461687"/>
            <a:ext cx="11615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time felt itself </a:t>
            </a: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culturally </a:t>
            </a:r>
            <a:r>
              <a:rPr lang="en-US" sz="2000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victorious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universalism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off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 to itself, and these responses are in some sense determined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of the </a:t>
            </a: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reigning universalism(s)….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Submitting our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premises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inspection for hidden </a:t>
            </a:r>
            <a:r>
              <a:rPr lang="en-US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unjustified 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priori assumptions is a </a:t>
            </a:r>
            <a:r>
              <a:rPr lang="en-US" sz="2000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for </a:t>
            </a: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social sciences today</a:t>
            </a:r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968" y="0"/>
            <a:ext cx="7251230" cy="4076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746" y="5379308"/>
            <a:ext cx="1187072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Class 2.– </a:t>
            </a:r>
            <a:r>
              <a:rPr lang="en-US" sz="2400" b="1" u="sng" dirty="0" smtClean="0">
                <a:latin typeface="Algerian" panose="04020705040A02060702" pitchFamily="82" charset="0"/>
              </a:rPr>
              <a:t>“World System : </a:t>
            </a:r>
            <a:r>
              <a:rPr lang="en-US" sz="2400" b="1" u="sng" dirty="0" err="1" smtClean="0">
                <a:latin typeface="Algerian" panose="04020705040A02060702" pitchFamily="82" charset="0"/>
              </a:rPr>
              <a:t>Simileritie</a:t>
            </a:r>
            <a:r>
              <a:rPr lang="en-US" sz="2400" b="1" u="sng" dirty="0" smtClean="0">
                <a:latin typeface="Algerian" panose="04020705040A02060702" pitchFamily="82" charset="0"/>
              </a:rPr>
              <a:t> and differences </a:t>
            </a:r>
            <a:r>
              <a:rPr lang="en-US" sz="2400" b="1" dirty="0" smtClean="0">
                <a:latin typeface="Algerian" panose="04020705040A02060702" pitchFamily="82" charset="0"/>
              </a:rPr>
              <a:t>“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-Sunday  9</a:t>
            </a:r>
            <a:r>
              <a:rPr lang="en-US" sz="2400" b="1" baseline="30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th </a:t>
            </a:r>
            <a:r>
              <a:rPr lang="en-US" sz="2400" b="1" dirty="0">
                <a:solidFill>
                  <a:srgbClr val="0070C0"/>
                </a:solidFill>
                <a:latin typeface="Algerian" panose="04020705040A02060702" pitchFamily="82" charset="0"/>
              </a:rPr>
              <a:t>January</a:t>
            </a:r>
            <a:r>
              <a:rPr lang="en-US" sz="2400" b="1" baseline="30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2022 </a:t>
            </a:r>
            <a:r>
              <a:rPr lang="en-US" sz="24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(Mr. </a:t>
            </a:r>
            <a:r>
              <a:rPr lang="en-US" sz="2400" b="1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Hari</a:t>
            </a:r>
            <a:r>
              <a:rPr lang="en-US" sz="24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Koirala</a:t>
            </a:r>
            <a:r>
              <a:rPr lang="en-US" sz="24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and team; 3 </a:t>
            </a:r>
            <a:r>
              <a:rPr lang="en-US" sz="2400" b="1" smtClean="0">
                <a:solidFill>
                  <a:srgbClr val="0070C0"/>
                </a:solidFill>
                <a:latin typeface="Algerian" panose="04020705040A02060702" pitchFamily="82" charset="0"/>
              </a:rPr>
              <a:t>more members )</a:t>
            </a:r>
            <a:endParaRPr lang="en-US" sz="28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746" y="4264629"/>
            <a:ext cx="11565924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Algerian" panose="04020705040A02060702" pitchFamily="82" charset="0"/>
              </a:rPr>
              <a:t>Class 1. </a:t>
            </a:r>
            <a:r>
              <a:rPr lang="en-US" sz="2400" b="1" u="sng" dirty="0">
                <a:latin typeface="Algerian" panose="04020705040A02060702" pitchFamily="82" charset="0"/>
              </a:rPr>
              <a:t>“The continuity  thesis on world development</a:t>
            </a:r>
            <a:r>
              <a:rPr lang="en-US" sz="2400" b="1" dirty="0">
                <a:latin typeface="Algerian" panose="04020705040A02060702" pitchFamily="82" charset="0"/>
              </a:rPr>
              <a:t>” </a:t>
            </a:r>
          </a:p>
          <a:p>
            <a:r>
              <a:rPr lang="en-US" sz="2400" b="1" dirty="0">
                <a:latin typeface="Algerian" panose="04020705040A02060702" pitchFamily="82" charset="0"/>
              </a:rPr>
              <a:t>–  </a:t>
            </a:r>
            <a:r>
              <a:rPr lang="en-US" sz="2400" b="1" dirty="0">
                <a:solidFill>
                  <a:srgbClr val="0070C0"/>
                </a:solidFill>
                <a:latin typeface="Algerian" panose="04020705040A02060702" pitchFamily="82" charset="0"/>
              </a:rPr>
              <a:t>Sunday 2</a:t>
            </a:r>
            <a:r>
              <a:rPr lang="en-US" sz="2400" b="1" baseline="30000" dirty="0">
                <a:solidFill>
                  <a:srgbClr val="0070C0"/>
                </a:solidFill>
                <a:latin typeface="Algerian" panose="04020705040A02060702" pitchFamily="82" charset="0"/>
              </a:rPr>
              <a:t>nd</a:t>
            </a:r>
            <a:r>
              <a:rPr lang="en-US" sz="2400" b="1" dirty="0">
                <a:solidFill>
                  <a:srgbClr val="0070C0"/>
                </a:solidFill>
                <a:latin typeface="Algerian" panose="04020705040A02060702" pitchFamily="82" charset="0"/>
              </a:rPr>
              <a:t> January  2022 </a:t>
            </a:r>
            <a:r>
              <a:rPr lang="en-US" sz="24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(Mr. Anish </a:t>
            </a:r>
            <a:r>
              <a:rPr lang="en-US" sz="2400" b="1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Adhikari</a:t>
            </a:r>
            <a:r>
              <a:rPr lang="en-US" sz="24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and team ; 3 more members )</a:t>
            </a:r>
            <a:endParaRPr lang="en-US" sz="24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WordArt 7"/>
          <p:cNvSpPr>
            <a:spLocks noChangeArrowheads="1" noChangeShapeType="1" noTextEdit="1"/>
          </p:cNvSpPr>
          <p:nvPr/>
        </p:nvSpPr>
        <p:spPr bwMode="auto">
          <a:xfrm>
            <a:off x="-266700" y="1068844"/>
            <a:ext cx="12611100" cy="5627231"/>
          </a:xfrm>
          <a:prstGeom prst="rect">
            <a:avLst/>
          </a:prstGeom>
          <a:solidFill>
            <a:srgbClr val="00B050">
              <a:alpha val="9000"/>
            </a:srgbClr>
          </a:solidFill>
          <a:ln>
            <a:noFill/>
          </a:ln>
        </p:spPr>
        <p:txBody>
          <a:bodyPr spcFirstLastPara="1" wrap="none" fromWordArt="1">
            <a:prstTxWarp prst="textArchUp">
              <a:avLst>
                <a:gd name="adj" fmla="val 12705675"/>
              </a:avLst>
            </a:prstTxWarp>
          </a:bodyPr>
          <a:lstStyle/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050" dirty="0">
              <a:latin typeface="Algerian" panose="04020705040A02060702" pitchFamily="82" charset="0"/>
            </a:endParaRPr>
          </a:p>
          <a:p>
            <a:endParaRPr lang="en-US" sz="1050" dirty="0" smtClean="0">
              <a:latin typeface="Algerian" panose="04020705040A02060702" pitchFamily="82" charset="0"/>
            </a:endParaRPr>
          </a:p>
          <a:p>
            <a:endParaRPr lang="en-US" sz="1400" b="1" dirty="0" smtClean="0">
              <a:latin typeface="Algerian" panose="04020705040A02060702" pitchFamily="82" charset="0"/>
            </a:endParaRPr>
          </a:p>
          <a:p>
            <a:endParaRPr lang="en-US" sz="1400" b="1" dirty="0">
              <a:latin typeface="Algerian" panose="04020705040A02060702" pitchFamily="82" charset="0"/>
            </a:endParaRPr>
          </a:p>
          <a:p>
            <a:endParaRPr lang="en-US" sz="1400" b="1" dirty="0" smtClean="0">
              <a:latin typeface="Algerian" panose="04020705040A02060702" pitchFamily="82" charset="0"/>
            </a:endParaRPr>
          </a:p>
          <a:p>
            <a:endParaRPr lang="en-US" sz="1400" b="1" dirty="0">
              <a:latin typeface="Algerian" panose="04020705040A02060702" pitchFamily="82" charset="0"/>
            </a:endParaRPr>
          </a:p>
          <a:p>
            <a:endParaRPr lang="en-US" sz="1400" b="1" dirty="0" smtClean="0">
              <a:latin typeface="Algerian" panose="04020705040A02060702" pitchFamily="82" charset="0"/>
            </a:endParaRPr>
          </a:p>
          <a:p>
            <a:r>
              <a:rPr lang="en-US" sz="1400" b="1" dirty="0" smtClean="0">
                <a:latin typeface="Algerian" panose="04020705040A02060702" pitchFamily="82" charset="0"/>
              </a:rPr>
              <a:t>            </a:t>
            </a:r>
            <a:r>
              <a:rPr lang="en-US" sz="3600" b="1" dirty="0" smtClean="0">
                <a:latin typeface="Algerian" panose="04020705040A02060702" pitchFamily="82" charset="0"/>
              </a:rPr>
              <a:t>Immanuel and Me With-Out Hyphen</a:t>
            </a:r>
          </a:p>
          <a:p>
            <a:endParaRPr lang="en-US" sz="1400" b="1" dirty="0" smtClean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542" y="2829466"/>
            <a:ext cx="5943600" cy="923925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ne-NP" sz="5400" u="sng" dirty="0">
                <a:latin typeface="+mj-lt"/>
                <a:cs typeface="Arial" charset="0"/>
              </a:rPr>
              <a:t> </a:t>
            </a:r>
            <a:r>
              <a:rPr lang="en-US" sz="5400" u="sng" dirty="0">
                <a:latin typeface="Algerian" pitchFamily="82" charset="0"/>
                <a:cs typeface="Arial" charset="0"/>
              </a:rPr>
              <a:t>WELCOME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775644" y="5503526"/>
            <a:ext cx="48603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bliqueTopRight"/>
            <a:lightRig rig="threePt" dir="t"/>
          </a:scene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Arial Rounded MT Bold" panose="020F0704030504030204" pitchFamily="34" charset="0"/>
                <a:cs typeface="Arial" charset="0"/>
              </a:rPr>
              <a:t>26 </a:t>
            </a:r>
            <a:r>
              <a:rPr lang="en-US" sz="2400" baseline="30000" dirty="0" err="1" smtClean="0">
                <a:latin typeface="Arial Rounded MT Bold" panose="020F0704030504030204" pitchFamily="34" charset="0"/>
                <a:cs typeface="Arial" charset="0"/>
              </a:rPr>
              <a:t>th</a:t>
            </a:r>
            <a:r>
              <a:rPr lang="en-US" sz="2400" dirty="0" smtClean="0">
                <a:latin typeface="Arial Rounded MT Bold" panose="020F0704030504030204" pitchFamily="34" charset="0"/>
                <a:cs typeface="Arial" charset="0"/>
              </a:rPr>
              <a:t> December   </a:t>
            </a:r>
            <a:r>
              <a:rPr lang="en-US" sz="2400" dirty="0">
                <a:latin typeface="Arial Rounded MT Bold" panose="020F0704030504030204" pitchFamily="34" charset="0"/>
                <a:cs typeface="Arial" charset="0"/>
              </a:rPr>
              <a:t>2021 </a:t>
            </a:r>
            <a:r>
              <a:rPr lang="en-US" sz="2400" dirty="0" smtClean="0">
                <a:latin typeface="Arial Rounded MT Bold" panose="020F0704030504030204" pitchFamily="34" charset="0"/>
                <a:cs typeface="Arial" charset="0"/>
              </a:rPr>
              <a:t>Sunday  </a:t>
            </a:r>
            <a:endParaRPr lang="en-US" sz="2400" dirty="0">
              <a:latin typeface="Arial Rounded MT Bold" panose="020F0704030504030204" pitchFamily="34" charset="0"/>
              <a:cs typeface="Arial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953500" y="5052348"/>
            <a:ext cx="27184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2400" dirty="0">
              <a:latin typeface="Arial Black" panose="020B0A04020102020204" pitchFamily="34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1840" y="5283180"/>
            <a:ext cx="430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Presenter  </a:t>
            </a:r>
          </a:p>
          <a:p>
            <a:pPr algn="ctr"/>
            <a:r>
              <a:rPr lang="en-US" sz="3600" b="1" dirty="0" smtClean="0"/>
              <a:t>Mr. Ajit Thapa 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46504" y="1678261"/>
            <a:ext cx="335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By</a:t>
            </a:r>
          </a:p>
          <a:p>
            <a:pPr algn="ctr"/>
            <a:r>
              <a:rPr lang="en-US" dirty="0" smtClean="0">
                <a:latin typeface="Arial Black" panose="020B0A04020102020204" pitchFamily="34" charset="0"/>
              </a:rPr>
              <a:t>Andre </a:t>
            </a:r>
            <a:r>
              <a:rPr lang="en-US" dirty="0" err="1" smtClean="0">
                <a:latin typeface="Arial Black" panose="020B0A04020102020204" pitchFamily="34" charset="0"/>
              </a:rPr>
              <a:t>Gunder</a:t>
            </a:r>
            <a:r>
              <a:rPr lang="en-US" dirty="0" smtClean="0">
                <a:latin typeface="Arial Black" panose="020B0A04020102020204" pitchFamily="34" charset="0"/>
              </a:rPr>
              <a:t> Frank</a:t>
            </a:r>
          </a:p>
          <a:p>
            <a:pPr algn="ctr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80356232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5" y="0"/>
            <a:ext cx="2645718" cy="3771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6732" y="3881735"/>
            <a:ext cx="24361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 smtClean="0">
                <a:solidFill>
                  <a:srgbClr val="265667"/>
                </a:solidFill>
                <a:effectLst/>
                <a:latin typeface="Open Sans"/>
              </a:rPr>
              <a:t>Definition of </a:t>
            </a:r>
            <a:r>
              <a:rPr lang="en-US" b="1" i="1" dirty="0" smtClean="0">
                <a:solidFill>
                  <a:srgbClr val="265667"/>
                </a:solidFill>
                <a:effectLst/>
                <a:latin typeface="inherit"/>
              </a:rPr>
              <a:t>Festschrift</a:t>
            </a:r>
            <a:endParaRPr lang="en-US" b="1" i="0" dirty="0" smtClean="0">
              <a:solidFill>
                <a:srgbClr val="265667"/>
              </a:solidFill>
              <a:effectLst/>
              <a:latin typeface="Open Sans"/>
            </a:endParaRPr>
          </a:p>
          <a:p>
            <a:pPr algn="just" fontAlgn="base"/>
            <a:r>
              <a:rPr lang="en-US" b="0" i="0" dirty="0" smtClean="0">
                <a:solidFill>
                  <a:srgbClr val="303336"/>
                </a:solidFill>
                <a:effectLst/>
                <a:latin typeface="Open Sans"/>
              </a:rPr>
              <a:t>A  volume of writings by different authors presented as a tribute or memorial especially to a scholar</a:t>
            </a:r>
            <a:endParaRPr lang="en-US" b="0" i="0" dirty="0">
              <a:solidFill>
                <a:srgbClr val="212529"/>
              </a:solidFill>
              <a:effectLst/>
              <a:latin typeface="Open San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19403" y="118735"/>
            <a:ext cx="6610945" cy="914400"/>
          </a:xfrm>
          <a:prstGeom prst="roundRect">
            <a:avLst/>
          </a:prstGeom>
          <a:solidFill>
            <a:srgbClr val="FFC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53348" y="314325"/>
            <a:ext cx="647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lgerian" panose="04020705040A02060702" pitchFamily="82" charset="0"/>
              </a:rPr>
              <a:t>Immanuel and Me With-Out Hyphen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77400" y="1701284"/>
            <a:ext cx="246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Black" panose="020B0A04020102020204" pitchFamily="34" charset="0"/>
              </a:rPr>
              <a:t>Andre </a:t>
            </a:r>
            <a:r>
              <a:rPr lang="en-US" sz="1600" dirty="0" err="1" smtClean="0">
                <a:latin typeface="Arial Black" panose="020B0A04020102020204" pitchFamily="34" charset="0"/>
              </a:rPr>
              <a:t>Gunder</a:t>
            </a:r>
            <a:r>
              <a:rPr lang="en-US" sz="1600" dirty="0" smtClean="0">
                <a:latin typeface="Arial Black" panose="020B0A04020102020204" pitchFamily="34" charset="0"/>
              </a:rPr>
              <a:t> Frank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https://tse2.mm.bing.net/th?id=OIP.RrSUwaXYh3srhtZ6GxSm0AAAAA&amp;pid=Api&amp;P=0&amp;w=192&amp;h=1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200" y="118735"/>
            <a:ext cx="18288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48262" y="1298913"/>
            <a:ext cx="66820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202122"/>
                </a:solidFill>
                <a:effectLst/>
                <a:latin typeface="Arial Black" panose="020B0A04020102020204" pitchFamily="34" charset="0"/>
              </a:rPr>
              <a:t>Andre </a:t>
            </a:r>
            <a:r>
              <a:rPr lang="en-US" sz="2000" b="1" i="0" dirty="0" err="1" smtClean="0">
                <a:solidFill>
                  <a:srgbClr val="202122"/>
                </a:solidFill>
                <a:effectLst/>
                <a:latin typeface="Arial Black" panose="020B0A04020102020204" pitchFamily="34" charset="0"/>
              </a:rPr>
              <a:t>Gunder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 Black" panose="020B0A04020102020204" pitchFamily="34" charset="0"/>
              </a:rPr>
              <a:t> Frank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 Black" panose="020B0A04020102020204" pitchFamily="34" charset="0"/>
              </a:rPr>
              <a:t> 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 Rounded MT Bold" panose="020F0704030504030204" pitchFamily="34" charset="0"/>
              </a:rPr>
              <a:t>(February 24, 1929 – April 25, 2005) was a German - American sociol</a:t>
            </a:r>
            <a:r>
              <a:rPr lang="en-US" sz="2000" dirty="0">
                <a:solidFill>
                  <a:srgbClr val="202122"/>
                </a:solidFill>
                <a:latin typeface="Arial Rounded MT Bold" panose="020F0704030504030204" pitchFamily="34" charset="0"/>
              </a:rPr>
              <a:t>o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 Rounded MT Bold" panose="020F0704030504030204" pitchFamily="34" charset="0"/>
              </a:rPr>
              <a:t>gist  and economic historian who promoted Dependency theory  after 1970 and </a:t>
            </a:r>
            <a:r>
              <a:rPr lang="en-US" sz="2000" b="1" i="0" u="none" strike="noStrike" dirty="0" smtClean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World system theory 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 Rounded MT Bold" panose="020F0704030504030204" pitchFamily="34" charset="0"/>
              </a:rPr>
              <a:t> after 1984.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819403" y="2950905"/>
            <a:ext cx="889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Frank's undergraduate studies were at 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Swarthmore College 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Pennsylvania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USA  from which he gained an 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Economics degree 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1950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2819403" y="3751988"/>
            <a:ext cx="91185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 earned his 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Ph.D. 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Economics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1957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at the 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University of Chicago 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2625680" y="4355457"/>
            <a:ext cx="95154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 was 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married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to 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Marta Fuentes 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with whom he wrote several studies about social movements, and with Marta he had 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two sons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000" dirty="0"/>
              <a:t> </a:t>
            </a:r>
            <a:r>
              <a:rPr lang="en-US" sz="2000" b="1" dirty="0"/>
              <a:t>second wife </a:t>
            </a:r>
            <a:r>
              <a:rPr lang="en-US" sz="2000" dirty="0"/>
              <a:t>was </a:t>
            </a:r>
            <a:r>
              <a:rPr lang="en-US" sz="2000" b="1" dirty="0"/>
              <a:t>sociologist</a:t>
            </a:r>
            <a:r>
              <a:rPr lang="en-US" sz="2000" dirty="0"/>
              <a:t> </a:t>
            </a:r>
            <a:r>
              <a:rPr lang="en-US" sz="2400" b="1" dirty="0"/>
              <a:t>Nancy Howell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49862" y="5479526"/>
            <a:ext cx="90576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Frank died 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2005 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 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complications related to his cancer 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while under the care of his third wife, </a:t>
            </a:r>
            <a:r>
              <a:rPr lang="en-US" sz="20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Alison Candela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47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650" y="967859"/>
            <a:ext cx="809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personal and intellectual tribute to Immanuel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Wallerstein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650" y="1670105"/>
            <a:ext cx="8011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Imagine our relations as a horizontal Y shaped rope.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075" y="2495461"/>
            <a:ext cx="1162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began with strands that, in the 1960s,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parallel, becoming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intertwined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during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1970s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until the strands (or at least some) separated again in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1990s,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going off in increasingly different directions like a horizontal Y. Why?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5151" y="204058"/>
            <a:ext cx="6124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Andre </a:t>
            </a:r>
            <a:r>
              <a:rPr lang="en-US" sz="2800" dirty="0" err="1" smtClean="0">
                <a:latin typeface="Arial Black" panose="020B0A04020102020204" pitchFamily="34" charset="0"/>
              </a:rPr>
              <a:t>Gunder</a:t>
            </a:r>
            <a:r>
              <a:rPr lang="en-US" sz="2800" dirty="0" smtClean="0">
                <a:latin typeface="Arial Black" panose="020B0A04020102020204" pitchFamily="34" charset="0"/>
              </a:rPr>
              <a:t> Frank essay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649" y="3961508"/>
            <a:ext cx="11515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account reflects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own perspective on this story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 it also includes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colleagues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Immanuel’s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mine,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particular our co-authors in several books and edited volumes, Giovanni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Arrighi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Samir Amin, with whom I can check this account. Others, alas, are no longer with us.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3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72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lgerian" panose="04020705040A02060702" pitchFamily="82" charset="0"/>
              </a:rPr>
              <a:t>I. our parallel development in the 1960s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781050"/>
            <a:ext cx="11830050" cy="59817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Significantly, all early world-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previously worked in and on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‘Third World,’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led to our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collaboration and friendship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tse4.mm.bing.net/th?id=OIP.rRijXssfT8ojOEnX6da-cgHaD6&amp;pid=Api&amp;P=0&amp;w=342&amp;h=1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2" y="1801460"/>
            <a:ext cx="2527300" cy="18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EGfyAxm4vDE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4" y="1801460"/>
            <a:ext cx="2796645" cy="15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toricamente.org/sites/default/images/figures/2010/giovanni_arrighi/giovanni_arrighi_2010_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361" y="1801460"/>
            <a:ext cx="2171700" cy="155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nterguggenberger.org/wp-content/uploads/2020/04/Unterguggenberger-Institut_1996_Otto-Kreye-201x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262" y="1685850"/>
            <a:ext cx="1365779" cy="2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se2.mm.bing.net/th?id=OIP.DbhkEsPtLg8lptk2JgowdwHaE8&amp;pid=Api&amp;P=0&amp;w=274&amp;h=18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2" y="4046537"/>
            <a:ext cx="260985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sta.uwi.edu/herbaddomemorial/images/drherbaddo_capti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839936"/>
            <a:ext cx="187642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questiondigital.com/wp-content/uploads/2012/11/br-theotonio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98" y="3973264"/>
            <a:ext cx="2253601" cy="216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34426" y="3989063"/>
            <a:ext cx="32709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My‘dependency’colleagues,like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Theotonio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dos Santos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I of course worked in, and primarily on, Latin America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8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4" y="0"/>
            <a:ext cx="12125325" cy="4953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lgerian" panose="04020705040A02060702" pitchFamily="82" charset="0"/>
              </a:rPr>
              <a:t>our parallel </a:t>
            </a:r>
            <a:r>
              <a:rPr lang="en-US" sz="3200" b="1" dirty="0" smtClean="0">
                <a:latin typeface="Algerian" panose="04020705040A02060702" pitchFamily="82" charset="0"/>
              </a:rPr>
              <a:t>development</a:t>
            </a:r>
            <a:r>
              <a:rPr lang="en-US" sz="3600" b="1" dirty="0" smtClean="0">
                <a:latin typeface="Algerian" panose="04020705040A02060702" pitchFamily="82" charset="0"/>
              </a:rPr>
              <a:t> in the 1960s……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6" y="495300"/>
            <a:ext cx="11858625" cy="7811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parts of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Word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therefore unavoidable back ground and components of the development of the world-system [henceforth WS] perspective/approach/theory/analysis.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346" y="1294894"/>
            <a:ext cx="117919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Indeed, in some cases the insistence on the WS capitalist structure/ accumulation/development/history whole world pie actually preceded the detailed analysis of African, Latin American, or Brazilian dependent slices of the pie.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024" y="2513677"/>
            <a:ext cx="114014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Latin America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-an analysis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‘world system’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[without a hyphen] since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mid-1960s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 page paper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 development of a theory and analysis adequate to encompass the structure and development of the capitalist system on an integrated worlds scale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to a conference in Lima.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b="1" dirty="0" smtClean="0"/>
              <a:t>Immanuel’s Modern World-System.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Immanuel and I, working independently but parallel- W</a:t>
            </a:r>
            <a:r>
              <a:rPr lang="en-US" sz="2400" dirty="0" smtClean="0"/>
              <a:t>orld capitalist system-Europe between 1450 and 1500 and its spread from its West European to world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4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3375" y="1158875"/>
            <a:ext cx="11563349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difference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our books was that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Immanuel’s much more scholarly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ended in 1640,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more superficial one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went 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1789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period Immanuel would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up in his second volume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major difference was Immanuel’s more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focus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core/periphery/semi-periphery structure of the system,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compared to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attempt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cyclical (cyclic) dynamics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system, especially how the recurrent long economic crises of capital accumulation modified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extension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structure of the world capitalist system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87225" cy="7143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Algerian" panose="04020705040A02060702" pitchFamily="82" charset="0"/>
              </a:rPr>
              <a:t>our parallel </a:t>
            </a:r>
            <a:r>
              <a:rPr lang="en-US" sz="3200" b="1" dirty="0" smtClean="0">
                <a:latin typeface="Algerian" panose="04020705040A02060702" pitchFamily="82" charset="0"/>
              </a:rPr>
              <a:t>development</a:t>
            </a:r>
            <a:r>
              <a:rPr lang="en-US" sz="3600" b="1" dirty="0" smtClean="0">
                <a:latin typeface="Algerian" panose="04020705040A02060702" pitchFamily="82" charset="0"/>
              </a:rPr>
              <a:t> in the 1960s……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812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72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lgerian" panose="04020705040A02060702" pitchFamily="82" charset="0"/>
              </a:rPr>
              <a:t>II. our common development in the 1970s and 1980s</a:t>
            </a:r>
            <a:endParaRPr lang="en-US" sz="3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9" y="523874"/>
            <a:ext cx="11896725" cy="62388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1970s and 1980s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our work became intertwined, although our circumstances and styles remained very different.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collaborated at conferences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co-authored books, and Immanuel published articles of mine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hi.s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journal, Review, even after we started to disagree.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Our world-systemic historical interests.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The agreements and disagreements were knocked out in several hour-long meetings at Samir’s apartment in Paris.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/>
              <a:t>Y</a:t>
            </a:r>
            <a:r>
              <a:rPr lang="en-US" b="1" dirty="0" smtClean="0"/>
              <a:t>es-or-no-smoking </a:t>
            </a:r>
            <a:r>
              <a:rPr lang="en-US" dirty="0" smtClean="0"/>
              <a:t>there and at dinner afterwards – conflict and became odd man out always.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Book-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i="1" dirty="0" smtClean="0"/>
              <a:t>Dynamics of Global Crisis”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one was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the Revolution: Social Movements and the World-System 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A very important question in all this, </a:t>
            </a:r>
            <a:r>
              <a:rPr lang="en-US" b="1" dirty="0" smtClean="0"/>
              <a:t>both theoretically and politically</a:t>
            </a:r>
            <a:r>
              <a:rPr lang="en-US" dirty="0" smtClean="0"/>
              <a:t>, was whether this </a:t>
            </a:r>
            <a:r>
              <a:rPr lang="en-US" b="1" dirty="0" smtClean="0"/>
              <a:t>world capitalist system[</a:t>
            </a:r>
            <a:r>
              <a:rPr lang="en-US" b="1" dirty="0" err="1" smtClean="0"/>
              <a:t>ic</a:t>
            </a:r>
            <a:r>
              <a:rPr lang="en-US" dirty="0" smtClean="0"/>
              <a:t>] </a:t>
            </a:r>
            <a:r>
              <a:rPr lang="en-US" b="1" dirty="0" smtClean="0"/>
              <a:t>crisis excludes </a:t>
            </a:r>
            <a:r>
              <a:rPr lang="en-US" dirty="0" smtClean="0"/>
              <a:t>or</a:t>
            </a:r>
            <a:r>
              <a:rPr lang="en-US" b="1" dirty="0" smtClean="0"/>
              <a:t> includes </a:t>
            </a:r>
            <a:r>
              <a:rPr lang="en-US" dirty="0" smtClean="0"/>
              <a:t>the ‘</a:t>
            </a:r>
            <a:r>
              <a:rPr lang="en-US" b="1" dirty="0" smtClean="0"/>
              <a:t>socialist’ countries- </a:t>
            </a:r>
            <a:r>
              <a:rPr lang="en-US" dirty="0" smtClean="0"/>
              <a:t>“</a:t>
            </a:r>
            <a:r>
              <a:rPr lang="en-US" b="1" dirty="0" smtClean="0"/>
              <a:t>inspiration” </a:t>
            </a:r>
            <a:r>
              <a:rPr lang="en-US" dirty="0" smtClean="0"/>
              <a:t>to edit </a:t>
            </a:r>
            <a:r>
              <a:rPr lang="en-US" b="1" dirty="0" smtClean="0"/>
              <a:t>Socialist States </a:t>
            </a:r>
            <a:r>
              <a:rPr lang="en-US" dirty="0" smtClean="0"/>
              <a:t>in the </a:t>
            </a:r>
            <a:r>
              <a:rPr lang="en-US" b="1" dirty="0" smtClean="0"/>
              <a:t>World-System</a:t>
            </a:r>
            <a:r>
              <a:rPr lang="en-US" dirty="0" smtClean="0"/>
              <a:t>,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68075" cy="7143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lgerian" panose="04020705040A02060702" pitchFamily="82" charset="0"/>
              </a:rPr>
              <a:t>III. our divergent development in the 1990s 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4" y="601913"/>
            <a:ext cx="11630025" cy="298441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Immanuel and I began to differ most—and increasingly so—on the prospects for the future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Immanuel always ends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for better or worse the present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capitalist 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doomed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be replaced by some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‘system.’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the Revolution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coincided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events at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Tienanmen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Square, China and the Berlin Wall, Germany.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much it was influenced by these events is hard to tell always.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074" y="3488593"/>
            <a:ext cx="11898786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Algerian" panose="04020705040A02060702" pitchFamily="82" charset="0"/>
              </a:rPr>
              <a:t>Our divergence already had at least </a:t>
            </a:r>
            <a:r>
              <a:rPr lang="en-US" sz="2000" b="1" i="1" dirty="0">
                <a:solidFill>
                  <a:srgbClr val="0070C0"/>
                </a:solidFill>
                <a:latin typeface="Algerian" panose="04020705040A02060702" pitchFamily="82" charset="0"/>
              </a:rPr>
              <a:t>two </a:t>
            </a:r>
            <a:r>
              <a:rPr lang="en-US" sz="2000" b="1" i="1" dirty="0">
                <a:latin typeface="Algerian" panose="04020705040A02060702" pitchFamily="82" charset="0"/>
              </a:rPr>
              <a:t>identifiable experiences</a:t>
            </a:r>
          </a:p>
          <a:p>
            <a:pPr algn="ctr"/>
            <a:r>
              <a:rPr lang="en-US" sz="2000" b="1" i="1" dirty="0">
                <a:latin typeface="Algerian" panose="04020705040A02060702" pitchFamily="82" charset="0"/>
              </a:rPr>
              <a:t>in the 1980s.</a:t>
            </a:r>
            <a:endParaRPr lang="en-US" sz="2000" b="1" i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2553" y="4188241"/>
            <a:ext cx="116318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31F20"/>
                </a:solidFill>
                <a:latin typeface="AJensonMM-0-0-880-119-0-0-"/>
              </a:rPr>
              <a:t>1. </a:t>
            </a:r>
            <a:r>
              <a:rPr lang="en-US" b="1" dirty="0" smtClean="0">
                <a:solidFill>
                  <a:srgbClr val="231F20"/>
                </a:solidFill>
                <a:latin typeface="AJensonMM-0-0-880-119-0-0-"/>
              </a:rPr>
              <a:t>One </a:t>
            </a:r>
            <a:r>
              <a:rPr lang="en-US" b="1" dirty="0">
                <a:solidFill>
                  <a:srgbClr val="231F20"/>
                </a:solidFill>
                <a:latin typeface="AJensonMM-0-0-880-119-0-0-"/>
              </a:rPr>
              <a:t>was that Joseph Needham had invited me to </a:t>
            </a:r>
            <a:r>
              <a:rPr lang="en-US" b="1" dirty="0" smtClean="0">
                <a:solidFill>
                  <a:srgbClr val="231F20"/>
                </a:solidFill>
                <a:latin typeface="AJensonMM-0-0-880-119-0-0-"/>
              </a:rPr>
              <a:t>contribute to </a:t>
            </a:r>
            <a:r>
              <a:rPr lang="en-US" b="1" dirty="0">
                <a:solidFill>
                  <a:srgbClr val="231F20"/>
                </a:solidFill>
                <a:latin typeface="AJensonMM-0-0-880-119-0-0-"/>
              </a:rPr>
              <a:t>the planned Volume VII of his monumental </a:t>
            </a:r>
            <a:r>
              <a:rPr lang="en-US" b="1" dirty="0" smtClean="0">
                <a:solidFill>
                  <a:srgbClr val="231F20"/>
                </a:solidFill>
                <a:latin typeface="AJensonMM-0-0-880-119-0-0-"/>
              </a:rPr>
              <a:t>“</a:t>
            </a:r>
            <a:r>
              <a:rPr lang="en-US" b="1" i="1" dirty="0" smtClean="0">
                <a:solidFill>
                  <a:srgbClr val="0070C0"/>
                </a:solidFill>
                <a:latin typeface="AJensonMM-It-0-0-880-119-0-0-"/>
              </a:rPr>
              <a:t>Science </a:t>
            </a:r>
            <a:r>
              <a:rPr lang="en-US" b="1" i="1" dirty="0">
                <a:solidFill>
                  <a:srgbClr val="0070C0"/>
                </a:solidFill>
                <a:latin typeface="AJensonMM-It-0-0-880-119-0-0-"/>
              </a:rPr>
              <a:t>and Civilization </a:t>
            </a:r>
            <a:r>
              <a:rPr lang="en-US" b="1" i="1" dirty="0" smtClean="0">
                <a:solidFill>
                  <a:srgbClr val="0070C0"/>
                </a:solidFill>
                <a:latin typeface="AJensonMM-It-0-0-880-119-0-0-"/>
              </a:rPr>
              <a:t>in China”</a:t>
            </a:r>
            <a:r>
              <a:rPr lang="en-US" dirty="0"/>
              <a:t> with a chapter on </a:t>
            </a:r>
            <a:r>
              <a:rPr lang="en-US" sz="2000" b="1" dirty="0"/>
              <a:t>W</a:t>
            </a:r>
            <a:r>
              <a:rPr lang="en-US" sz="2000" b="1" dirty="0" smtClean="0"/>
              <a:t>hy </a:t>
            </a:r>
            <a:r>
              <a:rPr lang="en-US" sz="2000" b="1" dirty="0"/>
              <a:t>Europe </a:t>
            </a:r>
            <a:r>
              <a:rPr lang="en-US" sz="2000" dirty="0"/>
              <a:t>and </a:t>
            </a:r>
            <a:r>
              <a:rPr lang="en-US" sz="2000" b="1" dirty="0"/>
              <a:t>N</a:t>
            </a:r>
            <a:r>
              <a:rPr lang="en-US" sz="2000" b="1" dirty="0" smtClean="0"/>
              <a:t>ot </a:t>
            </a:r>
            <a:r>
              <a:rPr lang="en-US" sz="2000" b="1" dirty="0"/>
              <a:t>China </a:t>
            </a:r>
            <a:r>
              <a:rPr lang="en-US" b="1" dirty="0"/>
              <a:t>made an industrial revolution</a:t>
            </a:r>
            <a:r>
              <a:rPr lang="en-US" b="1" dirty="0" smtClean="0"/>
              <a:t>. (</a:t>
            </a:r>
            <a:r>
              <a:rPr lang="en-US" dirty="0" smtClean="0"/>
              <a:t>Joseph Needham </a:t>
            </a:r>
            <a:r>
              <a:rPr lang="en-US" dirty="0"/>
              <a:t>“The West, Capitalism, </a:t>
            </a:r>
            <a:r>
              <a:rPr lang="en-US" dirty="0" smtClean="0"/>
              <a:t>and the </a:t>
            </a:r>
            <a:r>
              <a:rPr lang="en-US" dirty="0"/>
              <a:t>Modern World-System</a:t>
            </a:r>
            <a:r>
              <a:rPr lang="en-US" dirty="0" smtClean="0"/>
              <a:t>”)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552" y="5205965"/>
            <a:ext cx="11631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31F20"/>
                </a:solidFill>
                <a:latin typeface="AJensonMM-0-0-880-119-0-0-"/>
              </a:rPr>
              <a:t>2. The </a:t>
            </a:r>
            <a:r>
              <a:rPr lang="en-US" dirty="0">
                <a:solidFill>
                  <a:srgbClr val="231F20"/>
                </a:solidFill>
                <a:latin typeface="AJensonMM-0-0-880-119-0-0-"/>
              </a:rPr>
              <a:t>other </a:t>
            </a:r>
            <a:r>
              <a:rPr lang="en-US" b="1" dirty="0" smtClean="0">
                <a:solidFill>
                  <a:srgbClr val="231F20"/>
                </a:solidFill>
                <a:latin typeface="AJensonMM-0-0-880-119-0-0-"/>
              </a:rPr>
              <a:t>originator </a:t>
            </a:r>
            <a:r>
              <a:rPr lang="en-US" b="1" dirty="0">
                <a:solidFill>
                  <a:srgbClr val="231F20"/>
                </a:solidFill>
                <a:latin typeface="AJensonMM-0-0-880-119-0-0-"/>
              </a:rPr>
              <a:t>of Immanuel’s </a:t>
            </a:r>
            <a:r>
              <a:rPr lang="en-US" dirty="0">
                <a:solidFill>
                  <a:srgbClr val="231F20"/>
                </a:solidFill>
                <a:latin typeface="AJensonMM-0-0-880-119-0-0-"/>
              </a:rPr>
              <a:t>and </a:t>
            </a:r>
            <a:r>
              <a:rPr lang="en-US" b="1" dirty="0">
                <a:solidFill>
                  <a:srgbClr val="231F20"/>
                </a:solidFill>
                <a:latin typeface="AJensonMM-0-0-880-119-0-0-"/>
              </a:rPr>
              <a:t>my growing divergence </a:t>
            </a:r>
            <a:r>
              <a:rPr lang="en-US" b="1" dirty="0" smtClean="0">
                <a:solidFill>
                  <a:srgbClr val="231F20"/>
                </a:solidFill>
                <a:latin typeface="AJensonMM-0-0-880-119-0-0-"/>
              </a:rPr>
              <a:t>about world </a:t>
            </a:r>
            <a:r>
              <a:rPr lang="en-US" b="1" dirty="0">
                <a:solidFill>
                  <a:srgbClr val="231F20"/>
                </a:solidFill>
                <a:latin typeface="AJensonMM-0-0-880-119-0-0-"/>
              </a:rPr>
              <a:t>system history </a:t>
            </a:r>
            <a:r>
              <a:rPr lang="en-US" dirty="0">
                <a:solidFill>
                  <a:srgbClr val="231F20"/>
                </a:solidFill>
                <a:latin typeface="AJensonMM-0-0-880-119-0-0-"/>
              </a:rPr>
              <a:t>is that I was invited to comment on an early </a:t>
            </a:r>
            <a:r>
              <a:rPr lang="en-US" dirty="0" smtClean="0">
                <a:solidFill>
                  <a:srgbClr val="231F20"/>
                </a:solidFill>
                <a:latin typeface="AJensonMM-0-0-880-119-0-0-"/>
              </a:rPr>
              <a:t>version of </a:t>
            </a:r>
            <a:r>
              <a:rPr lang="en-US" b="1" dirty="0">
                <a:solidFill>
                  <a:srgbClr val="231F20"/>
                </a:solidFill>
                <a:latin typeface="AJensonMM-0-0-880-119-0-0-"/>
              </a:rPr>
              <a:t>Janet Abu-</a:t>
            </a:r>
            <a:r>
              <a:rPr lang="en-US" b="1" dirty="0" err="1">
                <a:solidFill>
                  <a:srgbClr val="231F20"/>
                </a:solidFill>
                <a:latin typeface="AJensonMM-0-0-880-119-0-0-"/>
              </a:rPr>
              <a:t>Lughod’s</a:t>
            </a:r>
            <a:r>
              <a:rPr lang="en-US" b="1" dirty="0">
                <a:solidFill>
                  <a:srgbClr val="231F20"/>
                </a:solidFill>
                <a:latin typeface="AJensonMM-0-0-880-119-0-0-"/>
              </a:rPr>
              <a:t> work </a:t>
            </a:r>
            <a:r>
              <a:rPr lang="en-US" dirty="0">
                <a:solidFill>
                  <a:srgbClr val="231F20"/>
                </a:solidFill>
                <a:latin typeface="AJensonMM-0-0-880-119-0-0-"/>
              </a:rPr>
              <a:t>on the </a:t>
            </a:r>
            <a:r>
              <a:rPr lang="en-US" dirty="0" smtClean="0">
                <a:solidFill>
                  <a:srgbClr val="231F20"/>
                </a:solidFill>
                <a:latin typeface="AJensonMM-0-0-880-119-0-0-"/>
              </a:rPr>
              <a:t>“</a:t>
            </a:r>
            <a:r>
              <a:rPr lang="en-US" b="1" dirty="0" smtClean="0">
                <a:solidFill>
                  <a:srgbClr val="231F20"/>
                </a:solidFill>
                <a:latin typeface="AJensonMM-0-0-880-119-0-0-"/>
              </a:rPr>
              <a:t>13</a:t>
            </a:r>
            <a:r>
              <a:rPr lang="en-US" b="1" baseline="30000" dirty="0" smtClean="0">
                <a:solidFill>
                  <a:srgbClr val="231F20"/>
                </a:solidFill>
                <a:latin typeface="AJensonMM-0-0-880-119-0-0-"/>
              </a:rPr>
              <a:t>th</a:t>
            </a:r>
            <a:r>
              <a:rPr lang="en-US" b="1" dirty="0" smtClean="0">
                <a:solidFill>
                  <a:srgbClr val="231F20"/>
                </a:solidFill>
                <a:latin typeface="AJensonMM-0-0-880-119-0-0-"/>
              </a:rPr>
              <a:t>  </a:t>
            </a:r>
            <a:r>
              <a:rPr lang="en-US" b="1" dirty="0">
                <a:solidFill>
                  <a:srgbClr val="231F20"/>
                </a:solidFill>
                <a:latin typeface="AJensonMM-0-0-880-119-0-0-"/>
              </a:rPr>
              <a:t>century world </a:t>
            </a:r>
            <a:r>
              <a:rPr lang="en-US" b="1" dirty="0" smtClean="0">
                <a:solidFill>
                  <a:srgbClr val="231F20"/>
                </a:solidFill>
                <a:latin typeface="AJensonMM-0-0-880-119-0-0-"/>
              </a:rPr>
              <a:t>system” </a:t>
            </a:r>
            <a:r>
              <a:rPr lang="en-US" dirty="0">
                <a:solidFill>
                  <a:srgbClr val="231F20"/>
                </a:solidFill>
                <a:latin typeface="AJensonMM-0-0-880-119-0-0-"/>
              </a:rPr>
              <a:t>that</a:t>
            </a:r>
          </a:p>
          <a:p>
            <a:r>
              <a:rPr lang="en-US" dirty="0">
                <a:solidFill>
                  <a:srgbClr val="231F20"/>
                </a:solidFill>
                <a:latin typeface="AJensonMM-0-0-880-119-0-0-"/>
              </a:rPr>
              <a:t>later appeared as </a:t>
            </a:r>
            <a:r>
              <a:rPr lang="en-US" b="1" i="1" dirty="0">
                <a:solidFill>
                  <a:srgbClr val="231F20"/>
                </a:solidFill>
                <a:latin typeface="AJensonMM-It-0-0-880-119-0-0-"/>
              </a:rPr>
              <a:t>Before European Hegemony </a:t>
            </a:r>
            <a:r>
              <a:rPr lang="en-US" b="1" dirty="0">
                <a:solidFill>
                  <a:srgbClr val="231F20"/>
                </a:solidFill>
                <a:latin typeface="AJensonMM-0-0-880-119-0-0-"/>
              </a:rPr>
              <a:t>(1989).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792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1695</Words>
  <Application>Microsoft Office PowerPoint</Application>
  <PresentationFormat>Widescreen</PresentationFormat>
  <Paragraphs>131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AJensonMM*1-176-23-704-95-0-0-</vt:lpstr>
      <vt:lpstr>AJensonMM-0-0-880-119-0-0-</vt:lpstr>
      <vt:lpstr>AJensonMM-It-0-0-880-119-0-0-</vt:lpstr>
      <vt:lpstr>inherit</vt:lpstr>
      <vt:lpstr>Open Sans</vt:lpstr>
      <vt:lpstr>Algerian</vt:lpstr>
      <vt:lpstr>Arial</vt:lpstr>
      <vt:lpstr>Arial Black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I. our parallel development in the 1960s</vt:lpstr>
      <vt:lpstr>our parallel development in the 1960s……</vt:lpstr>
      <vt:lpstr>our parallel development in the 1960s……</vt:lpstr>
      <vt:lpstr>II. our common development in the 1970s and 1980s</vt:lpstr>
      <vt:lpstr>III. our divergent development in the 1990s </vt:lpstr>
      <vt:lpstr> Immanuel’s own clarification of a major issue between us: </vt:lpstr>
      <vt:lpstr>three alternative paths to  “Challenging Today’s Social Science Models”</vt:lpstr>
      <vt:lpstr>That is my goal in Reorient: “Global Economy in the Asian Age” where Immanuel and I really part company</vt:lpstr>
      <vt:lpstr>Summery 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35</cp:revision>
  <dcterms:created xsi:type="dcterms:W3CDTF">2021-12-25T13:20:21Z</dcterms:created>
  <dcterms:modified xsi:type="dcterms:W3CDTF">2021-12-27T13:59:41Z</dcterms:modified>
</cp:coreProperties>
</file>