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6" r:id="rId2"/>
    <p:sldId id="287" r:id="rId3"/>
    <p:sldId id="261" r:id="rId4"/>
    <p:sldId id="292" r:id="rId5"/>
    <p:sldId id="293" r:id="rId6"/>
    <p:sldId id="307" r:id="rId7"/>
    <p:sldId id="308" r:id="rId8"/>
    <p:sldId id="309" r:id="rId9"/>
    <p:sldId id="310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F95FC-9B4B-42D9-833A-36EE2FD2CC7D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6A4D8-5C0D-42C0-A2B0-516A4297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0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7888"/>
            <a:ext cx="5389563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21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8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5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9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6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C4FE-949B-4800-9A6D-8FDCE34602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5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BC4FE-949B-4800-9A6D-8FDCE3460213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08D6B-BADE-474B-B907-EC72E0698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he_Nation" TargetMode="External"/><Relationship Id="rId13" Type="http://schemas.openxmlformats.org/officeDocument/2006/relationships/hyperlink" Target="https://en.wikipedia.org/wiki/Canadian_Dimension" TargetMode="External"/><Relationship Id="rId3" Type="http://schemas.openxmlformats.org/officeDocument/2006/relationships/hyperlink" Target="https://en.wikipedia.org/wiki/American_Sociological_Review" TargetMode="External"/><Relationship Id="rId7" Type="http://schemas.openxmlformats.org/officeDocument/2006/relationships/hyperlink" Target="https://en.wikipedia.org/wiki/The_Guardian" TargetMode="External"/><Relationship Id="rId12" Type="http://schemas.openxmlformats.org/officeDocument/2006/relationships/hyperlink" Target="https://en.wikipedia.org/wiki/Partisan_Revie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New_York_Times" TargetMode="External"/><Relationship Id="rId11" Type="http://schemas.openxmlformats.org/officeDocument/2006/relationships/hyperlink" Target="https://en.wikipedia.org/wiki/New_Left_Review" TargetMode="External"/><Relationship Id="rId5" Type="http://schemas.openxmlformats.org/officeDocument/2006/relationships/hyperlink" Target="https://en.wikipedia.org/wiki/Social_Research" TargetMode="External"/><Relationship Id="rId10" Type="http://schemas.openxmlformats.org/officeDocument/2006/relationships/hyperlink" Target="https://en.wikipedia.org/wiki/Foreign_Policy" TargetMode="External"/><Relationship Id="rId4" Type="http://schemas.openxmlformats.org/officeDocument/2006/relationships/hyperlink" Target="https://en.wikipedia.org/wiki/British_Journal_of_Sociology" TargetMode="External"/><Relationship Id="rId9" Type="http://schemas.openxmlformats.org/officeDocument/2006/relationships/hyperlink" Target="https://en.wikipedia.org/wiki/Christian_Science_Monitor" TargetMode="External"/><Relationship Id="rId14" Type="http://schemas.openxmlformats.org/officeDocument/2006/relationships/hyperlink" Target="https://en.wikipedia.org/wiki/Le_Monde_Diplomatiqu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04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47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What is important</a:t>
            </a:r>
            <a:r>
              <a:rPr lang="en-US" dirty="0" smtClean="0">
                <a:latin typeface="Algerian" panose="04020705040A02060702" pitchFamily="82" charset="0"/>
              </a:rPr>
              <a:t>? &amp; Centre theme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9325"/>
            <a:ext cx="10515600" cy="3775075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notice is the </a:t>
            </a:r>
            <a:r>
              <a:rPr lang="en-US" b="1" dirty="0"/>
              <a:t>direction</a:t>
            </a:r>
            <a:r>
              <a:rPr lang="en-US" dirty="0"/>
              <a:t> of </a:t>
            </a:r>
            <a:r>
              <a:rPr lang="en-US" b="1" dirty="0"/>
              <a:t>generalization in </a:t>
            </a:r>
            <a:r>
              <a:rPr lang="en-US" b="1" i="1" dirty="0">
                <a:solidFill>
                  <a:srgbClr val="FFC000"/>
                </a:solidFill>
              </a:rPr>
              <a:t>world systems theory</a:t>
            </a:r>
            <a:r>
              <a:rPr lang="en-US" b="1" dirty="0"/>
              <a:t>,</a:t>
            </a:r>
            <a:r>
              <a:rPr lang="en-US" dirty="0"/>
              <a:t> for that is the </a:t>
            </a:r>
            <a:r>
              <a:rPr lang="en-US" b="1" dirty="0"/>
              <a:t>key to understanding the approach. </a:t>
            </a:r>
          </a:p>
          <a:p>
            <a:r>
              <a:rPr lang="en-US" b="1" dirty="0"/>
              <a:t>Specific events within the world</a:t>
            </a:r>
            <a:r>
              <a:rPr lang="en-US" dirty="0"/>
              <a:t> </a:t>
            </a:r>
            <a:r>
              <a:rPr lang="en-US" b="1" dirty="0"/>
              <a:t>system</a:t>
            </a:r>
            <a:r>
              <a:rPr lang="en-US" dirty="0"/>
              <a:t> are to be explained in terms of the </a:t>
            </a:r>
            <a:r>
              <a:rPr lang="en-US" dirty="0" smtClean="0"/>
              <a:t>(</a:t>
            </a:r>
            <a:r>
              <a:rPr lang="en-US" sz="3200" b="1" dirty="0" smtClean="0"/>
              <a:t>demands </a:t>
            </a:r>
            <a:r>
              <a:rPr lang="en-US" sz="3200" b="1" dirty="0"/>
              <a:t>of the system </a:t>
            </a:r>
            <a:r>
              <a:rPr lang="en-US" dirty="0"/>
              <a:t>as a whole</a:t>
            </a:r>
            <a:r>
              <a:rPr lang="en-US" dirty="0" smtClean="0"/>
              <a:t>.) </a:t>
            </a:r>
            <a:endParaRPr lang="en-US" dirty="0"/>
          </a:p>
          <a:p>
            <a:r>
              <a:rPr lang="en-US" b="1" dirty="0"/>
              <a:t>Actors are acting, not for their immediate concrete interests, but because the system dictates that they act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 err="1"/>
              <a:t>अभिनेताहरू</a:t>
            </a:r>
            <a:r>
              <a:rPr lang="en-US" b="1" dirty="0"/>
              <a:t> </a:t>
            </a:r>
            <a:r>
              <a:rPr lang="en-US" b="1" dirty="0" err="1"/>
              <a:t>अभिनय</a:t>
            </a:r>
            <a:r>
              <a:rPr lang="en-US" b="1" dirty="0"/>
              <a:t> </a:t>
            </a:r>
            <a:r>
              <a:rPr lang="en-US" b="1" dirty="0" err="1" smtClean="0"/>
              <a:t>गर्दछन्</a:t>
            </a:r>
            <a:r>
              <a:rPr lang="en-US" b="1" dirty="0"/>
              <a:t>, </a:t>
            </a:r>
            <a:r>
              <a:rPr lang="en-US" b="1" dirty="0" err="1"/>
              <a:t>तिनीहरूको</a:t>
            </a:r>
            <a:r>
              <a:rPr lang="en-US" b="1" dirty="0"/>
              <a:t> </a:t>
            </a:r>
            <a:r>
              <a:rPr lang="en-US" b="1" dirty="0" err="1"/>
              <a:t>तत्काल</a:t>
            </a:r>
            <a:r>
              <a:rPr lang="en-US" b="1" dirty="0"/>
              <a:t> </a:t>
            </a:r>
            <a:r>
              <a:rPr lang="en-US" b="1" dirty="0" err="1"/>
              <a:t>ठोस</a:t>
            </a:r>
            <a:r>
              <a:rPr lang="en-US" b="1" dirty="0"/>
              <a:t> </a:t>
            </a:r>
            <a:r>
              <a:rPr lang="en-US" b="1" dirty="0" err="1"/>
              <a:t>चासोको</a:t>
            </a:r>
            <a:r>
              <a:rPr lang="en-US" b="1" dirty="0"/>
              <a:t> </a:t>
            </a:r>
            <a:r>
              <a:rPr lang="en-US" b="1" dirty="0" err="1"/>
              <a:t>लागि</a:t>
            </a:r>
            <a:r>
              <a:rPr lang="en-US" b="1" dirty="0"/>
              <a:t> </a:t>
            </a:r>
            <a:r>
              <a:rPr lang="en-US" b="1" dirty="0" err="1"/>
              <a:t>होइन</a:t>
            </a:r>
            <a:r>
              <a:rPr lang="en-US" b="1" dirty="0"/>
              <a:t>, </a:t>
            </a:r>
            <a:r>
              <a:rPr lang="en-US" b="1" dirty="0" err="1"/>
              <a:t>तर</a:t>
            </a:r>
            <a:r>
              <a:rPr lang="en-US" b="1" dirty="0"/>
              <a:t> </a:t>
            </a:r>
            <a:r>
              <a:rPr lang="en-US" b="1" dirty="0" err="1"/>
              <a:t>प्रणालीले</a:t>
            </a:r>
            <a:r>
              <a:rPr lang="en-US" b="1" dirty="0"/>
              <a:t> </a:t>
            </a:r>
            <a:r>
              <a:rPr lang="en-US" b="1" dirty="0" err="1" smtClean="0"/>
              <a:t>उनीहरूल</a:t>
            </a:r>
            <a:r>
              <a:rPr lang="en-US" b="1" dirty="0" err="1" smtClean="0">
                <a:latin typeface="MayaBlock" panose="020B7200000000000000" pitchFamily="34" charset="0"/>
              </a:rPr>
              <a:t>f</a:t>
            </a:r>
            <a:r>
              <a:rPr lang="en-US" b="1" dirty="0" err="1" smtClean="0">
                <a:latin typeface="HIMALAYA TT FONT" panose="040B0500000000000000" pitchFamily="82" charset="0"/>
              </a:rPr>
              <a:t>O</a:t>
            </a:r>
            <a:r>
              <a:rPr lang="en-US" b="1" dirty="0" smtClean="0">
                <a:latin typeface="MayaBlock" panose="020B7200000000000000" pitchFamily="34" charset="0"/>
              </a:rPr>
              <a:t> </a:t>
            </a:r>
            <a:r>
              <a:rPr lang="en-US" b="1" dirty="0" err="1" smtClean="0"/>
              <a:t>काम</a:t>
            </a:r>
            <a:r>
              <a:rPr lang="en-US" b="1" dirty="0" smtClean="0"/>
              <a:t> </a:t>
            </a:r>
            <a:r>
              <a:rPr lang="en-US" b="1" dirty="0" err="1"/>
              <a:t>गर्ने</a:t>
            </a:r>
            <a:r>
              <a:rPr lang="en-US" b="1" dirty="0"/>
              <a:t> </a:t>
            </a:r>
            <a:r>
              <a:rPr lang="en-US" b="1" dirty="0" err="1"/>
              <a:t>आदेश</a:t>
            </a:r>
            <a:r>
              <a:rPr lang="en-US" b="1" dirty="0"/>
              <a:t> </a:t>
            </a:r>
            <a:r>
              <a:rPr lang="en-US" b="1" dirty="0" err="1"/>
              <a:t>दिन्छ</a:t>
            </a:r>
            <a:r>
              <a:rPr lang="en-US" b="1" dirty="0"/>
              <a:t>।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626785"/>
            <a:ext cx="10820400" cy="15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central theme of the world systems approach</a:t>
            </a:r>
            <a:r>
              <a:rPr 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 the scheme </a:t>
            </a:r>
            <a:r>
              <a:rPr lang="en-US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that core regions</a:t>
            </a:r>
            <a:r>
              <a:rPr lang="en-US" sz="3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exploit </a:t>
            </a:r>
            <a:r>
              <a:rPr 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peripheral regions </a:t>
            </a:r>
            <a:r>
              <a:rPr 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through </a:t>
            </a:r>
            <a:r>
              <a:rPr 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various mechanisms of unequal exchange.</a:t>
            </a:r>
            <a:r>
              <a:rPr 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1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080"/>
            <a:ext cx="12102860" cy="5579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Algerian" panose="04020705040A0206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Core- peripheral </a:t>
            </a:r>
            <a:r>
              <a:rPr lang="en-US" sz="3600" b="1" dirty="0">
                <a:latin typeface="Algerian" panose="04020705040A0206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capitalism</a:t>
            </a:r>
            <a:endParaRPr lang="en-US" sz="36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823" y="764574"/>
            <a:ext cx="11575211" cy="3427863"/>
          </a:xfrm>
        </p:spPr>
        <p:txBody>
          <a:bodyPr>
            <a:normAutofit/>
          </a:bodyPr>
          <a:lstStyle/>
          <a:p>
            <a:r>
              <a:rPr lang="en-US" dirty="0"/>
              <a:t>In fact, the </a:t>
            </a:r>
            <a:r>
              <a:rPr lang="en-US" b="1" dirty="0">
                <a:solidFill>
                  <a:srgbClr val="FFC000"/>
                </a:solidFill>
              </a:rPr>
              <a:t>world systems </a:t>
            </a:r>
            <a:r>
              <a:rPr lang="en-US" dirty="0"/>
              <a:t>conceptualization is distinguished by an effort to ground unequal exchange in a labor theory of value. </a:t>
            </a:r>
          </a:p>
          <a:p>
            <a:r>
              <a:rPr lang="en-US" b="1" dirty="0"/>
              <a:t>This </a:t>
            </a:r>
            <a:r>
              <a:rPr lang="en-US" b="1" dirty="0">
                <a:solidFill>
                  <a:srgbClr val="FFC000"/>
                </a:solidFill>
              </a:rPr>
              <a:t>labor theory of value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forms the basis of an attempt to explain how surplus value extracted from the working class of the periphery is </a:t>
            </a:r>
            <a:r>
              <a:rPr lang="en-US" dirty="0" smtClean="0"/>
              <a:t>transferred </a:t>
            </a:r>
            <a:r>
              <a:rPr lang="en-US" dirty="0"/>
              <a:t>to core regions</a:t>
            </a:r>
            <a:r>
              <a:rPr lang="en-US" dirty="0" smtClean="0"/>
              <a:t>;</a:t>
            </a:r>
          </a:p>
          <a:p>
            <a:r>
              <a:rPr lang="en-US" dirty="0"/>
              <a:t> As a means of </a:t>
            </a:r>
            <a:r>
              <a:rPr lang="en-US" b="1" dirty="0"/>
              <a:t>extracting surplus</a:t>
            </a:r>
            <a:r>
              <a:rPr lang="en-US" dirty="0"/>
              <a:t>, </a:t>
            </a:r>
            <a:r>
              <a:rPr lang="en-US" b="1" dirty="0"/>
              <a:t>unequal exchange </a:t>
            </a:r>
            <a:r>
              <a:rPr lang="en-US" dirty="0"/>
              <a:t>is not only different from the </a:t>
            </a:r>
            <a:r>
              <a:rPr lang="en-US" b="1" dirty="0"/>
              <a:t>extended reproduction of capital </a:t>
            </a:r>
            <a:r>
              <a:rPr lang="en-US" dirty="0"/>
              <a:t>that is characteristic of the core, but it is the principal contradiction of the modern capitalist world.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804" y="4192437"/>
            <a:ext cx="11397471" cy="127785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Amin and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Wallerstein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agree with Emmanuel regarding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centrality of wages;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but they also draw attention to other differences between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core capitalism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peripheral capitalism.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804" y="5470287"/>
            <a:ext cx="11511230" cy="1277850"/>
          </a:xfrm>
          <a:prstGeom prst="rect">
            <a:avLst/>
          </a:prstGeom>
          <a:solidFill>
            <a:srgbClr val="00B0F0">
              <a:alpha val="11000"/>
            </a:srgbClr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Given this analysis of world capitalism,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salient question for radical praxis becomes, "What can regions of peripheral capitalism do in order to mitigate or eliminate the effects of unequal exchange?" </a:t>
            </a:r>
            <a:endParaRPr lang="en-US" sz="24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7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917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Algerian" panose="04020705040A0206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Emmanuel </a:t>
            </a:r>
            <a:r>
              <a:rPr lang="en-US" dirty="0" smtClean="0">
                <a:latin typeface="Algerian" panose="04020705040A0206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proposes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558925"/>
            <a:ext cx="7058025" cy="4351338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Emmanuel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proposes </a:t>
            </a: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taxes on exports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diversification ( Expansion)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production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two mechanism for accomplishing this goal. It is assumed that this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surplus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used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purposes.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/>
              <a:t>Emmanuel argues that </a:t>
            </a:r>
            <a:r>
              <a:rPr lang="en-US" b="1" dirty="0"/>
              <a:t>since somebody has to benefit from these low wages</a:t>
            </a:r>
            <a:r>
              <a:rPr lang="en-US" dirty="0"/>
              <a:t>, and since it is </a:t>
            </a:r>
            <a:r>
              <a:rPr lang="en-US" b="1" dirty="0"/>
              <a:t>desired that foreign consumers not be the beneficiaries,</a:t>
            </a:r>
            <a:r>
              <a:rPr lang="en-US" dirty="0"/>
              <a:t> it is best that the </a:t>
            </a:r>
            <a:r>
              <a:rPr lang="en-US" b="1" dirty="0"/>
              <a:t>benefits accrue to national capitalists.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kersplebedeb.com/wp-content/uploads/2016/11/torkil_emmanu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1692275"/>
            <a:ext cx="4141517" cy="32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00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075"/>
            <a:ext cx="12192000" cy="6000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“</a:t>
            </a:r>
            <a:r>
              <a:rPr lang="en-US" sz="3600" b="1" dirty="0" smtClean="0">
                <a:latin typeface="Algerian" panose="04020705040A02060702" pitchFamily="82" charset="0"/>
              </a:rPr>
              <a:t>AN </a:t>
            </a:r>
            <a:r>
              <a:rPr lang="en-US" sz="3600" b="1" dirty="0">
                <a:latin typeface="Algerian" panose="04020705040A02060702" pitchFamily="82" charset="0"/>
              </a:rPr>
              <a:t>EVALUATION OF WORLD SYSTEMS APPROACHES"</a:t>
            </a:r>
            <a:r>
              <a:rPr lang="en-US" sz="3600" dirty="0">
                <a:latin typeface="Algerian" panose="04020705040A02060702" pitchFamily="82" charset="0"/>
              </a:rPr>
              <a:t/>
            </a:r>
            <a:br>
              <a:rPr lang="en-US" sz="3600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101725"/>
            <a:ext cx="11601449" cy="525145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 </a:t>
            </a:r>
            <a:r>
              <a:rPr lang="hi-IN" sz="3200" dirty="0"/>
              <a:t>विश्व स्तरमा उभिएका सामाजिक </a:t>
            </a:r>
            <a:r>
              <a:rPr lang="hi-IN" sz="3200" dirty="0" smtClean="0"/>
              <a:t>शक्तिहरू</a:t>
            </a:r>
            <a:endParaRPr lang="en-US" sz="3200" dirty="0" smtClean="0"/>
          </a:p>
          <a:p>
            <a:r>
              <a:rPr lang="en-US" sz="3200" dirty="0"/>
              <a:t> To conceptualize the issues of the </a:t>
            </a:r>
            <a:r>
              <a:rPr lang="en-US" sz="3200" b="1" dirty="0"/>
              <a:t>Third World</a:t>
            </a:r>
            <a:r>
              <a:rPr lang="en-US" sz="3200" dirty="0"/>
              <a:t> </a:t>
            </a:r>
            <a:r>
              <a:rPr lang="en-US" sz="3200" b="1" dirty="0"/>
              <a:t>in terms of dependency</a:t>
            </a:r>
            <a:r>
              <a:rPr lang="en-US" sz="3200" dirty="0"/>
              <a:t> or </a:t>
            </a:r>
            <a:r>
              <a:rPr lang="en-US" sz="3200" b="1" dirty="0"/>
              <a:t>as part of a world system</a:t>
            </a:r>
            <a:r>
              <a:rPr lang="en-US" sz="3200" dirty="0"/>
              <a:t> is to lose sight of the most decisive processes of </a:t>
            </a:r>
            <a:r>
              <a:rPr lang="en-US" sz="3200" b="1" dirty="0"/>
              <a:t>class formation</a:t>
            </a:r>
            <a:r>
              <a:rPr lang="en-US" sz="3200" dirty="0"/>
              <a:t> and </a:t>
            </a:r>
            <a:r>
              <a:rPr lang="en-US" sz="3200" b="1" dirty="0"/>
              <a:t>social relations</a:t>
            </a:r>
            <a:r>
              <a:rPr lang="en-US" sz="3200" dirty="0"/>
              <a:t> which </a:t>
            </a:r>
            <a:r>
              <a:rPr lang="en-US" sz="3200" b="1" dirty="0"/>
              <a:t>precipitate change,</a:t>
            </a:r>
            <a:r>
              <a:rPr lang="en-US" sz="3200" dirty="0"/>
              <a:t> and </a:t>
            </a:r>
            <a:r>
              <a:rPr lang="en-US" sz="3200" b="1" dirty="0"/>
              <a:t>the particular configurations ( Pattern) </a:t>
            </a:r>
            <a:r>
              <a:rPr lang="en-US" sz="3200" dirty="0"/>
              <a:t> of </a:t>
            </a:r>
            <a:r>
              <a:rPr lang="en-US" sz="3200" b="1" dirty="0"/>
              <a:t>social forces</a:t>
            </a:r>
            <a:r>
              <a:rPr lang="en-US" sz="3200" dirty="0"/>
              <a:t> which emerge on a world scale.</a:t>
            </a:r>
          </a:p>
          <a:p>
            <a:r>
              <a:rPr lang="en-US" sz="3200" b="1" dirty="0"/>
              <a:t>It is not the world system</a:t>
            </a:r>
            <a:r>
              <a:rPr lang="en-US" sz="3200" dirty="0"/>
              <a:t> that </a:t>
            </a:r>
            <a:r>
              <a:rPr lang="en-US" sz="3200" b="1" dirty="0" smtClean="0"/>
              <a:t>precipitates </a:t>
            </a:r>
            <a:r>
              <a:rPr lang="en-US" sz="3200" b="1" dirty="0"/>
              <a:t>change in social relations</a:t>
            </a:r>
            <a:r>
              <a:rPr lang="en-US" sz="3200" dirty="0"/>
              <a:t>, but rather </a:t>
            </a:r>
            <a:r>
              <a:rPr lang="en-US" sz="3200" b="1" dirty="0"/>
              <a:t>social forces </a:t>
            </a:r>
            <a:r>
              <a:rPr lang="en-US" sz="3200" dirty="0"/>
              <a:t>that emerge and extend their activities that </a:t>
            </a:r>
            <a:r>
              <a:rPr lang="en-US" sz="3200" b="1" dirty="0"/>
              <a:t>produce the world market</a:t>
            </a:r>
            <a:r>
              <a:rPr lang="en-US" sz="3200" b="1" dirty="0" smtClean="0"/>
              <a:t>.</a:t>
            </a:r>
          </a:p>
          <a:p>
            <a:r>
              <a:rPr lang="en-US" sz="3200" b="1" dirty="0"/>
              <a:t> </a:t>
            </a:r>
            <a:r>
              <a:rPr lang="en-US" sz="3200" dirty="0"/>
              <a:t>The transformations formed within </a:t>
            </a:r>
            <a:r>
              <a:rPr lang="en-US" sz="3200" b="1" dirty="0"/>
              <a:t>societies </a:t>
            </a:r>
            <a:r>
              <a:rPr lang="en-US" sz="3200" dirty="0"/>
              <a:t>by their insert in the region market must be seen as an ongoing reciprocal relationship: between </a:t>
            </a:r>
            <a:r>
              <a:rPr lang="en-US" sz="3200" b="1" dirty="0"/>
              <a:t>the forces</a:t>
            </a:r>
            <a:r>
              <a:rPr lang="en-US" sz="3200" dirty="0"/>
              <a:t> and </a:t>
            </a:r>
            <a:r>
              <a:rPr lang="en-US" sz="3200" b="1" dirty="0"/>
              <a:t>relations of production</a:t>
            </a:r>
            <a:r>
              <a:rPr lang="en-US" sz="3200" dirty="0"/>
              <a:t> within a </a:t>
            </a:r>
            <a:r>
              <a:rPr lang="en-US" sz="3200" b="1" dirty="0"/>
              <a:t>social formation</a:t>
            </a:r>
            <a:r>
              <a:rPr lang="en-US" sz="3200" dirty="0"/>
              <a:t> and those that operate through the </a:t>
            </a:r>
            <a:r>
              <a:rPr lang="en-US" sz="3200" b="1" dirty="0"/>
              <a:t>world </a:t>
            </a:r>
            <a:r>
              <a:rPr lang="en-US" sz="3200" b="1" dirty="0" smtClean="0"/>
              <a:t>Market.</a:t>
            </a:r>
            <a:r>
              <a:rPr lang="en-US" sz="3200" dirty="0" smtClean="0"/>
              <a:t> </a:t>
            </a:r>
            <a:endParaRPr lang="en-US" sz="32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235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473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</a:rPr>
              <a:t>The principal features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29" y="947351"/>
            <a:ext cx="11615351" cy="522961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characterize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capitalist development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varied considerably over time: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accumulation ( Original Gathering),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and growth of industrial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Later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capital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have their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laws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class structures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state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30" y="1"/>
            <a:ext cx="12076670" cy="71669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lgerian" panose="04020705040A02060702" pitchFamily="82" charset="0"/>
                <a:cs typeface="Times New Roman" panose="02020603050405020304" pitchFamily="18" charset="0"/>
              </a:rPr>
              <a:t>capitalist world market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515" y="815547"/>
            <a:ext cx="5486400" cy="57912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manner in which the fundamental contradiction (between </a:t>
            </a:r>
            <a:r>
              <a:rPr lang="en-US" sz="6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anticapitalist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social formations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capitalist world market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will be resolved depends on the evolution of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forces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country and the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proliferation of revolutionary forces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societies. </a:t>
            </a:r>
            <a:endParaRPr lang="en-US" sz="6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capitalist world market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must be translated from a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static institutions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described essentially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what it is: a series of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relationships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have their anchorage and instrumentation in the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imperialist states. </a:t>
            </a:r>
            <a:endParaRPr lang="en-US" sz="6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market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through the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directed institutions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impose the </a:t>
            </a:r>
            <a:r>
              <a:rPr lang="en-US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manipulative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relationship throughout the world. </a:t>
            </a:r>
            <a:endParaRPr lang="en-US" sz="6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capitalist system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best be analyzed by examining the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hegemonic class relationship and imperialist state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conflicting class relationships 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emerge in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social formation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6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96645" y="913026"/>
            <a:ext cx="324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  <a:cs typeface="Times New Roman" panose="02020603050405020304" pitchFamily="18" charset="0"/>
              </a:rPr>
              <a:t>capitalist world market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64876" y="3157832"/>
            <a:ext cx="54781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latin typeface="Roboto"/>
              </a:rPr>
              <a:t>Capitalism is an economic system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in which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private individuals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or 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businesses own capital goods. </a:t>
            </a:r>
            <a:endParaRPr lang="en-US" b="1" dirty="0" smtClean="0">
              <a:solidFill>
                <a:srgbClr val="000000"/>
              </a:solidFill>
              <a:latin typeface="Roboto"/>
            </a:endParaRPr>
          </a:p>
          <a:p>
            <a:endParaRPr lang="en-US" dirty="0">
              <a:solidFill>
                <a:srgbClr val="000000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Roboto"/>
              </a:rPr>
              <a:t>The 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production of goods and services is based on supply and demand in the general market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—known as a 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market economy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—rather than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 through central planning—known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as a 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planned economy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or 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command economy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104239" y="1263470"/>
            <a:ext cx="5799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latin typeface="Roboto"/>
              </a:rPr>
              <a:t>Any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economy is capitalist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as long as 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private individuals control the factors of production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. 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A purely capitalist economy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is also a 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free market economy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, meaning </a:t>
            </a:r>
            <a:r>
              <a:rPr lang="en-US" b="1" dirty="0" smtClean="0">
                <a:solidFill>
                  <a:srgbClr val="000000"/>
                </a:solidFill>
                <a:latin typeface="Roboto"/>
              </a:rPr>
              <a:t>the law of supply </a:t>
            </a:r>
            <a:r>
              <a:rPr lang="en-US" dirty="0" smtClean="0">
                <a:solidFill>
                  <a:srgbClr val="000000"/>
                </a:solidFill>
                <a:latin typeface="Roboto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demand, 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rather than 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a central </a:t>
            </a:r>
            <a:r>
              <a:rPr lang="en-US" b="1" dirty="0" smtClean="0">
                <a:solidFill>
                  <a:srgbClr val="000000"/>
                </a:solidFill>
                <a:latin typeface="Roboto"/>
              </a:rPr>
              <a:t>government</a:t>
            </a:r>
            <a:r>
              <a:rPr lang="en-US" b="1" dirty="0">
                <a:solidFill>
                  <a:srgbClr val="000000"/>
                </a:solidFill>
                <a:latin typeface="Roboto"/>
              </a:rPr>
              <a:t>, regulates production, labor, and the marketplace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986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2769" y="170176"/>
            <a:ext cx="9695934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Algerian" panose="04020705040A0206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“NEW DIRECTIONS”</a:t>
            </a:r>
            <a:endParaRPr lang="en-US" sz="3600" dirty="0">
              <a:effectLst/>
              <a:latin typeface="Algerian" panose="04020705040A02060702" pitchFamily="82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10" y="769377"/>
            <a:ext cx="1168125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The political economy of the periphery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 is moving in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a new direction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which involves </a:t>
            </a:r>
            <a:r>
              <a:rPr lang="en-US" sz="2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redefining; </a:t>
            </a:r>
          </a:p>
          <a:p>
            <a:endParaRPr lang="en-US" sz="2200" b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	a.   The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problematic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endParaRPr lang="en-US" sz="22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2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b.  Reformulating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the key concepts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endParaRPr lang="en-US" sz="2200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	</a:t>
            </a:r>
            <a:r>
              <a:rPr lang="en-US" sz="2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c.   D</a:t>
            </a:r>
            <a:r>
              <a:rPr lang="en-US" sz="22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eveloping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a more dynamic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  <a:r>
              <a:rPr lang="en-US" sz="22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inclusive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</a:rPr>
              <a:t>analytical framework</a:t>
            </a:r>
            <a:endParaRPr lang="en-US" sz="2200" b="1" dirty="0"/>
          </a:p>
        </p:txBody>
      </p:sp>
      <p:sp>
        <p:nvSpPr>
          <p:cNvPr id="4" name="Rectangle 3"/>
          <p:cNvSpPr/>
          <p:nvPr/>
        </p:nvSpPr>
        <p:spPr>
          <a:xfrm>
            <a:off x="3681212" y="2717113"/>
            <a:ext cx="5593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lgerian" panose="04020705040A02060702" pitchFamily="82" charset="0"/>
                <a:ea typeface="SimSun" panose="02010600030101010101" pitchFamily="2" charset="-122"/>
              </a:rPr>
              <a:t>Some </a:t>
            </a:r>
            <a:r>
              <a:rPr lang="en-US" sz="2800" b="1" dirty="0">
                <a:latin typeface="Algerian" panose="04020705040A02060702" pitchFamily="82" charset="0"/>
                <a:ea typeface="SimSun" panose="02010600030101010101" pitchFamily="2" charset="-122"/>
              </a:rPr>
              <a:t>of </a:t>
            </a:r>
            <a:r>
              <a:rPr lang="en-US" sz="2800" b="1" dirty="0" smtClean="0">
                <a:latin typeface="Algerian" panose="04020705040A02060702" pitchFamily="82" charset="0"/>
                <a:ea typeface="SimSun" panose="02010600030101010101" pitchFamily="2" charset="-122"/>
              </a:rPr>
              <a:t>issues </a:t>
            </a:r>
            <a:r>
              <a:rPr lang="en-US" sz="2800" b="1" dirty="0">
                <a:latin typeface="Algerian" panose="04020705040A02060702" pitchFamily="82" charset="0"/>
                <a:ea typeface="SimSun" panose="02010600030101010101" pitchFamily="2" charset="-122"/>
              </a:rPr>
              <a:t>and problems 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5460" y="3554790"/>
            <a:ext cx="113105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a. The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previous problematic, which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focused on development,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abstracted from the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social relations </a:t>
            </a:r>
            <a:r>
              <a:rPr lang="en-US" sz="22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production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emphasized to a great degree the extension and increase in </a:t>
            </a:r>
            <a:r>
              <a:rPr lang="en-US" sz="22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productive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forces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the result has been to down. </a:t>
            </a:r>
            <a:endParaRPr lang="en-US" sz="2200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200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b. Grade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degree to which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labor is the creator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the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source of </a:t>
            </a:r>
            <a:r>
              <a:rPr lang="en-US" sz="22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wealth.</a:t>
            </a:r>
          </a:p>
          <a:p>
            <a:endParaRPr lang="en-US" sz="2200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c. The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focus on social relations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 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production allows </a:t>
            </a:r>
            <a:r>
              <a:rPr lang="en-US" sz="22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 to focus on the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issue of exploitation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to focus on the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forms and techniques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which labor is degraded, as well as to understand the forms by which exploitative relations of production can be transformed.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460" y="3056238"/>
            <a:ext cx="188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517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509" y="943395"/>
            <a:ext cx="1131055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eriod"/>
            </a:pPr>
            <a:r>
              <a:rPr lang="en-US" sz="3200" dirty="0" smtClean="0"/>
              <a:t>By </a:t>
            </a:r>
            <a:r>
              <a:rPr lang="en-US" sz="3200" dirty="0"/>
              <a:t>redefining the problematic of political economy away from development to exploitation, </a:t>
            </a:r>
            <a:endParaRPr lang="en-US" sz="3200" dirty="0" smtClean="0"/>
          </a:p>
          <a:p>
            <a:pPr marL="457200" indent="-457200">
              <a:buAutoNum type="alphaLcPeriod"/>
            </a:pPr>
            <a:r>
              <a:rPr lang="en-US" sz="3200" dirty="0" smtClean="0"/>
              <a:t>we </a:t>
            </a:r>
            <a:r>
              <a:rPr lang="en-US" sz="3200" dirty="0"/>
              <a:t>thus are required to reformulate the key concepts with which we analyze the new problematic. </a:t>
            </a:r>
            <a:endParaRPr lang="en-US" sz="3200" dirty="0" smtClean="0"/>
          </a:p>
          <a:p>
            <a:pPr marL="457200" indent="-457200">
              <a:buAutoNum type="alphaLcPeriod"/>
            </a:pPr>
            <a:r>
              <a:rPr lang="en-US" sz="3200" dirty="0" smtClean="0"/>
              <a:t>Notions </a:t>
            </a:r>
            <a:r>
              <a:rPr lang="en-US" sz="3200" dirty="0"/>
              <a:t>such as dependence and modernization which operate to explain or discuss development are inappropriate. </a:t>
            </a:r>
            <a:endParaRPr lang="en-US" sz="3200" dirty="0" smtClean="0"/>
          </a:p>
          <a:p>
            <a:pPr marL="457200" indent="-457200">
              <a:buAutoNum type="alphaLcPeriod"/>
            </a:pPr>
            <a:r>
              <a:rPr lang="en-US" sz="3200" dirty="0" smtClean="0"/>
              <a:t>Rather</a:t>
            </a:r>
            <a:r>
              <a:rPr lang="en-US" sz="3200" dirty="0"/>
              <a:t>, our focus should be on the class relationships, both at the internal as well as the international level, and the types of class- relationships which are engendered in the process of accumulation.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368" y="172994"/>
            <a:ext cx="188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3894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78" y="1219200"/>
            <a:ext cx="11409406" cy="1644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1500"/>
              </a:lnSpc>
              <a:spcAft>
                <a:spcPts val="800"/>
              </a:spcAft>
              <a:buAutoNum type="alphaLcPeriod"/>
            </a:pPr>
            <a:r>
              <a:rPr lang="en-US" sz="2000" dirty="0" smtClean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000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class relationships</a:t>
            </a:r>
            <a:r>
              <a:rPr lang="en-US" sz="2000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, however, are </a:t>
            </a:r>
            <a:r>
              <a:rPr lang="en-US" sz="2000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evolving phenomena, products of changes </a:t>
            </a:r>
            <a:r>
              <a:rPr lang="en-US" sz="2000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 level and forms of capitalist development in the core; </a:t>
            </a:r>
            <a:endParaRPr lang="en-US" sz="2000" b="1" dirty="0" smtClean="0">
              <a:latin typeface="inheri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500"/>
              </a:lnSpc>
              <a:spcAft>
                <a:spcPts val="800"/>
              </a:spcAft>
              <a:buAutoNum type="alphaLcPeriod"/>
            </a:pPr>
            <a:r>
              <a:rPr lang="en-US" sz="2000" dirty="0" smtClean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impact of these changes in </a:t>
            </a:r>
            <a:r>
              <a:rPr lang="en-US" sz="2000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 core on the productive systems</a:t>
            </a:r>
            <a:r>
              <a:rPr lang="en-US" sz="2000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and class forces in the periphery in turn produce impacts back on the core from the class forces in periphery, modifying or transforming the relationship. </a:t>
            </a:r>
            <a:endParaRPr lang="en-US" sz="2000" dirty="0" smtClean="0">
              <a:latin typeface="inheri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500"/>
              </a:lnSpc>
              <a:spcAft>
                <a:spcPts val="800"/>
              </a:spcAft>
              <a:buAutoNum type="alphaLcPeriod"/>
            </a:pPr>
            <a:r>
              <a:rPr lang="en-US" sz="2000" dirty="0" smtClean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 Notion </a:t>
            </a:r>
            <a:r>
              <a:rPr lang="en-US" sz="2000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is one of reciprocating interplay between conflicting and collaborative classes which reproduce or refashion the economy and state structures through which they operate. 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9147" y="641177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0790" y="373860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inherit"/>
                <a:cs typeface="Times New Roman" panose="02020603050405020304" pitchFamily="18" charset="0"/>
              </a:rPr>
              <a:t>(4)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2126" y="4447540"/>
            <a:ext cx="10775092" cy="1751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1500"/>
              </a:lnSpc>
              <a:spcAft>
                <a:spcPts val="800"/>
              </a:spcAft>
              <a:buAutoNum type="alphaLcPeriod"/>
            </a:pPr>
            <a:r>
              <a:rPr lang="en-US" sz="2000" dirty="0" smtClean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US" sz="2000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rejects aggregate notions </a:t>
            </a:r>
            <a:r>
              <a:rPr lang="en-US" sz="2000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national interest </a:t>
            </a:r>
            <a:r>
              <a:rPr lang="en-US" sz="2000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smtClean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defining </a:t>
            </a:r>
            <a:r>
              <a:rPr lang="en-US" sz="2000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 critical actions between or within productive and state systems and focuses instead on the idea of class differentiation. </a:t>
            </a:r>
            <a:endParaRPr lang="en-US" sz="2000" dirty="0" smtClean="0">
              <a:latin typeface="inheri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500"/>
              </a:lnSpc>
              <a:spcAft>
                <a:spcPts val="800"/>
              </a:spcAft>
              <a:buAutoNum type="alphaLcPeriod"/>
            </a:pPr>
            <a:r>
              <a:rPr lang="en-US" sz="2000" dirty="0" smtClean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 periphery this means that the </a:t>
            </a:r>
            <a:r>
              <a:rPr lang="en-US" sz="2000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problem is one of identifying the location of core capital </a:t>
            </a:r>
            <a:r>
              <a:rPr lang="en-US" sz="2000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within the </a:t>
            </a:r>
            <a:r>
              <a:rPr lang="en-US" sz="2000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class structure of peripheral societies </a:t>
            </a:r>
            <a:r>
              <a:rPr lang="en-US" sz="2000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and its </a:t>
            </a:r>
            <a:r>
              <a:rPr lang="en-US" sz="2000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relationship to the peripheral state </a:t>
            </a:r>
            <a:r>
              <a:rPr lang="en-US" sz="2000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dominant classes</a:t>
            </a:r>
            <a:r>
              <a:rPr lang="en-US" sz="2000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. The implication here is that class cleavages are less confined to national boundaries and more involve class units which cut across national boundaries.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5332" y="47441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07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926" y="979576"/>
            <a:ext cx="8583827" cy="1167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00"/>
              </a:lnSpc>
              <a:spcAft>
                <a:spcPts val="800"/>
              </a:spcAft>
            </a:pP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a. Thus</a:t>
            </a: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, this approach locates the process </a:t>
            </a:r>
            <a:r>
              <a:rPr lang="en-US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of capital accumulation </a:t>
            </a: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within the framework of</a:t>
            </a:r>
            <a:r>
              <a:rPr lang="en-US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 class/state relationships </a:t>
            </a:r>
            <a:endParaRPr lang="en-US" b="1" dirty="0" smtClean="0">
              <a:latin typeface="inheri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800"/>
              </a:spcAft>
            </a:pPr>
            <a:r>
              <a:rPr lang="en-US" dirty="0" smtClean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b.   And </a:t>
            </a: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it is within this </a:t>
            </a:r>
            <a:r>
              <a:rPr lang="en-US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schema, </a:t>
            </a: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 determination </a:t>
            </a: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of class coalitions and hegemonic influence that studies of income distribution and types of regimes could be fruitfully analyzed. 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173" y="344615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5499" y="2611496"/>
            <a:ext cx="10289059" cy="1259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00"/>
              </a:lnSpc>
              <a:spcAft>
                <a:spcPts val="800"/>
              </a:spcAft>
            </a:pPr>
            <a:r>
              <a:rPr lang="en-US" dirty="0" smtClean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2000" dirty="0" smtClean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problem of accumulation is not, however, local or national, but global; </a:t>
            </a:r>
            <a:endParaRPr lang="en-US" sz="2000" dirty="0" smtClean="0">
              <a:latin typeface="inheri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800"/>
              </a:spcAft>
            </a:pPr>
            <a:r>
              <a:rPr lang="en-US" sz="2000" dirty="0" smtClean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b. moreover</a:t>
            </a:r>
            <a:r>
              <a:rPr lang="en-US" sz="2000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, the source of accumulation has become dissociated from the locus of accumulation, </a:t>
            </a:r>
            <a:endParaRPr lang="en-US" sz="2000" dirty="0" smtClean="0">
              <a:latin typeface="inheri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800"/>
              </a:spcAft>
            </a:pPr>
            <a:r>
              <a:rPr lang="en-US" sz="2000" dirty="0" smtClean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c. thus </a:t>
            </a:r>
            <a:r>
              <a:rPr lang="en-US" sz="2000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creating the problems associated with movements of capital and the activities of the multinational corporations. 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5499" y="219474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5630" y="4334979"/>
            <a:ext cx="10550824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00"/>
              </a:lnSpc>
              <a:spcAft>
                <a:spcPts val="800"/>
              </a:spcAft>
            </a:pP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-We emphasize, however, that these movements and activities can best be understood through the </a:t>
            </a:r>
            <a:endParaRPr lang="en-US" dirty="0" smtClean="0">
              <a:latin typeface="inheri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500"/>
              </a:lnSpc>
              <a:spcAft>
                <a:spcPts val="800"/>
              </a:spcAft>
              <a:buAutoNum type="alphaLcPeriod"/>
            </a:pPr>
            <a:r>
              <a:rPr lang="en-US" dirty="0" smtClean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Notion </a:t>
            </a: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of the imperial state, </a:t>
            </a:r>
            <a:endParaRPr lang="en-US" dirty="0" smtClean="0">
              <a:latin typeface="inheri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500"/>
              </a:lnSpc>
              <a:spcAft>
                <a:spcPts val="800"/>
              </a:spcAft>
              <a:buAutoNum type="alphaLcPeriod"/>
            </a:pPr>
            <a:r>
              <a:rPr lang="en-US" dirty="0" smtClean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worldwide political network which facilitates the growth and expansion of" capital. </a:t>
            </a:r>
            <a:endParaRPr lang="en-US" dirty="0" smtClean="0">
              <a:latin typeface="inheri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500"/>
              </a:lnSpc>
              <a:spcAft>
                <a:spcPts val="800"/>
              </a:spcAft>
            </a:pPr>
            <a:r>
              <a:rPr lang="en-US" dirty="0" smtClean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- Moreover</a:t>
            </a: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, the overly </a:t>
            </a:r>
            <a:r>
              <a:rPr lang="en-US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economistic arguments put forth (mainly by economists) </a:t>
            </a: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concerning the </a:t>
            </a:r>
            <a:r>
              <a:rPr lang="en-US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multinational corporations fail to account </a:t>
            </a: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 significant role </a:t>
            </a: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imperial slate </a:t>
            </a: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in establishing the prior and essential conditions for the flows of capital. 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6413" y="6018708"/>
            <a:ext cx="1061303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00"/>
              </a:lnSpc>
              <a:spcAft>
                <a:spcPts val="800"/>
              </a:spcAft>
            </a:pPr>
            <a:r>
              <a:rPr lang="en-US" dirty="0" smtClean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smtClean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Imperial </a:t>
            </a:r>
            <a:r>
              <a:rPr lang="en-US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activity is essential to </a:t>
            </a:r>
            <a:r>
              <a:rPr lang="en-US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determining the scope</a:t>
            </a: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growth, </a:t>
            </a: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survival </a:t>
            </a: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multinational corporations</a:t>
            </a:r>
            <a:r>
              <a:rPr lang="en-US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9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WordArt 7"/>
          <p:cNvSpPr>
            <a:spLocks noChangeArrowheads="1" noChangeShapeType="1" noTextEdit="1"/>
          </p:cNvSpPr>
          <p:nvPr/>
        </p:nvSpPr>
        <p:spPr bwMode="auto">
          <a:xfrm>
            <a:off x="-266700" y="1068844"/>
            <a:ext cx="12611100" cy="5627231"/>
          </a:xfrm>
          <a:prstGeom prst="rect">
            <a:avLst/>
          </a:prstGeom>
          <a:solidFill>
            <a:srgbClr val="00B050">
              <a:alpha val="9000"/>
            </a:srgbClr>
          </a:solidFill>
          <a:ln>
            <a:noFill/>
          </a:ln>
        </p:spPr>
        <p:txBody>
          <a:bodyPr spcFirstLastPara="1" wrap="none" fromWordArt="1">
            <a:prstTxWarp prst="textArchUp">
              <a:avLst>
                <a:gd name="adj" fmla="val 12705675"/>
              </a:avLst>
            </a:prstTxWarp>
          </a:bodyPr>
          <a:lstStyle/>
          <a:p>
            <a:r>
              <a:rPr lang="en-US" sz="3600" b="1" dirty="0" smtClean="0">
                <a:latin typeface="Algerian" panose="04020705040A02060702" pitchFamily="82" charset="0"/>
              </a:rPr>
              <a:t>Dependency &amp; World-System theory:</a:t>
            </a:r>
            <a:endParaRPr lang="en-US" sz="1400" b="1" dirty="0" smtClean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5494" y="4310679"/>
            <a:ext cx="5943600" cy="923925"/>
          </a:xfrm>
          <a:prstGeom prst="rect">
            <a:avLst/>
          </a:prstGeom>
          <a:solidFill>
            <a:srgbClr val="FFFF00">
              <a:alpha val="62000"/>
            </a:srgbClr>
          </a:soli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ne-NP" sz="5400" u="sng" dirty="0">
                <a:latin typeface="+mj-lt"/>
                <a:cs typeface="Arial" charset="0"/>
              </a:rPr>
              <a:t> </a:t>
            </a:r>
            <a:r>
              <a:rPr lang="en-US" sz="5400" u="sng" dirty="0">
                <a:latin typeface="Algerian" pitchFamily="82" charset="0"/>
                <a:cs typeface="Arial" charset="0"/>
              </a:rPr>
              <a:t>WELCOME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775644" y="5503526"/>
            <a:ext cx="486032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bliqueTopRight"/>
            <a:lightRig rig="threePt" dir="t"/>
          </a:scene3d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2nd January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 Sunday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8953500" y="5052348"/>
            <a:ext cx="27184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sz="2400" dirty="0">
              <a:latin typeface="Arial Black" panose="020B0A04020102020204" pitchFamily="34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1840" y="5283180"/>
            <a:ext cx="4304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Presenter  </a:t>
            </a:r>
          </a:p>
          <a:p>
            <a:pPr algn="ctr"/>
            <a:r>
              <a:rPr lang="en-US" sz="3600" b="1" dirty="0" smtClean="0"/>
              <a:t>Mr. Ajit Thapa 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41672" y="1999690"/>
            <a:ext cx="83943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lgerian" panose="04020705040A02060702" pitchFamily="82" charset="0"/>
              </a:rPr>
              <a:t>A critiques &amp; new directions Latin America perspective</a:t>
            </a:r>
          </a:p>
          <a:p>
            <a:pPr algn="ctr"/>
            <a:endParaRPr lang="en-US" i="1" dirty="0"/>
          </a:p>
          <a:p>
            <a:pPr algn="ctr"/>
            <a:r>
              <a:rPr lang="en-US" i="1" dirty="0" smtClean="0"/>
              <a:t>By</a:t>
            </a:r>
          </a:p>
          <a:p>
            <a:pPr algn="ctr"/>
            <a:r>
              <a:rPr lang="en-US" dirty="0" smtClean="0">
                <a:latin typeface="Arial Black" panose="020B0A04020102020204" pitchFamily="34" charset="0"/>
              </a:rPr>
              <a:t>James </a:t>
            </a:r>
            <a:r>
              <a:rPr lang="en-US" dirty="0" err="1" smtClean="0">
                <a:latin typeface="Arial Black" panose="020B0A04020102020204" pitchFamily="34" charset="0"/>
              </a:rPr>
              <a:t>Petaras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</a:p>
          <a:p>
            <a:pPr algn="ctr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80356232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787" y="570624"/>
            <a:ext cx="1151649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concerns of U.S. political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scientists with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policy advisory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orientation toward </a:t>
            </a:r>
            <a:r>
              <a:rPr lang="en-US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political order, stability,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institution-building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context are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piecemeal intimations of the centrality of the imperial state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creating the conditions for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long-term, large-scale expansion</a:t>
            </a:r>
            <a:r>
              <a:rPr lang="en-US" sz="2000" b="1" dirty="0"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1426" y="140043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lgerian" panose="04020705040A02060702" pitchFamily="82" charset="0"/>
              </a:rPr>
              <a:t>Summery </a:t>
            </a:r>
            <a:endParaRPr lang="en-US" sz="3200" dirty="0">
              <a:latin typeface="Algerian" panose="04020705040A020607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4733" y="2880923"/>
            <a:ext cx="11267665" cy="35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Lacking an </a:t>
            </a:r>
            <a:r>
              <a:rPr lang="en-US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harbor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the social relations of productive systems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developmental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social scientists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have obscured the centrality of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exploitative social relations through general references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"systemic strains,"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US" sz="2400" dirty="0" smtClean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“Development Imperatives (Obligation)"</a:t>
            </a:r>
            <a:r>
              <a:rPr lang="en-US" sz="24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or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derive the authoritarian attributes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from vague cultural and historical determinations within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peripheral society.</a:t>
            </a:r>
            <a:endParaRPr lang="en-US" sz="24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29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1968" y="0"/>
            <a:ext cx="7251230" cy="4076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276" y="4407243"/>
            <a:ext cx="11870724" cy="236988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anose="04020705040A02060702" pitchFamily="82" charset="0"/>
              </a:rPr>
              <a:t>Class </a:t>
            </a:r>
            <a:r>
              <a:rPr lang="en-US" sz="2400" b="1" dirty="0" smtClean="0">
                <a:latin typeface="Algerian" panose="04020705040A02060702" pitchFamily="82" charset="0"/>
              </a:rPr>
              <a:t>– </a:t>
            </a:r>
            <a:r>
              <a:rPr lang="en-US" sz="2400" b="1" dirty="0" err="1" smtClean="0">
                <a:latin typeface="Algerian" panose="04020705040A02060702" pitchFamily="82" charset="0"/>
              </a:rPr>
              <a:t>Samrajayabad</a:t>
            </a:r>
            <a:r>
              <a:rPr lang="en-US" sz="2400" b="1" dirty="0" smtClean="0">
                <a:latin typeface="Algerian" panose="04020705040A02060702" pitchFamily="82" charset="0"/>
              </a:rPr>
              <a:t> </a:t>
            </a:r>
            <a:r>
              <a:rPr lang="en-US" sz="2400" b="1" dirty="0" err="1" smtClean="0">
                <a:latin typeface="Algerian" panose="04020705040A02060702" pitchFamily="82" charset="0"/>
              </a:rPr>
              <a:t>ra</a:t>
            </a:r>
            <a:r>
              <a:rPr lang="en-US" sz="2400" b="1" dirty="0" smtClean="0">
                <a:latin typeface="Algerian" panose="04020705040A02060702" pitchFamily="82" charset="0"/>
              </a:rPr>
              <a:t> Nepal </a:t>
            </a:r>
            <a:r>
              <a:rPr lang="en-US" sz="2400" b="1" dirty="0" err="1" smtClean="0">
                <a:latin typeface="Algerian" panose="04020705040A02060702" pitchFamily="82" charset="0"/>
              </a:rPr>
              <a:t>ko</a:t>
            </a:r>
            <a:r>
              <a:rPr lang="en-US" sz="2400" b="1" dirty="0" smtClean="0">
                <a:latin typeface="Algerian" panose="04020705040A02060702" pitchFamily="82" charset="0"/>
              </a:rPr>
              <a:t> </a:t>
            </a:r>
            <a:r>
              <a:rPr lang="en-US" sz="2400" b="1" dirty="0" err="1" smtClean="0">
                <a:latin typeface="Algerian" panose="04020705040A02060702" pitchFamily="82" charset="0"/>
              </a:rPr>
              <a:t>bhawisya</a:t>
            </a:r>
            <a:r>
              <a:rPr lang="en-US" sz="2400" b="1" dirty="0" smtClean="0">
                <a:latin typeface="Algerian" panose="04020705040A02060702" pitchFamily="82" charset="0"/>
              </a:rPr>
              <a:t> ( </a:t>
            </a:r>
            <a:r>
              <a:rPr lang="en-US" sz="2400" b="1" dirty="0" err="1" smtClean="0">
                <a:latin typeface="Algerian" panose="04020705040A02060702" pitchFamily="82" charset="0"/>
              </a:rPr>
              <a:t>Chaitanya</a:t>
            </a:r>
            <a:r>
              <a:rPr lang="en-US" sz="2400" b="1" dirty="0" smtClean="0">
                <a:latin typeface="Algerian" panose="04020705040A02060702" pitchFamily="82" charset="0"/>
              </a:rPr>
              <a:t> Mishra )</a:t>
            </a: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latin typeface="Algerian" panose="04020705040A02060702" pitchFamily="82" charset="0"/>
              </a:rPr>
              <a:t>Ms. </a:t>
            </a:r>
            <a:r>
              <a:rPr lang="en-US" sz="2400" b="1" dirty="0" err="1" smtClean="0">
                <a:latin typeface="Algerian" panose="04020705040A02060702" pitchFamily="82" charset="0"/>
              </a:rPr>
              <a:t>Vhawana</a:t>
            </a:r>
            <a:r>
              <a:rPr lang="en-US" sz="2400" b="1" dirty="0" smtClean="0">
                <a:latin typeface="Algerian" panose="04020705040A02060702" pitchFamily="82" charset="0"/>
              </a:rPr>
              <a:t> Acharya ( Presenter 1)</a:t>
            </a:r>
          </a:p>
          <a:p>
            <a:pPr marL="342900" indent="-342900">
              <a:buFontTx/>
              <a:buChar char="-"/>
            </a:pPr>
            <a:r>
              <a:rPr lang="en-US" sz="2400" b="1" dirty="0" err="1" smtClean="0">
                <a:latin typeface="Algerian" panose="04020705040A02060702" pitchFamily="82" charset="0"/>
              </a:rPr>
              <a:t>Ms</a:t>
            </a:r>
            <a:r>
              <a:rPr lang="en-US" sz="2400" b="1" dirty="0" smtClean="0">
                <a:latin typeface="Algerian" panose="04020705040A02060702" pitchFamily="82" charset="0"/>
              </a:rPr>
              <a:t> </a:t>
            </a:r>
            <a:r>
              <a:rPr lang="en-US" sz="2400" b="1" dirty="0">
                <a:latin typeface="Algerian" panose="04020705040A02060702" pitchFamily="82" charset="0"/>
              </a:rPr>
              <a:t>Rosy </a:t>
            </a:r>
            <a:r>
              <a:rPr lang="en-US" sz="2400" b="1" dirty="0" err="1" smtClean="0">
                <a:latin typeface="Algerian" panose="04020705040A02060702" pitchFamily="82" charset="0"/>
              </a:rPr>
              <a:t>Wagle</a:t>
            </a:r>
            <a:r>
              <a:rPr lang="en-US" sz="2400" b="1" dirty="0" smtClean="0">
                <a:latin typeface="Algerian" panose="04020705040A02060702" pitchFamily="82" charset="0"/>
              </a:rPr>
              <a:t> ( </a:t>
            </a:r>
            <a:r>
              <a:rPr lang="en-US" sz="2400" b="1" dirty="0">
                <a:latin typeface="Algerian" panose="04020705040A02060702" pitchFamily="82" charset="0"/>
              </a:rPr>
              <a:t>Presenter </a:t>
            </a:r>
            <a:r>
              <a:rPr lang="en-US" sz="2400" b="1" dirty="0" smtClean="0">
                <a:latin typeface="Algerian" panose="04020705040A02060702" pitchFamily="82" charset="0"/>
              </a:rPr>
              <a:t>2)</a:t>
            </a:r>
            <a:endParaRPr lang="en-US" sz="2400" b="1" dirty="0">
              <a:latin typeface="Algerian" panose="04020705040A02060702" pitchFamily="82" charset="0"/>
            </a:endParaRPr>
          </a:p>
          <a:p>
            <a:pPr marL="342900" indent="-342900">
              <a:buFontTx/>
              <a:buChar char="-"/>
            </a:pPr>
            <a:endParaRPr lang="en-US" sz="2400" b="1" dirty="0" smtClean="0">
              <a:latin typeface="Algerian" panose="04020705040A02060702" pitchFamily="82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smtClean="0">
                <a:latin typeface="Algerian" panose="04020705040A02060702" pitchFamily="82" charset="0"/>
              </a:rPr>
              <a:t>Mr. Sunil Shrestha ( As Critique 1) </a:t>
            </a:r>
          </a:p>
          <a:p>
            <a:pPr marL="342900" indent="-342900">
              <a:buFontTx/>
              <a:buChar char="-"/>
            </a:pPr>
            <a:r>
              <a:rPr lang="en-US" sz="2400" b="1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Ms</a:t>
            </a:r>
            <a:r>
              <a:rPr lang="en-US" sz="24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Kopila</a:t>
            </a:r>
            <a:r>
              <a:rPr lang="en-US" sz="24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lgerian" panose="04020705040A02060702" pitchFamily="82" charset="0"/>
              </a:rPr>
              <a:t>serijocee</a:t>
            </a:r>
            <a:r>
              <a:rPr lang="en-US" sz="2400" b="1" dirty="0" smtClean="0">
                <a:solidFill>
                  <a:srgbClr val="0070C0"/>
                </a:solidFill>
                <a:latin typeface="Algerian" panose="04020705040A02060702" pitchFamily="82" charset="0"/>
              </a:rPr>
              <a:t> Shrestha ( </a:t>
            </a:r>
            <a:r>
              <a:rPr lang="en-US" sz="2400" b="1" smtClean="0">
                <a:solidFill>
                  <a:srgbClr val="0070C0"/>
                </a:solidFill>
                <a:latin typeface="Algerian" panose="04020705040A02060702" pitchFamily="82" charset="0"/>
              </a:rPr>
              <a:t>As critique 2)</a:t>
            </a:r>
            <a:endParaRPr lang="en-US" sz="28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70182" y="86492"/>
            <a:ext cx="7860166" cy="914400"/>
          </a:xfrm>
          <a:prstGeom prst="roundRect">
            <a:avLst/>
          </a:prstGeom>
          <a:solidFill>
            <a:srgbClr val="FFC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James </a:t>
            </a:r>
            <a:r>
              <a:rPr lang="en-US" sz="3600" b="1" dirty="0" err="1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Petras</a:t>
            </a:r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 </a:t>
            </a:r>
            <a:endParaRPr lang="en-US" sz="3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3348" y="314325"/>
            <a:ext cx="647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718" y="3213841"/>
            <a:ext cx="62739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Greek-American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received his B.A. from Boston University and Ph.D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California at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Berkely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0135" y="1164238"/>
            <a:ext cx="65590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January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1937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retired Bartle Professor (Emeritus) of  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ociology 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Binghamton University in Binghamton New York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Adjunct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Saint Mary’s University , Halifax , Nova Scotia , Canada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who has published on political issues with particular focus on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Latino America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49862" y="5479526"/>
            <a:ext cx="90576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/>
          </a:p>
        </p:txBody>
      </p:sp>
      <p:pic>
        <p:nvPicPr>
          <p:cNvPr id="1026" name="Picture 2" descr="https://tse3.mm.bing.net/th?id=OIP.WAC6hxMqqFHq7AuDZ1qnswAAAA&amp;pid=Api&amp;P=0&amp;w=300&amp;h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472" y="1228725"/>
            <a:ext cx="2994894" cy="30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0134" y="4448475"/>
            <a:ext cx="115594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Petras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author of more than </a:t>
            </a:r>
            <a:r>
              <a:rPr lang="en-US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books published in 29 languages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over 600 articles 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professional journals, including the </a:t>
            </a:r>
            <a:r>
              <a:rPr lang="en-US" i="1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American Sociological Review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tooltip="British Journal of Sociology"/>
              </a:rPr>
              <a:t>British Journal of Sociology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tooltip="Social Research"/>
              </a:rPr>
              <a:t>Social Research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i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Peasant Studies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He has published over 2,000 articles in publications such as the </a:t>
            </a:r>
            <a:r>
              <a:rPr lang="en-US" i="1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tooltip="New York Times"/>
              </a:rPr>
              <a:t>New York Times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 tooltip="The Guardian"/>
              </a:rPr>
              <a:t>The Guardian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 tooltip="The Nation"/>
              </a:rPr>
              <a:t>The Nation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tooltip="Christian Science Monitor"/>
              </a:rPr>
              <a:t>Christian Science Monitor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 tooltip="Foreign Policy"/>
              </a:rPr>
              <a:t>Foreign Policy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 tooltip="New Left Review"/>
              </a:rPr>
              <a:t>New Left Review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tooltip="Partisan Review"/>
              </a:rPr>
              <a:t>Partisan Review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i="1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3" tooltip="Canadian Dimension"/>
              </a:rPr>
              <a:t>Canadian Dimension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i="1" dirty="0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tooltip="Le Monde Diplomatique"/>
              </a:rPr>
              <a:t>Le Monde </a:t>
            </a:r>
            <a:r>
              <a:rPr lang="en-US" i="1" dirty="0" err="1">
                <a:solidFill>
                  <a:srgbClr val="0645A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tooltip="Le Monde Diplomatique"/>
              </a:rPr>
              <a:t>Diplomatique</a:t>
            </a:r>
            <a:r>
              <a:rPr lang="en-US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0134" y="6050829"/>
            <a:ext cx="11497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has a long history of commitment to social justice, working in particular with the Brazilian Landless Workers Movement for 11 years.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999" y="913682"/>
            <a:ext cx="10848975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World system theory</a:t>
            </a:r>
            <a:r>
              <a:rPr 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(so designated by one of its major practitioners, </a:t>
            </a:r>
            <a:r>
              <a:rPr 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Immanuel </a:t>
            </a:r>
            <a:r>
              <a:rPr lang="en-US" sz="28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Wallerstein</a:t>
            </a:r>
            <a:r>
              <a:rPr 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1975) is derived from the intellectual heritage found in the </a:t>
            </a:r>
            <a:r>
              <a:rPr 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critique</a:t>
            </a:r>
            <a:r>
              <a:rPr 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of the </a:t>
            </a:r>
            <a:r>
              <a:rPr lang="en-US" sz="2800" b="1" dirty="0" err="1" smtClean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developmentalist</a:t>
            </a:r>
            <a:r>
              <a:rPr lang="en-US" sz="2800" b="1" dirty="0" smtClean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perspective of </a:t>
            </a:r>
            <a:endParaRPr lang="en-US" sz="2800" b="1" dirty="0" smtClean="0">
              <a:highlight>
                <a:srgbClr val="FFFF00"/>
              </a:highligh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 smtClean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sz="3200" b="1" u="sng" dirty="0" smtClean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sz="3200" b="1" u="sng" dirty="0" smtClean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iberal </a:t>
            </a:r>
            <a:r>
              <a:rPr lang="en-US" sz="3200" b="1" u="sng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political </a:t>
            </a:r>
            <a:r>
              <a:rPr lang="en-US" sz="3200" b="1" u="sng" dirty="0" smtClean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economy”.</a:t>
            </a:r>
            <a:endParaRPr lang="en-US" sz="2800" u="sng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9135" y="3173697"/>
            <a:ext cx="10934701" cy="3356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“This critique was articulated in the work of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Paul </a:t>
            </a:r>
            <a:r>
              <a:rPr 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Baran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(1957),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A. G. Frank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(1967, 1969), </a:t>
            </a:r>
            <a:r>
              <a:rPr 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Theotônio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Dos Santos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(1971), and other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dependency theorists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(for à recent review and effort to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defend the dependency perspective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see Cardoso, 1977). </a:t>
            </a:r>
            <a:endParaRPr lang="en-US" sz="2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Recently,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dependency has achieved a new status in the attention given to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"unequal exchange"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theses of </a:t>
            </a:r>
            <a:r>
              <a:rPr lang="en-US" sz="2400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Arghiri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Emmanuel (1972), Samir Amin's discussion (1974) of the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"accumulation of world capital,"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Immanuel </a:t>
            </a:r>
            <a:r>
              <a:rPr 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Wallerstein's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historical interpretation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(1974, 1976) of the rise of a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"single capitalist world economy." 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7957" y="220044"/>
            <a:ext cx="62712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highlight>
                  <a:srgbClr val="FFFF00"/>
                </a:highlight>
                <a:latin typeface="Algerian" panose="04020705040A0206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About World </a:t>
            </a:r>
            <a:r>
              <a:rPr lang="en-US" sz="3200" dirty="0">
                <a:highlight>
                  <a:srgbClr val="FFFF00"/>
                </a:highlight>
                <a:latin typeface="Algerian" panose="04020705040A0206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system theory</a:t>
            </a:r>
            <a:r>
              <a:rPr lang="en-US" sz="3200" dirty="0">
                <a:latin typeface="Algerian" panose="04020705040A0206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7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876" y="717876"/>
            <a:ext cx="11382374" cy="1653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basic framework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of a world systems theorist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 extraordinarily simple the problematic to be explained is the fact that there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exist different stages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Global Economy levels of national development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within what appears to be a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unified global economy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3876" y="2530756"/>
            <a:ext cx="11249024" cy="2048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notion gives rise to the basic categories of analysis: (Core, semi-periphery and periphery; core and periphery; </a:t>
            </a:r>
            <a:r>
              <a:rPr lang="en-US" sz="2400" b="1" dirty="0" err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metropole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and satellite. (A colonial or imperial power, considered in relation to its colonies or empire</a:t>
            </a:r>
            <a:r>
              <a:rPr lang="en-US" sz="2000" dirty="0">
                <a:solidFill>
                  <a:srgbClr val="4D5156"/>
                </a:solidFill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4D5156"/>
                </a:solidFill>
                <a:latin typeface="Helvetica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sz="24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satellite state is a country that is formally independent in the world, but under heavy political, economic and military influence or control from another country.  …..)</a:t>
            </a:r>
            <a:endParaRPr lang="en-US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3876" y="4738808"/>
            <a:ext cx="11049000" cy="991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real innovation of the world systems approach</a:t>
            </a:r>
            <a:r>
              <a:rPr 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lies in the choice of the </a:t>
            </a:r>
            <a:r>
              <a:rPr 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primary unit</a:t>
            </a:r>
            <a:r>
              <a:rPr 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of analysis - </a:t>
            </a:r>
            <a:r>
              <a:rPr lang="en-US" sz="28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capitalist world economy.</a:t>
            </a:r>
            <a:r>
              <a:rPr lang="en-US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123" y="96925"/>
            <a:ext cx="4297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Algerian" panose="04020705040A0206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world systems approach</a:t>
            </a:r>
            <a:r>
              <a:rPr lang="en-US" sz="2400" dirty="0">
                <a:latin typeface="Algerian" panose="04020705040A0206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400" dirty="0">
              <a:latin typeface="Algerian" panose="04020705040A020607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" y="5662288"/>
            <a:ext cx="11734800" cy="1211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 Example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can be explained as 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"efforts to alter or preserve a position within the 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world economy </a:t>
            </a:r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which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is to the advantage or disadvantage of particular groups located within a particular </a:t>
            </a:r>
            <a:r>
              <a:rPr lang="en-US" sz="20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state“ Zimbabwe example 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90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6313" y="0"/>
            <a:ext cx="77556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Algerian" panose="04020705040A02060702" pitchFamily="82" charset="0"/>
                <a:ea typeface="SimSun" panose="02010600030101010101" pitchFamily="2" charset="-122"/>
              </a:rPr>
              <a:t>Three </a:t>
            </a:r>
            <a:r>
              <a:rPr lang="en-US" sz="3200" b="1" dirty="0">
                <a:latin typeface="Algerian" panose="04020705040A02060702" pitchFamily="82" charset="0"/>
                <a:ea typeface="SimSun" panose="02010600030101010101" pitchFamily="2" charset="-122"/>
              </a:rPr>
              <a:t>main </a:t>
            </a:r>
            <a:r>
              <a:rPr lang="en-US" sz="3200" b="1" dirty="0" smtClean="0">
                <a:latin typeface="Algerian" panose="04020705040A02060702" pitchFamily="82" charset="0"/>
                <a:ea typeface="SimSun" panose="02010600030101010101" pitchFamily="2" charset="-122"/>
              </a:rPr>
              <a:t>zones…………old lecture</a:t>
            </a:r>
            <a:endParaRPr lang="en-US" sz="3200" b="1" dirty="0"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947" y="450336"/>
            <a:ext cx="11582400" cy="2269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Core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endParaRPr lang="en-US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Semi periphery, </a:t>
            </a:r>
            <a:endParaRPr lang="en-US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And Periphery tied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together by world market trade in bulk commodities that are necessities for everyday consumption.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Each major zone of the world economy has an economic structure based upon its particular mixture of economic activities (e.g.,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industry plus differentiated agriculture in the core; monoculture in the periphery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and its characteristic form of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"labor control"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://egg-humangeography.weebly.com/uploads/2/0/5/0/20502018/176195823.gif?3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25" y="3170139"/>
            <a:ext cx="5288179" cy="242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.slidesharecdn.com/auboll5tf6pug32bch5r-140512013543-phpapp02/95/decolonization-inda-vs-kenya-16-638.jpg?cb=13998590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170" y="3082984"/>
            <a:ext cx="3996295" cy="224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58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30" y="1392083"/>
            <a:ext cx="8212519" cy="542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fontAlgn="base">
              <a:lnSpc>
                <a:spcPct val="115000"/>
              </a:lnSpc>
              <a:spcBef>
                <a:spcPts val="0"/>
              </a:spcBef>
              <a:spcAft>
                <a:spcPts val="1440"/>
              </a:spcAft>
              <a:buSzPts val="1000"/>
              <a:tabLst>
                <a:tab pos="457200" algn="l"/>
              </a:tabLst>
            </a:pPr>
            <a:r>
              <a:rPr lang="en-US" b="1" dirty="0" err="1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Wallerstein</a:t>
            </a:r>
            <a:r>
              <a:rPr lang="en-US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divides the world into </a:t>
            </a:r>
            <a:r>
              <a:rPr lang="en-US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categories </a:t>
            </a:r>
            <a:r>
              <a:rPr lang="en-US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regions consisting of a few countries. These categories are reflective of the </a:t>
            </a:r>
            <a:r>
              <a:rPr lang="en-US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political and economic characteristics </a:t>
            </a:r>
            <a:r>
              <a:rPr lang="en-US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also </a:t>
            </a:r>
            <a:r>
              <a:rPr lang="en-US" dirty="0" smtClean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relative positions of the countries in the world system</a:t>
            </a:r>
            <a:r>
              <a:rPr lang="en-US" dirty="0" smtClean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algn="ctr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four categories </a:t>
            </a:r>
            <a:r>
              <a:rPr lang="en-US" sz="2000" b="1" dirty="0" smtClean="0">
                <a:solidFill>
                  <a:srgbClr val="000000"/>
                </a:solidFill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world are </a:t>
            </a:r>
            <a:r>
              <a:rPr lang="en-US" sz="2000" b="1" dirty="0">
                <a:solidFill>
                  <a:srgbClr val="000000"/>
                </a:solidFill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follows:</a:t>
            </a:r>
            <a:endParaRPr lang="en-US" b="1" dirty="0">
              <a:latin typeface="Algerian" panose="04020705040A02060702" pitchFamily="82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The Core:</a:t>
            </a:r>
            <a:endParaRPr lang="en-US" sz="2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marR="0" indent="-285750" fontAlgn="base">
              <a:lnSpc>
                <a:spcPct val="115000"/>
              </a:lnSpc>
              <a:spcBef>
                <a:spcPts val="0"/>
              </a:spcBef>
              <a:spcAft>
                <a:spcPts val="144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During 1450-1670, 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north-western Europe 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as the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core region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This region consisted of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England, France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Holland.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solidFill>
                <a:srgbClr val="42414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indent="-285750" fontAlgn="base">
              <a:lnSpc>
                <a:spcPct val="115000"/>
              </a:lnSpc>
              <a:spcBef>
                <a:spcPts val="0"/>
              </a:spcBef>
              <a:spcAft>
                <a:spcPts val="144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 in this region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strong governments and bureaucracies 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helped them to have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over inter­national commerce and extract surpluses 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this trade for their own benefit. </a:t>
            </a:r>
            <a:endParaRPr lang="en-US" sz="2000" dirty="0" smtClean="0">
              <a:solidFill>
                <a:srgbClr val="42414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indent="-285750" fontAlgn="base">
              <a:lnSpc>
                <a:spcPct val="115000"/>
              </a:lnSpc>
              <a:spcBef>
                <a:spcPts val="0"/>
              </a:spcBef>
              <a:spcAft>
                <a:spcPts val="144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result of the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crisis of feudalism, 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peasants 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who were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rendered landless and had to migrate to cities, 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provided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cheap </a:t>
            </a:r>
            <a:r>
              <a:rPr lang="en-US" sz="2000" b="1" dirty="0" err="1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urban industry 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helped its development</a:t>
            </a:r>
            <a:r>
              <a:rPr lang="en-US" sz="2000" dirty="0" smtClean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 descr="http://egg-humangeography.weebly.com/uploads/2/0/5/0/20502018/176195823.gif?3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4941120" y="179689"/>
            <a:ext cx="2307405" cy="101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worldatlas.com/r/w1200-q80/upload/57/b0/c2/uk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764" y="0"/>
            <a:ext cx="3142844" cy="337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aproom-wpengine.netdna-ssl.com/wp-content/uploads/France-regions-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386" y="3524716"/>
            <a:ext cx="1723800" cy="168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ps-netherlands.com/img/1200/netherlands-city-ma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9" y="3457526"/>
            <a:ext cx="1616763" cy="175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82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595" y="0"/>
            <a:ext cx="5406499" cy="604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The Periphery: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742950" marR="0" indent="-285750" fontAlgn="base">
              <a:lnSpc>
                <a:spcPct val="115000"/>
              </a:lnSpc>
              <a:spcBef>
                <a:spcPts val="0"/>
              </a:spcBef>
              <a:spcAft>
                <a:spcPts val="144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countries put in this category are the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East European countries (especially Poland) 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Latin America. </a:t>
            </a:r>
            <a:endParaRPr lang="en-US" sz="2000" b="1" dirty="0" smtClean="0">
              <a:solidFill>
                <a:srgbClr val="42414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indent="-285750" fontAlgn="base">
              <a:lnSpc>
                <a:spcPct val="115000"/>
              </a:lnSpc>
              <a:spcBef>
                <a:spcPts val="0"/>
              </a:spcBef>
              <a:spcAft>
                <a:spcPts val="1440"/>
              </a:spcAft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countries lacked their own strong governments 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were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controlled by other states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solidFill>
                <a:srgbClr val="42414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indent="-285750" fontAlgn="base">
              <a:lnSpc>
                <a:spcPct val="115000"/>
              </a:lnSpc>
              <a:spcBef>
                <a:spcPts val="0"/>
              </a:spcBef>
              <a:spcAft>
                <a:spcPts val="144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exported raw material 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 region. 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extracted much of the capital surpluses of these countries through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migrant exchange. </a:t>
            </a:r>
            <a:endParaRPr lang="en-US" sz="2000" b="1" dirty="0" smtClean="0">
              <a:solidFill>
                <a:srgbClr val="42414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indent="-285750" fontAlgn="base">
              <a:lnSpc>
                <a:spcPct val="115000"/>
              </a:lnSpc>
              <a:spcBef>
                <a:spcPts val="0"/>
              </a:spcBef>
              <a:spcAft>
                <a:spcPts val="144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this region was forced and made to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cheaper raw material 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be exported to Europe</a:t>
            </a:r>
            <a:r>
              <a:rPr lang="en-US" sz="2000" dirty="0" smtClean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solidFill>
                <a:srgbClr val="424142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fontAlgn="base">
              <a:lnSpc>
                <a:spcPct val="115000"/>
              </a:lnSpc>
              <a:spcBef>
                <a:spcPts val="0"/>
              </a:spcBef>
              <a:spcAft>
                <a:spcPts val="1440"/>
              </a:spcAft>
            </a:pPr>
            <a:endParaRPr lang="en-US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images.mapsofworld.com/cms/2016/10/map-of-eastern-europ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75" y="236478"/>
            <a:ext cx="3076574" cy="20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pinimg.com/originals/ed/25/6c/ed256c988fdc13a2c56720bf6236784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609" y="2457913"/>
            <a:ext cx="2645656" cy="182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ontheworldmap.com/europe/western-europe-ma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734" y="274578"/>
            <a:ext cx="2400631" cy="21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tse2.mm.bing.net/th?id=OIP.f3QhJCaG_5k6NGpUgHI47gHaHz&amp;pid=Api&amp;P=0&amp;w=300&amp;h=3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576" y="4428369"/>
            <a:ext cx="1785846" cy="187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tse2.mm.bing.net/th?id=OIP.j9jASP2IK-rWM4osX4PJ_AHaH4&amp;pid=Api&amp;P=0&amp;w=300&amp;h=30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015" y="4359674"/>
            <a:ext cx="215646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54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975" y="120249"/>
            <a:ext cx="7772400" cy="6157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Semi-periphery:</a:t>
            </a:r>
            <a:endParaRPr lang="en-US" sz="20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marR="0" indent="-342900" fontAlgn="base">
              <a:lnSpc>
                <a:spcPct val="115000"/>
              </a:lnSpc>
              <a:spcBef>
                <a:spcPts val="0"/>
              </a:spcBef>
              <a:spcAft>
                <a:spcPts val="144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region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lies between the core and the periphery regions. </a:t>
            </a:r>
            <a:endParaRPr lang="en-US" sz="2000" b="1" dirty="0" smtClean="0">
              <a:solidFill>
                <a:srgbClr val="42414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indent="-342900" fontAlgn="base">
              <a:lnSpc>
                <a:spcPct val="115000"/>
              </a:lnSpc>
              <a:spcBef>
                <a:spcPts val="0"/>
              </a:spcBef>
              <a:spcAft>
                <a:spcPts val="144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consists of the countries of the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 region which are facing decline in their economy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those of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periphery whose economy is improving. </a:t>
            </a:r>
            <a:endParaRPr lang="en-US" sz="2000" b="1" dirty="0" smtClean="0">
              <a:solidFill>
                <a:srgbClr val="42414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indent="-342900" fontAlgn="base">
              <a:lnSpc>
                <a:spcPct val="115000"/>
              </a:lnSpc>
              <a:spcBef>
                <a:spcPts val="0"/>
              </a:spcBef>
              <a:spcAft>
                <a:spcPts val="1440"/>
              </a:spcAft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Wallerstein</a:t>
            </a:r>
            <a:r>
              <a:rPr lang="en-US" sz="2000" b="1" dirty="0" smtClean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cites 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example of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Portugal and Spain, </a:t>
            </a:r>
            <a:r>
              <a:rPr lang="en-US" sz="20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slipped from their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 position to that of semi-peripheries. </a:t>
            </a:r>
            <a:endParaRPr lang="en-US" sz="2000" b="1" dirty="0" smtClean="0">
              <a:solidFill>
                <a:srgbClr val="42414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indent="-342900" fontAlgn="base">
              <a:lnSpc>
                <a:spcPct val="115000"/>
              </a:lnSpc>
              <a:spcBef>
                <a:spcPts val="0"/>
              </a:spcBef>
              <a:spcAft>
                <a:spcPts val="1440"/>
              </a:spcAft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 exploited the semi-periphery, which exploited the peripheries.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b="1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7200" marR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External Areas:</a:t>
            </a:r>
            <a:endParaRPr lang="en-US" sz="2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800100" marR="0" indent="-342900" fontAlgn="base">
              <a:lnSpc>
                <a:spcPct val="115000"/>
              </a:lnSpc>
              <a:spcBef>
                <a:spcPts val="0"/>
              </a:spcBef>
              <a:spcAft>
                <a:spcPts val="144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are the areas which maintain their </a:t>
            </a:r>
            <a:r>
              <a:rPr lang="en-US" sz="22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 economic system. </a:t>
            </a:r>
            <a:endParaRPr lang="en-US" sz="2200" b="1" dirty="0" smtClean="0">
              <a:solidFill>
                <a:srgbClr val="42414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indent="-342900" fontAlgn="base">
              <a:lnSpc>
                <a:spcPct val="115000"/>
              </a:lnSpc>
              <a:spcBef>
                <a:spcPts val="0"/>
              </a:spcBef>
              <a:spcAft>
                <a:spcPts val="1440"/>
              </a:spcAft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 trade </a:t>
            </a:r>
            <a:r>
              <a:rPr lang="en-US" sz="22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2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 importance by the countries </a:t>
            </a:r>
            <a:r>
              <a:rPr lang="en-US" sz="2200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this region. </a:t>
            </a:r>
            <a:r>
              <a:rPr lang="en-US" sz="2200" b="1" dirty="0">
                <a:solidFill>
                  <a:srgbClr val="4241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Russia is the best example of this region.</a:t>
            </a:r>
            <a:r>
              <a:rPr lang="en-US" sz="2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://www.countrywatch.com/Content/Images/vCOUNTRY/139_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120249"/>
            <a:ext cx="2981325" cy="223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1.bp.blogspot.com/-_zlfn4RXkQA/T8JTpkVwA0I/AAAAAAAACPg/4qmKR82cNGo/s1600/map-of-spai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2476500"/>
            <a:ext cx="2869531" cy="227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3.bp.blogspot.com/-3Ahg337YHdM/VRZ_hicjkiI/AAAAAAAAB7U/x8mZE7-gXRs/s1600/286f3506-809d-4977-8d7c-c0d44432b11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100" y="4868468"/>
            <a:ext cx="2934900" cy="186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33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2053</Words>
  <Application>Microsoft Office PowerPoint</Application>
  <PresentationFormat>Widescreen</PresentationFormat>
  <Paragraphs>141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inherit</vt:lpstr>
      <vt:lpstr>Mangal</vt:lpstr>
      <vt:lpstr>Roboto</vt:lpstr>
      <vt:lpstr>SimSun</vt:lpstr>
      <vt:lpstr>Algerian</vt:lpstr>
      <vt:lpstr>Arial</vt:lpstr>
      <vt:lpstr>Arial Black</vt:lpstr>
      <vt:lpstr>Calibri</vt:lpstr>
      <vt:lpstr>Calibri Light</vt:lpstr>
      <vt:lpstr>Helvetica</vt:lpstr>
      <vt:lpstr>HIMALAYA TT FONT</vt:lpstr>
      <vt:lpstr>MayaBlock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important? &amp; Centre theme</vt:lpstr>
      <vt:lpstr>Core- peripheral capitalism</vt:lpstr>
      <vt:lpstr> Emmanuel proposes</vt:lpstr>
      <vt:lpstr> “AN EVALUATION OF WORLD SYSTEMS APPROACHES" </vt:lpstr>
      <vt:lpstr>The principal features</vt:lpstr>
      <vt:lpstr>capitalist world market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87</cp:revision>
  <dcterms:created xsi:type="dcterms:W3CDTF">2021-12-25T13:20:21Z</dcterms:created>
  <dcterms:modified xsi:type="dcterms:W3CDTF">2022-01-02T08:45:23Z</dcterms:modified>
</cp:coreProperties>
</file>