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7" r:id="rId3"/>
    <p:sldId id="274" r:id="rId4"/>
    <p:sldId id="275" r:id="rId5"/>
    <p:sldId id="258" r:id="rId6"/>
    <p:sldId id="276" r:id="rId7"/>
    <p:sldId id="277" r:id="rId8"/>
    <p:sldId id="278" r:id="rId9"/>
    <p:sldId id="259" r:id="rId10"/>
    <p:sldId id="279" r:id="rId11"/>
    <p:sldId id="280" r:id="rId12"/>
    <p:sldId id="281" r:id="rId13"/>
    <p:sldId id="282" r:id="rId14"/>
    <p:sldId id="283" r:id="rId15"/>
    <p:sldId id="284" r:id="rId16"/>
    <p:sldId id="260" r:id="rId17"/>
    <p:sldId id="286" r:id="rId18"/>
    <p:sldId id="287" r:id="rId19"/>
    <p:sldId id="261" r:id="rId20"/>
    <p:sldId id="288" r:id="rId21"/>
    <p:sldId id="289" r:id="rId22"/>
    <p:sldId id="290" r:id="rId23"/>
    <p:sldId id="291" r:id="rId24"/>
    <p:sldId id="262" r:id="rId25"/>
    <p:sldId id="292" r:id="rId26"/>
    <p:sldId id="263"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D4474-5105-4572-B94F-B4F5E4782FD6}" type="doc">
      <dgm:prSet loTypeId="urn:microsoft.com/office/officeart/2005/8/layout/vList5" loCatId="list" qsTypeId="urn:microsoft.com/office/officeart/2005/8/quickstyle/3d3" qsCatId="3D" csTypeId="urn:microsoft.com/office/officeart/2005/8/colors/colorful3" csCatId="colorful" phldr="1"/>
      <dgm:spPr/>
      <dgm:t>
        <a:bodyPr/>
        <a:lstStyle/>
        <a:p>
          <a:endParaRPr lang="en-US"/>
        </a:p>
      </dgm:t>
    </dgm:pt>
    <dgm:pt modelId="{2F9F6499-8A87-4895-8D43-E581613B5309}">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1</a:t>
          </a:r>
          <a:endParaRPr lang="en-US" b="1" cap="none" spc="0" dirty="0">
            <a:ln w="9525">
              <a:prstDash val="solid"/>
            </a:ln>
            <a:effectLst>
              <a:outerShdw blurRad="12700" dist="38100" dir="2700000" algn="tl" rotWithShape="0">
                <a:schemeClr val="bg1">
                  <a:lumMod val="50000"/>
                </a:schemeClr>
              </a:outerShdw>
            </a:effectLst>
          </a:endParaRPr>
        </a:p>
      </dgm:t>
    </dgm:pt>
    <dgm:pt modelId="{8BE1F363-58DE-4B33-B37E-0576AF4C4787}" type="par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A8B6C8B-4565-4C5E-8A04-DECBA3F46D66}" type="sib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9B877B8-CEBA-47B2-AA4F-B6ED659DFB7F}">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petty hills states</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1184EA28-87DB-4EC7-A57A-64384041F7CF}" type="par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7220D579-BC7E-48B4-ABD2-8DF515E1294B}" type="sib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271F4F0-5F5A-47C3-B389-0A268DAC8A8F}">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2</a:t>
          </a:r>
          <a:endParaRPr lang="en-US" b="1" cap="none" spc="0" dirty="0">
            <a:ln w="9525">
              <a:prstDash val="solid"/>
            </a:ln>
            <a:effectLst>
              <a:outerShdw blurRad="12700" dist="38100" dir="2700000" algn="tl" rotWithShape="0">
                <a:schemeClr val="bg1">
                  <a:lumMod val="50000"/>
                </a:schemeClr>
              </a:outerShdw>
            </a:effectLst>
          </a:endParaRPr>
        </a:p>
      </dgm:t>
    </dgm:pt>
    <dgm:pt modelId="{B813AACA-9F16-49A8-9E63-661611B26DE3}" type="par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8D60B73-0A26-40D5-B734-2D9E6C83CE35}" type="sib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6E265761-6ED8-4B00-AFCC-DD3BC9B2A0E6}">
      <dgm:prSet phldrT="[Text]" custT="1"/>
      <dgm:spPr/>
      <dgm:t>
        <a:bodyPr/>
        <a:lstStyle/>
        <a:p>
          <a:pPr marL="914400" indent="-914400"/>
          <a:r>
            <a:rPr lang="en-US" sz="3200" b="0" cap="none" spc="0" dirty="0" smtClean="0">
              <a:ln w="0"/>
              <a:effectLst>
                <a:reflection blurRad="6350" stA="53000" endA="300" endPos="35500" dir="5400000" sy="-90000" algn="bl" rotWithShape="0"/>
              </a:effectLst>
              <a:latin typeface="Algerian" panose="04020705040A02060702" pitchFamily="82" charset="0"/>
            </a:rPr>
            <a:t> The expansion of </a:t>
          </a:r>
          <a:r>
            <a:rPr lang="en-US" sz="3200" b="0" cap="none" spc="0" dirty="0" err="1" smtClean="0">
              <a:ln w="0"/>
              <a:effectLst>
                <a:reflection blurRad="6350" stA="53000" endA="300" endPos="35500" dir="5400000" sy="-90000" algn="bl" rotWithShape="0"/>
              </a:effectLst>
              <a:latin typeface="Algerian" panose="04020705040A02060702" pitchFamily="82" charset="0"/>
            </a:rPr>
            <a:t>Gorkha</a:t>
          </a:r>
          <a:endParaRPr lang="en-US" sz="3200" b="0" cap="none" spc="0" dirty="0">
            <a:ln w="0"/>
            <a:effectLst>
              <a:reflection blurRad="6350" stA="53000" endA="300" endPos="35500" dir="5400000" sy="-90000" algn="bl" rotWithShape="0"/>
            </a:effectLst>
            <a:latin typeface="Algerian" panose="04020705040A02060702" pitchFamily="82" charset="0"/>
          </a:endParaRPr>
        </a:p>
      </dgm:t>
    </dgm:pt>
    <dgm:pt modelId="{85680AB6-5036-43F7-B88B-07D38C7CC8FC}" type="par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A2131EA3-16AF-46F1-B299-12B3BBD74613}" type="sib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48EC9D48-B447-420E-8D76-417C0F1F1CD4}">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3</a:t>
          </a:r>
          <a:endParaRPr lang="en-US" b="1" cap="none" spc="0" dirty="0">
            <a:ln w="9525">
              <a:prstDash val="solid"/>
            </a:ln>
            <a:effectLst>
              <a:outerShdw blurRad="12700" dist="38100" dir="2700000" algn="tl" rotWithShape="0">
                <a:schemeClr val="bg1">
                  <a:lumMod val="50000"/>
                </a:schemeClr>
              </a:outerShdw>
            </a:effectLst>
          </a:endParaRPr>
        </a:p>
      </dgm:t>
    </dgm:pt>
    <dgm:pt modelId="{B05FBB73-44A5-4F18-846C-7EA77CBAC763}" type="par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0F60E1-FB82-4791-B46B-C5644EE3822A}" type="sib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B44B4F92-697B-47A8-A203-7E3E66A70CA3}">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under the </a:t>
          </a:r>
          <a:r>
            <a:rPr lang="en-US" sz="3200" b="1"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Ranas</a:t>
          </a:r>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3C1D84FF-3019-4EEC-84EE-12F53C6F92D7}" type="par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C13B34-2AED-48BD-952A-01E8A856D85A}" type="sib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9BA1F44-AC19-4253-B684-D50C539E60F2}">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4</a:t>
          </a:r>
          <a:endParaRPr lang="en-US" b="1" cap="none" spc="0" dirty="0">
            <a:ln w="9525">
              <a:prstDash val="solid"/>
            </a:ln>
            <a:effectLst>
              <a:outerShdw blurRad="12700" dist="38100" dir="2700000" algn="tl" rotWithShape="0">
                <a:schemeClr val="bg1">
                  <a:lumMod val="50000"/>
                </a:schemeClr>
              </a:outerShdw>
            </a:effectLst>
          </a:endParaRPr>
        </a:p>
      </dgm:t>
    </dgm:pt>
    <dgm:pt modelId="{BFB4838E-67DF-49BD-834E-4A881DAE94C2}" type="par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2A1C411B-5511-4882-BFB9-3A75776FF245}" type="sib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1FCF1488-F129-4E0B-9FCE-E5CC8DC34B25}">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and British India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96BA2545-FBF5-4616-985F-B93917173472}" type="par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828C773-25FE-4368-9516-4B2D447E31FA}" type="sib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49B8775D-98BC-4B19-826F-5DBFBDF9295C}">
      <dgm:prSet phldrT="[Text]" custT="1"/>
      <dgm:spPr>
        <a:solidFill>
          <a:srgbClr val="00B0F0"/>
        </a:solidFill>
      </dgm:spPr>
      <dgm:t>
        <a:bodyPr/>
        <a:lstStyle/>
        <a:p>
          <a:pPr marL="914400" indent="-914400" algn="l"/>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cap="none" spc="0" dirty="0" smtClean="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rPr>
            <a:t>Politics, Parties, and the Palace </a:t>
          </a:r>
          <a:endParaRPr lang="en-US" sz="3200" b="1" cap="none" spc="0" dirty="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endParaRPr>
        </a:p>
      </dgm:t>
    </dgm:pt>
    <dgm:pt modelId="{33004A5B-B9D7-43D0-82AA-12D6A271F040}" type="sibTrans" cxnId="{2EA4DBE3-7F93-49C5-8E7B-ACF7B1DBCBE1}">
      <dgm:prSet/>
      <dgm:spPr/>
      <dgm:t>
        <a:bodyPr/>
        <a:lstStyle/>
        <a:p>
          <a:endParaRPr lang="en-US"/>
        </a:p>
      </dgm:t>
    </dgm:pt>
    <dgm:pt modelId="{8464B7B2-9BC1-4345-B0BD-7712BAB9DC46}" type="parTrans" cxnId="{2EA4DBE3-7F93-49C5-8E7B-ACF7B1DBCBE1}">
      <dgm:prSet/>
      <dgm:spPr/>
      <dgm:t>
        <a:bodyPr/>
        <a:lstStyle/>
        <a:p>
          <a:endParaRPr lang="en-US"/>
        </a:p>
      </dgm:t>
    </dgm:pt>
    <dgm:pt modelId="{FACEF15F-12BD-4BD5-959C-3785558E66C9}">
      <dgm:prSet phldrT="[Text]" custT="1"/>
      <dgm:spPr/>
      <dgm:t>
        <a:bodyPr/>
        <a:lstStyle/>
        <a:p>
          <a:pPr marL="914400" indent="-914400" algn="l"/>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tightrope act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1C37ACC2-CBF3-454B-B0E4-7694F9DB33DB}" type="parTrans" cxnId="{8AF0AFEB-D078-4E63-8485-649247928517}">
      <dgm:prSet/>
      <dgm:spPr/>
      <dgm:t>
        <a:bodyPr/>
        <a:lstStyle/>
        <a:p>
          <a:endParaRPr lang="en-US"/>
        </a:p>
      </dgm:t>
    </dgm:pt>
    <dgm:pt modelId="{1AE64CB3-2700-4B98-B4B2-5EA9349B0FEC}" type="sibTrans" cxnId="{8AF0AFEB-D078-4E63-8485-649247928517}">
      <dgm:prSet/>
      <dgm:spPr/>
      <dgm:t>
        <a:bodyPr/>
        <a:lstStyle/>
        <a:p>
          <a:endParaRPr lang="en-US"/>
        </a:p>
      </dgm:t>
    </dgm:pt>
    <dgm:pt modelId="{65C10D57-AE46-48A6-9842-DE26D8A0E0B1}" type="pres">
      <dgm:prSet presAssocID="{EEDD4474-5105-4572-B94F-B4F5E4782FD6}" presName="Name0" presStyleCnt="0">
        <dgm:presLayoutVars>
          <dgm:dir/>
          <dgm:animLvl val="lvl"/>
          <dgm:resizeHandles val="exact"/>
        </dgm:presLayoutVars>
      </dgm:prSet>
      <dgm:spPr/>
      <dgm:t>
        <a:bodyPr/>
        <a:lstStyle/>
        <a:p>
          <a:endParaRPr lang="en-US"/>
        </a:p>
      </dgm:t>
    </dgm:pt>
    <dgm:pt modelId="{5474B167-69C0-4A98-A5AE-46F0EFFD5FF5}" type="pres">
      <dgm:prSet presAssocID="{2F9F6499-8A87-4895-8D43-E581613B5309}" presName="linNode" presStyleCnt="0"/>
      <dgm:spPr/>
      <dgm:t>
        <a:bodyPr/>
        <a:lstStyle/>
        <a:p>
          <a:endParaRPr lang="en-US"/>
        </a:p>
      </dgm:t>
    </dgm:pt>
    <dgm:pt modelId="{9E87D3F1-4C62-44C2-839D-F5FF792F807F}" type="pres">
      <dgm:prSet presAssocID="{2F9F6499-8A87-4895-8D43-E581613B5309}" presName="parentText" presStyleLbl="node1" presStyleIdx="0" presStyleCnt="6" custScaleX="322220" custScaleY="37952" custLinFactX="3081" custLinFactNeighborX="100000" custLinFactNeighborY="3346">
        <dgm:presLayoutVars>
          <dgm:chMax val="1"/>
          <dgm:bulletEnabled val="1"/>
        </dgm:presLayoutVars>
      </dgm:prSet>
      <dgm:spPr>
        <a:prstGeom prst="ellipse">
          <a:avLst/>
        </a:prstGeom>
      </dgm:spPr>
      <dgm:t>
        <a:bodyPr/>
        <a:lstStyle/>
        <a:p>
          <a:endParaRPr lang="en-US"/>
        </a:p>
      </dgm:t>
    </dgm:pt>
    <dgm:pt modelId="{193D7722-BC70-46AA-A506-3DB4A98F9308}" type="pres">
      <dgm:prSet presAssocID="{2F9F6499-8A87-4895-8D43-E581613B5309}" presName="descendantText" presStyleLbl="alignAccFollowNode1" presStyleIdx="0" presStyleCnt="4" custScaleX="2000000" custScaleY="63623" custLinFactX="-51546" custLinFactNeighborX="-100000" custLinFactNeighborY="4780">
        <dgm:presLayoutVars>
          <dgm:bulletEnabled val="1"/>
        </dgm:presLayoutVars>
      </dgm:prSet>
      <dgm:spPr>
        <a:prstGeom prst="snip2DiagRect">
          <a:avLst/>
        </a:prstGeom>
      </dgm:spPr>
      <dgm:t>
        <a:bodyPr/>
        <a:lstStyle/>
        <a:p>
          <a:endParaRPr lang="en-US"/>
        </a:p>
      </dgm:t>
    </dgm:pt>
    <dgm:pt modelId="{0402F198-01DE-4387-8861-BED7BC71E74D}" type="pres">
      <dgm:prSet presAssocID="{0A8B6C8B-4565-4C5E-8A04-DECBA3F46D66}" presName="sp" presStyleCnt="0"/>
      <dgm:spPr/>
      <dgm:t>
        <a:bodyPr/>
        <a:lstStyle/>
        <a:p>
          <a:endParaRPr lang="en-US"/>
        </a:p>
      </dgm:t>
    </dgm:pt>
    <dgm:pt modelId="{0D507EBB-1CE4-4569-A615-7B867D686189}" type="pres">
      <dgm:prSet presAssocID="{0271F4F0-5F5A-47C3-B389-0A268DAC8A8F}" presName="linNode" presStyleCnt="0"/>
      <dgm:spPr/>
      <dgm:t>
        <a:bodyPr/>
        <a:lstStyle/>
        <a:p>
          <a:endParaRPr lang="en-US"/>
        </a:p>
      </dgm:t>
    </dgm:pt>
    <dgm:pt modelId="{A60E8B29-3A41-41E6-92ED-087DF974D6A6}" type="pres">
      <dgm:prSet presAssocID="{0271F4F0-5F5A-47C3-B389-0A268DAC8A8F}" presName="parentText" presStyleLbl="node1" presStyleIdx="1" presStyleCnt="6" custScaleX="322220" custScaleY="37952" custLinFactNeighborX="88352" custLinFactNeighborY="1912">
        <dgm:presLayoutVars>
          <dgm:chMax val="1"/>
          <dgm:bulletEnabled val="1"/>
        </dgm:presLayoutVars>
      </dgm:prSet>
      <dgm:spPr>
        <a:prstGeom prst="ellipse">
          <a:avLst/>
        </a:prstGeom>
      </dgm:spPr>
      <dgm:t>
        <a:bodyPr/>
        <a:lstStyle/>
        <a:p>
          <a:endParaRPr lang="en-US"/>
        </a:p>
      </dgm:t>
    </dgm:pt>
    <dgm:pt modelId="{D12A3826-2E3C-4C07-A727-88547A37A6F8}" type="pres">
      <dgm:prSet presAssocID="{0271F4F0-5F5A-47C3-B389-0A268DAC8A8F}" presName="descendantText" presStyleLbl="alignAccFollowNode1" presStyleIdx="1" presStyleCnt="4" custScaleX="1752279" custScaleY="63623" custLinFactX="-45438" custLinFactNeighborX="-100000">
        <dgm:presLayoutVars>
          <dgm:bulletEnabled val="1"/>
        </dgm:presLayoutVars>
      </dgm:prSet>
      <dgm:spPr>
        <a:prstGeom prst="snip2DiagRect">
          <a:avLst/>
        </a:prstGeom>
      </dgm:spPr>
      <dgm:t>
        <a:bodyPr/>
        <a:lstStyle/>
        <a:p>
          <a:endParaRPr lang="en-US"/>
        </a:p>
      </dgm:t>
    </dgm:pt>
    <dgm:pt modelId="{C0B75B6E-1394-4A93-8E4F-271E63A6A3DE}" type="pres">
      <dgm:prSet presAssocID="{38D60B73-0A26-40D5-B734-2D9E6C83CE35}" presName="sp" presStyleCnt="0"/>
      <dgm:spPr/>
      <dgm:t>
        <a:bodyPr/>
        <a:lstStyle/>
        <a:p>
          <a:endParaRPr lang="en-US"/>
        </a:p>
      </dgm:t>
    </dgm:pt>
    <dgm:pt modelId="{2F2F68BE-C28B-4D93-AB40-F2BA188B62C6}" type="pres">
      <dgm:prSet presAssocID="{48EC9D48-B447-420E-8D76-417C0F1F1CD4}" presName="linNode" presStyleCnt="0"/>
      <dgm:spPr/>
      <dgm:t>
        <a:bodyPr/>
        <a:lstStyle/>
        <a:p>
          <a:endParaRPr lang="en-US"/>
        </a:p>
      </dgm:t>
    </dgm:pt>
    <dgm:pt modelId="{3364F820-B13F-496A-8388-7D4ADED4386F}" type="pres">
      <dgm:prSet presAssocID="{48EC9D48-B447-420E-8D76-417C0F1F1CD4}" presName="parentText" presStyleLbl="node1" presStyleIdx="2" presStyleCnt="6" custScaleX="322220" custScaleY="37952" custLinFactNeighborX="98781">
        <dgm:presLayoutVars>
          <dgm:chMax val="1"/>
          <dgm:bulletEnabled val="1"/>
        </dgm:presLayoutVars>
      </dgm:prSet>
      <dgm:spPr>
        <a:prstGeom prst="ellipse">
          <a:avLst/>
        </a:prstGeom>
      </dgm:spPr>
      <dgm:t>
        <a:bodyPr/>
        <a:lstStyle/>
        <a:p>
          <a:endParaRPr lang="en-US"/>
        </a:p>
      </dgm:t>
    </dgm:pt>
    <dgm:pt modelId="{B8C87BA3-2339-4CFC-B0F3-582D7C37476C}" type="pres">
      <dgm:prSet presAssocID="{48EC9D48-B447-420E-8D76-417C0F1F1CD4}" presName="descendantText" presStyleLbl="alignAccFollowNode1" presStyleIdx="2" presStyleCnt="4" custScaleX="1746299" custScaleY="63623" custLinFactX="-45438" custLinFactNeighborX="-100000">
        <dgm:presLayoutVars>
          <dgm:bulletEnabled val="1"/>
        </dgm:presLayoutVars>
      </dgm:prSet>
      <dgm:spPr>
        <a:prstGeom prst="snip2DiagRect">
          <a:avLst/>
        </a:prstGeom>
      </dgm:spPr>
      <dgm:t>
        <a:bodyPr/>
        <a:lstStyle/>
        <a:p>
          <a:endParaRPr lang="en-US"/>
        </a:p>
      </dgm:t>
    </dgm:pt>
    <dgm:pt modelId="{6C45377D-665B-4B32-8E82-93D7AAB20CBE}" type="pres">
      <dgm:prSet presAssocID="{320F60E1-FB82-4791-B46B-C5644EE3822A}" presName="sp" presStyleCnt="0"/>
      <dgm:spPr/>
      <dgm:t>
        <a:bodyPr/>
        <a:lstStyle/>
        <a:p>
          <a:endParaRPr lang="en-US"/>
        </a:p>
      </dgm:t>
    </dgm:pt>
    <dgm:pt modelId="{7863A837-824B-4A6B-B523-4FC50ACEEF41}" type="pres">
      <dgm:prSet presAssocID="{09BA1F44-AC19-4253-B684-D50C539E60F2}" presName="linNode" presStyleCnt="0"/>
      <dgm:spPr/>
      <dgm:t>
        <a:bodyPr/>
        <a:lstStyle/>
        <a:p>
          <a:endParaRPr lang="en-US"/>
        </a:p>
      </dgm:t>
    </dgm:pt>
    <dgm:pt modelId="{D91B0B47-F3B7-4737-BE5C-BB3F0115C9EB}" type="pres">
      <dgm:prSet presAssocID="{09BA1F44-AC19-4253-B684-D50C539E60F2}" presName="parentText" presStyleLbl="node1" presStyleIdx="3" presStyleCnt="6" custScaleX="322220" custScaleY="37952" custLinFactNeighborX="89942" custLinFactNeighborY="-478">
        <dgm:presLayoutVars>
          <dgm:chMax val="1"/>
          <dgm:bulletEnabled val="1"/>
        </dgm:presLayoutVars>
      </dgm:prSet>
      <dgm:spPr>
        <a:prstGeom prst="ellipse">
          <a:avLst/>
        </a:prstGeom>
      </dgm:spPr>
      <dgm:t>
        <a:bodyPr/>
        <a:lstStyle/>
        <a:p>
          <a:endParaRPr lang="en-US"/>
        </a:p>
      </dgm:t>
    </dgm:pt>
    <dgm:pt modelId="{F54CC983-2FE2-4D0A-B507-72F8DDB1CE8B}" type="pres">
      <dgm:prSet presAssocID="{09BA1F44-AC19-4253-B684-D50C539E60F2}" presName="descendantText" presStyleLbl="alignAccFollowNode1" presStyleIdx="3" presStyleCnt="4" custScaleX="1746299" custScaleY="63623" custLinFactX="-45438" custLinFactNeighborX="-100000">
        <dgm:presLayoutVars>
          <dgm:bulletEnabled val="1"/>
        </dgm:presLayoutVars>
      </dgm:prSet>
      <dgm:spPr>
        <a:prstGeom prst="snip2DiagRect">
          <a:avLst/>
        </a:prstGeom>
      </dgm:spPr>
      <dgm:t>
        <a:bodyPr/>
        <a:lstStyle/>
        <a:p>
          <a:endParaRPr lang="en-US"/>
        </a:p>
      </dgm:t>
    </dgm:pt>
    <dgm:pt modelId="{F9A78F12-9217-4FBD-888F-B3A1EC8E3478}" type="pres">
      <dgm:prSet presAssocID="{2A1C411B-5511-4882-BFB9-3A75776FF245}" presName="sp" presStyleCnt="0"/>
      <dgm:spPr/>
      <dgm:t>
        <a:bodyPr/>
        <a:lstStyle/>
        <a:p>
          <a:endParaRPr lang="en-US"/>
        </a:p>
      </dgm:t>
    </dgm:pt>
    <dgm:pt modelId="{5376FCCF-E9C0-439D-86A9-42E23627D7CE}" type="pres">
      <dgm:prSet presAssocID="{49B8775D-98BC-4B19-826F-5DBFBDF9295C}" presName="linNode" presStyleCnt="0"/>
      <dgm:spPr/>
    </dgm:pt>
    <dgm:pt modelId="{8A2D01EA-53CD-4D13-8C1E-36404AA8BC18}" type="pres">
      <dgm:prSet presAssocID="{49B8775D-98BC-4B19-826F-5DBFBDF9295C}" presName="parentText" presStyleLbl="node1" presStyleIdx="4" presStyleCnt="6" custScaleX="249578" custScaleY="62243" custLinFactNeighborX="11841" custLinFactNeighborY="-322">
        <dgm:presLayoutVars>
          <dgm:chMax val="1"/>
          <dgm:bulletEnabled val="1"/>
        </dgm:presLayoutVars>
      </dgm:prSet>
      <dgm:spPr>
        <a:prstGeom prst="snip2DiagRect">
          <a:avLst/>
        </a:prstGeom>
      </dgm:spPr>
      <dgm:t>
        <a:bodyPr/>
        <a:lstStyle/>
        <a:p>
          <a:endParaRPr lang="en-US"/>
        </a:p>
      </dgm:t>
    </dgm:pt>
    <dgm:pt modelId="{0C47A14C-C441-40D6-8BC6-5EA7B8203846}" type="pres">
      <dgm:prSet presAssocID="{33004A5B-B9D7-43D0-82AA-12D6A271F040}" presName="sp" presStyleCnt="0"/>
      <dgm:spPr/>
    </dgm:pt>
    <dgm:pt modelId="{CF68C13F-D238-4FEA-986D-C8D84DCA9B26}" type="pres">
      <dgm:prSet presAssocID="{FACEF15F-12BD-4BD5-959C-3785558E66C9}" presName="linNode" presStyleCnt="0"/>
      <dgm:spPr/>
    </dgm:pt>
    <dgm:pt modelId="{8D3A6324-DC36-49D8-AB97-693669CFEC96}" type="pres">
      <dgm:prSet presAssocID="{FACEF15F-12BD-4BD5-959C-3785558E66C9}" presName="parentText" presStyleLbl="node1" presStyleIdx="5" presStyleCnt="6" custScaleX="250311" custScaleY="54434" custLinFactNeighborX="11491" custLinFactNeighborY="17415">
        <dgm:presLayoutVars>
          <dgm:chMax val="1"/>
          <dgm:bulletEnabled val="1"/>
        </dgm:presLayoutVars>
      </dgm:prSet>
      <dgm:spPr/>
      <dgm:t>
        <a:bodyPr/>
        <a:lstStyle/>
        <a:p>
          <a:endParaRPr lang="en-US"/>
        </a:p>
      </dgm:t>
    </dgm:pt>
  </dgm:ptLst>
  <dgm:cxnLst>
    <dgm:cxn modelId="{32703FA6-8EB1-4BD2-ACB6-44862DAA2E6F}" type="presOf" srcId="{49B8775D-98BC-4B19-826F-5DBFBDF9295C}" destId="{8A2D01EA-53CD-4D13-8C1E-36404AA8BC18}" srcOrd="0" destOrd="0" presId="urn:microsoft.com/office/officeart/2005/8/layout/vList5"/>
    <dgm:cxn modelId="{2360F813-9029-45D0-9F52-24ACC270E599}" srcId="{09BA1F44-AC19-4253-B684-D50C539E60F2}" destId="{1FCF1488-F129-4E0B-9FCE-E5CC8DC34B25}" srcOrd="0" destOrd="0" parTransId="{96BA2545-FBF5-4616-985F-B93917173472}" sibTransId="{9828C773-25FE-4368-9516-4B2D447E31FA}"/>
    <dgm:cxn modelId="{8AF0AFEB-D078-4E63-8485-649247928517}" srcId="{EEDD4474-5105-4572-B94F-B4F5E4782FD6}" destId="{FACEF15F-12BD-4BD5-959C-3785558E66C9}" srcOrd="5" destOrd="0" parTransId="{1C37ACC2-CBF3-454B-B0E4-7694F9DB33DB}" sibTransId="{1AE64CB3-2700-4B98-B4B2-5EA9349B0FEC}"/>
    <dgm:cxn modelId="{B41F2B84-7419-478C-82ED-9493339403D8}" srcId="{EEDD4474-5105-4572-B94F-B4F5E4782FD6}" destId="{48EC9D48-B447-420E-8D76-417C0F1F1CD4}" srcOrd="2" destOrd="0" parTransId="{B05FBB73-44A5-4F18-846C-7EA77CBAC763}" sibTransId="{320F60E1-FB82-4791-B46B-C5644EE3822A}"/>
    <dgm:cxn modelId="{817213B6-C95C-4C1D-A93D-DFCF721D3032}" srcId="{EEDD4474-5105-4572-B94F-B4F5E4782FD6}" destId="{0271F4F0-5F5A-47C3-B389-0A268DAC8A8F}" srcOrd="1" destOrd="0" parTransId="{B813AACA-9F16-49A8-9E63-661611B26DE3}" sibTransId="{38D60B73-0A26-40D5-B734-2D9E6C83CE35}"/>
    <dgm:cxn modelId="{2EA4DBE3-7F93-49C5-8E7B-ACF7B1DBCBE1}" srcId="{EEDD4474-5105-4572-B94F-B4F5E4782FD6}" destId="{49B8775D-98BC-4B19-826F-5DBFBDF9295C}" srcOrd="4" destOrd="0" parTransId="{8464B7B2-9BC1-4345-B0BD-7712BAB9DC46}" sibTransId="{33004A5B-B9D7-43D0-82AA-12D6A271F040}"/>
    <dgm:cxn modelId="{D1624B4E-FCEA-4785-9064-904C735ACA86}" srcId="{2F9F6499-8A87-4895-8D43-E581613B5309}" destId="{99B877B8-CEBA-47B2-AA4F-B6ED659DFB7F}" srcOrd="0" destOrd="0" parTransId="{1184EA28-87DB-4EC7-A57A-64384041F7CF}" sibTransId="{7220D579-BC7E-48B4-ABD2-8DF515E1294B}"/>
    <dgm:cxn modelId="{BC8F088D-AFAB-4BC4-8A0E-3DDCADAE016E}" type="presOf" srcId="{99B877B8-CEBA-47B2-AA4F-B6ED659DFB7F}" destId="{193D7722-BC70-46AA-A506-3DB4A98F9308}" srcOrd="0" destOrd="0" presId="urn:microsoft.com/office/officeart/2005/8/layout/vList5"/>
    <dgm:cxn modelId="{69A7597D-2B65-4DA2-8FC4-495C8676B465}" srcId="{48EC9D48-B447-420E-8D76-417C0F1F1CD4}" destId="{B44B4F92-697B-47A8-A203-7E3E66A70CA3}" srcOrd="0" destOrd="0" parTransId="{3C1D84FF-3019-4EEC-84EE-12F53C6F92D7}" sibTransId="{32C13B34-2AED-48BD-952A-01E8A856D85A}"/>
    <dgm:cxn modelId="{63030904-AF2A-43C1-ADF1-5B964A5E7F32}" type="presOf" srcId="{0271F4F0-5F5A-47C3-B389-0A268DAC8A8F}" destId="{A60E8B29-3A41-41E6-92ED-087DF974D6A6}" srcOrd="0" destOrd="0" presId="urn:microsoft.com/office/officeart/2005/8/layout/vList5"/>
    <dgm:cxn modelId="{E6553045-AA95-40B9-AC19-3AF40AF99265}" type="presOf" srcId="{1FCF1488-F129-4E0B-9FCE-E5CC8DC34B25}" destId="{F54CC983-2FE2-4D0A-B507-72F8DDB1CE8B}" srcOrd="0" destOrd="0" presId="urn:microsoft.com/office/officeart/2005/8/layout/vList5"/>
    <dgm:cxn modelId="{9407AE43-9582-4AED-B609-8FCC05357D15}" type="presOf" srcId="{2F9F6499-8A87-4895-8D43-E581613B5309}" destId="{9E87D3F1-4C62-44C2-839D-F5FF792F807F}" srcOrd="0" destOrd="0" presId="urn:microsoft.com/office/officeart/2005/8/layout/vList5"/>
    <dgm:cxn modelId="{D697E5BC-F427-4868-BAE8-AAE2759AA5C5}" type="presOf" srcId="{FACEF15F-12BD-4BD5-959C-3785558E66C9}" destId="{8D3A6324-DC36-49D8-AB97-693669CFEC96}" srcOrd="0" destOrd="0" presId="urn:microsoft.com/office/officeart/2005/8/layout/vList5"/>
    <dgm:cxn modelId="{56033E77-E82D-4032-A015-87996624844C}" srcId="{EEDD4474-5105-4572-B94F-B4F5E4782FD6}" destId="{2F9F6499-8A87-4895-8D43-E581613B5309}" srcOrd="0" destOrd="0" parTransId="{8BE1F363-58DE-4B33-B37E-0576AF4C4787}" sibTransId="{0A8B6C8B-4565-4C5E-8A04-DECBA3F46D66}"/>
    <dgm:cxn modelId="{7A7FFCD8-5016-4ECC-9CA0-8FD1E1FAB7E8}" type="presOf" srcId="{09BA1F44-AC19-4253-B684-D50C539E60F2}" destId="{D91B0B47-F3B7-4737-BE5C-BB3F0115C9EB}" srcOrd="0" destOrd="0" presId="urn:microsoft.com/office/officeart/2005/8/layout/vList5"/>
    <dgm:cxn modelId="{8FD5E510-8583-423C-A869-3680BD377554}" srcId="{0271F4F0-5F5A-47C3-B389-0A268DAC8A8F}" destId="{6E265761-6ED8-4B00-AFCC-DD3BC9B2A0E6}" srcOrd="0" destOrd="0" parTransId="{85680AB6-5036-43F7-B88B-07D38C7CC8FC}" sibTransId="{A2131EA3-16AF-46F1-B299-12B3BBD74613}"/>
    <dgm:cxn modelId="{4917354A-09CC-414A-8825-F6D5D08BFE55}" srcId="{EEDD4474-5105-4572-B94F-B4F5E4782FD6}" destId="{09BA1F44-AC19-4253-B684-D50C539E60F2}" srcOrd="3" destOrd="0" parTransId="{BFB4838E-67DF-49BD-834E-4A881DAE94C2}" sibTransId="{2A1C411B-5511-4882-BFB9-3A75776FF245}"/>
    <dgm:cxn modelId="{236A1A49-A7FB-458B-AD54-0B95D99A9C37}" type="presOf" srcId="{B44B4F92-697B-47A8-A203-7E3E66A70CA3}" destId="{B8C87BA3-2339-4CFC-B0F3-582D7C37476C}" srcOrd="0" destOrd="0" presId="urn:microsoft.com/office/officeart/2005/8/layout/vList5"/>
    <dgm:cxn modelId="{E5569ACD-B93D-470F-9E9D-B395544C7110}" type="presOf" srcId="{6E265761-6ED8-4B00-AFCC-DD3BC9B2A0E6}" destId="{D12A3826-2E3C-4C07-A727-88547A37A6F8}" srcOrd="0" destOrd="0" presId="urn:microsoft.com/office/officeart/2005/8/layout/vList5"/>
    <dgm:cxn modelId="{3F6E1BF1-5F09-40F3-A22E-8BBFADDCDD2E}" type="presOf" srcId="{48EC9D48-B447-420E-8D76-417C0F1F1CD4}" destId="{3364F820-B13F-496A-8388-7D4ADED4386F}" srcOrd="0" destOrd="0" presId="urn:microsoft.com/office/officeart/2005/8/layout/vList5"/>
    <dgm:cxn modelId="{C03D12B8-99D5-4D4C-A32A-50DD76E0D19F}" type="presOf" srcId="{EEDD4474-5105-4572-B94F-B4F5E4782FD6}" destId="{65C10D57-AE46-48A6-9842-DE26D8A0E0B1}" srcOrd="0" destOrd="0" presId="urn:microsoft.com/office/officeart/2005/8/layout/vList5"/>
    <dgm:cxn modelId="{5C8A6668-7F7F-4252-93CB-037F3198BC64}" type="presParOf" srcId="{65C10D57-AE46-48A6-9842-DE26D8A0E0B1}" destId="{5474B167-69C0-4A98-A5AE-46F0EFFD5FF5}" srcOrd="0" destOrd="0" presId="urn:microsoft.com/office/officeart/2005/8/layout/vList5"/>
    <dgm:cxn modelId="{6611EC7F-C248-4C0B-957B-26AEDD9EADEC}" type="presParOf" srcId="{5474B167-69C0-4A98-A5AE-46F0EFFD5FF5}" destId="{9E87D3F1-4C62-44C2-839D-F5FF792F807F}" srcOrd="0" destOrd="0" presId="urn:microsoft.com/office/officeart/2005/8/layout/vList5"/>
    <dgm:cxn modelId="{1620BE65-6457-4B79-B0FD-4BC340167C1E}" type="presParOf" srcId="{5474B167-69C0-4A98-A5AE-46F0EFFD5FF5}" destId="{193D7722-BC70-46AA-A506-3DB4A98F9308}" srcOrd="1" destOrd="0" presId="urn:microsoft.com/office/officeart/2005/8/layout/vList5"/>
    <dgm:cxn modelId="{AFDF68BA-C5AE-4D8B-A537-527D4A8AAC65}" type="presParOf" srcId="{65C10D57-AE46-48A6-9842-DE26D8A0E0B1}" destId="{0402F198-01DE-4387-8861-BED7BC71E74D}" srcOrd="1" destOrd="0" presId="urn:microsoft.com/office/officeart/2005/8/layout/vList5"/>
    <dgm:cxn modelId="{58FA7402-059C-48EF-AE6E-DCDE9EFDC1CD}" type="presParOf" srcId="{65C10D57-AE46-48A6-9842-DE26D8A0E0B1}" destId="{0D507EBB-1CE4-4569-A615-7B867D686189}" srcOrd="2" destOrd="0" presId="urn:microsoft.com/office/officeart/2005/8/layout/vList5"/>
    <dgm:cxn modelId="{C7DC1B7B-BC03-474F-8783-661CEDDB0F7C}" type="presParOf" srcId="{0D507EBB-1CE4-4569-A615-7B867D686189}" destId="{A60E8B29-3A41-41E6-92ED-087DF974D6A6}" srcOrd="0" destOrd="0" presId="urn:microsoft.com/office/officeart/2005/8/layout/vList5"/>
    <dgm:cxn modelId="{DAF91827-5EFB-4181-AB05-20561EF54886}" type="presParOf" srcId="{0D507EBB-1CE4-4569-A615-7B867D686189}" destId="{D12A3826-2E3C-4C07-A727-88547A37A6F8}" srcOrd="1" destOrd="0" presId="urn:microsoft.com/office/officeart/2005/8/layout/vList5"/>
    <dgm:cxn modelId="{37AD0CAF-F169-456B-A40A-7D6AC0D81D66}" type="presParOf" srcId="{65C10D57-AE46-48A6-9842-DE26D8A0E0B1}" destId="{C0B75B6E-1394-4A93-8E4F-271E63A6A3DE}" srcOrd="3" destOrd="0" presId="urn:microsoft.com/office/officeart/2005/8/layout/vList5"/>
    <dgm:cxn modelId="{6D5984C0-00B2-499A-A84C-ABE49C28C03D}" type="presParOf" srcId="{65C10D57-AE46-48A6-9842-DE26D8A0E0B1}" destId="{2F2F68BE-C28B-4D93-AB40-F2BA188B62C6}" srcOrd="4" destOrd="0" presId="urn:microsoft.com/office/officeart/2005/8/layout/vList5"/>
    <dgm:cxn modelId="{5B19FAEF-50C0-4EC7-9BF1-7ABC29712D07}" type="presParOf" srcId="{2F2F68BE-C28B-4D93-AB40-F2BA188B62C6}" destId="{3364F820-B13F-496A-8388-7D4ADED4386F}" srcOrd="0" destOrd="0" presId="urn:microsoft.com/office/officeart/2005/8/layout/vList5"/>
    <dgm:cxn modelId="{ECECD024-B2E1-4A48-AD5A-676EDAF8A126}" type="presParOf" srcId="{2F2F68BE-C28B-4D93-AB40-F2BA188B62C6}" destId="{B8C87BA3-2339-4CFC-B0F3-582D7C37476C}" srcOrd="1" destOrd="0" presId="urn:microsoft.com/office/officeart/2005/8/layout/vList5"/>
    <dgm:cxn modelId="{3961D21D-2D8F-44E6-8601-B53386959CDD}" type="presParOf" srcId="{65C10D57-AE46-48A6-9842-DE26D8A0E0B1}" destId="{6C45377D-665B-4B32-8E82-93D7AAB20CBE}" srcOrd="5" destOrd="0" presId="urn:microsoft.com/office/officeart/2005/8/layout/vList5"/>
    <dgm:cxn modelId="{0A460B9C-7DB4-4F49-B543-2359B72332A3}" type="presParOf" srcId="{65C10D57-AE46-48A6-9842-DE26D8A0E0B1}" destId="{7863A837-824B-4A6B-B523-4FC50ACEEF41}" srcOrd="6" destOrd="0" presId="urn:microsoft.com/office/officeart/2005/8/layout/vList5"/>
    <dgm:cxn modelId="{57D0F83D-467F-40EC-A70A-828C5B985375}" type="presParOf" srcId="{7863A837-824B-4A6B-B523-4FC50ACEEF41}" destId="{D91B0B47-F3B7-4737-BE5C-BB3F0115C9EB}" srcOrd="0" destOrd="0" presId="urn:microsoft.com/office/officeart/2005/8/layout/vList5"/>
    <dgm:cxn modelId="{822BF172-F459-4C6E-B8D2-120262E33AEE}" type="presParOf" srcId="{7863A837-824B-4A6B-B523-4FC50ACEEF41}" destId="{F54CC983-2FE2-4D0A-B507-72F8DDB1CE8B}" srcOrd="1" destOrd="0" presId="urn:microsoft.com/office/officeart/2005/8/layout/vList5"/>
    <dgm:cxn modelId="{317D0724-F242-4CC6-B08F-6A833C4F158D}" type="presParOf" srcId="{65C10D57-AE46-48A6-9842-DE26D8A0E0B1}" destId="{F9A78F12-9217-4FBD-888F-B3A1EC8E3478}" srcOrd="7" destOrd="0" presId="urn:microsoft.com/office/officeart/2005/8/layout/vList5"/>
    <dgm:cxn modelId="{11707FAD-5BE1-4922-92B6-6360F90B9196}" type="presParOf" srcId="{65C10D57-AE46-48A6-9842-DE26D8A0E0B1}" destId="{5376FCCF-E9C0-439D-86A9-42E23627D7CE}" srcOrd="8" destOrd="0" presId="urn:microsoft.com/office/officeart/2005/8/layout/vList5"/>
    <dgm:cxn modelId="{F4E92BC9-3C51-41CC-98E4-EE781106534B}" type="presParOf" srcId="{5376FCCF-E9C0-439D-86A9-42E23627D7CE}" destId="{8A2D01EA-53CD-4D13-8C1E-36404AA8BC18}" srcOrd="0" destOrd="0" presId="urn:microsoft.com/office/officeart/2005/8/layout/vList5"/>
    <dgm:cxn modelId="{F6CF43B5-B61A-475F-8084-F64523D331F8}" type="presParOf" srcId="{65C10D57-AE46-48A6-9842-DE26D8A0E0B1}" destId="{0C47A14C-C441-40D6-8BC6-5EA7B8203846}" srcOrd="9" destOrd="0" presId="urn:microsoft.com/office/officeart/2005/8/layout/vList5"/>
    <dgm:cxn modelId="{71C625D6-7C58-451D-88ED-B4A33436C72B}" type="presParOf" srcId="{65C10D57-AE46-48A6-9842-DE26D8A0E0B1}" destId="{CF68C13F-D238-4FEA-986D-C8D84DCA9B26}" srcOrd="10" destOrd="0" presId="urn:microsoft.com/office/officeart/2005/8/layout/vList5"/>
    <dgm:cxn modelId="{421A83F2-F138-4190-91C9-FE15DA05C1F0}" type="presParOf" srcId="{CF68C13F-D238-4FEA-986D-C8D84DCA9B26}" destId="{8D3A6324-DC36-49D8-AB97-693669CFEC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0E167-275C-4F29-A78B-C4F2BD60100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7347B38D-3737-4589-9810-8FB73190CC96}">
      <dgm:prSet phldrT="[Text]" custT="1"/>
      <dgm:spPr>
        <a:solidFill>
          <a:schemeClr val="bg1">
            <a:lumMod val="95000"/>
          </a:schemeClr>
        </a:solidFill>
      </dgm:spPr>
      <dgm:t>
        <a:bodyPr/>
        <a:lstStyle/>
        <a:p>
          <a:r>
            <a:rPr lang="en-US" sz="2800" b="1" dirty="0" err="1" smtClean="0">
              <a:solidFill>
                <a:schemeClr val="tx1"/>
              </a:solidFill>
              <a:latin typeface="Algerian" panose="04020705040A02060702" pitchFamily="82" charset="0"/>
            </a:rPr>
            <a:t>Gorkha</a:t>
          </a:r>
          <a:r>
            <a:rPr lang="en-US" sz="2000" dirty="0" smtClean="0"/>
            <a:t> </a:t>
          </a:r>
          <a:endParaRPr lang="en-US" sz="2000" dirty="0"/>
        </a:p>
      </dgm:t>
    </dgm:pt>
    <dgm:pt modelId="{F245A269-DF73-440A-A8D9-75FBA092F5B4}" type="parTrans" cxnId="{D07F1A84-A372-4A92-AC5B-37AD3E7DD277}">
      <dgm:prSet/>
      <dgm:spPr/>
      <dgm:t>
        <a:bodyPr/>
        <a:lstStyle/>
        <a:p>
          <a:endParaRPr lang="en-US"/>
        </a:p>
      </dgm:t>
    </dgm:pt>
    <dgm:pt modelId="{7533B1E6-84E7-4421-BD0B-B9F29414C88D}" type="sibTrans" cxnId="{D07F1A84-A372-4A92-AC5B-37AD3E7DD277}">
      <dgm:prSet/>
      <dgm:spPr/>
      <dgm:t>
        <a:bodyPr/>
        <a:lstStyle/>
        <a:p>
          <a:endParaRPr lang="en-US"/>
        </a:p>
      </dgm:t>
    </dgm:pt>
    <dgm:pt modelId="{E34FC8DB-7670-4C63-AA3A-BCE81A8E2F60}">
      <dgm:prSet phldrT="[Text]" custT="1"/>
      <dgm:spPr>
        <a:solidFill>
          <a:srgbClr val="FFC000"/>
        </a:solidFill>
      </dgm:spPr>
      <dgm:t>
        <a:bodyPr/>
        <a:lstStyle/>
        <a:p>
          <a:r>
            <a:rPr lang="en-US" sz="2400" b="1" dirty="0" smtClean="0">
              <a:effectLst/>
              <a:latin typeface="Arial Black" panose="020B0A04020102020204" pitchFamily="34" charset="0"/>
              <a:ea typeface="SimSun" panose="02010600030101010101" pitchFamily="2" charset="-122"/>
              <a:cs typeface="Times New Roman" panose="02020603050405020304" pitchFamily="18" charset="0"/>
            </a:rPr>
            <a:t>Tibet</a:t>
          </a:r>
          <a:endParaRPr lang="en-US" sz="2400" b="1" dirty="0">
            <a:latin typeface="Arial Black" panose="020B0A04020102020204" pitchFamily="34" charset="0"/>
          </a:endParaRPr>
        </a:p>
      </dgm:t>
    </dgm:pt>
    <dgm:pt modelId="{EF703305-563D-4033-ABF1-B788039D23A7}" type="parTrans" cxnId="{F150ACBF-542F-43A2-B9D3-7A07819882EC}">
      <dgm:prSet/>
      <dgm:spPr/>
      <dgm:t>
        <a:bodyPr/>
        <a:lstStyle/>
        <a:p>
          <a:endParaRPr lang="en-US"/>
        </a:p>
      </dgm:t>
    </dgm:pt>
    <dgm:pt modelId="{4A9C2BEB-1BBA-4B77-B105-D01C6AB1EB57}" type="sibTrans" cxnId="{F150ACBF-542F-43A2-B9D3-7A07819882EC}">
      <dgm:prSet/>
      <dgm:spPr/>
      <dgm:t>
        <a:bodyPr/>
        <a:lstStyle/>
        <a:p>
          <a:endParaRPr lang="en-US"/>
        </a:p>
      </dgm:t>
    </dgm:pt>
    <dgm:pt modelId="{F9EEF105-2A43-4C33-8851-7873DB495510}">
      <dgm:prSet phldrT="[Text]" custT="1"/>
      <dgm:spPr>
        <a:solidFill>
          <a:srgbClr val="00B0F0"/>
        </a:solidFill>
      </dgm:spPr>
      <dgm:t>
        <a:bodyPr/>
        <a:lstStyle/>
        <a:p>
          <a:r>
            <a:rPr lang="en-US" sz="2400" dirty="0" smtClean="0">
              <a:solidFill>
                <a:srgbClr val="FFFF00"/>
              </a:solidFill>
              <a:latin typeface="Arial Black" panose="020B0A04020102020204" pitchFamily="34" charset="0"/>
            </a:rPr>
            <a:t>Kathmandu Valley</a:t>
          </a:r>
          <a:endParaRPr lang="en-US" sz="2400" dirty="0">
            <a:solidFill>
              <a:srgbClr val="FFFF00"/>
            </a:solidFill>
            <a:latin typeface="Arial Black" panose="020B0A04020102020204" pitchFamily="34" charset="0"/>
          </a:endParaRPr>
        </a:p>
      </dgm:t>
    </dgm:pt>
    <dgm:pt modelId="{5AE8BCEB-1D3F-43B9-B074-6FEE39839D52}" type="parTrans" cxnId="{607515F4-D3BB-477D-A3D4-D4B2DA2C15A8}">
      <dgm:prSet/>
      <dgm:spPr/>
      <dgm:t>
        <a:bodyPr/>
        <a:lstStyle/>
        <a:p>
          <a:endParaRPr lang="en-US"/>
        </a:p>
      </dgm:t>
    </dgm:pt>
    <dgm:pt modelId="{AC908DA3-3F53-4E21-AB6F-62A3E86341D0}" type="sibTrans" cxnId="{607515F4-D3BB-477D-A3D4-D4B2DA2C15A8}">
      <dgm:prSet/>
      <dgm:spPr/>
      <dgm:t>
        <a:bodyPr/>
        <a:lstStyle/>
        <a:p>
          <a:endParaRPr lang="en-US"/>
        </a:p>
      </dgm:t>
    </dgm:pt>
    <dgm:pt modelId="{D5F1E3C3-090B-4086-9995-C5286BE6DEB3}">
      <dgm:prSet phldrT="[Text]" custT="1"/>
      <dgm:spPr>
        <a:solidFill>
          <a:srgbClr val="FFFF00"/>
        </a:solidFill>
      </dgm:spPr>
      <dgm:t>
        <a:bodyPr/>
        <a:lstStyle/>
        <a:p>
          <a:r>
            <a:rPr lang="en-US" sz="2800" dirty="0" err="1" smtClean="0">
              <a:solidFill>
                <a:schemeClr val="tx1"/>
              </a:solidFill>
              <a:latin typeface="Arial Black" panose="020B0A04020102020204" pitchFamily="34" charset="0"/>
            </a:rPr>
            <a:t>Tarai</a:t>
          </a:r>
          <a:endParaRPr lang="en-US" sz="2800" dirty="0">
            <a:solidFill>
              <a:schemeClr val="tx1"/>
            </a:solidFill>
            <a:latin typeface="Arial Black" panose="020B0A04020102020204" pitchFamily="34" charset="0"/>
          </a:endParaRPr>
        </a:p>
      </dgm:t>
    </dgm:pt>
    <dgm:pt modelId="{FBA0F5D6-E365-4079-BE68-44B12522BB51}" type="parTrans" cxnId="{C0326CBB-8D7F-4B79-A805-E14B622A3BA8}">
      <dgm:prSet/>
      <dgm:spPr/>
      <dgm:t>
        <a:bodyPr/>
        <a:lstStyle/>
        <a:p>
          <a:endParaRPr lang="en-US"/>
        </a:p>
      </dgm:t>
    </dgm:pt>
    <dgm:pt modelId="{6B4B8629-C2D4-4317-9B04-C08B478B7B26}" type="sibTrans" cxnId="{C0326CBB-8D7F-4B79-A805-E14B622A3BA8}">
      <dgm:prSet/>
      <dgm:spPr/>
      <dgm:t>
        <a:bodyPr/>
        <a:lstStyle/>
        <a:p>
          <a:endParaRPr lang="en-US"/>
        </a:p>
      </dgm:t>
    </dgm:pt>
    <dgm:pt modelId="{434B8F73-34DB-419B-9DFE-17CF5CEBD187}">
      <dgm:prSet phldrT="[Text]" phldr="1"/>
      <dgm:spPr>
        <a:solidFill>
          <a:schemeClr val="bg1"/>
        </a:solidFill>
      </dgm:spPr>
      <dgm:t>
        <a:bodyPr/>
        <a:lstStyle/>
        <a:p>
          <a:endParaRPr lang="en-US" dirty="0"/>
        </a:p>
      </dgm:t>
    </dgm:pt>
    <dgm:pt modelId="{66093BE5-5770-43F7-BE3C-67991CB86D1A}" type="sibTrans" cxnId="{C5D1A5EC-0A66-463C-8E64-12F490D3FE22}">
      <dgm:prSet/>
      <dgm:spPr/>
      <dgm:t>
        <a:bodyPr/>
        <a:lstStyle/>
        <a:p>
          <a:endParaRPr lang="en-US"/>
        </a:p>
      </dgm:t>
    </dgm:pt>
    <dgm:pt modelId="{B25E6760-5E7E-4A32-86BB-B1FFCC8ADC2F}" type="parTrans" cxnId="{C5D1A5EC-0A66-463C-8E64-12F490D3FE22}">
      <dgm:prSet/>
      <dgm:spPr/>
      <dgm:t>
        <a:bodyPr/>
        <a:lstStyle/>
        <a:p>
          <a:endParaRPr lang="en-US"/>
        </a:p>
      </dgm:t>
    </dgm:pt>
    <dgm:pt modelId="{C28FAE38-E605-4418-9D11-75722379491D}" type="pres">
      <dgm:prSet presAssocID="{B270E167-275C-4F29-A78B-C4F2BD601006}" presName="cycle" presStyleCnt="0">
        <dgm:presLayoutVars>
          <dgm:chMax val="1"/>
          <dgm:dir/>
          <dgm:animLvl val="ctr"/>
          <dgm:resizeHandles val="exact"/>
        </dgm:presLayoutVars>
      </dgm:prSet>
      <dgm:spPr/>
      <dgm:t>
        <a:bodyPr/>
        <a:lstStyle/>
        <a:p>
          <a:endParaRPr lang="en-US"/>
        </a:p>
      </dgm:t>
    </dgm:pt>
    <dgm:pt modelId="{C48D3D1F-0AE1-456B-82FB-1044C25A5D6E}" type="pres">
      <dgm:prSet presAssocID="{7347B38D-3737-4589-9810-8FB73190CC96}" presName="centerShape" presStyleLbl="node0" presStyleIdx="0" presStyleCnt="1" custScaleX="382369" custLinFactNeighborX="-9881" custLinFactNeighborY="-1235"/>
      <dgm:spPr/>
      <dgm:t>
        <a:bodyPr/>
        <a:lstStyle/>
        <a:p>
          <a:endParaRPr lang="en-US"/>
        </a:p>
      </dgm:t>
    </dgm:pt>
    <dgm:pt modelId="{4425D3B7-51FF-4EA5-8A18-8949007DAC16}" type="pres">
      <dgm:prSet presAssocID="{EF703305-563D-4033-ABF1-B788039D23A7}" presName="Name9" presStyleLbl="parChTrans1D2" presStyleIdx="0" presStyleCnt="4"/>
      <dgm:spPr/>
      <dgm:t>
        <a:bodyPr/>
        <a:lstStyle/>
        <a:p>
          <a:endParaRPr lang="en-US"/>
        </a:p>
      </dgm:t>
    </dgm:pt>
    <dgm:pt modelId="{78276350-CED4-4412-A32F-66906DD1D19D}" type="pres">
      <dgm:prSet presAssocID="{EF703305-563D-4033-ABF1-B788039D23A7}" presName="connTx" presStyleLbl="parChTrans1D2" presStyleIdx="0" presStyleCnt="4"/>
      <dgm:spPr/>
      <dgm:t>
        <a:bodyPr/>
        <a:lstStyle/>
        <a:p>
          <a:endParaRPr lang="en-US"/>
        </a:p>
      </dgm:t>
    </dgm:pt>
    <dgm:pt modelId="{6C573568-17CC-4707-AEF8-AC1AC3DC0AB3}" type="pres">
      <dgm:prSet presAssocID="{E34FC8DB-7670-4C63-AA3A-BCE81A8E2F60}" presName="node" presStyleLbl="node1" presStyleIdx="0" presStyleCnt="4" custScaleX="262272">
        <dgm:presLayoutVars>
          <dgm:bulletEnabled val="1"/>
        </dgm:presLayoutVars>
      </dgm:prSet>
      <dgm:spPr/>
      <dgm:t>
        <a:bodyPr/>
        <a:lstStyle/>
        <a:p>
          <a:endParaRPr lang="en-US"/>
        </a:p>
      </dgm:t>
    </dgm:pt>
    <dgm:pt modelId="{B6E306F6-A2AD-42F7-B7D7-13CF60ECF038}" type="pres">
      <dgm:prSet presAssocID="{5AE8BCEB-1D3F-43B9-B074-6FEE39839D52}" presName="Name9" presStyleLbl="parChTrans1D2" presStyleIdx="1" presStyleCnt="4"/>
      <dgm:spPr/>
      <dgm:t>
        <a:bodyPr/>
        <a:lstStyle/>
        <a:p>
          <a:endParaRPr lang="en-US"/>
        </a:p>
      </dgm:t>
    </dgm:pt>
    <dgm:pt modelId="{7BB5836E-E1A7-45A7-B1FF-07C45E1F4F1F}" type="pres">
      <dgm:prSet presAssocID="{5AE8BCEB-1D3F-43B9-B074-6FEE39839D52}" presName="connTx" presStyleLbl="parChTrans1D2" presStyleIdx="1" presStyleCnt="4"/>
      <dgm:spPr/>
      <dgm:t>
        <a:bodyPr/>
        <a:lstStyle/>
        <a:p>
          <a:endParaRPr lang="en-US"/>
        </a:p>
      </dgm:t>
    </dgm:pt>
    <dgm:pt modelId="{6103C8F4-74DE-4D57-951C-D9CA0D6DC72C}" type="pres">
      <dgm:prSet presAssocID="{F9EEF105-2A43-4C33-8851-7873DB495510}" presName="node" presStyleLbl="node1" presStyleIdx="1" presStyleCnt="4" custScaleX="381532" custScaleY="173559" custRadScaleRad="235327" custRadScaleInc="-2196">
        <dgm:presLayoutVars>
          <dgm:bulletEnabled val="1"/>
        </dgm:presLayoutVars>
      </dgm:prSet>
      <dgm:spPr/>
      <dgm:t>
        <a:bodyPr/>
        <a:lstStyle/>
        <a:p>
          <a:endParaRPr lang="en-US"/>
        </a:p>
      </dgm:t>
    </dgm:pt>
    <dgm:pt modelId="{B995BB37-DBB3-4ED9-B777-05EA3AEF194B}" type="pres">
      <dgm:prSet presAssocID="{FBA0F5D6-E365-4079-BE68-44B12522BB51}" presName="Name9" presStyleLbl="parChTrans1D2" presStyleIdx="2" presStyleCnt="4"/>
      <dgm:spPr/>
      <dgm:t>
        <a:bodyPr/>
        <a:lstStyle/>
        <a:p>
          <a:endParaRPr lang="en-US"/>
        </a:p>
      </dgm:t>
    </dgm:pt>
    <dgm:pt modelId="{6572371C-4F6C-4F31-A5B1-6401E4885F4B}" type="pres">
      <dgm:prSet presAssocID="{FBA0F5D6-E365-4079-BE68-44B12522BB51}" presName="connTx" presStyleLbl="parChTrans1D2" presStyleIdx="2" presStyleCnt="4"/>
      <dgm:spPr/>
      <dgm:t>
        <a:bodyPr/>
        <a:lstStyle/>
        <a:p>
          <a:endParaRPr lang="en-US"/>
        </a:p>
      </dgm:t>
    </dgm:pt>
    <dgm:pt modelId="{926264C4-0F76-4E80-B9F3-EC0B720CDCFA}" type="pres">
      <dgm:prSet presAssocID="{D5F1E3C3-090B-4086-9995-C5286BE6DEB3}" presName="node" presStyleLbl="node1" presStyleIdx="2" presStyleCnt="4" custScaleX="210729" custRadScaleRad="92760" custRadScaleInc="35730">
        <dgm:presLayoutVars>
          <dgm:bulletEnabled val="1"/>
        </dgm:presLayoutVars>
      </dgm:prSet>
      <dgm:spPr/>
      <dgm:t>
        <a:bodyPr/>
        <a:lstStyle/>
        <a:p>
          <a:endParaRPr lang="en-US"/>
        </a:p>
      </dgm:t>
    </dgm:pt>
    <dgm:pt modelId="{F6EFA0B9-EA7D-4FE7-B414-84188CE0E32F}" type="pres">
      <dgm:prSet presAssocID="{B25E6760-5E7E-4A32-86BB-B1FFCC8ADC2F}" presName="Name9" presStyleLbl="parChTrans1D2" presStyleIdx="3" presStyleCnt="4"/>
      <dgm:spPr/>
      <dgm:t>
        <a:bodyPr/>
        <a:lstStyle/>
        <a:p>
          <a:endParaRPr lang="en-US"/>
        </a:p>
      </dgm:t>
    </dgm:pt>
    <dgm:pt modelId="{A20A8BB5-3D89-4EB3-ACE2-08CD5BB7E7B7}" type="pres">
      <dgm:prSet presAssocID="{B25E6760-5E7E-4A32-86BB-B1FFCC8ADC2F}" presName="connTx" presStyleLbl="parChTrans1D2" presStyleIdx="3" presStyleCnt="4"/>
      <dgm:spPr/>
      <dgm:t>
        <a:bodyPr/>
        <a:lstStyle/>
        <a:p>
          <a:endParaRPr lang="en-US"/>
        </a:p>
      </dgm:t>
    </dgm:pt>
    <dgm:pt modelId="{DF983D14-8404-4859-A95E-E429D6D0EC97}" type="pres">
      <dgm:prSet presAssocID="{434B8F73-34DB-419B-9DFE-17CF5CEBD187}" presName="node" presStyleLbl="node1" presStyleIdx="3" presStyleCnt="4" custFlipHor="1" custScaleX="44493" custScaleY="3087" custRadScaleRad="104910" custRadScaleInc="-2998">
        <dgm:presLayoutVars>
          <dgm:bulletEnabled val="1"/>
        </dgm:presLayoutVars>
      </dgm:prSet>
      <dgm:spPr/>
      <dgm:t>
        <a:bodyPr/>
        <a:lstStyle/>
        <a:p>
          <a:endParaRPr lang="en-US"/>
        </a:p>
      </dgm:t>
    </dgm:pt>
  </dgm:ptLst>
  <dgm:cxnLst>
    <dgm:cxn modelId="{F150ACBF-542F-43A2-B9D3-7A07819882EC}" srcId="{7347B38D-3737-4589-9810-8FB73190CC96}" destId="{E34FC8DB-7670-4C63-AA3A-BCE81A8E2F60}" srcOrd="0" destOrd="0" parTransId="{EF703305-563D-4033-ABF1-B788039D23A7}" sibTransId="{4A9C2BEB-1BBA-4B77-B105-D01C6AB1EB57}"/>
    <dgm:cxn modelId="{3E04A1CB-44A6-43DE-BD35-E9B577D6FEBF}" type="presOf" srcId="{B25E6760-5E7E-4A32-86BB-B1FFCC8ADC2F}" destId="{F6EFA0B9-EA7D-4FE7-B414-84188CE0E32F}" srcOrd="0" destOrd="0" presId="urn:microsoft.com/office/officeart/2005/8/layout/radial1"/>
    <dgm:cxn modelId="{D8C0A50A-29D3-4E39-B2ED-F0FAEBAD0A8A}" type="presOf" srcId="{FBA0F5D6-E365-4079-BE68-44B12522BB51}" destId="{B995BB37-DBB3-4ED9-B777-05EA3AEF194B}" srcOrd="0" destOrd="0" presId="urn:microsoft.com/office/officeart/2005/8/layout/radial1"/>
    <dgm:cxn modelId="{C0326CBB-8D7F-4B79-A805-E14B622A3BA8}" srcId="{7347B38D-3737-4589-9810-8FB73190CC96}" destId="{D5F1E3C3-090B-4086-9995-C5286BE6DEB3}" srcOrd="2" destOrd="0" parTransId="{FBA0F5D6-E365-4079-BE68-44B12522BB51}" sibTransId="{6B4B8629-C2D4-4317-9B04-C08B478B7B26}"/>
    <dgm:cxn modelId="{91893A0A-DB07-4450-A42D-52F5E548E94E}" type="presOf" srcId="{B25E6760-5E7E-4A32-86BB-B1FFCC8ADC2F}" destId="{A20A8BB5-3D89-4EB3-ACE2-08CD5BB7E7B7}" srcOrd="1" destOrd="0" presId="urn:microsoft.com/office/officeart/2005/8/layout/radial1"/>
    <dgm:cxn modelId="{96F35011-1871-494D-863A-13B8B575B5CB}" type="presOf" srcId="{7347B38D-3737-4589-9810-8FB73190CC96}" destId="{C48D3D1F-0AE1-456B-82FB-1044C25A5D6E}" srcOrd="0" destOrd="0" presId="urn:microsoft.com/office/officeart/2005/8/layout/radial1"/>
    <dgm:cxn modelId="{55E46CD8-B34C-4882-BF01-0A4BE081E9BB}" type="presOf" srcId="{B270E167-275C-4F29-A78B-C4F2BD601006}" destId="{C28FAE38-E605-4418-9D11-75722379491D}" srcOrd="0" destOrd="0" presId="urn:microsoft.com/office/officeart/2005/8/layout/radial1"/>
    <dgm:cxn modelId="{F6F11779-5C7D-4166-A5AE-D1F841C5385B}" type="presOf" srcId="{5AE8BCEB-1D3F-43B9-B074-6FEE39839D52}" destId="{7BB5836E-E1A7-45A7-B1FF-07C45E1F4F1F}" srcOrd="1" destOrd="0" presId="urn:microsoft.com/office/officeart/2005/8/layout/radial1"/>
    <dgm:cxn modelId="{E5D0129A-FF6E-4C6B-A921-9699DE91DE49}" type="presOf" srcId="{434B8F73-34DB-419B-9DFE-17CF5CEBD187}" destId="{DF983D14-8404-4859-A95E-E429D6D0EC97}" srcOrd="0" destOrd="0" presId="urn:microsoft.com/office/officeart/2005/8/layout/radial1"/>
    <dgm:cxn modelId="{21B4AF01-ECED-414B-8D2F-8E3BD3ADB29B}" type="presOf" srcId="{EF703305-563D-4033-ABF1-B788039D23A7}" destId="{78276350-CED4-4412-A32F-66906DD1D19D}" srcOrd="1" destOrd="0" presId="urn:microsoft.com/office/officeart/2005/8/layout/radial1"/>
    <dgm:cxn modelId="{704A747E-0DE3-4062-89DE-12E9DC90E9FD}" type="presOf" srcId="{5AE8BCEB-1D3F-43B9-B074-6FEE39839D52}" destId="{B6E306F6-A2AD-42F7-B7D7-13CF60ECF038}" srcOrd="0" destOrd="0" presId="urn:microsoft.com/office/officeart/2005/8/layout/radial1"/>
    <dgm:cxn modelId="{10E6DBBB-611F-4B6B-8AF5-61795CAA26E0}" type="presOf" srcId="{FBA0F5D6-E365-4079-BE68-44B12522BB51}" destId="{6572371C-4F6C-4F31-A5B1-6401E4885F4B}" srcOrd="1" destOrd="0" presId="urn:microsoft.com/office/officeart/2005/8/layout/radial1"/>
    <dgm:cxn modelId="{C5D1A5EC-0A66-463C-8E64-12F490D3FE22}" srcId="{7347B38D-3737-4589-9810-8FB73190CC96}" destId="{434B8F73-34DB-419B-9DFE-17CF5CEBD187}" srcOrd="3" destOrd="0" parTransId="{B25E6760-5E7E-4A32-86BB-B1FFCC8ADC2F}" sibTransId="{66093BE5-5770-43F7-BE3C-67991CB86D1A}"/>
    <dgm:cxn modelId="{D543E951-C5B3-4DD0-A1B0-570914123763}" type="presOf" srcId="{EF703305-563D-4033-ABF1-B788039D23A7}" destId="{4425D3B7-51FF-4EA5-8A18-8949007DAC16}" srcOrd="0" destOrd="0" presId="urn:microsoft.com/office/officeart/2005/8/layout/radial1"/>
    <dgm:cxn modelId="{04D43431-9477-4AD6-B9CF-04843E52DCDF}" type="presOf" srcId="{E34FC8DB-7670-4C63-AA3A-BCE81A8E2F60}" destId="{6C573568-17CC-4707-AEF8-AC1AC3DC0AB3}" srcOrd="0" destOrd="0" presId="urn:microsoft.com/office/officeart/2005/8/layout/radial1"/>
    <dgm:cxn modelId="{26EF33A9-B118-495C-B285-B685E5B67A5A}" type="presOf" srcId="{F9EEF105-2A43-4C33-8851-7873DB495510}" destId="{6103C8F4-74DE-4D57-951C-D9CA0D6DC72C}" srcOrd="0" destOrd="0" presId="urn:microsoft.com/office/officeart/2005/8/layout/radial1"/>
    <dgm:cxn modelId="{607515F4-D3BB-477D-A3D4-D4B2DA2C15A8}" srcId="{7347B38D-3737-4589-9810-8FB73190CC96}" destId="{F9EEF105-2A43-4C33-8851-7873DB495510}" srcOrd="1" destOrd="0" parTransId="{5AE8BCEB-1D3F-43B9-B074-6FEE39839D52}" sibTransId="{AC908DA3-3F53-4E21-AB6F-62A3E86341D0}"/>
    <dgm:cxn modelId="{2230F992-5645-460B-8A6E-D4B049500443}" type="presOf" srcId="{D5F1E3C3-090B-4086-9995-C5286BE6DEB3}" destId="{926264C4-0F76-4E80-B9F3-EC0B720CDCFA}" srcOrd="0" destOrd="0" presId="urn:microsoft.com/office/officeart/2005/8/layout/radial1"/>
    <dgm:cxn modelId="{D07F1A84-A372-4A92-AC5B-37AD3E7DD277}" srcId="{B270E167-275C-4F29-A78B-C4F2BD601006}" destId="{7347B38D-3737-4589-9810-8FB73190CC96}" srcOrd="0" destOrd="0" parTransId="{F245A269-DF73-440A-A8D9-75FBA092F5B4}" sibTransId="{7533B1E6-84E7-4421-BD0B-B9F29414C88D}"/>
    <dgm:cxn modelId="{409360E1-7C53-43FF-AB53-A3FF41AB9C9A}" type="presParOf" srcId="{C28FAE38-E605-4418-9D11-75722379491D}" destId="{C48D3D1F-0AE1-456B-82FB-1044C25A5D6E}" srcOrd="0" destOrd="0" presId="urn:microsoft.com/office/officeart/2005/8/layout/radial1"/>
    <dgm:cxn modelId="{F0AB3057-1D35-4F85-9E4B-65AB34C57383}" type="presParOf" srcId="{C28FAE38-E605-4418-9D11-75722379491D}" destId="{4425D3B7-51FF-4EA5-8A18-8949007DAC16}" srcOrd="1" destOrd="0" presId="urn:microsoft.com/office/officeart/2005/8/layout/radial1"/>
    <dgm:cxn modelId="{C6371687-3338-4D03-BA0E-EA4947BDDE16}" type="presParOf" srcId="{4425D3B7-51FF-4EA5-8A18-8949007DAC16}" destId="{78276350-CED4-4412-A32F-66906DD1D19D}" srcOrd="0" destOrd="0" presId="urn:microsoft.com/office/officeart/2005/8/layout/radial1"/>
    <dgm:cxn modelId="{147E7620-946B-4F12-AB7E-994725F115D3}" type="presParOf" srcId="{C28FAE38-E605-4418-9D11-75722379491D}" destId="{6C573568-17CC-4707-AEF8-AC1AC3DC0AB3}" srcOrd="2" destOrd="0" presId="urn:microsoft.com/office/officeart/2005/8/layout/radial1"/>
    <dgm:cxn modelId="{3164EAB5-4DE8-45F3-9BCD-F11D8BBD5AD5}" type="presParOf" srcId="{C28FAE38-E605-4418-9D11-75722379491D}" destId="{B6E306F6-A2AD-42F7-B7D7-13CF60ECF038}" srcOrd="3" destOrd="0" presId="urn:microsoft.com/office/officeart/2005/8/layout/radial1"/>
    <dgm:cxn modelId="{C7FBDB94-783A-4593-9B77-F234771E9094}" type="presParOf" srcId="{B6E306F6-A2AD-42F7-B7D7-13CF60ECF038}" destId="{7BB5836E-E1A7-45A7-B1FF-07C45E1F4F1F}" srcOrd="0" destOrd="0" presId="urn:microsoft.com/office/officeart/2005/8/layout/radial1"/>
    <dgm:cxn modelId="{15896F1F-1E00-4250-B8BE-B15D29503F0C}" type="presParOf" srcId="{C28FAE38-E605-4418-9D11-75722379491D}" destId="{6103C8F4-74DE-4D57-951C-D9CA0D6DC72C}" srcOrd="4" destOrd="0" presId="urn:microsoft.com/office/officeart/2005/8/layout/radial1"/>
    <dgm:cxn modelId="{32F8B7F0-30B0-486B-8472-191E93B1FD61}" type="presParOf" srcId="{C28FAE38-E605-4418-9D11-75722379491D}" destId="{B995BB37-DBB3-4ED9-B777-05EA3AEF194B}" srcOrd="5" destOrd="0" presId="urn:microsoft.com/office/officeart/2005/8/layout/radial1"/>
    <dgm:cxn modelId="{355A7B4B-09A8-4B18-91B8-2182769D20C6}" type="presParOf" srcId="{B995BB37-DBB3-4ED9-B777-05EA3AEF194B}" destId="{6572371C-4F6C-4F31-A5B1-6401E4885F4B}" srcOrd="0" destOrd="0" presId="urn:microsoft.com/office/officeart/2005/8/layout/radial1"/>
    <dgm:cxn modelId="{6322EC68-86A1-4300-A161-29758968B1DA}" type="presParOf" srcId="{C28FAE38-E605-4418-9D11-75722379491D}" destId="{926264C4-0F76-4E80-B9F3-EC0B720CDCFA}" srcOrd="6" destOrd="0" presId="urn:microsoft.com/office/officeart/2005/8/layout/radial1"/>
    <dgm:cxn modelId="{54A933A1-5EEA-45DD-996C-788AA1E83FC4}" type="presParOf" srcId="{C28FAE38-E605-4418-9D11-75722379491D}" destId="{F6EFA0B9-EA7D-4FE7-B414-84188CE0E32F}" srcOrd="7" destOrd="0" presId="urn:microsoft.com/office/officeart/2005/8/layout/radial1"/>
    <dgm:cxn modelId="{15BE3592-1DD0-4533-88BE-6CCD3A86F274}" type="presParOf" srcId="{F6EFA0B9-EA7D-4FE7-B414-84188CE0E32F}" destId="{A20A8BB5-3D89-4EB3-ACE2-08CD5BB7E7B7}" srcOrd="0" destOrd="0" presId="urn:microsoft.com/office/officeart/2005/8/layout/radial1"/>
    <dgm:cxn modelId="{A2423326-4515-4B10-A7D3-A854BA04DB99}" type="presParOf" srcId="{C28FAE38-E605-4418-9D11-75722379491D}" destId="{DF983D14-8404-4859-A95E-E429D6D0EC9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D17F3F-0235-4BD4-A62B-E192A89904E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4D0B35D-8AA2-4D12-B3ED-16E73EC3DA20}">
      <dgm:prSet phldrT="[Text]"/>
      <dgm:spPr>
        <a:solidFill>
          <a:srgbClr val="FFFF00"/>
        </a:solidFill>
      </dgm:spPr>
      <dgm:t>
        <a:bodyPr/>
        <a:lstStyle/>
        <a:p>
          <a:r>
            <a:rPr lang="en-US" b="1" dirty="0" smtClean="0">
              <a:solidFill>
                <a:schemeClr val="tx1">
                  <a:lumMod val="85000"/>
                  <a:lumOff val="15000"/>
                </a:schemeClr>
              </a:solidFill>
            </a:rPr>
            <a:t>By 1775</a:t>
          </a:r>
          <a:endParaRPr lang="en-US" b="1" dirty="0">
            <a:solidFill>
              <a:schemeClr val="tx1">
                <a:lumMod val="85000"/>
                <a:lumOff val="15000"/>
              </a:schemeClr>
            </a:solidFill>
          </a:endParaRPr>
        </a:p>
      </dgm:t>
    </dgm:pt>
    <dgm:pt modelId="{C0E9EE01-A216-4347-A0F7-83DD3AE704DC}" type="parTrans" cxnId="{D79B664E-4659-44CE-A70B-AEBF36AB2B1F}">
      <dgm:prSet/>
      <dgm:spPr/>
      <dgm:t>
        <a:bodyPr/>
        <a:lstStyle/>
        <a:p>
          <a:endParaRPr lang="en-US"/>
        </a:p>
      </dgm:t>
    </dgm:pt>
    <dgm:pt modelId="{803C2995-EAE3-4A20-A2AA-86723F31BD0B}" type="sibTrans" cxnId="{D79B664E-4659-44CE-A70B-AEBF36AB2B1F}">
      <dgm:prSet/>
      <dgm:spPr/>
      <dgm:t>
        <a:bodyPr/>
        <a:lstStyle/>
        <a:p>
          <a:endParaRPr lang="en-US"/>
        </a:p>
      </dgm:t>
    </dgm:pt>
    <dgm:pt modelId="{15B482E8-6E72-4741-AC84-3DC2D992E80F}">
      <dgm:prSet phldrT="[Text]"/>
      <dgm:spPr/>
      <dgm:t>
        <a:bodyPr/>
        <a:lstStyle/>
        <a:p>
          <a:r>
            <a:rPr lang="en-US" dirty="0" smtClean="0">
              <a:effectLst/>
              <a:latin typeface="Times New Roman" panose="02020603050405020304" pitchFamily="18" charset="0"/>
              <a:ea typeface="SimSun" panose="02010600030101010101" pitchFamily="2" charset="-122"/>
            </a:rPr>
            <a:t>Expanded </a:t>
          </a:r>
          <a:r>
            <a:rPr lang="en-US" dirty="0" err="1" smtClean="0">
              <a:effectLst/>
              <a:latin typeface="Times New Roman" panose="02020603050405020304" pitchFamily="18" charset="0"/>
              <a:ea typeface="SimSun" panose="02010600030101010101" pitchFamily="2" charset="-122"/>
            </a:rPr>
            <a:t>Gorkha</a:t>
          </a:r>
          <a:r>
            <a:rPr lang="en-US" dirty="0" smtClean="0">
              <a:effectLst/>
              <a:latin typeface="Times New Roman" panose="02020603050405020304" pitchFamily="18" charset="0"/>
              <a:ea typeface="SimSun" panose="02010600030101010101" pitchFamily="2" charset="-122"/>
            </a:rPr>
            <a:t> state</a:t>
          </a:r>
          <a:endParaRPr lang="en-US" dirty="0"/>
        </a:p>
      </dgm:t>
    </dgm:pt>
    <dgm:pt modelId="{8A4F9159-A6D6-4BFC-9196-05F85C70BA98}" type="parTrans" cxnId="{F88D37BF-E597-48A6-B805-08533063F38A}">
      <dgm:prSet/>
      <dgm:spPr/>
      <dgm:t>
        <a:bodyPr/>
        <a:lstStyle/>
        <a:p>
          <a:endParaRPr lang="en-US"/>
        </a:p>
      </dgm:t>
    </dgm:pt>
    <dgm:pt modelId="{8AB3AEE9-6697-467A-9938-A797C102EC41}" type="sibTrans" cxnId="{F88D37BF-E597-48A6-B805-08533063F38A}">
      <dgm:prSet/>
      <dgm:spPr/>
      <dgm:t>
        <a:bodyPr/>
        <a:lstStyle/>
        <a:p>
          <a:endParaRPr lang="en-US"/>
        </a:p>
      </dgm:t>
    </dgm:pt>
    <dgm:pt modelId="{9F010366-3A32-4FD9-BD45-44778E7E4457}">
      <dgm:prSet phldrT="[Text]"/>
      <dgm:spPr/>
      <dgm:t>
        <a:bodyPr/>
        <a:lstStyle/>
        <a:p>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Included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Tarai</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till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Tista</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river and small part of the western hill region. </a:t>
          </a:r>
          <a:endParaRPr lang="en-US" dirty="0"/>
        </a:p>
      </dgm:t>
    </dgm:pt>
    <dgm:pt modelId="{40366331-0121-4A43-AD2D-641D19CF6FB8}" type="parTrans" cxnId="{DEC7EA22-1BB6-410E-9932-AD6235F6F579}">
      <dgm:prSet/>
      <dgm:spPr/>
      <dgm:t>
        <a:bodyPr/>
        <a:lstStyle/>
        <a:p>
          <a:endParaRPr lang="en-US"/>
        </a:p>
      </dgm:t>
    </dgm:pt>
    <dgm:pt modelId="{D26E2F12-E9B9-430F-90AD-BEBE58D1A303}" type="sibTrans" cxnId="{DEC7EA22-1BB6-410E-9932-AD6235F6F579}">
      <dgm:prSet/>
      <dgm:spPr/>
      <dgm:t>
        <a:bodyPr/>
        <a:lstStyle/>
        <a:p>
          <a:endParaRPr lang="en-US"/>
        </a:p>
      </dgm:t>
    </dgm:pt>
    <dgm:pt modelId="{731140F0-2948-4E20-AE40-003EB43BDED2}">
      <dgm:prSet phldrT="[Text]"/>
      <dgm:spPr>
        <a:solidFill>
          <a:srgbClr val="FFC000"/>
        </a:solidFill>
      </dgm:spPr>
      <dgm:t>
        <a:bodyPr/>
        <a:lstStyle/>
        <a:p>
          <a:r>
            <a:rPr lang="en-US" b="1" dirty="0" smtClean="0">
              <a:solidFill>
                <a:schemeClr val="tx1">
                  <a:lumMod val="85000"/>
                  <a:lumOff val="15000"/>
                </a:schemeClr>
              </a:solidFill>
            </a:rPr>
            <a:t>By 1789</a:t>
          </a:r>
          <a:endParaRPr lang="en-US" b="1" dirty="0">
            <a:solidFill>
              <a:schemeClr val="tx1">
                <a:lumMod val="85000"/>
                <a:lumOff val="15000"/>
              </a:schemeClr>
            </a:solidFill>
          </a:endParaRPr>
        </a:p>
      </dgm:t>
    </dgm:pt>
    <dgm:pt modelId="{DA254BC2-F3C7-420A-BBC2-ADD32A92B213}" type="parTrans" cxnId="{710FA00C-988F-4F04-8AD9-3817421FFCCE}">
      <dgm:prSet/>
      <dgm:spPr/>
      <dgm:t>
        <a:bodyPr/>
        <a:lstStyle/>
        <a:p>
          <a:endParaRPr lang="en-US"/>
        </a:p>
      </dgm:t>
    </dgm:pt>
    <dgm:pt modelId="{49E97CB7-67AC-419B-A9A9-6B4A87B4AF18}" type="sibTrans" cxnId="{710FA00C-988F-4F04-8AD9-3817421FFCCE}">
      <dgm:prSet/>
      <dgm:spPr/>
      <dgm:t>
        <a:bodyPr/>
        <a:lstStyle/>
        <a:p>
          <a:endParaRPr lang="en-US"/>
        </a:p>
      </dgm:t>
    </dgm:pt>
    <dgm:pt modelId="{2020B321-F0E2-460A-81A8-A69C9FF8C584}">
      <dgm:prSet phldrT="[Text]"/>
      <dgm:spPr/>
      <dgm:t>
        <a:bodyPr/>
        <a:lstStyle/>
        <a:p>
          <a:r>
            <a:rPr lang="en-US" dirty="0" smtClean="0">
              <a:effectLst/>
              <a:latin typeface="Times New Roman" panose="02020603050405020304" pitchFamily="18" charset="0"/>
              <a:ea typeface="SimSun" panose="02010600030101010101" pitchFamily="2" charset="-122"/>
            </a:rPr>
            <a:t>Western hill states,</a:t>
          </a:r>
          <a:endParaRPr lang="en-US" dirty="0"/>
        </a:p>
      </dgm:t>
    </dgm:pt>
    <dgm:pt modelId="{C5B75EF0-7BB7-4388-A46F-83DB5824918E}" type="parTrans" cxnId="{602F0184-A40A-4D92-8E45-EBD8E347ACE3}">
      <dgm:prSet/>
      <dgm:spPr/>
      <dgm:t>
        <a:bodyPr/>
        <a:lstStyle/>
        <a:p>
          <a:endParaRPr lang="en-US"/>
        </a:p>
      </dgm:t>
    </dgm:pt>
    <dgm:pt modelId="{7B9E4540-A91C-4509-A021-9A1795379C0B}" type="sibTrans" cxnId="{602F0184-A40A-4D92-8E45-EBD8E347ACE3}">
      <dgm:prSet/>
      <dgm:spPr/>
      <dgm:t>
        <a:bodyPr/>
        <a:lstStyle/>
        <a:p>
          <a:endParaRPr lang="en-US"/>
        </a:p>
      </dgm:t>
    </dgm:pt>
    <dgm:pt modelId="{67A241DE-96E7-4815-9CFA-B45BEA0AEDBB}">
      <dgm:prSet phldrT="[Text]"/>
      <dgm:spPr/>
      <dgm:t>
        <a:bodyPr/>
        <a:lstStyle/>
        <a:p>
          <a:r>
            <a:rPr lang="en-US" dirty="0" smtClean="0">
              <a:effectLst/>
              <a:latin typeface="Times New Roman" panose="02020603050405020304" pitchFamily="18" charset="0"/>
              <a:ea typeface="SimSun" panose="02010600030101010101" pitchFamily="2" charset="-122"/>
            </a:rPr>
            <a:t>46 distinct political entities, had been effectively annexed</a:t>
          </a:r>
          <a:endParaRPr lang="en-US" dirty="0"/>
        </a:p>
      </dgm:t>
    </dgm:pt>
    <dgm:pt modelId="{6CCFBC66-7AA1-46E0-9E56-93DD19C8E9E2}" type="parTrans" cxnId="{90002C76-4672-4FBE-8D5D-CF50BD148D1A}">
      <dgm:prSet/>
      <dgm:spPr/>
      <dgm:t>
        <a:bodyPr/>
        <a:lstStyle/>
        <a:p>
          <a:endParaRPr lang="en-US"/>
        </a:p>
      </dgm:t>
    </dgm:pt>
    <dgm:pt modelId="{D8688B4A-2480-4DE6-BB2D-C8B75DCDD6A8}" type="sibTrans" cxnId="{90002C76-4672-4FBE-8D5D-CF50BD148D1A}">
      <dgm:prSet/>
      <dgm:spPr/>
      <dgm:t>
        <a:bodyPr/>
        <a:lstStyle/>
        <a:p>
          <a:endParaRPr lang="en-US"/>
        </a:p>
      </dgm:t>
    </dgm:pt>
    <dgm:pt modelId="{AFD811AE-9E59-4AAA-97D9-EDEE8B3572FA}">
      <dgm:prSet phldrT="[Text]"/>
      <dgm:spPr/>
      <dgm:t>
        <a:bodyPr/>
        <a:lstStyle/>
        <a:p>
          <a:r>
            <a:rPr lang="en-US" b="1" dirty="0" smtClean="0">
              <a:solidFill>
                <a:schemeClr val="tx1">
                  <a:lumMod val="85000"/>
                  <a:lumOff val="15000"/>
                </a:schemeClr>
              </a:solidFill>
            </a:rPr>
            <a:t>By 18</a:t>
          </a:r>
          <a:r>
            <a:rPr lang="en-US" b="1" baseline="30000" dirty="0" smtClean="0">
              <a:solidFill>
                <a:schemeClr val="tx1">
                  <a:lumMod val="85000"/>
                  <a:lumOff val="15000"/>
                </a:schemeClr>
              </a:solidFill>
            </a:rPr>
            <a:t>th</a:t>
          </a:r>
          <a:r>
            <a:rPr lang="en-US" b="1" dirty="0" smtClean="0">
              <a:solidFill>
                <a:schemeClr val="tx1">
                  <a:lumMod val="85000"/>
                  <a:lumOff val="15000"/>
                </a:schemeClr>
              </a:solidFill>
            </a:rPr>
            <a:t> century </a:t>
          </a:r>
          <a:endParaRPr lang="en-US" b="1" dirty="0">
            <a:solidFill>
              <a:schemeClr val="tx1">
                <a:lumMod val="85000"/>
                <a:lumOff val="15000"/>
              </a:schemeClr>
            </a:solidFill>
          </a:endParaRPr>
        </a:p>
      </dgm:t>
    </dgm:pt>
    <dgm:pt modelId="{14114429-6FF5-43E4-9254-0AD7812911CF}" type="parTrans" cxnId="{3F3C4875-0A7E-4024-B1DA-9213BC82A241}">
      <dgm:prSet/>
      <dgm:spPr/>
      <dgm:t>
        <a:bodyPr/>
        <a:lstStyle/>
        <a:p>
          <a:endParaRPr lang="en-US"/>
        </a:p>
      </dgm:t>
    </dgm:pt>
    <dgm:pt modelId="{76224198-C942-437D-AE4B-1E227D728C3B}" type="sibTrans" cxnId="{3F3C4875-0A7E-4024-B1DA-9213BC82A241}">
      <dgm:prSet/>
      <dgm:spPr/>
      <dgm:t>
        <a:bodyPr/>
        <a:lstStyle/>
        <a:p>
          <a:endParaRPr lang="en-US"/>
        </a:p>
      </dgm:t>
    </dgm:pt>
    <dgm:pt modelId="{3EBE4DE3-6F80-4CA0-981D-AB46BAA17355}">
      <dgm:prSet phldrT="[Text]"/>
      <dgm:spPr/>
      <dgm:t>
        <a:bodyPr/>
        <a:lstStyle/>
        <a:p>
          <a:r>
            <a:rPr lang="en-US" dirty="0" smtClean="0">
              <a:effectLst/>
              <a:latin typeface="Times New Roman" panose="02020603050405020304" pitchFamily="18" charset="0"/>
              <a:ea typeface="SimSun" panose="02010600030101010101" pitchFamily="2" charset="-122"/>
            </a:rPr>
            <a:t>Virtually the entire area that is now Nepal </a:t>
          </a:r>
          <a:endParaRPr lang="en-US" dirty="0"/>
        </a:p>
      </dgm:t>
    </dgm:pt>
    <dgm:pt modelId="{553CD31B-64D6-4145-ABCF-D6B0263CF605}" type="parTrans" cxnId="{F25D3E11-C986-429D-AE40-4585D6BA0DA9}">
      <dgm:prSet/>
      <dgm:spPr/>
      <dgm:t>
        <a:bodyPr/>
        <a:lstStyle/>
        <a:p>
          <a:endParaRPr lang="en-US"/>
        </a:p>
      </dgm:t>
    </dgm:pt>
    <dgm:pt modelId="{259900B7-0D2D-465F-B8BE-902D5C4318EE}" type="sibTrans" cxnId="{F25D3E11-C986-429D-AE40-4585D6BA0DA9}">
      <dgm:prSet/>
      <dgm:spPr/>
      <dgm:t>
        <a:bodyPr/>
        <a:lstStyle/>
        <a:p>
          <a:endParaRPr lang="en-US"/>
        </a:p>
      </dgm:t>
    </dgm:pt>
    <dgm:pt modelId="{B4085260-7D49-43DC-932C-7700E36FC415}">
      <dgm:prSet phldrT="[Text]"/>
      <dgm:spPr/>
      <dgm:t>
        <a:bodyPr/>
        <a:lstStyle/>
        <a:p>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The 'ruling class the 'high caste'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Chhetris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and Brahmins, an association that remains close to the present day. </a:t>
          </a:r>
          <a:endParaRPr lang="en-US" dirty="0"/>
        </a:p>
      </dgm:t>
    </dgm:pt>
    <dgm:pt modelId="{FA19425E-6A20-4AC8-9509-FE85DE01DD01}" type="parTrans" cxnId="{3504E87A-BDA6-4F86-8591-40EA578EC787}">
      <dgm:prSet/>
      <dgm:spPr/>
      <dgm:t>
        <a:bodyPr/>
        <a:lstStyle/>
        <a:p>
          <a:endParaRPr lang="en-US"/>
        </a:p>
      </dgm:t>
    </dgm:pt>
    <dgm:pt modelId="{4B8BE363-A2F5-42A1-9631-16C58D5B6B64}" type="sibTrans" cxnId="{3504E87A-BDA6-4F86-8591-40EA578EC787}">
      <dgm:prSet/>
      <dgm:spPr/>
      <dgm:t>
        <a:bodyPr/>
        <a:lstStyle/>
        <a:p>
          <a:endParaRPr lang="en-US"/>
        </a:p>
      </dgm:t>
    </dgm:pt>
    <dgm:pt modelId="{A9FDE626-4EB0-46CB-89C9-03DF27B8A018}">
      <dgm:prSet phldrT="[Text]"/>
      <dgm:spPr/>
      <dgm:t>
        <a:bodyPr/>
        <a:lstStyle/>
        <a:p>
          <a:endParaRPr lang="en-US" dirty="0"/>
        </a:p>
      </dgm:t>
    </dgm:pt>
    <dgm:pt modelId="{3451F738-F00D-4D2D-97D2-8C6A2039E92F}" type="parTrans" cxnId="{582572CD-85CE-45C1-A810-369299A5FCD3}">
      <dgm:prSet/>
      <dgm:spPr/>
      <dgm:t>
        <a:bodyPr/>
        <a:lstStyle/>
        <a:p>
          <a:endParaRPr lang="en-US"/>
        </a:p>
      </dgm:t>
    </dgm:pt>
    <dgm:pt modelId="{8919ACE8-6A78-4D58-B0E2-C1318C898140}" type="sibTrans" cxnId="{582572CD-85CE-45C1-A810-369299A5FCD3}">
      <dgm:prSet/>
      <dgm:spPr/>
      <dgm:t>
        <a:bodyPr/>
        <a:lstStyle/>
        <a:p>
          <a:endParaRPr lang="en-US"/>
        </a:p>
      </dgm:t>
    </dgm:pt>
    <dgm:pt modelId="{91BCF66C-6DE2-45BB-A637-3E376CBCCED9}">
      <dgm:prSet phldrT="[Text]"/>
      <dgm:spPr/>
      <dgm:t>
        <a:bodyPr/>
        <a:lstStyle/>
        <a:p>
          <a:r>
            <a:rPr lang="en-US" dirty="0" smtClean="0"/>
            <a:t> T</a:t>
          </a:r>
          <a:r>
            <a:rPr lang="en-US" dirty="0" smtClean="0">
              <a:effectLst/>
              <a:latin typeface="Times New Roman" panose="02020603050405020304" pitchFamily="18" charset="0"/>
              <a:ea typeface="SimSun" panose="02010600030101010101" pitchFamily="2" charset="-122"/>
            </a:rPr>
            <a:t>he central government in Kathmandu</a:t>
          </a:r>
          <a:endParaRPr lang="en-US" dirty="0"/>
        </a:p>
      </dgm:t>
    </dgm:pt>
    <dgm:pt modelId="{ECD9FA12-7122-4109-8A7C-5F1801174636}" type="parTrans" cxnId="{9366D3DE-2CF1-49E0-9814-24AC4968F853}">
      <dgm:prSet/>
      <dgm:spPr/>
      <dgm:t>
        <a:bodyPr/>
        <a:lstStyle/>
        <a:p>
          <a:endParaRPr lang="en-US"/>
        </a:p>
      </dgm:t>
    </dgm:pt>
    <dgm:pt modelId="{7C588F2A-8F31-4E7F-AC7F-A33439E86011}" type="sibTrans" cxnId="{9366D3DE-2CF1-49E0-9814-24AC4968F853}">
      <dgm:prSet/>
      <dgm:spPr/>
      <dgm:t>
        <a:bodyPr/>
        <a:lstStyle/>
        <a:p>
          <a:endParaRPr lang="en-US"/>
        </a:p>
      </dgm:t>
    </dgm:pt>
    <dgm:pt modelId="{16B620B6-D608-4790-A4EE-A3C10226F9BF}" type="pres">
      <dgm:prSet presAssocID="{ADD17F3F-0235-4BD4-A62B-E192A89904E0}" presName="Name0" presStyleCnt="0">
        <dgm:presLayoutVars>
          <dgm:dir/>
          <dgm:animLvl val="lvl"/>
          <dgm:resizeHandles val="exact"/>
        </dgm:presLayoutVars>
      </dgm:prSet>
      <dgm:spPr/>
      <dgm:t>
        <a:bodyPr/>
        <a:lstStyle/>
        <a:p>
          <a:endParaRPr lang="en-US"/>
        </a:p>
      </dgm:t>
    </dgm:pt>
    <dgm:pt modelId="{9B3260BA-6152-484D-BA22-CC047275D3CF}" type="pres">
      <dgm:prSet presAssocID="{D4D0B35D-8AA2-4D12-B3ED-16E73EC3DA20}" presName="composite" presStyleCnt="0"/>
      <dgm:spPr/>
    </dgm:pt>
    <dgm:pt modelId="{178B30E9-6104-40BE-9A32-4E660F1D3039}" type="pres">
      <dgm:prSet presAssocID="{D4D0B35D-8AA2-4D12-B3ED-16E73EC3DA20}" presName="parTx" presStyleLbl="alignNode1" presStyleIdx="0" presStyleCnt="3">
        <dgm:presLayoutVars>
          <dgm:chMax val="0"/>
          <dgm:chPref val="0"/>
          <dgm:bulletEnabled val="1"/>
        </dgm:presLayoutVars>
      </dgm:prSet>
      <dgm:spPr/>
      <dgm:t>
        <a:bodyPr/>
        <a:lstStyle/>
        <a:p>
          <a:endParaRPr lang="en-US"/>
        </a:p>
      </dgm:t>
    </dgm:pt>
    <dgm:pt modelId="{BF10B93D-902B-45CC-A2FE-ABE9C9C73396}" type="pres">
      <dgm:prSet presAssocID="{D4D0B35D-8AA2-4D12-B3ED-16E73EC3DA20}" presName="desTx" presStyleLbl="alignAccFollowNode1" presStyleIdx="0" presStyleCnt="3">
        <dgm:presLayoutVars>
          <dgm:bulletEnabled val="1"/>
        </dgm:presLayoutVars>
      </dgm:prSet>
      <dgm:spPr/>
      <dgm:t>
        <a:bodyPr/>
        <a:lstStyle/>
        <a:p>
          <a:endParaRPr lang="en-US"/>
        </a:p>
      </dgm:t>
    </dgm:pt>
    <dgm:pt modelId="{ECD0F12C-1ED5-45B9-ABF9-D15C72B07961}" type="pres">
      <dgm:prSet presAssocID="{803C2995-EAE3-4A20-A2AA-86723F31BD0B}" presName="space" presStyleCnt="0"/>
      <dgm:spPr/>
    </dgm:pt>
    <dgm:pt modelId="{135DFE72-3E25-42D2-81BA-71D1DAF00394}" type="pres">
      <dgm:prSet presAssocID="{731140F0-2948-4E20-AE40-003EB43BDED2}" presName="composite" presStyleCnt="0"/>
      <dgm:spPr/>
    </dgm:pt>
    <dgm:pt modelId="{5E39E4CE-85DF-49E8-9E82-5DE98519857F}" type="pres">
      <dgm:prSet presAssocID="{731140F0-2948-4E20-AE40-003EB43BDED2}" presName="parTx" presStyleLbl="alignNode1" presStyleIdx="1" presStyleCnt="3">
        <dgm:presLayoutVars>
          <dgm:chMax val="0"/>
          <dgm:chPref val="0"/>
          <dgm:bulletEnabled val="1"/>
        </dgm:presLayoutVars>
      </dgm:prSet>
      <dgm:spPr/>
      <dgm:t>
        <a:bodyPr/>
        <a:lstStyle/>
        <a:p>
          <a:endParaRPr lang="en-US"/>
        </a:p>
      </dgm:t>
    </dgm:pt>
    <dgm:pt modelId="{F2AB1D6E-30F2-427F-BF38-6F7323A6A5B0}" type="pres">
      <dgm:prSet presAssocID="{731140F0-2948-4E20-AE40-003EB43BDED2}" presName="desTx" presStyleLbl="alignAccFollowNode1" presStyleIdx="1" presStyleCnt="3">
        <dgm:presLayoutVars>
          <dgm:bulletEnabled val="1"/>
        </dgm:presLayoutVars>
      </dgm:prSet>
      <dgm:spPr/>
      <dgm:t>
        <a:bodyPr/>
        <a:lstStyle/>
        <a:p>
          <a:endParaRPr lang="en-US"/>
        </a:p>
      </dgm:t>
    </dgm:pt>
    <dgm:pt modelId="{7A489059-4EBB-45A8-B724-BB98190E458F}" type="pres">
      <dgm:prSet presAssocID="{49E97CB7-67AC-419B-A9A9-6B4A87B4AF18}" presName="space" presStyleCnt="0"/>
      <dgm:spPr/>
    </dgm:pt>
    <dgm:pt modelId="{0CB873A1-F728-43AC-A57A-AF756BFFE6AE}" type="pres">
      <dgm:prSet presAssocID="{AFD811AE-9E59-4AAA-97D9-EDEE8B3572FA}" presName="composite" presStyleCnt="0"/>
      <dgm:spPr/>
    </dgm:pt>
    <dgm:pt modelId="{660F9EB7-26E4-4E34-ABD9-7A4657D390AA}" type="pres">
      <dgm:prSet presAssocID="{AFD811AE-9E59-4AAA-97D9-EDEE8B3572FA}" presName="parTx" presStyleLbl="alignNode1" presStyleIdx="2" presStyleCnt="3">
        <dgm:presLayoutVars>
          <dgm:chMax val="0"/>
          <dgm:chPref val="0"/>
          <dgm:bulletEnabled val="1"/>
        </dgm:presLayoutVars>
      </dgm:prSet>
      <dgm:spPr/>
      <dgm:t>
        <a:bodyPr/>
        <a:lstStyle/>
        <a:p>
          <a:endParaRPr lang="en-US"/>
        </a:p>
      </dgm:t>
    </dgm:pt>
    <dgm:pt modelId="{3FD716B6-9C7F-41AC-9EB5-41A9636AF570}" type="pres">
      <dgm:prSet presAssocID="{AFD811AE-9E59-4AAA-97D9-EDEE8B3572FA}" presName="desTx" presStyleLbl="alignAccFollowNode1" presStyleIdx="2" presStyleCnt="3" custLinFactNeighborX="-5456" custLinFactNeighborY="-207">
        <dgm:presLayoutVars>
          <dgm:bulletEnabled val="1"/>
        </dgm:presLayoutVars>
      </dgm:prSet>
      <dgm:spPr/>
      <dgm:t>
        <a:bodyPr/>
        <a:lstStyle/>
        <a:p>
          <a:endParaRPr lang="en-US"/>
        </a:p>
      </dgm:t>
    </dgm:pt>
  </dgm:ptLst>
  <dgm:cxnLst>
    <dgm:cxn modelId="{F178126D-2E13-418D-9743-0354BAC3B231}" type="presOf" srcId="{AFD811AE-9E59-4AAA-97D9-EDEE8B3572FA}" destId="{660F9EB7-26E4-4E34-ABD9-7A4657D390AA}" srcOrd="0" destOrd="0" presId="urn:microsoft.com/office/officeart/2005/8/layout/hList1"/>
    <dgm:cxn modelId="{6FAE62AF-600A-45CE-B288-1575FEFD4411}" type="presOf" srcId="{67A241DE-96E7-4815-9CFA-B45BEA0AEDBB}" destId="{F2AB1D6E-30F2-427F-BF38-6F7323A6A5B0}" srcOrd="0" destOrd="1" presId="urn:microsoft.com/office/officeart/2005/8/layout/hList1"/>
    <dgm:cxn modelId="{8ECB3458-B9FB-44C5-8D3B-784E1948D946}" type="presOf" srcId="{D4D0B35D-8AA2-4D12-B3ED-16E73EC3DA20}" destId="{178B30E9-6104-40BE-9A32-4E660F1D3039}" srcOrd="0" destOrd="0" presId="urn:microsoft.com/office/officeart/2005/8/layout/hList1"/>
    <dgm:cxn modelId="{DEC7EA22-1BB6-410E-9932-AD6235F6F579}" srcId="{D4D0B35D-8AA2-4D12-B3ED-16E73EC3DA20}" destId="{9F010366-3A32-4FD9-BD45-44778E7E4457}" srcOrd="1" destOrd="0" parTransId="{40366331-0121-4A43-AD2D-641D19CF6FB8}" sibTransId="{D26E2F12-E9B9-430F-90AD-BEBE58D1A303}"/>
    <dgm:cxn modelId="{F25D3E11-C986-429D-AE40-4585D6BA0DA9}" srcId="{AFD811AE-9E59-4AAA-97D9-EDEE8B3572FA}" destId="{3EBE4DE3-6F80-4CA0-981D-AB46BAA17355}" srcOrd="0" destOrd="0" parTransId="{553CD31B-64D6-4145-ABCF-D6B0263CF605}" sibTransId="{259900B7-0D2D-465F-B8BE-902D5C4318EE}"/>
    <dgm:cxn modelId="{710FA00C-988F-4F04-8AD9-3817421FFCCE}" srcId="{ADD17F3F-0235-4BD4-A62B-E192A89904E0}" destId="{731140F0-2948-4E20-AE40-003EB43BDED2}" srcOrd="1" destOrd="0" parTransId="{DA254BC2-F3C7-420A-BBC2-ADD32A92B213}" sibTransId="{49E97CB7-67AC-419B-A9A9-6B4A87B4AF18}"/>
    <dgm:cxn modelId="{3F3C4875-0A7E-4024-B1DA-9213BC82A241}" srcId="{ADD17F3F-0235-4BD4-A62B-E192A89904E0}" destId="{AFD811AE-9E59-4AAA-97D9-EDEE8B3572FA}" srcOrd="2" destOrd="0" parTransId="{14114429-6FF5-43E4-9254-0AD7812911CF}" sibTransId="{76224198-C942-437D-AE4B-1E227D728C3B}"/>
    <dgm:cxn modelId="{99A3CF8C-AF0E-4C44-A374-E42753891998}" type="presOf" srcId="{3EBE4DE3-6F80-4CA0-981D-AB46BAA17355}" destId="{3FD716B6-9C7F-41AC-9EB5-41A9636AF570}" srcOrd="0" destOrd="0" presId="urn:microsoft.com/office/officeart/2005/8/layout/hList1"/>
    <dgm:cxn modelId="{DAC7E7B4-44D3-4BE3-B92A-D060C09DBE82}" type="presOf" srcId="{731140F0-2948-4E20-AE40-003EB43BDED2}" destId="{5E39E4CE-85DF-49E8-9E82-5DE98519857F}" srcOrd="0" destOrd="0" presId="urn:microsoft.com/office/officeart/2005/8/layout/hList1"/>
    <dgm:cxn modelId="{5427518B-A18E-4896-9CDC-37803ACA8DF5}" type="presOf" srcId="{A9FDE626-4EB0-46CB-89C9-03DF27B8A018}" destId="{F2AB1D6E-30F2-427F-BF38-6F7323A6A5B0}" srcOrd="0" destOrd="3" presId="urn:microsoft.com/office/officeart/2005/8/layout/hList1"/>
    <dgm:cxn modelId="{283993BF-678F-4ACA-AFBA-826915D79800}" type="presOf" srcId="{15B482E8-6E72-4741-AC84-3DC2D992E80F}" destId="{BF10B93D-902B-45CC-A2FE-ABE9C9C73396}" srcOrd="0" destOrd="0" presId="urn:microsoft.com/office/officeart/2005/8/layout/hList1"/>
    <dgm:cxn modelId="{D79B664E-4659-44CE-A70B-AEBF36AB2B1F}" srcId="{ADD17F3F-0235-4BD4-A62B-E192A89904E0}" destId="{D4D0B35D-8AA2-4D12-B3ED-16E73EC3DA20}" srcOrd="0" destOrd="0" parTransId="{C0E9EE01-A216-4347-A0F7-83DD3AE704DC}" sibTransId="{803C2995-EAE3-4A20-A2AA-86723F31BD0B}"/>
    <dgm:cxn modelId="{9366D3DE-2CF1-49E0-9814-24AC4968F853}" srcId="{731140F0-2948-4E20-AE40-003EB43BDED2}" destId="{91BCF66C-6DE2-45BB-A637-3E376CBCCED9}" srcOrd="2" destOrd="0" parTransId="{ECD9FA12-7122-4109-8A7C-5F1801174636}" sibTransId="{7C588F2A-8F31-4E7F-AC7F-A33439E86011}"/>
    <dgm:cxn modelId="{602F0184-A40A-4D92-8E45-EBD8E347ACE3}" srcId="{731140F0-2948-4E20-AE40-003EB43BDED2}" destId="{2020B321-F0E2-460A-81A8-A69C9FF8C584}" srcOrd="0" destOrd="0" parTransId="{C5B75EF0-7BB7-4388-A46F-83DB5824918E}" sibTransId="{7B9E4540-A91C-4509-A021-9A1795379C0B}"/>
    <dgm:cxn modelId="{582572CD-85CE-45C1-A810-369299A5FCD3}" srcId="{731140F0-2948-4E20-AE40-003EB43BDED2}" destId="{A9FDE626-4EB0-46CB-89C9-03DF27B8A018}" srcOrd="3" destOrd="0" parTransId="{3451F738-F00D-4D2D-97D2-8C6A2039E92F}" sibTransId="{8919ACE8-6A78-4D58-B0E2-C1318C898140}"/>
    <dgm:cxn modelId="{3504E87A-BDA6-4F86-8591-40EA578EC787}" srcId="{AFD811AE-9E59-4AAA-97D9-EDEE8B3572FA}" destId="{B4085260-7D49-43DC-932C-7700E36FC415}" srcOrd="1" destOrd="0" parTransId="{FA19425E-6A20-4AC8-9509-FE85DE01DD01}" sibTransId="{4B8BE363-A2F5-42A1-9631-16C58D5B6B64}"/>
    <dgm:cxn modelId="{F466110B-C8C6-427A-8093-A05B46709C0A}" type="presOf" srcId="{ADD17F3F-0235-4BD4-A62B-E192A89904E0}" destId="{16B620B6-D608-4790-A4EE-A3C10226F9BF}" srcOrd="0" destOrd="0" presId="urn:microsoft.com/office/officeart/2005/8/layout/hList1"/>
    <dgm:cxn modelId="{D73CF211-331D-471B-AD58-4007F694C426}" type="presOf" srcId="{B4085260-7D49-43DC-932C-7700E36FC415}" destId="{3FD716B6-9C7F-41AC-9EB5-41A9636AF570}" srcOrd="0" destOrd="1" presId="urn:microsoft.com/office/officeart/2005/8/layout/hList1"/>
    <dgm:cxn modelId="{E3EEE5C5-E168-4434-9D30-47A6C92A3210}" type="presOf" srcId="{9F010366-3A32-4FD9-BD45-44778E7E4457}" destId="{BF10B93D-902B-45CC-A2FE-ABE9C9C73396}" srcOrd="0" destOrd="1" presId="urn:microsoft.com/office/officeart/2005/8/layout/hList1"/>
    <dgm:cxn modelId="{62548EA6-1410-4ADA-A383-B8E4551DA818}" type="presOf" srcId="{2020B321-F0E2-460A-81A8-A69C9FF8C584}" destId="{F2AB1D6E-30F2-427F-BF38-6F7323A6A5B0}" srcOrd="0" destOrd="0" presId="urn:microsoft.com/office/officeart/2005/8/layout/hList1"/>
    <dgm:cxn modelId="{F88D37BF-E597-48A6-B805-08533063F38A}" srcId="{D4D0B35D-8AA2-4D12-B3ED-16E73EC3DA20}" destId="{15B482E8-6E72-4741-AC84-3DC2D992E80F}" srcOrd="0" destOrd="0" parTransId="{8A4F9159-A6D6-4BFC-9196-05F85C70BA98}" sibTransId="{8AB3AEE9-6697-467A-9938-A797C102EC41}"/>
    <dgm:cxn modelId="{90002C76-4672-4FBE-8D5D-CF50BD148D1A}" srcId="{731140F0-2948-4E20-AE40-003EB43BDED2}" destId="{67A241DE-96E7-4815-9CFA-B45BEA0AEDBB}" srcOrd="1" destOrd="0" parTransId="{6CCFBC66-7AA1-46E0-9E56-93DD19C8E9E2}" sibTransId="{D8688B4A-2480-4DE6-BB2D-C8B75DCDD6A8}"/>
    <dgm:cxn modelId="{DF347E12-C7CD-4D3E-810A-464070AEB222}" type="presOf" srcId="{91BCF66C-6DE2-45BB-A637-3E376CBCCED9}" destId="{F2AB1D6E-30F2-427F-BF38-6F7323A6A5B0}" srcOrd="0" destOrd="2" presId="urn:microsoft.com/office/officeart/2005/8/layout/hList1"/>
    <dgm:cxn modelId="{EA1AFA7E-DDAC-4F7A-8010-A6F1D33B03B7}" type="presParOf" srcId="{16B620B6-D608-4790-A4EE-A3C10226F9BF}" destId="{9B3260BA-6152-484D-BA22-CC047275D3CF}" srcOrd="0" destOrd="0" presId="urn:microsoft.com/office/officeart/2005/8/layout/hList1"/>
    <dgm:cxn modelId="{EA4B6927-BBDA-4859-B6CF-A01114CBE85A}" type="presParOf" srcId="{9B3260BA-6152-484D-BA22-CC047275D3CF}" destId="{178B30E9-6104-40BE-9A32-4E660F1D3039}" srcOrd="0" destOrd="0" presId="urn:microsoft.com/office/officeart/2005/8/layout/hList1"/>
    <dgm:cxn modelId="{3BC888A4-7114-41F5-9E3F-66C7F2F00920}" type="presParOf" srcId="{9B3260BA-6152-484D-BA22-CC047275D3CF}" destId="{BF10B93D-902B-45CC-A2FE-ABE9C9C73396}" srcOrd="1" destOrd="0" presId="urn:microsoft.com/office/officeart/2005/8/layout/hList1"/>
    <dgm:cxn modelId="{DEBAB052-1E29-45E0-BB7C-5E81769F4402}" type="presParOf" srcId="{16B620B6-D608-4790-A4EE-A3C10226F9BF}" destId="{ECD0F12C-1ED5-45B9-ABF9-D15C72B07961}" srcOrd="1" destOrd="0" presId="urn:microsoft.com/office/officeart/2005/8/layout/hList1"/>
    <dgm:cxn modelId="{F79AA73B-F6EB-41F5-8A2B-497868801D4A}" type="presParOf" srcId="{16B620B6-D608-4790-A4EE-A3C10226F9BF}" destId="{135DFE72-3E25-42D2-81BA-71D1DAF00394}" srcOrd="2" destOrd="0" presId="urn:microsoft.com/office/officeart/2005/8/layout/hList1"/>
    <dgm:cxn modelId="{202A4C1C-629A-4396-93A7-D2CD3A8E73BF}" type="presParOf" srcId="{135DFE72-3E25-42D2-81BA-71D1DAF00394}" destId="{5E39E4CE-85DF-49E8-9E82-5DE98519857F}" srcOrd="0" destOrd="0" presId="urn:microsoft.com/office/officeart/2005/8/layout/hList1"/>
    <dgm:cxn modelId="{05F18E9F-7587-48EE-87BE-C914352F1624}" type="presParOf" srcId="{135DFE72-3E25-42D2-81BA-71D1DAF00394}" destId="{F2AB1D6E-30F2-427F-BF38-6F7323A6A5B0}" srcOrd="1" destOrd="0" presId="urn:microsoft.com/office/officeart/2005/8/layout/hList1"/>
    <dgm:cxn modelId="{24DB6656-69F1-47F3-845D-78B7C8B0EF0A}" type="presParOf" srcId="{16B620B6-D608-4790-A4EE-A3C10226F9BF}" destId="{7A489059-4EBB-45A8-B724-BB98190E458F}" srcOrd="3" destOrd="0" presId="urn:microsoft.com/office/officeart/2005/8/layout/hList1"/>
    <dgm:cxn modelId="{1C2AE0FA-9A9E-4827-B85B-0922CE50BEDC}" type="presParOf" srcId="{16B620B6-D608-4790-A4EE-A3C10226F9BF}" destId="{0CB873A1-F728-43AC-A57A-AF756BFFE6AE}" srcOrd="4" destOrd="0" presId="urn:microsoft.com/office/officeart/2005/8/layout/hList1"/>
    <dgm:cxn modelId="{5C3C8A21-E799-4947-B1CF-FE9AA50E0DC3}" type="presParOf" srcId="{0CB873A1-F728-43AC-A57A-AF756BFFE6AE}" destId="{660F9EB7-26E4-4E34-ABD9-7A4657D390AA}" srcOrd="0" destOrd="0" presId="urn:microsoft.com/office/officeart/2005/8/layout/hList1"/>
    <dgm:cxn modelId="{4E7870BE-E667-4E5E-AC69-D489EA21B898}" type="presParOf" srcId="{0CB873A1-F728-43AC-A57A-AF756BFFE6AE}" destId="{3FD716B6-9C7F-41AC-9EB5-41A9636AF5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D7722-BC70-46AA-A506-3DB4A98F9308}">
      <dsp:nvSpPr>
        <dsp:cNvPr id="0" name=""/>
        <dsp:cNvSpPr/>
      </dsp:nvSpPr>
      <dsp:spPr>
        <a:xfrm rot="5400000">
          <a:off x="5482311" y="-5037164"/>
          <a:ext cx="634855" cy="10805725"/>
        </a:xfrm>
        <a:prstGeom prst="snip2Diag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petty hills states</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449782" y="101177"/>
        <a:ext cx="10699913" cy="529043"/>
      </dsp:txXfrm>
    </dsp:sp>
    <dsp:sp modelId="{9E87D3F1-4C62-44C2-839D-F5FF792F807F}">
      <dsp:nvSpPr>
        <dsp:cNvPr id="0" name=""/>
        <dsp:cNvSpPr/>
      </dsp:nvSpPr>
      <dsp:spPr>
        <a:xfrm>
          <a:off x="549671" y="123048"/>
          <a:ext cx="979262" cy="473375"/>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1</a:t>
          </a:r>
          <a:endParaRPr lang="en-US" sz="1800" b="1" kern="1200" cap="none" spc="0" dirty="0">
            <a:ln w="9525">
              <a:prstDash val="solid"/>
            </a:ln>
            <a:effectLst>
              <a:outerShdw blurRad="12700" dist="38100" dir="2700000" algn="tl" rotWithShape="0">
                <a:schemeClr val="bg1">
                  <a:lumMod val="50000"/>
                </a:schemeClr>
              </a:outerShdw>
            </a:effectLst>
          </a:endParaRPr>
        </a:p>
      </dsp:txBody>
      <dsp:txXfrm>
        <a:off x="693081" y="192372"/>
        <a:ext cx="692442" cy="334727"/>
      </dsp:txXfrm>
    </dsp:sp>
    <dsp:sp modelId="{D12A3826-2E3C-4C07-A727-88547A37A6F8}">
      <dsp:nvSpPr>
        <dsp:cNvPr id="0" name=""/>
        <dsp:cNvSpPr/>
      </dsp:nvSpPr>
      <dsp:spPr>
        <a:xfrm rot="5400000">
          <a:off x="5515782" y="-4332361"/>
          <a:ext cx="634855" cy="10695166"/>
        </a:xfrm>
        <a:prstGeom prst="snip2DiagRect">
          <a:avLst/>
        </a:prstGeom>
        <a:solidFill>
          <a:schemeClr val="accent3">
            <a:tint val="40000"/>
            <a:alpha val="90000"/>
            <a:hueOff val="676380"/>
            <a:satOff val="33333"/>
            <a:lumOff val="59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0" kern="1200" cap="none" spc="0" dirty="0" smtClean="0">
              <a:ln w="0"/>
              <a:effectLst>
                <a:reflection blurRad="6350" stA="53000" endA="300" endPos="35500" dir="5400000" sy="-90000" algn="bl" rotWithShape="0"/>
              </a:effectLst>
              <a:latin typeface="Algerian" panose="04020705040A02060702" pitchFamily="82" charset="0"/>
            </a:rPr>
            <a:t> The expansion of </a:t>
          </a:r>
          <a:r>
            <a:rPr lang="en-US" sz="3200" b="0" kern="1200" cap="none" spc="0" dirty="0" err="1" smtClean="0">
              <a:ln w="0"/>
              <a:effectLst>
                <a:reflection blurRad="6350" stA="53000" endA="300" endPos="35500" dir="5400000" sy="-90000" algn="bl" rotWithShape="0"/>
              </a:effectLst>
              <a:latin typeface="Algerian" panose="04020705040A02060702" pitchFamily="82" charset="0"/>
            </a:rPr>
            <a:t>Gorkha</a:t>
          </a:r>
          <a:endParaRPr lang="en-US" sz="3200" b="0" kern="1200" cap="none" spc="0" dirty="0">
            <a:ln w="0"/>
            <a:effectLst>
              <a:reflection blurRad="6350" stA="53000" endA="300" endPos="35500" dir="5400000" sy="-90000" algn="bl" rotWithShape="0"/>
            </a:effectLst>
            <a:latin typeface="Algerian" panose="04020705040A02060702" pitchFamily="82" charset="0"/>
          </a:endParaRPr>
        </a:p>
      </dsp:txBody>
      <dsp:txXfrm rot="-5400000">
        <a:off x="538533" y="750700"/>
        <a:ext cx="10589354" cy="529043"/>
      </dsp:txXfrm>
    </dsp:sp>
    <dsp:sp modelId="{A60E8B29-3A41-41E6-92ED-087DF974D6A6}">
      <dsp:nvSpPr>
        <dsp:cNvPr id="0" name=""/>
        <dsp:cNvSpPr/>
      </dsp:nvSpPr>
      <dsp:spPr>
        <a:xfrm>
          <a:off x="539284" y="802382"/>
          <a:ext cx="1106265" cy="473375"/>
        </a:xfrm>
        <a:prstGeom prst="ellipse">
          <a:avLst/>
        </a:prstGeom>
        <a:solidFill>
          <a:schemeClr val="accent3">
            <a:hueOff val="542120"/>
            <a:satOff val="20000"/>
            <a:lumOff val="-294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2</a:t>
          </a:r>
          <a:endParaRPr lang="en-US" sz="1800" b="1" kern="1200" cap="none" spc="0" dirty="0">
            <a:ln w="9525">
              <a:prstDash val="solid"/>
            </a:ln>
            <a:effectLst>
              <a:outerShdw blurRad="12700" dist="38100" dir="2700000" algn="tl" rotWithShape="0">
                <a:schemeClr val="bg1">
                  <a:lumMod val="50000"/>
                </a:schemeClr>
              </a:outerShdw>
            </a:effectLst>
          </a:endParaRPr>
        </a:p>
      </dsp:txBody>
      <dsp:txXfrm>
        <a:off x="701293" y="871706"/>
        <a:ext cx="782247" cy="334727"/>
      </dsp:txXfrm>
    </dsp:sp>
    <dsp:sp modelId="{B8C87BA3-2339-4CFC-B0F3-582D7C37476C}">
      <dsp:nvSpPr>
        <dsp:cNvPr id="0" name=""/>
        <dsp:cNvSpPr/>
      </dsp:nvSpPr>
      <dsp:spPr>
        <a:xfrm rot="5400000">
          <a:off x="5515100" y="-3632992"/>
          <a:ext cx="634855" cy="10690868"/>
        </a:xfrm>
        <a:prstGeom prst="snip2DiagRect">
          <a:avLst/>
        </a:prstGeom>
        <a:solidFill>
          <a:schemeClr val="accent3">
            <a:tint val="40000"/>
            <a:alpha val="90000"/>
            <a:hueOff val="1352761"/>
            <a:satOff val="66667"/>
            <a:lumOff val="11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under the </a:t>
          </a:r>
          <a:r>
            <a:rPr lang="en-US" sz="3200" b="1" kern="1200"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Ranas</a:t>
          </a: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40000" y="1447920"/>
        <a:ext cx="10585056" cy="529043"/>
      </dsp:txXfrm>
    </dsp:sp>
    <dsp:sp modelId="{3364F820-B13F-496A-8388-7D4ADED4386F}">
      <dsp:nvSpPr>
        <dsp:cNvPr id="0" name=""/>
        <dsp:cNvSpPr/>
      </dsp:nvSpPr>
      <dsp:spPr>
        <a:xfrm>
          <a:off x="604760" y="1475754"/>
          <a:ext cx="1109607" cy="473375"/>
        </a:xfrm>
        <a:prstGeom prst="ellipse">
          <a:avLst/>
        </a:prstGeom>
        <a:solidFill>
          <a:schemeClr val="accent3">
            <a:hueOff val="1084240"/>
            <a:satOff val="40000"/>
            <a:lumOff val="-588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3</a:t>
          </a:r>
          <a:endParaRPr lang="en-US" sz="1800" b="1" kern="1200" cap="none" spc="0" dirty="0">
            <a:ln w="9525">
              <a:prstDash val="solid"/>
            </a:ln>
            <a:effectLst>
              <a:outerShdw blurRad="12700" dist="38100" dir="2700000" algn="tl" rotWithShape="0">
                <a:schemeClr val="bg1">
                  <a:lumMod val="50000"/>
                </a:schemeClr>
              </a:outerShdw>
            </a:effectLst>
          </a:endParaRPr>
        </a:p>
      </dsp:txBody>
      <dsp:txXfrm>
        <a:off x="767258" y="1545078"/>
        <a:ext cx="784611" cy="334727"/>
      </dsp:txXfrm>
    </dsp:sp>
    <dsp:sp modelId="{F54CC983-2FE2-4D0A-B507-72F8DDB1CE8B}">
      <dsp:nvSpPr>
        <dsp:cNvPr id="0" name=""/>
        <dsp:cNvSpPr/>
      </dsp:nvSpPr>
      <dsp:spPr>
        <a:xfrm rot="5400000">
          <a:off x="5515100" y="-2935772"/>
          <a:ext cx="634855" cy="10690868"/>
        </a:xfrm>
        <a:prstGeom prst="snip2DiagRect">
          <a:avLst/>
        </a:prstGeom>
        <a:solidFill>
          <a:schemeClr val="accent3">
            <a:tint val="40000"/>
            <a:alpha val="90000"/>
            <a:hueOff val="2029141"/>
            <a:satOff val="100000"/>
            <a:lumOff val="177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and British India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40000" y="2145140"/>
        <a:ext cx="10585056" cy="529043"/>
      </dsp:txXfrm>
    </dsp:sp>
    <dsp:sp modelId="{D91B0B47-F3B7-4737-BE5C-BB3F0115C9EB}">
      <dsp:nvSpPr>
        <dsp:cNvPr id="0" name=""/>
        <dsp:cNvSpPr/>
      </dsp:nvSpPr>
      <dsp:spPr>
        <a:xfrm>
          <a:off x="550647" y="2167012"/>
          <a:ext cx="1109607" cy="473375"/>
        </a:xfrm>
        <a:prstGeom prst="ellipse">
          <a:avLst/>
        </a:prstGeom>
        <a:solidFill>
          <a:schemeClr val="accent3">
            <a:hueOff val="1626359"/>
            <a:satOff val="60000"/>
            <a:lumOff val="-882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4</a:t>
          </a:r>
          <a:endParaRPr lang="en-US" sz="1800" b="1" kern="1200" cap="none" spc="0" dirty="0">
            <a:ln w="9525">
              <a:prstDash val="solid"/>
            </a:ln>
            <a:effectLst>
              <a:outerShdw blurRad="12700" dist="38100" dir="2700000" algn="tl" rotWithShape="0">
                <a:schemeClr val="bg1">
                  <a:lumMod val="50000"/>
                </a:schemeClr>
              </a:outerShdw>
            </a:effectLst>
          </a:endParaRPr>
        </a:p>
      </dsp:txBody>
      <dsp:txXfrm>
        <a:off x="713145" y="2236336"/>
        <a:ext cx="784611" cy="334727"/>
      </dsp:txXfrm>
    </dsp:sp>
    <dsp:sp modelId="{8A2D01EA-53CD-4D13-8C1E-36404AA8BC18}">
      <dsp:nvSpPr>
        <dsp:cNvPr id="0" name=""/>
        <dsp:cNvSpPr/>
      </dsp:nvSpPr>
      <dsp:spPr>
        <a:xfrm>
          <a:off x="503089" y="2785438"/>
          <a:ext cx="10603398" cy="776356"/>
        </a:xfrm>
        <a:prstGeom prst="snip2DiagRect">
          <a:avLst/>
        </a:prstGeom>
        <a:solidFill>
          <a:srgbClr val="00B0F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914400" lvl="0" indent="-914400" algn="l" defTabSz="1422400">
            <a:lnSpc>
              <a:spcPct val="90000"/>
            </a:lnSpc>
            <a:spcBef>
              <a:spcPct val="0"/>
            </a:spcBef>
            <a:spcAft>
              <a:spcPct val="35000"/>
            </a:spcAft>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kern="1200" cap="none" spc="0" dirty="0" smtClean="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rPr>
            <a:t>Politics, Parties, and the Palace </a:t>
          </a:r>
          <a:endParaRPr lang="en-US" sz="3200" b="1" kern="1200" cap="none" spc="0" dirty="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endParaRPr>
        </a:p>
      </dsp:txBody>
      <dsp:txXfrm>
        <a:off x="567787" y="2850136"/>
        <a:ext cx="10474002" cy="646960"/>
      </dsp:txXfrm>
    </dsp:sp>
    <dsp:sp modelId="{8D3A6324-DC36-49D8-AB97-693669CFEC96}">
      <dsp:nvSpPr>
        <dsp:cNvPr id="0" name=""/>
        <dsp:cNvSpPr/>
      </dsp:nvSpPr>
      <dsp:spPr>
        <a:xfrm>
          <a:off x="488220" y="3628750"/>
          <a:ext cx="10634540" cy="678954"/>
        </a:xfrm>
        <a:prstGeom prst="roundRect">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914400" lvl="0" indent="-914400" algn="l" defTabSz="1422400">
            <a:lnSpc>
              <a:spcPct val="90000"/>
            </a:lnSpc>
            <a:spcBef>
              <a:spcPct val="0"/>
            </a:spcBef>
            <a:spcAft>
              <a:spcPct val="35000"/>
            </a:spcAft>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tightrope act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a:off x="521364" y="3661894"/>
        <a:ext cx="10568252" cy="612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9B4B8-B56F-4674-9CC4-4C9C3C5B92B4}"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075B3-E34C-48B6-B0E4-1A05D710DA7E}" type="slidenum">
              <a:rPr lang="en-US" smtClean="0"/>
              <a:t>‹#›</a:t>
            </a:fld>
            <a:endParaRPr lang="en-US"/>
          </a:p>
        </p:txBody>
      </p:sp>
    </p:spTree>
    <p:extLst>
      <p:ext uri="{BB962C8B-B14F-4D97-AF65-F5344CB8AC3E}">
        <p14:creationId xmlns:p14="http://schemas.microsoft.com/office/powerpoint/2010/main" val="412922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673100" y="4687888"/>
            <a:ext cx="5389563"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6178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Animated vertical block list </a:t>
            </a:r>
          </a:p>
          <a:p>
            <a:r>
              <a:rPr lang="en-US" sz="1400" dirty="0" smtClean="0"/>
              <a:t>(Intermediate)</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SmartArt graphic effects on</a:t>
            </a:r>
            <a:r>
              <a:rPr lang="en-US" sz="1200" baseline="0" dirty="0" smtClean="0"/>
              <a:t>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err="1" smtClean="0"/>
              <a:t>SmartArt</a:t>
            </a:r>
            <a:r>
              <a:rPr lang="en-US" sz="1200" b="0" dirty="0" smtClean="0"/>
              <a:t>.</a:t>
            </a:r>
            <a:r>
              <a:rPr lang="en-US" sz="1200" b="0" baseline="0" dirty="0" smtClean="0"/>
              <a:t> In the </a:t>
            </a:r>
            <a:r>
              <a:rPr lang="en-US" sz="1200" b="1" baseline="0" dirty="0" smtClean="0"/>
              <a:t>Choose a </a:t>
            </a:r>
            <a:r>
              <a:rPr lang="en-US" sz="1200" b="1" baseline="0" dirty="0" err="1" smtClean="0"/>
              <a:t>SmartArt</a:t>
            </a:r>
            <a:r>
              <a:rPr lang="en-US" sz="1200" b="1" baseline="0" dirty="0" smtClean="0"/>
              <a: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Block List</a:t>
            </a:r>
            <a:r>
              <a:rPr lang="en-US" sz="1200" baseline="0" dirty="0" smtClean="0"/>
              <a: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 fourth row,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third  block shape (the shape on the left side)at the bottom of the graphic,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a bulleted, rectangle shape next to the fourth block shape, select the fourth block shape,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numbers and text in the blocks and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shape. (Note: In the example slide, the highest level text are the “1,” “2,” “3,” and “4.” The next level text is only one bullet (delete the second bullet) and are “First statement,” “Second statement,” and so on.)</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 effects on</a:t>
            </a:r>
            <a:r>
              <a:rPr lang="en-US" sz="1200" baseline="0" dirty="0" smtClean="0"/>
              <a:t> this slide, do the following:</a:t>
            </a:r>
            <a:endParaRPr lang="en-US" sz="1200" dirty="0" smtClean="0"/>
          </a:p>
          <a:p>
            <a:pPr marL="228600" indent="-228600">
              <a:buFont typeface="+mj-lt"/>
              <a:buAutoNum type="arabicPeriod"/>
            </a:pPr>
            <a:r>
              <a:rPr lang="en-US" sz="1200" dirty="0" smtClean="0"/>
              <a:t>Press and hold CTRL, and then select each of the rectangles (on the right of the graphic).</a:t>
            </a:r>
          </a:p>
          <a:p>
            <a:pPr marL="228600" indent="-228600">
              <a:buFont typeface="+mj-lt"/>
              <a:buAutoNum type="arabicPeriod"/>
            </a:pPr>
            <a:r>
              <a:rPr lang="en-US" sz="1200" dirty="0" smtClean="0"/>
              <a:t>Under </a:t>
            </a:r>
            <a:r>
              <a:rPr lang="en-US" sz="1200" b="1" dirty="0" err="1" smtClean="0"/>
              <a:t>SmartArt</a:t>
            </a:r>
            <a:r>
              <a:rPr lang="en-US" sz="1200" dirty="0" smtClean="0"/>
              <a:t> </a:t>
            </a:r>
            <a:r>
              <a:rPr lang="en-US" sz="1200" b="1" dirty="0" smtClean="0"/>
              <a:t>Tools</a:t>
            </a:r>
            <a:r>
              <a:rPr lang="en-US" sz="1200" dirty="0" smtClean="0"/>
              <a:t>, on the </a:t>
            </a:r>
            <a:r>
              <a:rPr lang="en-US" sz="1200" b="1" dirty="0" smtClean="0"/>
              <a:t>Format</a:t>
            </a:r>
            <a:r>
              <a:rPr lang="en-US" sz="1200" dirty="0" smtClean="0"/>
              <a:t> tab, in the </a:t>
            </a:r>
            <a:r>
              <a:rPr lang="en-US" sz="1200" b="1" dirty="0" smtClean="0"/>
              <a:t>Shapes</a:t>
            </a:r>
            <a:r>
              <a:rPr lang="en-US" sz="1200" dirty="0" smtClean="0"/>
              <a:t> group, click the arrow to the right of </a:t>
            </a:r>
            <a:r>
              <a:rPr lang="en-US" sz="1200" b="1" dirty="0" smtClean="0"/>
              <a:t>Change</a:t>
            </a:r>
            <a:r>
              <a:rPr lang="en-US" sz="1200" dirty="0" smtClean="0"/>
              <a:t> </a:t>
            </a:r>
            <a:r>
              <a:rPr lang="en-US" sz="1200" b="1" dirty="0" smtClean="0"/>
              <a:t>Shape</a:t>
            </a:r>
            <a:r>
              <a:rPr lang="en-US" sz="1200" dirty="0" smtClean="0"/>
              <a:t>, and under </a:t>
            </a:r>
            <a:r>
              <a:rPr lang="en-US" sz="1200" b="1" dirty="0" smtClean="0"/>
              <a:t>Rectangles</a:t>
            </a:r>
            <a:r>
              <a:rPr lang="en-US" sz="1200" dirty="0" smtClean="0"/>
              <a:t> select </a:t>
            </a:r>
            <a:r>
              <a:rPr lang="en-US" sz="1200" b="1" dirty="0" smtClean="0"/>
              <a:t>Snip</a:t>
            </a:r>
            <a:r>
              <a:rPr lang="en-US" sz="1200" dirty="0" smtClean="0"/>
              <a:t> </a:t>
            </a:r>
            <a:r>
              <a:rPr lang="en-US" sz="1200" b="1" dirty="0" smtClean="0"/>
              <a:t>Diagonal</a:t>
            </a:r>
            <a:r>
              <a:rPr lang="en-US" sz="1200" dirty="0" smtClean="0"/>
              <a:t> </a:t>
            </a:r>
            <a:r>
              <a:rPr lang="en-US" sz="1200" b="1" dirty="0" smtClean="0"/>
              <a:t>Corner</a:t>
            </a:r>
            <a:r>
              <a:rPr lang="en-US" sz="1200" dirty="0" smtClean="0"/>
              <a:t> </a:t>
            </a:r>
            <a:r>
              <a:rPr lang="en-US" sz="1200" b="1" dirty="0" smtClean="0"/>
              <a:t>Rectangle</a:t>
            </a:r>
            <a:r>
              <a:rPr lang="en-US" sz="1200" b="0" baseline="0" dirty="0" smtClean="0"/>
              <a:t> (the fifth option from the left).</a:t>
            </a:r>
            <a:endParaRPr lang="en-US" sz="1200" dirty="0" smtClean="0"/>
          </a:p>
          <a:p>
            <a:pPr marL="228600" indent="-228600">
              <a:buFont typeface="+mj-lt"/>
              <a:buAutoNum type="arabicPeriod"/>
            </a:pPr>
            <a:r>
              <a:rPr lang="en-US" sz="1200" dirty="0" smtClean="0"/>
              <a:t>With the rectangles still selected, drag one of the left center sizing handles to the left 1” to lengthen all four at once.</a:t>
            </a:r>
          </a:p>
          <a:p>
            <a:pPr marL="228600" indent="-228600">
              <a:buFont typeface="+mj-lt"/>
              <a:buAutoNum type="arabicPeriod"/>
            </a:pPr>
            <a:r>
              <a:rPr lang="en-US" sz="1200" dirty="0" smtClean="0"/>
              <a:t>Also with the</a:t>
            </a:r>
            <a:r>
              <a:rPr lang="en-US" sz="1200" baseline="0" dirty="0" smtClean="0"/>
              <a:t> rectangles selected, on the </a:t>
            </a:r>
            <a:r>
              <a:rPr lang="en-US" sz="1200" b="1" baseline="0" dirty="0" smtClean="0"/>
              <a:t>Home</a:t>
            </a:r>
            <a:r>
              <a:rPr lang="en-US" sz="1200" baseline="0" dirty="0" smtClean="0"/>
              <a:t> tab, in the bottom right corner of the </a:t>
            </a:r>
            <a:r>
              <a:rPr lang="en-US" sz="1200" b="1" baseline="0" dirty="0" smtClean="0"/>
              <a:t>Paragraph</a:t>
            </a:r>
            <a:r>
              <a:rPr lang="en-US" sz="1200" baseline="0" dirty="0" smtClean="0"/>
              <a:t> group, click the </a:t>
            </a:r>
            <a:r>
              <a:rPr lang="en-US" sz="1200" b="1" baseline="0" dirty="0" smtClean="0"/>
              <a:t>Paragraph</a:t>
            </a:r>
            <a:r>
              <a:rPr lang="en-US" sz="1200" baseline="0" dirty="0" smtClean="0"/>
              <a:t> dialog box launcher. In the </a:t>
            </a:r>
            <a:r>
              <a:rPr lang="en-US" sz="1200" b="1" baseline="0" dirty="0" smtClean="0"/>
              <a:t>Paragraph</a:t>
            </a:r>
            <a:r>
              <a:rPr lang="en-US" sz="1200" baseline="0" dirty="0" smtClean="0"/>
              <a:t> dialog box, under </a:t>
            </a:r>
            <a:r>
              <a:rPr lang="en-US" sz="1200" b="1" baseline="0" dirty="0" smtClean="0"/>
              <a:t>Indentation</a:t>
            </a:r>
            <a:r>
              <a:rPr lang="en-US" sz="1200" baseline="0" dirty="0" smtClean="0"/>
              <a:t> do the following:</a:t>
            </a:r>
          </a:p>
          <a:p>
            <a:pPr marL="685800" lvl="1" indent="-228600">
              <a:buFont typeface="+mj-lt"/>
              <a:buAutoNum type="arabicPeriod"/>
            </a:pPr>
            <a:r>
              <a:rPr lang="en-US" sz="1200" baseline="0" dirty="0" smtClean="0"/>
              <a:t>In the </a:t>
            </a:r>
            <a:r>
              <a:rPr lang="en-US" sz="1200" b="1" baseline="0" dirty="0" smtClean="0"/>
              <a:t>Before</a:t>
            </a:r>
            <a:r>
              <a:rPr lang="en-US" sz="1200" baseline="0" dirty="0" smtClean="0"/>
              <a:t> </a:t>
            </a:r>
            <a:r>
              <a:rPr lang="en-US" sz="1200" b="1" baseline="0" dirty="0" smtClean="0"/>
              <a:t>Text</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In the </a:t>
            </a:r>
            <a:r>
              <a:rPr lang="en-US" sz="1200" b="1" baseline="0" dirty="0" smtClean="0"/>
              <a:t>Special</a:t>
            </a:r>
            <a:r>
              <a:rPr lang="en-US" sz="1200" baseline="0" dirty="0" smtClean="0"/>
              <a:t> list, select </a:t>
            </a:r>
            <a:r>
              <a:rPr lang="en-US" sz="1200" b="1" baseline="0" dirty="0" smtClean="0"/>
              <a:t>Hanging</a:t>
            </a:r>
            <a:r>
              <a:rPr lang="en-US" sz="1200" baseline="0" dirty="0" smtClean="0"/>
              <a:t>.</a:t>
            </a:r>
          </a:p>
          <a:p>
            <a:pPr marL="685800" lvl="1" indent="-228600">
              <a:buFont typeface="+mj-lt"/>
              <a:buAutoNum type="arabicPeriod"/>
            </a:pPr>
            <a:r>
              <a:rPr lang="en-US" sz="1200" baseline="0" dirty="0" smtClean="0"/>
              <a:t>Next to the </a:t>
            </a:r>
            <a:r>
              <a:rPr lang="en-US" sz="1200" b="1" baseline="0" dirty="0" smtClean="0"/>
              <a:t>Special</a:t>
            </a:r>
            <a:r>
              <a:rPr lang="en-US" sz="1200" baseline="0" dirty="0" smtClean="0"/>
              <a:t> list, in the </a:t>
            </a:r>
            <a:r>
              <a:rPr lang="en-US" sz="1200" b="1" baseline="0" dirty="0" smtClean="0"/>
              <a:t>By</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OK</a:t>
            </a:r>
            <a:r>
              <a:rPr lang="en-US" sz="1200" baseline="0" dirty="0" smtClean="0"/>
              <a:t>.</a:t>
            </a:r>
          </a:p>
          <a:p>
            <a:pPr marL="228600" indent="-228600">
              <a:buFont typeface="+mj-lt"/>
              <a:buAutoNum type="arabicPeriod"/>
            </a:pPr>
            <a:r>
              <a:rPr lang="en-US" sz="1200" dirty="0" smtClean="0"/>
              <a:t>Select the </a:t>
            </a:r>
            <a:r>
              <a:rPr lang="en-US" sz="1200" dirty="0" err="1" smtClean="0"/>
              <a:t>SmartArt</a:t>
            </a:r>
            <a:r>
              <a:rPr lang="en-US" sz="1200" dirty="0" smtClean="0"/>
              <a:t> graphic, and</a:t>
            </a:r>
            <a:r>
              <a:rPr lang="en-US" sz="1200" baseline="0" dirty="0" smtClean="0"/>
              <a:t>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Design</a:t>
            </a:r>
            <a:r>
              <a:rPr lang="en-US" sz="1200" baseline="0" dirty="0" smtClean="0"/>
              <a:t> tab, in the </a:t>
            </a:r>
            <a:r>
              <a:rPr lang="en-US" sz="1200" b="1" baseline="0" dirty="0" err="1"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aseline="0" dirty="0" smtClean="0"/>
              <a:t> </a:t>
            </a:r>
            <a:r>
              <a:rPr lang="en-US" sz="1200" b="1" baseline="0" dirty="0" smtClean="0"/>
              <a:t>Styles</a:t>
            </a:r>
            <a:r>
              <a:rPr lang="en-US" sz="1200" baseline="0" dirty="0" smtClean="0"/>
              <a:t>, and under </a:t>
            </a:r>
            <a:r>
              <a:rPr lang="en-US" sz="1200" b="1" baseline="0" dirty="0" smtClean="0"/>
              <a:t>3-D</a:t>
            </a:r>
            <a:r>
              <a:rPr lang="en-US" sz="1200" baseline="0" dirty="0" smtClean="0"/>
              <a:t> select </a:t>
            </a:r>
            <a:r>
              <a:rPr lang="en-US" sz="1200" b="1" baseline="0" dirty="0" smtClean="0"/>
              <a:t>Polished</a:t>
            </a:r>
            <a:r>
              <a:rPr lang="en-US" sz="1200" baseline="0" dirty="0" smtClean="0"/>
              <a:t> </a:t>
            </a:r>
            <a:r>
              <a:rPr lang="en-US" sz="1200" b="1" baseline="0" dirty="0" smtClean="0"/>
              <a:t>Effect</a:t>
            </a:r>
            <a:r>
              <a:rPr lang="en-US" sz="1200" baseline="0" dirty="0" smtClean="0"/>
              <a:t> (the first option form the left). </a:t>
            </a:r>
            <a:endParaRPr lang="en-US" sz="1200" dirty="0" smtClean="0"/>
          </a:p>
          <a:p>
            <a:pPr marL="228600" indent="-228600">
              <a:buFont typeface="+mj-lt"/>
              <a:buAutoNum type="arabicPeriod"/>
            </a:pPr>
            <a:r>
              <a:rPr lang="en-US" sz="1200" dirty="0" smtClean="0"/>
              <a:t>Select the first rectangle from the top (“First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Red, Accent 2 </a:t>
            </a:r>
            <a:r>
              <a:rPr lang="en-US" sz="1200" baseline="0" dirty="0" smtClean="0"/>
              <a:t>(first row, the sixth option from the right).</a:t>
            </a:r>
            <a:endParaRPr lang="en-US" sz="1200" dirty="0" smtClean="0"/>
          </a:p>
          <a:p>
            <a:pPr marL="228600" indent="-228600">
              <a:buFont typeface="+mj-lt"/>
              <a:buAutoNum type="arabicPeriod"/>
            </a:pPr>
            <a:r>
              <a:rPr lang="en-US" sz="1200" dirty="0" smtClean="0"/>
              <a:t>Select the second rectangle from the top (“Second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Olive Green, Accent 3 </a:t>
            </a:r>
            <a:r>
              <a:rPr lang="en-US" sz="1200" baseline="0" dirty="0" smtClean="0"/>
              <a:t>(first row, the seventh option from the right)</a:t>
            </a:r>
            <a:r>
              <a:rPr lang="en-US" sz="1200" dirty="0" smtClean="0"/>
              <a:t>.</a:t>
            </a:r>
          </a:p>
          <a:p>
            <a:pPr marL="228600" indent="-228600">
              <a:buFont typeface="+mj-lt"/>
              <a:buAutoNum type="arabicPeriod"/>
            </a:pPr>
            <a:r>
              <a:rPr lang="en-US" sz="1200" dirty="0" smtClean="0"/>
              <a:t>Select the third rectangle from the top (“Third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Purple, Accent 4 </a:t>
            </a:r>
            <a:r>
              <a:rPr lang="en-US" sz="1200" baseline="0" dirty="0" smtClean="0"/>
              <a:t>(first row, the eighth option from the right). </a:t>
            </a:r>
            <a:endParaRPr lang="en-US" sz="1200" dirty="0" smtClean="0"/>
          </a:p>
          <a:p>
            <a:pPr marL="228600" indent="-228600">
              <a:buFont typeface="+mj-lt"/>
              <a:buAutoNum type="arabicPeriod"/>
            </a:pPr>
            <a:r>
              <a:rPr lang="en-US" sz="1200" dirty="0" smtClean="0"/>
              <a:t>Select the fourth rectangle from the top (“Fourth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Orange, Accent 6 </a:t>
            </a:r>
            <a:r>
              <a:rPr lang="en-US" sz="1200" baseline="0" dirty="0" smtClean="0"/>
              <a:t>(first row, the tenth option from the right).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 and select all of the rectangles (on the right side of the graphic).</a:t>
            </a:r>
            <a:r>
              <a:rPr lang="en-US" sz="1200" baseline="0" dirty="0" smtClean="0"/>
              <a:t> On the </a:t>
            </a:r>
            <a:r>
              <a:rPr lang="en-US" sz="1200" b="1" baseline="0"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Size</a:t>
            </a:r>
            <a:r>
              <a:rPr lang="en-US" sz="1200" baseline="0" dirty="0" smtClean="0"/>
              <a:t> box, select </a:t>
            </a:r>
            <a:r>
              <a:rPr lang="en-US" sz="1200" b="1" baseline="0" dirty="0" smtClean="0"/>
              <a:t>36 pt.</a:t>
            </a:r>
            <a:r>
              <a:rPr lang="en-US" sz="1200" b="0" baseline="0" dirty="0" smtClean="0"/>
              <a:t>, and </a:t>
            </a:r>
            <a:r>
              <a:rPr lang="en-US" sz="1200" dirty="0" smtClean="0"/>
              <a:t>in the </a:t>
            </a:r>
            <a:r>
              <a:rPr lang="en-US" sz="1200" b="1" dirty="0" smtClean="0"/>
              <a:t>Font</a:t>
            </a:r>
            <a:r>
              <a:rPr lang="en-US" sz="1200" dirty="0" smtClean="0"/>
              <a:t> </a:t>
            </a:r>
            <a:r>
              <a:rPr lang="en-US" sz="1200" b="1" dirty="0" smtClean="0"/>
              <a:t>Color</a:t>
            </a:r>
            <a:r>
              <a:rPr lang="en-US" sz="1200" dirty="0" smtClean="0"/>
              <a:t> list,</a:t>
            </a:r>
            <a:r>
              <a:rPr lang="en-US" sz="1200" baseline="0" dirty="0" smtClean="0"/>
              <a: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a:t>
            </a:r>
            <a:r>
              <a:rPr lang="en-US" sz="1200" baseline="0" dirty="0" smtClean="0"/>
              <a:t> (first row, the first option from the left). </a:t>
            </a:r>
          </a:p>
          <a:p>
            <a:pPr marL="685800" lvl="1" indent="-228600">
              <a:buFont typeface="+mj-lt"/>
              <a:buAutoNum type="arabicPeriod"/>
            </a:pPr>
            <a:endParaRPr lang="en-US" sz="1200" baseline="0" dirty="0" smtClean="0"/>
          </a:p>
          <a:p>
            <a:pPr marL="685800" lvl="1" indent="-228600">
              <a:buFont typeface="+mj-lt"/>
              <a:buNone/>
            </a:pPr>
            <a:endParaRPr lang="en-US" sz="1200" dirty="0" smtClean="0"/>
          </a:p>
          <a:p>
            <a:pPr marL="0" marR="0" lvl="1"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t>To reproduce the circles</a:t>
            </a:r>
            <a:r>
              <a:rPr lang="en-US" sz="1200" baseline="0" dirty="0" smtClean="0"/>
              <a:t> </a:t>
            </a:r>
            <a:r>
              <a:rPr lang="en-US" sz="1200" dirty="0" smtClean="0"/>
              <a:t>on</a:t>
            </a:r>
            <a:r>
              <a:rPr lang="en-US" sz="1200" baseline="0" dirty="0" smtClean="0"/>
              <a:t> this slide, do the following:</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a:t>
            </a:r>
            <a:r>
              <a:rPr lang="en-US" sz="1200" baseline="0" dirty="0" smtClean="0"/>
              <a:t> and then select the four block shapes (the shapes on the left) in the </a:t>
            </a:r>
            <a:r>
              <a:rPr lang="en-US" sz="1200" baseline="0" dirty="0" err="1" smtClean="0"/>
              <a:t>SmartArt</a:t>
            </a:r>
            <a:r>
              <a:rPr lang="en-US" sz="1200" baseline="0" dirty="0" smtClean="0"/>
              <a:t> graphic, and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the arrow to the right of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Basic</a:t>
            </a:r>
            <a:r>
              <a:rPr lang="en-US" sz="1200" baseline="0" dirty="0" smtClean="0"/>
              <a:t> </a:t>
            </a:r>
            <a:r>
              <a:rPr lang="en-US" sz="1200" b="1" baseline="0" dirty="0" smtClean="0"/>
              <a:t>Shapes</a:t>
            </a:r>
            <a:r>
              <a:rPr lang="en-US" sz="1200" baseline="0" dirty="0" smtClean="0"/>
              <a:t> select </a:t>
            </a:r>
            <a:r>
              <a:rPr lang="en-US" sz="1200" b="1" baseline="0" dirty="0" smtClean="0"/>
              <a:t>Oval </a:t>
            </a:r>
            <a:r>
              <a:rPr lang="en-US" sz="1200" b="0" baseline="0" dirty="0" smtClean="0"/>
              <a:t>(first row, first option from the left)</a:t>
            </a:r>
            <a:r>
              <a:rPr lang="en-US" sz="1200" baseline="0" dirty="0" smtClean="0"/>
              <a:t>. </a:t>
            </a:r>
            <a:endParaRPr lang="en-US" sz="1200" dirty="0" smtClean="0"/>
          </a:p>
          <a:p>
            <a:pPr marL="228600" indent="-228600">
              <a:buFont typeface="+mj-lt"/>
              <a:buAutoNum type="arabicPeriod"/>
            </a:pPr>
            <a:r>
              <a:rPr lang="en-US" sz="1200" dirty="0" smtClean="0"/>
              <a:t>On the slide, drag</a:t>
            </a:r>
            <a:r>
              <a:rPr lang="en-US" sz="1200" baseline="0" dirty="0" smtClean="0"/>
              <a:t> one of the top right sizing handles to the left to make the ovals into a circle and to make them smaller.</a:t>
            </a:r>
            <a:endParaRPr lang="en-US" sz="1200" dirty="0" smtClean="0"/>
          </a:p>
          <a:p>
            <a:pPr marL="228600" indent="-228600">
              <a:buFont typeface="+mj-lt"/>
              <a:buAutoNum type="arabicPeriod"/>
            </a:pPr>
            <a:r>
              <a:rPr lang="en-US" sz="1200" dirty="0" smtClean="0"/>
              <a:t>Also with the four circles selected, position the circles so that they cover the bullet on the rectangles, and then on the </a:t>
            </a:r>
            <a:r>
              <a:rPr lang="en-US" sz="1200" b="1"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Color</a:t>
            </a:r>
            <a:r>
              <a:rPr lang="en-US" sz="1200" baseline="0" dirty="0" smtClean="0"/>
              <a:t> list,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 Darker 50% </a:t>
            </a:r>
            <a:r>
              <a:rPr lang="en-US" sz="1200" baseline="0" dirty="0" smtClean="0"/>
              <a:t>(sixth row, first option from the left). </a:t>
            </a:r>
            <a:endParaRPr lang="en-US" sz="1200" dirty="0" smtClean="0"/>
          </a:p>
          <a:p>
            <a:pPr marL="228600" indent="-228600">
              <a:buFont typeface="+mj-lt"/>
              <a:buAutoNum type="arabicPeriod"/>
            </a:pPr>
            <a:r>
              <a:rPr lang="en-US" sz="1200" dirty="0" smtClean="0"/>
              <a:t>Also</a:t>
            </a:r>
            <a:r>
              <a:rPr lang="en-US" sz="1200" baseline="0" dirty="0" smtClean="0"/>
              <a:t> o</a:t>
            </a:r>
            <a:r>
              <a:rPr lang="en-US" sz="1200" dirty="0" smtClean="0"/>
              <a:t>n the </a:t>
            </a:r>
            <a:r>
              <a:rPr lang="en-US" sz="1200" b="1" dirty="0" smtClean="0"/>
              <a:t>Home</a:t>
            </a:r>
            <a:r>
              <a:rPr lang="en-US" sz="1200" dirty="0" smtClean="0"/>
              <a:t> tab, in the bottom right corner of the </a:t>
            </a:r>
            <a:r>
              <a:rPr lang="en-US" sz="1200" b="1" dirty="0" smtClean="0"/>
              <a:t>Drawing</a:t>
            </a:r>
            <a:r>
              <a:rPr lang="en-US" sz="1200" dirty="0" smtClean="0"/>
              <a:t> group,</a:t>
            </a:r>
            <a:r>
              <a:rPr lang="en-US" sz="1200" baseline="0" dirty="0" smtClean="0"/>
              <a:t>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a:t>
            </a:r>
            <a:r>
              <a:rPr lang="en-US" sz="1200" b="1" baseline="0" dirty="0" smtClean="0"/>
              <a:t>Gradient fill</a:t>
            </a:r>
            <a:r>
              <a:rPr lang="en-US" sz="1200" baseline="0" dirty="0" smtClean="0"/>
              <a:t>,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Radial</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Center</a:t>
            </a:r>
            <a:r>
              <a:rPr lang="en-US" sz="1200" baseline="0" dirty="0" smtClean="0"/>
              <a:t> (third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a:t>
            </a:r>
            <a:r>
              <a:rPr lang="en-US" sz="1200" kern="1200" smtClean="0">
                <a:solidFill>
                  <a:schemeClr val="tx1"/>
                </a:solidFill>
                <a:latin typeface="+mn-lt"/>
                <a:ea typeface="+mn-ea"/>
                <a:cs typeface="+mn-cs"/>
              </a:rPr>
              <a:t>the slider</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2, Darker 25% </a:t>
            </a:r>
            <a:r>
              <a:rPr lang="en-US" sz="1200" b="0" baseline="0" dirty="0" smtClean="0">
                <a:solidFill>
                  <a:schemeClr val="accent6"/>
                </a:solidFill>
                <a:latin typeface="+mn-lt"/>
              </a:rPr>
              <a:t>(fourth row, first option from the left). </a:t>
            </a:r>
            <a:endParaRPr lang="en-US" sz="1200" dirty="0" smtClean="0"/>
          </a:p>
          <a:p>
            <a:pPr marL="228600" indent="-228600">
              <a:buFont typeface="+mj-lt"/>
              <a:buAutoNum type="arabicPeriod"/>
            </a:pPr>
            <a:endParaRPr lang="en-US" sz="1200" dirty="0" smtClean="0"/>
          </a:p>
          <a:p>
            <a:pPr marL="228600" indent="-228600">
              <a:buFont typeface="+mj-lt"/>
              <a:buNone/>
            </a:pPr>
            <a:endParaRPr lang="en-US" sz="1200" dirty="0" smtClean="0"/>
          </a:p>
          <a:p>
            <a:pPr marL="228600" indent="-228600">
              <a:buFont typeface="+mj-lt"/>
              <a:buNone/>
            </a:pPr>
            <a:r>
              <a:rPr lang="en-US" sz="1200" dirty="0" smtClean="0"/>
              <a:t>To</a:t>
            </a:r>
            <a:r>
              <a:rPr lang="en-US" sz="1200" baseline="0" dirty="0" smtClean="0"/>
              <a:t> reproduce the animation effects on this slide, do the following:</a:t>
            </a:r>
            <a:endParaRPr lang="en-US" sz="1200" dirty="0" smtClean="0"/>
          </a:p>
          <a:p>
            <a:pPr marL="228600" indent="-228600">
              <a:buFont typeface="+mj-lt"/>
              <a:buAutoNum type="arabicPeriod"/>
            </a:pPr>
            <a:r>
              <a:rPr lang="en-US" sz="1200" dirty="0" smtClean="0"/>
              <a:t>On the slide, select the SmartArt graphic. On the </a:t>
            </a:r>
            <a:r>
              <a:rPr lang="en-US" sz="1200" b="1" dirty="0" smtClean="0"/>
              <a:t>Animations</a:t>
            </a:r>
            <a:r>
              <a:rPr lang="en-US" sz="1200" dirty="0" smtClean="0"/>
              <a:t> tab, in the </a:t>
            </a:r>
            <a:r>
              <a:rPr lang="en-US" sz="1200" b="1" dirty="0" smtClean="0"/>
              <a:t>Advanced</a:t>
            </a:r>
            <a:r>
              <a:rPr lang="en-US" sz="1200" b="1" baseline="0" dirty="0" smtClean="0"/>
              <a:t>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endParaRPr lang="en-US" sz="1200" dirty="0" smtClean="0"/>
          </a:p>
          <a:p>
            <a:pPr marL="228600" indent="-228600">
              <a:buFont typeface="+mj-lt"/>
              <a:buAutoNum type="arabicPeriod"/>
            </a:pPr>
            <a:r>
              <a:rPr lang="en-US" sz="1200" dirty="0" smtClean="0"/>
              <a:t>Also on</a:t>
            </a:r>
            <a:r>
              <a:rPr lang="en-US" sz="1200" baseline="0" dirty="0" smtClean="0"/>
              <a:t>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Motion Paths </a:t>
            </a:r>
            <a:r>
              <a:rPr lang="en-US" sz="1200" baseline="0" dirty="0" smtClean="0"/>
              <a:t>click </a:t>
            </a:r>
            <a:r>
              <a:rPr lang="en-US" sz="1200" b="1" baseline="0" dirty="0" smtClean="0"/>
              <a:t>Lines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Right</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and select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 </a:t>
            </a:r>
            <a:r>
              <a:rPr lang="en-US" sz="1200" dirty="0" smtClean="0"/>
              <a:t>Press and hold CTRL, and select the two effects in the </a:t>
            </a:r>
            <a:r>
              <a:rPr lang="en-US" sz="1200" b="1" dirty="0" smtClean="0"/>
              <a:t>Animation Pane</a:t>
            </a:r>
            <a:r>
              <a:rPr lang="en-US" sz="1200" dirty="0" smtClean="0"/>
              <a:t>.</a:t>
            </a:r>
            <a:r>
              <a:rPr lang="en-US" sz="1200" baseline="0" dirty="0" smtClean="0"/>
              <a:t> Click the arrow to the right of the selected effects and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Effects</a:t>
            </a:r>
            <a:r>
              <a:rPr lang="en-US" sz="1200" baseline="0" dirty="0" smtClean="0"/>
              <a:t> </a:t>
            </a:r>
            <a:r>
              <a:rPr lang="en-US" sz="1200" b="1" baseline="0" dirty="0" smtClean="0"/>
              <a:t>Options</a:t>
            </a:r>
            <a:r>
              <a:rPr lang="en-US" sz="1200" baseline="0" dirty="0" smtClean="0"/>
              <a:t> dialog box, do the following:</a:t>
            </a:r>
          </a:p>
          <a:p>
            <a:pPr marL="1143000" lvl="2" indent="-228600">
              <a:buFont typeface="Arial" pitchFamily="34" charset="0"/>
              <a:buChar char="•"/>
            </a:pPr>
            <a:r>
              <a:rPr lang="en-US" sz="1200" baseline="0" dirty="0" smtClean="0"/>
              <a:t>On the </a:t>
            </a:r>
            <a:r>
              <a:rPr lang="en-US" sz="1200" b="1" baseline="0" dirty="0" smtClean="0"/>
              <a:t>Timing</a:t>
            </a:r>
            <a:r>
              <a:rPr lang="en-US" sz="1200" baseline="0" dirty="0" smtClean="0"/>
              <a:t> tab, in the </a:t>
            </a:r>
            <a:r>
              <a:rPr lang="en-US" sz="1200" b="1" baseline="0" dirty="0" smtClean="0"/>
              <a:t>Duration </a:t>
            </a:r>
            <a:r>
              <a:rPr lang="en-US" sz="1200" b="0" baseline="0" dirty="0" smtClean="0"/>
              <a:t>box</a:t>
            </a:r>
            <a:r>
              <a:rPr lang="en-US" sz="1200" baseline="0" dirty="0" smtClean="0"/>
              <a:t> enter </a:t>
            </a:r>
            <a:r>
              <a:rPr lang="en-US" sz="1200" b="1" baseline="0" dirty="0" smtClean="0"/>
              <a:t>1.00</a:t>
            </a:r>
            <a:r>
              <a:rPr lang="en-US" sz="1200" baseline="0" dirty="0" smtClean="0"/>
              <a:t>.</a:t>
            </a:r>
            <a:endParaRPr lang="en-US" sz="1200" dirty="0" smtClean="0"/>
          </a:p>
          <a:p>
            <a:pPr marL="1143000" lvl="2" indent="-228600">
              <a:buFont typeface="Arial" pitchFamily="34" charset="0"/>
              <a:buChar char="•"/>
            </a:pPr>
            <a:r>
              <a:rPr lang="en-US" sz="1200" baseline="0" dirty="0" smtClean="0"/>
              <a:t>On the </a:t>
            </a:r>
            <a:r>
              <a:rPr lang="en-US" sz="1200" b="1" baseline="0" dirty="0" err="1"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graphic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0" baseline="0" dirty="0" smtClean="0"/>
              <a:t>.</a:t>
            </a:r>
          </a:p>
          <a:p>
            <a:pPr marL="1143000" lvl="2" indent="-228600">
              <a:buFont typeface="Arial" pitchFamily="34" charset="0"/>
              <a:buChar char="•"/>
            </a:pPr>
            <a:r>
              <a:rPr lang="en-US" sz="1200" b="0" baseline="0" dirty="0" smtClean="0"/>
              <a:t>Click </a:t>
            </a:r>
            <a:r>
              <a:rPr lang="en-US" sz="1200" b="1" baseline="0" dirty="0" smtClean="0"/>
              <a:t>OK</a:t>
            </a:r>
            <a:r>
              <a:rPr lang="en-US" sz="1200" baseline="0" dirty="0" smtClean="0"/>
              <a:t>. </a:t>
            </a:r>
            <a:endParaRPr lang="en-US" sz="1200" dirty="0" smtClean="0"/>
          </a:p>
          <a:p>
            <a:pPr marL="228600" lvl="0" indent="-228600">
              <a:buFont typeface="+mj-lt"/>
              <a:buAutoNum type="arabicPeriod"/>
            </a:pPr>
            <a:r>
              <a:rPr lang="en-US" sz="1200" dirty="0" smtClean="0"/>
              <a:t>In the </a:t>
            </a:r>
            <a:r>
              <a:rPr lang="en-US" sz="1200" b="1" dirty="0" smtClean="0"/>
              <a:t>Animation Pane</a:t>
            </a:r>
            <a:r>
              <a:rPr lang="en-US" sz="1200" dirty="0" smtClean="0"/>
              <a:t>, click the double arrows under the two effects to show all the effects for all the shapes (16 effects)</a:t>
            </a:r>
            <a:r>
              <a:rPr lang="en-US" sz="1200" baseline="0" dirty="0" smtClean="0"/>
              <a:t>.</a:t>
            </a:r>
          </a:p>
          <a:p>
            <a:pPr marL="228600" lvl="0" indent="-228600">
              <a:buFont typeface="+mj-lt"/>
              <a:buAutoNum type="arabicPeriod"/>
            </a:pPr>
            <a:r>
              <a:rPr lang="en-US" sz="1200" dirty="0" smtClean="0"/>
              <a:t>Press and hold CTRL, and select </a:t>
            </a:r>
            <a:r>
              <a:rPr lang="en-US" sz="1200" baseline="0" dirty="0" smtClean="0"/>
              <a:t>all of the effects in the </a:t>
            </a:r>
            <a:r>
              <a:rPr lang="en-US" sz="1200" b="1" baseline="0" dirty="0" smtClean="0"/>
              <a:t>Animation Pane</a:t>
            </a:r>
            <a:r>
              <a:rPr lang="en-US" sz="1200" baseline="0" dirty="0" smtClean="0"/>
              <a:t>.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endParaRPr lang="en-US" sz="1200" dirty="0" smtClean="0"/>
          </a:p>
          <a:p>
            <a:pPr marL="228600" lvl="0" indent="-228600">
              <a:buFont typeface="+mj-lt"/>
              <a:buAutoNum type="arabicPeriod"/>
            </a:pPr>
            <a:r>
              <a:rPr lang="en-US" sz="1200" dirty="0" smtClean="0"/>
              <a:t>Press and hold CTRL, and select the first, third,</a:t>
            </a:r>
            <a:r>
              <a:rPr lang="en-US" sz="1200" baseline="0" dirty="0" smtClean="0"/>
              <a:t> fifth, and seventh effects (fade entrance effects). On the </a:t>
            </a:r>
            <a:r>
              <a:rPr lang="en-US" sz="1200" b="1" baseline="0" dirty="0" smtClean="0"/>
              <a:t>Animations</a:t>
            </a:r>
            <a:r>
              <a:rPr lang="en-US" sz="1200" baseline="0" dirty="0" smtClean="0"/>
              <a:t> tab, do the following:</a:t>
            </a:r>
          </a:p>
          <a:p>
            <a:pPr marL="685800" lvl="1" indent="-228600">
              <a:buFont typeface="Arial" pitchFamily="34" charset="0"/>
              <a:buChar char="•"/>
            </a:pPr>
            <a:r>
              <a:rPr lang="en-US" sz="1200" baseline="0" dirty="0" smtClean="0"/>
              <a:t>In the </a:t>
            </a:r>
            <a:r>
              <a:rPr lang="en-US" sz="1200" b="1" baseline="0" dirty="0" smtClean="0"/>
              <a:t>Advanced</a:t>
            </a:r>
            <a:r>
              <a:rPr lang="en-US" sz="1200" baseline="0" dirty="0" smtClean="0"/>
              <a:t> </a:t>
            </a:r>
            <a:r>
              <a:rPr lang="en-US" sz="1200" b="1" baseline="0" dirty="0" smtClean="0"/>
              <a:t>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Grow &amp; Turn</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lvl="0" indent="-228600">
              <a:buFont typeface="+mj-lt"/>
              <a:buAutoNum type="arabicPeriod"/>
            </a:pPr>
            <a:r>
              <a:rPr lang="en-US" sz="1200" dirty="0" smtClean="0"/>
              <a:t>Press and hold CTRL, and select the ninth, eleventh,</a:t>
            </a:r>
            <a:r>
              <a:rPr lang="en-US" sz="1200" baseline="0" dirty="0" smtClean="0"/>
              <a:t> thirteenth, and fifteenth effects (right motion paths) in the </a:t>
            </a:r>
            <a:r>
              <a:rPr lang="en-US" sz="1200" b="1" baseline="0" dirty="0" smtClean="0"/>
              <a:t>Animation Pane</a:t>
            </a:r>
            <a:r>
              <a:rPr lang="en-US" sz="1200" baseline="0" dirty="0" smtClean="0"/>
              <a:t>. Click the arrow next to the effect and then click </a:t>
            </a:r>
            <a:r>
              <a:rPr lang="en-US" sz="1200" b="1" dirty="0" smtClean="0"/>
              <a:t>Remove</a:t>
            </a:r>
            <a:r>
              <a:rPr lang="en-US" sz="1200" dirty="0" smtClean="0"/>
              <a:t>.</a:t>
            </a:r>
          </a:p>
          <a:p>
            <a:pPr marL="228600" lvl="0" indent="-228600">
              <a:buFont typeface="+mj-lt"/>
              <a:buAutoNum type="arabicPeriod"/>
            </a:pPr>
            <a:r>
              <a:rPr lang="en-US" sz="1200" dirty="0" smtClean="0"/>
              <a:t>Select the ninth effect (right motion path)</a:t>
            </a:r>
            <a:r>
              <a:rPr lang="en-US" sz="1200" baseline="0" dirty="0" smtClean="0"/>
              <a:t> in the </a:t>
            </a:r>
            <a:r>
              <a:rPr lang="en-US" sz="1200" b="1" baseline="0" dirty="0" smtClean="0"/>
              <a:t>Animation Pane</a:t>
            </a:r>
            <a:r>
              <a:rPr lang="en-US" sz="1200" dirty="0" smtClean="0"/>
              <a:t> and drag it before the third effect in the list.</a:t>
            </a:r>
          </a:p>
          <a:p>
            <a:pPr marL="228600" lvl="0" indent="-228600">
              <a:buFont typeface="+mj-lt"/>
              <a:buAutoNum type="arabicPeriod"/>
            </a:pPr>
            <a:r>
              <a:rPr lang="en-US" sz="1200" dirty="0" smtClean="0"/>
              <a:t>Select the tenth</a:t>
            </a:r>
            <a:r>
              <a:rPr lang="en-US" sz="1200" baseline="0" dirty="0" smtClean="0"/>
              <a:t> effect (right motion path) in the </a:t>
            </a:r>
            <a:r>
              <a:rPr lang="en-US" sz="1200" b="1" baseline="0" dirty="0" smtClean="0"/>
              <a:t>Animation Pane</a:t>
            </a:r>
            <a:r>
              <a:rPr lang="en-US" sz="1200" dirty="0" smtClean="0"/>
              <a:t> </a:t>
            </a:r>
            <a:r>
              <a:rPr lang="en-US" sz="1200" baseline="0" dirty="0" smtClean="0"/>
              <a:t> and drag it before the sixth effect in the list.</a:t>
            </a:r>
          </a:p>
          <a:p>
            <a:pPr marL="228600" lvl="0" indent="-228600">
              <a:buFont typeface="+mj-lt"/>
              <a:buAutoNum type="arabicPeriod"/>
            </a:pPr>
            <a:r>
              <a:rPr lang="en-US" sz="1200" baseline="0" dirty="0" smtClean="0"/>
              <a:t>Select the eleventh effect (right motion path) in the </a:t>
            </a:r>
            <a:r>
              <a:rPr lang="en-US" sz="1200" b="1" baseline="0" dirty="0" smtClean="0"/>
              <a:t>Animation Pane</a:t>
            </a:r>
            <a:r>
              <a:rPr lang="en-US" sz="1200" dirty="0" smtClean="0"/>
              <a:t> </a:t>
            </a:r>
            <a:r>
              <a:rPr lang="en-US" sz="1200" baseline="0" dirty="0" smtClean="0"/>
              <a:t>and drag it before the ninth effect in the list.</a:t>
            </a:r>
          </a:p>
          <a:p>
            <a:pPr marL="228600" indent="-228600">
              <a:buFont typeface="+mj-lt"/>
              <a:buNone/>
            </a:pPr>
            <a:endParaRPr lang="en-US" sz="1200" dirty="0" smtClean="0"/>
          </a:p>
          <a:p>
            <a:pPr marL="228600" indent="-228600">
              <a:buFont typeface="+mj-lt"/>
              <a:buNone/>
            </a:pPr>
            <a:endParaRPr lang="en-US" sz="1200"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a:t>
            </a:r>
            <a:r>
              <a:rPr lang="en-US" sz="1200" b="0" kern="1200" baseline="0" dirty="0" smtClean="0">
                <a:solidFill>
                  <a:schemeClr val="tx1"/>
                </a:solidFill>
                <a:latin typeface="+mn-lt"/>
                <a:ea typeface="+mn-ea"/>
                <a:cs typeface="+mn-cs"/>
              </a:rPr>
              <a:t>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33%</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the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endParaRPr lang="en-US" sz="1200" dirty="0" smtClean="0"/>
          </a:p>
        </p:txBody>
      </p:sp>
      <p:sp>
        <p:nvSpPr>
          <p:cNvPr id="6" name="Slide Image Placeholder 5"/>
          <p:cNvSpPr>
            <a:spLocks noGrp="1" noRot="1" noChangeAspect="1"/>
          </p:cNvSpPr>
          <p:nvPr>
            <p:ph type="sldImg"/>
          </p:nvPr>
        </p:nvSpPr>
        <p:spPr>
          <a:xfrm>
            <a:off x="15875" y="503238"/>
            <a:ext cx="4191000" cy="2359025"/>
          </a:xfrm>
        </p:spPr>
      </p:sp>
    </p:spTree>
    <p:extLst>
      <p:ext uri="{BB962C8B-B14F-4D97-AF65-F5344CB8AC3E}">
        <p14:creationId xmlns:p14="http://schemas.microsoft.com/office/powerpoint/2010/main" val="318557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EA753-2478-49D3-8A27-DA8278AECD79}"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364286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EA753-2478-49D3-8A27-DA8278AECD79}"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47978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EA753-2478-49D3-8A27-DA8278AECD79}"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195115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787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0235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05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820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85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6352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187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050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EA753-2478-49D3-8A27-DA8278AECD79}"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976038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0283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0428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19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EA753-2478-49D3-8A27-DA8278AECD79}"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422690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EA753-2478-49D3-8A27-DA8278AECD79}"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370998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EA753-2478-49D3-8A27-DA8278AECD79}"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3793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EA753-2478-49D3-8A27-DA8278AECD79}"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45152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EA753-2478-49D3-8A27-DA8278AECD79}"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23493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EA753-2478-49D3-8A27-DA8278AECD79}"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261243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EA753-2478-49D3-8A27-DA8278AECD79}"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0BF08-D80F-4B04-8DC1-6187112BFA77}" type="slidenum">
              <a:rPr lang="en-US" smtClean="0"/>
              <a:t>‹#›</a:t>
            </a:fld>
            <a:endParaRPr lang="en-US"/>
          </a:p>
        </p:txBody>
      </p:sp>
    </p:spTree>
    <p:extLst>
      <p:ext uri="{BB962C8B-B14F-4D97-AF65-F5344CB8AC3E}">
        <p14:creationId xmlns:p14="http://schemas.microsoft.com/office/powerpoint/2010/main" val="99750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EA753-2478-49D3-8A27-DA8278AECD79}" type="datetimeFigureOut">
              <a:rPr lang="en-US" smtClean="0"/>
              <a:t>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0BF08-D80F-4B04-8DC1-6187112BFA77}" type="slidenum">
              <a:rPr lang="en-US" smtClean="0"/>
              <a:t>‹#›</a:t>
            </a:fld>
            <a:endParaRPr lang="en-US"/>
          </a:p>
        </p:txBody>
      </p:sp>
    </p:spTree>
    <p:extLst>
      <p:ext uri="{BB962C8B-B14F-4D97-AF65-F5344CB8AC3E}">
        <p14:creationId xmlns:p14="http://schemas.microsoft.com/office/powerpoint/2010/main" val="447178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BC4FE-949B-4800-9A6D-8FDCE3460213}" type="datetimeFigureOut">
              <a:rPr lang="en-US" smtClean="0">
                <a:solidFill>
                  <a:prstClr val="black">
                    <a:tint val="75000"/>
                  </a:prstClr>
                </a:solidFill>
              </a:rPr>
              <a:pPr/>
              <a:t>2/13/2022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5917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53" y="83126"/>
            <a:ext cx="11978640" cy="6633557"/>
          </a:xfrm>
          <a:solidFill>
            <a:srgbClr val="FFC000">
              <a:alpha val="28000"/>
            </a:srgbClr>
          </a:solidFill>
        </p:spPr>
        <p:txBody>
          <a:bodyPr/>
          <a:lstStyle/>
          <a:p>
            <a:pPr marL="0" indent="0">
              <a:buNone/>
            </a:pPr>
            <a:endParaRPr lang="en-US" dirty="0"/>
          </a:p>
        </p:txBody>
      </p:sp>
    </p:spTree>
    <p:extLst>
      <p:ext uri="{BB962C8B-B14F-4D97-AF65-F5344CB8AC3E}">
        <p14:creationId xmlns:p14="http://schemas.microsoft.com/office/powerpoint/2010/main" val="1298909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444500"/>
            <a:ext cx="5867399" cy="1584325"/>
          </a:xfrm>
        </p:spPr>
        <p:txBody>
          <a:bodyPr>
            <a:noAutofit/>
          </a:bodyPr>
          <a:lstStyle/>
          <a:p>
            <a:pPr algn="just"/>
            <a:r>
              <a:rPr lang="en-US" dirty="0" smtClean="0">
                <a:effectLst/>
                <a:latin typeface="Times New Roman" panose="02020603050405020304" pitchFamily="18" charset="0"/>
                <a:ea typeface="SimSun" panose="02010600030101010101" pitchFamily="2" charset="-122"/>
              </a:rPr>
              <a:t>Military excursions sent against </a:t>
            </a:r>
            <a:r>
              <a:rPr lang="en-US" dirty="0" err="1" smtClean="0">
                <a:effectLst/>
                <a:latin typeface="Times New Roman" panose="02020603050405020304" pitchFamily="18" charset="0"/>
                <a:ea typeface="SimSun" panose="02010600030101010101" pitchFamily="2" charset="-122"/>
              </a:rPr>
              <a:t>Gorkha</a:t>
            </a:r>
            <a:r>
              <a:rPr lang="en-US" dirty="0" smtClean="0">
                <a:effectLst/>
                <a:latin typeface="Times New Roman" panose="02020603050405020304" pitchFamily="18" charset="0"/>
                <a:ea typeface="SimSun" panose="02010600030101010101" pitchFamily="2" charset="-122"/>
              </a:rPr>
              <a:t> by the</a:t>
            </a:r>
            <a:r>
              <a:rPr lang="en-US" b="1" dirty="0" smtClean="0">
                <a:effectLst/>
                <a:latin typeface="Times New Roman" panose="02020603050405020304" pitchFamily="18" charset="0"/>
                <a:ea typeface="SimSun" panose="02010600030101010101" pitchFamily="2" charset="-122"/>
              </a:rPr>
              <a:t> </a:t>
            </a:r>
            <a:r>
              <a:rPr lang="en-US" b="1" dirty="0" err="1" smtClean="0">
                <a:effectLst/>
                <a:latin typeface="Times New Roman" panose="02020603050405020304" pitchFamily="18" charset="0"/>
                <a:ea typeface="SimSun" panose="02010600030101010101" pitchFamily="2" charset="-122"/>
              </a:rPr>
              <a:t>Nawab</a:t>
            </a:r>
            <a:r>
              <a:rPr lang="en-US" b="1" dirty="0" smtClean="0">
                <a:effectLst/>
                <a:latin typeface="Times New Roman" panose="02020603050405020304" pitchFamily="18" charset="0"/>
                <a:ea typeface="SimSun" panose="02010600030101010101" pitchFamily="2" charset="-122"/>
              </a:rPr>
              <a:t> </a:t>
            </a:r>
            <a:r>
              <a:rPr lang="en-US" dirty="0" smtClean="0">
                <a:effectLst/>
                <a:latin typeface="Times New Roman" panose="02020603050405020304" pitchFamily="18" charset="0"/>
                <a:ea typeface="SimSun" panose="02010600030101010101" pitchFamily="2" charset="-122"/>
              </a:rPr>
              <a:t>of Bengal and the </a:t>
            </a:r>
            <a:r>
              <a:rPr lang="en-US" b="1" dirty="0" smtClean="0">
                <a:effectLst/>
                <a:latin typeface="Times New Roman" panose="02020603050405020304" pitchFamily="18" charset="0"/>
                <a:ea typeface="SimSun" panose="02010600030101010101" pitchFamily="2" charset="-122"/>
              </a:rPr>
              <a:t>British</a:t>
            </a:r>
            <a:r>
              <a:rPr lang="en-US" dirty="0" smtClean="0">
                <a:effectLst/>
                <a:latin typeface="Times New Roman" panose="02020603050405020304" pitchFamily="18" charset="0"/>
                <a:ea typeface="SimSun" panose="02010600030101010101" pitchFamily="2" charset="-122"/>
              </a:rPr>
              <a:t> </a:t>
            </a:r>
            <a:r>
              <a:rPr lang="en-US" b="1" dirty="0" smtClean="0">
                <a:effectLst/>
                <a:latin typeface="Times New Roman" panose="02020603050405020304" pitchFamily="18" charset="0"/>
                <a:ea typeface="SimSun" panose="02010600030101010101" pitchFamily="2" charset="-122"/>
              </a:rPr>
              <a:t>East ‘India Company </a:t>
            </a:r>
            <a:r>
              <a:rPr lang="en-US" dirty="0" smtClean="0">
                <a:effectLst/>
                <a:latin typeface="Times New Roman" panose="02020603050405020304" pitchFamily="18" charset="0"/>
                <a:ea typeface="SimSun" panose="02010600030101010101" pitchFamily="2" charset="-122"/>
              </a:rPr>
              <a:t>in the </a:t>
            </a:r>
            <a:r>
              <a:rPr lang="en-US" b="1" dirty="0" smtClean="0">
                <a:effectLst/>
                <a:latin typeface="Times New Roman" panose="02020603050405020304" pitchFamily="18" charset="0"/>
                <a:ea typeface="SimSun" panose="02010600030101010101" pitchFamily="2" charset="-122"/>
              </a:rPr>
              <a:t>1750s</a:t>
            </a:r>
            <a:r>
              <a:rPr lang="en-US" dirty="0" smtClean="0">
                <a:effectLst/>
                <a:latin typeface="Times New Roman" panose="02020603050405020304" pitchFamily="18" charset="0"/>
                <a:ea typeface="SimSun" panose="02010600030101010101" pitchFamily="2" charset="-122"/>
              </a:rPr>
              <a:t> were repulsed </a:t>
            </a:r>
            <a:endParaRPr lang="en-US" dirty="0"/>
          </a:p>
        </p:txBody>
      </p:sp>
      <p:sp>
        <p:nvSpPr>
          <p:cNvPr id="4" name="Rectangle 3"/>
          <p:cNvSpPr/>
          <p:nvPr/>
        </p:nvSpPr>
        <p:spPr>
          <a:xfrm>
            <a:off x="361950" y="2699951"/>
            <a:ext cx="5647700" cy="1384995"/>
          </a:xfrm>
          <a:prstGeom prst="rect">
            <a:avLst/>
          </a:prstGeom>
        </p:spPr>
        <p:txBody>
          <a:bodyPr wrap="none">
            <a:spAutoFit/>
          </a:bodyPr>
          <a:lstStyle/>
          <a:p>
            <a:pPr marL="457200" indent="-457200">
              <a:buFont typeface="Arial" panose="020B0604020202020204" pitchFamily="34" charset="0"/>
              <a:buChar char="•"/>
            </a:pPr>
            <a:r>
              <a:rPr lang="en-US" sz="2800" dirty="0">
                <a:latin typeface="Times New Roman" panose="02020603050405020304" pitchFamily="18" charset="0"/>
                <a:ea typeface="SimSun" panose="02010600030101010101" pitchFamily="2" charset="-122"/>
              </a:rPr>
              <a:t>B</a:t>
            </a:r>
            <a:r>
              <a:rPr lang="en-US" sz="2800" dirty="0" smtClean="0">
                <a:effectLst/>
                <a:latin typeface="Times New Roman" panose="02020603050405020304" pitchFamily="18" charset="0"/>
                <a:ea typeface="SimSun" panose="02010600030101010101" pitchFamily="2" charset="-122"/>
              </a:rPr>
              <a:t>y </a:t>
            </a:r>
            <a:r>
              <a:rPr lang="en-US" sz="2800" b="1" dirty="0" smtClean="0">
                <a:effectLst/>
                <a:latin typeface="Times New Roman" panose="02020603050405020304" pitchFamily="18" charset="0"/>
                <a:ea typeface="SimSun" panose="02010600030101010101" pitchFamily="2" charset="-122"/>
              </a:rPr>
              <a:t>1769</a:t>
            </a:r>
            <a:r>
              <a:rPr lang="en-US" sz="2800" dirty="0" smtClean="0">
                <a:effectLst/>
                <a:latin typeface="Times New Roman" panose="02020603050405020304" pitchFamily="18" charset="0"/>
                <a:ea typeface="SimSun" panose="02010600030101010101" pitchFamily="2" charset="-122"/>
              </a:rPr>
              <a:t> the three kingdoms~-</a:t>
            </a:r>
          </a:p>
          <a:p>
            <a:r>
              <a:rPr lang="en-US" sz="2800" b="1" dirty="0" smtClean="0">
                <a:effectLst/>
                <a:latin typeface="Times New Roman" panose="02020603050405020304" pitchFamily="18" charset="0"/>
                <a:ea typeface="SimSun" panose="02010600030101010101" pitchFamily="2" charset="-122"/>
              </a:rPr>
              <a:t>Kathmandu</a:t>
            </a:r>
            <a:r>
              <a:rPr lang="en-US" sz="2800" dirty="0" smtClean="0">
                <a:effectLst/>
                <a:latin typeface="Times New Roman" panose="02020603050405020304" pitchFamily="18" charset="0"/>
                <a:ea typeface="SimSun" panose="02010600030101010101" pitchFamily="2" charset="-122"/>
              </a:rPr>
              <a:t>, </a:t>
            </a:r>
            <a:r>
              <a:rPr lang="en-US" sz="2800" b="1" dirty="0" err="1" smtClean="0">
                <a:effectLst/>
                <a:latin typeface="Times New Roman" panose="02020603050405020304" pitchFamily="18" charset="0"/>
                <a:ea typeface="SimSun" panose="02010600030101010101" pitchFamily="2" charset="-122"/>
              </a:rPr>
              <a:t>Bhadgaon</a:t>
            </a:r>
            <a:r>
              <a:rPr lang="en-US" sz="2800" dirty="0" smtClean="0">
                <a:effectLst/>
                <a:latin typeface="Times New Roman" panose="02020603050405020304" pitchFamily="18" charset="0"/>
                <a:ea typeface="SimSun" panose="02010600030101010101" pitchFamily="2" charset="-122"/>
              </a:rPr>
              <a:t>, and </a:t>
            </a:r>
            <a:r>
              <a:rPr lang="en-US" sz="2800" b="1" dirty="0" err="1" smtClean="0">
                <a:effectLst/>
                <a:latin typeface="Times New Roman" panose="02020603050405020304" pitchFamily="18" charset="0"/>
                <a:ea typeface="SimSun" panose="02010600030101010101" pitchFamily="2" charset="-122"/>
              </a:rPr>
              <a:t>Patan</a:t>
            </a:r>
            <a:r>
              <a:rPr lang="en-US" sz="2800" dirty="0" smtClean="0">
                <a:effectLst/>
                <a:latin typeface="Times New Roman" panose="02020603050405020304" pitchFamily="18" charset="0"/>
                <a:ea typeface="SimSun" panose="02010600030101010101" pitchFamily="2" charset="-122"/>
              </a:rPr>
              <a:t>, </a:t>
            </a:r>
          </a:p>
          <a:p>
            <a:r>
              <a:rPr lang="en-US" sz="2800" dirty="0" smtClean="0">
                <a:effectLst/>
                <a:latin typeface="Times New Roman" panose="02020603050405020304" pitchFamily="18" charset="0"/>
                <a:ea typeface="SimSun" panose="02010600030101010101" pitchFamily="2" charset="-122"/>
              </a:rPr>
              <a:t>had been taken over </a:t>
            </a:r>
            <a:endParaRPr lang="en-US" sz="4000" dirty="0"/>
          </a:p>
        </p:txBody>
      </p:sp>
      <p:pic>
        <p:nvPicPr>
          <p:cNvPr id="5122" name="Picture 2" descr="https://tse2.mm.bing.net/th?id=OIP.1PXP6gtTR9hli1jObOBtQQHaLG&amp;pid=Api&amp;P=0&amp;w=108&amp;h=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650" y="1928425"/>
            <a:ext cx="1028700" cy="15430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tse4.mm.bing.net/th?id=OIP.jZj0-7ne9IYdwGH1Q6xSlQHaDj&amp;pid=Api&amp;P=0&amp;w=357&amp;h=1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238124"/>
            <a:ext cx="3971924" cy="16287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tse2.mm.bing.net/th?id=OIP.RHgafTTq_VNOy9ddyl477wAAAA&amp;pid=Api&amp;P=0&amp;w=293&amp;h=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49" y="1928425"/>
            <a:ext cx="279082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0" y="-84992"/>
            <a:ext cx="1530229" cy="646232"/>
          </a:xfrm>
          <a:prstGeom prst="rect">
            <a:avLst/>
          </a:prstGeom>
        </p:spPr>
      </p:pic>
      <p:sp>
        <p:nvSpPr>
          <p:cNvPr id="6" name="Rectangle 5"/>
          <p:cNvSpPr/>
          <p:nvPr/>
        </p:nvSpPr>
        <p:spPr>
          <a:xfrm>
            <a:off x="361949" y="4756072"/>
            <a:ext cx="11249025" cy="1384995"/>
          </a:xfrm>
          <a:prstGeom prst="rect">
            <a:avLst/>
          </a:prstGeom>
        </p:spPr>
        <p:txBody>
          <a:bodyPr wrap="square">
            <a:spAutoFit/>
          </a:bodyPr>
          <a:lstStyle/>
          <a:p>
            <a:pPr marL="171450" indent="-171450" algn="just">
              <a:buFont typeface="Arial" panose="020B0604020202020204" pitchFamily="34" charset="0"/>
              <a:buChar char="•"/>
            </a:pPr>
            <a:r>
              <a:rPr lang="en-US" sz="2800" dirty="0" smtClean="0">
                <a:effectLst/>
                <a:latin typeface="Times New Roman" panose="02020603050405020304" pitchFamily="18" charset="0"/>
                <a:ea typeface="SimSun" panose="02010600030101010101" pitchFamily="2" charset="-122"/>
              </a:rPr>
              <a:t>The subsequent, </a:t>
            </a:r>
            <a:r>
              <a:rPr lang="en-US" sz="2800" b="1" dirty="0" smtClean="0">
                <a:effectLst/>
                <a:latin typeface="Times New Roman" panose="02020603050405020304" pitchFamily="18" charset="0"/>
                <a:ea typeface="SimSun" panose="02010600030101010101" pitchFamily="2" charset="-122"/>
              </a:rPr>
              <a:t>TRANSFER OF THE CAPITAL </a:t>
            </a:r>
            <a:r>
              <a:rPr lang="en-US" sz="2800" dirty="0" smtClean="0">
                <a:effectLst/>
                <a:latin typeface="Times New Roman" panose="02020603050405020304" pitchFamily="18" charset="0"/>
                <a:ea typeface="SimSun" panose="02010600030101010101" pitchFamily="2" charset="-122"/>
              </a:rPr>
              <a:t>from </a:t>
            </a:r>
            <a:r>
              <a:rPr lang="en-US" sz="2800" b="1" dirty="0" err="1" smtClean="0">
                <a:effectLst/>
                <a:latin typeface="Times New Roman" panose="02020603050405020304" pitchFamily="18" charset="0"/>
                <a:ea typeface="SimSun" panose="02010600030101010101" pitchFamily="2" charset="-122"/>
              </a:rPr>
              <a:t>Gorkha</a:t>
            </a:r>
            <a:r>
              <a:rPr lang="en-US" sz="2800" b="1" dirty="0" smtClean="0">
                <a:effectLst/>
                <a:latin typeface="Times New Roman" panose="02020603050405020304" pitchFamily="18" charset="0"/>
                <a:ea typeface="SimSun" panose="02010600030101010101" pitchFamily="2" charset="-122"/>
              </a:rPr>
              <a:t>, </a:t>
            </a:r>
            <a:r>
              <a:rPr lang="en-US" sz="2800" dirty="0" smtClean="0">
                <a:effectLst/>
                <a:latin typeface="Times New Roman" panose="02020603050405020304" pitchFamily="18" charset="0"/>
                <a:ea typeface="SimSun" panose="02010600030101010101" pitchFamily="2" charset="-122"/>
              </a:rPr>
              <a:t>in order to </a:t>
            </a:r>
            <a:r>
              <a:rPr lang="en-US" sz="2800" b="1" dirty="0" smtClean="0">
                <a:effectLst/>
                <a:latin typeface="Times New Roman" panose="02020603050405020304" pitchFamily="18" charset="0"/>
                <a:ea typeface="SimSun" panose="02010600030101010101" pitchFamily="2" charset="-122"/>
              </a:rPr>
              <a:t>take advantage </a:t>
            </a:r>
            <a:r>
              <a:rPr lang="en-US" sz="2800" dirty="0" smtClean="0">
                <a:effectLst/>
                <a:latin typeface="Times New Roman" panose="02020603050405020304" pitchFamily="18" charset="0"/>
                <a:ea typeface="SimSun" panose="02010600030101010101" pitchFamily="2" charset="-122"/>
              </a:rPr>
              <a:t>of the </a:t>
            </a:r>
            <a:r>
              <a:rPr lang="en-US" sz="2800" b="1" dirty="0" smtClean="0">
                <a:effectLst/>
                <a:latin typeface="Times New Roman" panose="02020603050405020304" pitchFamily="18" charset="0"/>
                <a:ea typeface="SimSun" panose="02010600030101010101" pitchFamily="2" charset="-122"/>
              </a:rPr>
              <a:t>peculiar location unfertile agricultural</a:t>
            </a:r>
            <a:r>
              <a:rPr lang="en-US" sz="2800" dirty="0" smtClean="0">
                <a:effectLst/>
                <a:latin typeface="Times New Roman" panose="02020603050405020304" pitchFamily="18" charset="0"/>
                <a:ea typeface="SimSun" panose="02010600030101010101" pitchFamily="2" charset="-122"/>
              </a:rPr>
              <a:t> </a:t>
            </a:r>
            <a:r>
              <a:rPr lang="en-US" sz="2800" b="1" dirty="0" smtClean="0">
                <a:effectLst/>
                <a:latin typeface="Times New Roman" panose="02020603050405020304" pitchFamily="18" charset="0"/>
                <a:ea typeface="SimSun" panose="02010600030101010101" pitchFamily="2" charset="-122"/>
              </a:rPr>
              <a:t>wealth of the </a:t>
            </a:r>
            <a:r>
              <a:rPr lang="en-US" sz="2800" b="1" dirty="0" err="1" smtClean="0">
                <a:effectLst/>
                <a:latin typeface="Times New Roman" panose="02020603050405020304" pitchFamily="18" charset="0"/>
                <a:ea typeface="SimSun" panose="02010600030101010101" pitchFamily="2" charset="-122"/>
              </a:rPr>
              <a:t>Newar</a:t>
            </a:r>
            <a:r>
              <a:rPr lang="en-US" sz="2800" b="1" dirty="0" smtClean="0">
                <a:effectLst/>
                <a:latin typeface="Times New Roman" panose="02020603050405020304" pitchFamily="18" charset="0"/>
                <a:ea typeface="SimSun" panose="02010600030101010101" pitchFamily="2" charset="-122"/>
              </a:rPr>
              <a:t> Kingdoms, </a:t>
            </a:r>
            <a:endParaRPr lang="en-US" sz="4000" b="1" dirty="0"/>
          </a:p>
        </p:txBody>
      </p:sp>
    </p:spTree>
    <p:extLst>
      <p:ext uri="{BB962C8B-B14F-4D97-AF65-F5344CB8AC3E}">
        <p14:creationId xmlns:p14="http://schemas.microsoft.com/office/powerpoint/2010/main" val="3237451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3810" y="10665844"/>
            <a:ext cx="4156006" cy="709112"/>
          </a:xfrm>
        </p:spPr>
        <p:txBody>
          <a:bodyPr/>
          <a:lstStyle/>
          <a:p>
            <a:pPr marL="0" marR="0" indent="0" algn="just">
              <a:lnSpc>
                <a:spcPct val="107000"/>
              </a:lnSpc>
              <a:spcBef>
                <a:spcPts val="0"/>
              </a:spcBef>
              <a:spcAft>
                <a:spcPts val="800"/>
              </a:spcAft>
              <a:buNone/>
            </a:pPr>
            <a:r>
              <a:rPr lang="en-US" sz="2400" b="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aphicFrame>
        <p:nvGraphicFramePr>
          <p:cNvPr id="7" name="Diagram 6"/>
          <p:cNvGraphicFramePr/>
          <p:nvPr>
            <p:extLst>
              <p:ext uri="{D42A27DB-BD31-4B8C-83A1-F6EECF244321}">
                <p14:modId xmlns:p14="http://schemas.microsoft.com/office/powerpoint/2010/main" val="362309954"/>
              </p:ext>
            </p:extLst>
          </p:nvPr>
        </p:nvGraphicFramePr>
        <p:xfrm>
          <a:off x="390524" y="228599"/>
          <a:ext cx="11553825" cy="3495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5409816" y="3872883"/>
            <a:ext cx="6591684" cy="296113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
            </a:pP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Kathmandu, populated mainly by</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Newars</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but with the majority of government officials being high caste' Hindus. </a:t>
            </a:r>
            <a:endParaRPr lang="en-US" sz="2000"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Newars</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remained, however, active in commerce</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both as large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merchants</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and as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petty traders</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and in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manufacturing,</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both in artisan and in commodity relationships with consumers.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9" name="Picture 8"/>
          <p:cNvPicPr>
            <a:picLocks noChangeAspect="1"/>
          </p:cNvPicPr>
          <p:nvPr/>
        </p:nvPicPr>
        <p:blipFill>
          <a:blip r:embed="rId7"/>
          <a:stretch>
            <a:fillRect/>
          </a:stretch>
        </p:blipFill>
        <p:spPr>
          <a:xfrm>
            <a:off x="2322341" y="4242489"/>
            <a:ext cx="2363676" cy="967947"/>
          </a:xfrm>
          <a:prstGeom prst="rect">
            <a:avLst/>
          </a:prstGeom>
        </p:spPr>
      </p:pic>
      <p:sp>
        <p:nvSpPr>
          <p:cNvPr id="11" name="Rectangle 10"/>
          <p:cNvSpPr/>
          <p:nvPr/>
        </p:nvSpPr>
        <p:spPr>
          <a:xfrm rot="19678199">
            <a:off x="-205811" y="3980940"/>
            <a:ext cx="4312399" cy="461665"/>
          </a:xfrm>
          <a:prstGeom prst="rect">
            <a:avLst/>
          </a:prstGeom>
        </p:spPr>
        <p:txBody>
          <a:bodyPr wrap="none">
            <a:spAutoFit/>
          </a:bodyPr>
          <a:lstStyle/>
          <a:p>
            <a:r>
              <a:rPr lang="en-US" sz="2400" b="1" dirty="0" smtClean="0">
                <a:solidFill>
                  <a:prstClr val="black"/>
                </a:solidFill>
                <a:latin typeface="Algerian" panose="04020705040A02060702" pitchFamily="82" charset="0"/>
                <a:ea typeface="SimSun" panose="02010600030101010101" pitchFamily="2" charset="-122"/>
                <a:cs typeface="Times New Roman" panose="02020603050405020304" pitchFamily="18" charset="0"/>
              </a:rPr>
              <a:t>Center </a:t>
            </a:r>
            <a:r>
              <a:rPr lang="en-US" sz="2400" b="1" dirty="0">
                <a:solidFill>
                  <a:prstClr val="black"/>
                </a:solidFill>
                <a:latin typeface="Algerian" panose="04020705040A02060702" pitchFamily="82" charset="0"/>
                <a:ea typeface="SimSun" panose="02010600030101010101" pitchFamily="2" charset="-122"/>
                <a:cs typeface="Times New Roman" panose="02020603050405020304" pitchFamily="18" charset="0"/>
              </a:rPr>
              <a:t>of the </a:t>
            </a:r>
            <a:r>
              <a:rPr lang="en-US" sz="2400" b="1" dirty="0" smtClean="0">
                <a:solidFill>
                  <a:prstClr val="black"/>
                </a:solidFill>
                <a:latin typeface="Algerian" panose="04020705040A02060702" pitchFamily="82" charset="0"/>
                <a:ea typeface="SimSun" panose="02010600030101010101" pitchFamily="2" charset="-122"/>
                <a:cs typeface="Times New Roman" panose="02020603050405020304" pitchFamily="18" charset="0"/>
              </a:rPr>
              <a:t>New Empire </a:t>
            </a:r>
            <a:endParaRPr lang="en-US" sz="3600" b="1" dirty="0">
              <a:latin typeface="Algerian" panose="04020705040A02060702" pitchFamily="82" charset="0"/>
            </a:endParaRPr>
          </a:p>
        </p:txBody>
      </p:sp>
      <p:pic>
        <p:nvPicPr>
          <p:cNvPr id="6146" name="Picture 2" descr="https://media.gettyimages.com/photos/people-from-newar-community-playing-traditional-instruments-during-a-picture-id1074582912?s=594x59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7220" y="5393508"/>
            <a:ext cx="2363676" cy="13533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newsbharati.com/Encyc/2019/2/11/2_09_02_05_Nepal_1_H@@IGHT_435_W@@IDTH_80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2000" y="5333959"/>
            <a:ext cx="243781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94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3099"/>
            <a:ext cx="8334375" cy="5927725"/>
          </a:xfrm>
        </p:spPr>
        <p:txBody>
          <a:bodyPr>
            <a:normAutofit/>
          </a:bodyPr>
          <a:lstStyle/>
          <a:p>
            <a:r>
              <a:rPr lang="en-US" dirty="0" smtClean="0"/>
              <a:t> </a:t>
            </a:r>
            <a:r>
              <a:rPr lang="en-US" b="1" dirty="0" smtClean="0">
                <a:effectLst/>
                <a:latin typeface="Times New Roman" panose="02020603050405020304" pitchFamily="18" charset="0"/>
                <a:ea typeface="SimSun" panose="02010600030101010101" pitchFamily="2" charset="-122"/>
              </a:rPr>
              <a:t>The State </a:t>
            </a:r>
            <a:r>
              <a:rPr lang="en-US" dirty="0" smtClean="0">
                <a:effectLst/>
                <a:latin typeface="Times New Roman" panose="02020603050405020304" pitchFamily="18" charset="0"/>
                <a:ea typeface="SimSun" panose="02010600030101010101" pitchFamily="2" charset="-122"/>
              </a:rPr>
              <a:t>was maintained largely by the </a:t>
            </a:r>
            <a:r>
              <a:rPr lang="en-US" b="1" dirty="0" smtClean="0">
                <a:effectLst/>
                <a:latin typeface="Times New Roman" panose="02020603050405020304" pitchFamily="18" charset="0"/>
                <a:ea typeface="SimSun" panose="02010600030101010101" pitchFamily="2" charset="-122"/>
              </a:rPr>
              <a:t>appropriation of surpluses </a:t>
            </a:r>
            <a:r>
              <a:rPr lang="en-US" dirty="0" smtClean="0">
                <a:effectLst/>
                <a:latin typeface="Times New Roman" panose="02020603050405020304" pitchFamily="18" charset="0"/>
                <a:ea typeface="SimSun" panose="02010600030101010101" pitchFamily="2" charset="-122"/>
              </a:rPr>
              <a:t>in the form of </a:t>
            </a:r>
            <a:r>
              <a:rPr lang="en-US" b="1" dirty="0" smtClean="0">
                <a:effectLst/>
                <a:latin typeface="Times New Roman" panose="02020603050405020304" pitchFamily="18" charset="0"/>
                <a:ea typeface="SimSun" panose="02010600030101010101" pitchFamily="2" charset="-122"/>
              </a:rPr>
              <a:t>taxes based on landholding </a:t>
            </a:r>
            <a:r>
              <a:rPr lang="en-US" dirty="0" smtClean="0">
                <a:effectLst/>
                <a:latin typeface="Times New Roman" panose="02020603050405020304" pitchFamily="18" charset="0"/>
                <a:ea typeface="SimSun" panose="02010600030101010101" pitchFamily="2" charset="-122"/>
              </a:rPr>
              <a:t>from the </a:t>
            </a:r>
            <a:r>
              <a:rPr lang="en-US" b="1" dirty="0" smtClean="0">
                <a:effectLst/>
                <a:latin typeface="Times New Roman" panose="02020603050405020304" pitchFamily="18" charset="0"/>
                <a:ea typeface="SimSun" panose="02010600030101010101" pitchFamily="2" charset="-122"/>
              </a:rPr>
              <a:t>direct producers, the peasantry;</a:t>
            </a:r>
          </a:p>
          <a:p>
            <a:pPr marL="0" marR="0" algn="just">
              <a:lnSpc>
                <a:spcPct val="107000"/>
              </a:lnSpc>
              <a:spcBef>
                <a:spcPts val="0"/>
              </a:spcBef>
              <a:spcAft>
                <a:spcPts val="800"/>
              </a:spcAft>
            </a:pPr>
            <a:r>
              <a:rPr lang="en-US" dirty="0">
                <a:latin typeface="Times New Roman" panose="02020603050405020304" pitchFamily="18" charset="0"/>
                <a:ea typeface="SimSun" panose="02010600030101010101" pitchFamily="2" charset="-122"/>
              </a:rPr>
              <a:t>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However,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state officials,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who were subject of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periodic transfer</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were also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appointed by the center to supervise this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r>
              <a:rPr lang="en-US" dirty="0" smtClean="0"/>
              <a:t> </a:t>
            </a:r>
            <a:r>
              <a:rPr lang="en-US" dirty="0" smtClean="0">
                <a:effectLst/>
                <a:latin typeface="Times New Roman" panose="02020603050405020304" pitchFamily="18" charset="0"/>
                <a:ea typeface="SimSun" panose="02010600030101010101" pitchFamily="2" charset="-122"/>
              </a:rPr>
              <a:t>This </a:t>
            </a:r>
            <a:r>
              <a:rPr lang="en-US" b="1" dirty="0" smtClean="0">
                <a:effectLst/>
                <a:latin typeface="Times New Roman" panose="02020603050405020304" pitchFamily="18" charset="0"/>
                <a:ea typeface="SimSun" panose="02010600030101010101" pitchFamily="2" charset="-122"/>
              </a:rPr>
              <a:t>system resembled </a:t>
            </a:r>
            <a:r>
              <a:rPr lang="en-US" dirty="0" smtClean="0">
                <a:effectLst/>
                <a:latin typeface="Times New Roman" panose="02020603050405020304" pitchFamily="18" charset="0"/>
                <a:ea typeface="SimSun" panose="02010600030101010101" pitchFamily="2" charset="-122"/>
              </a:rPr>
              <a:t>the </a:t>
            </a:r>
            <a:r>
              <a:rPr lang="en-US" b="1" dirty="0" smtClean="0">
                <a:effectLst/>
                <a:latin typeface="Times New Roman" panose="02020603050405020304" pitchFamily="18" charset="0"/>
                <a:ea typeface="SimSun" panose="02010600030101010101" pitchFamily="2" charset="-122"/>
              </a:rPr>
              <a:t>Europe feudal system </a:t>
            </a:r>
            <a:r>
              <a:rPr lang="en-US" dirty="0" smtClean="0">
                <a:effectLst/>
                <a:latin typeface="Times New Roman" panose="02020603050405020304" pitchFamily="18" charset="0"/>
                <a:ea typeface="SimSun" panose="02010600030101010101" pitchFamily="2" charset="-122"/>
              </a:rPr>
              <a:t>in so far as it involved Partial sovereignties under an overall monarchy</a:t>
            </a:r>
          </a:p>
          <a:p>
            <a:pPr marL="0" marR="0" algn="just">
              <a:lnSpc>
                <a:spcPct val="107000"/>
              </a:lnSpc>
              <a:spcBef>
                <a:spcPts val="0"/>
              </a:spcBef>
              <a:spcAft>
                <a:spcPts val="800"/>
              </a:spcAft>
            </a:pPr>
            <a:r>
              <a:rPr lang="en-US" dirty="0">
                <a:latin typeface="Times New Roman" panose="02020603050405020304" pitchFamily="18" charset="0"/>
                <a:ea typeface="SimSun" panose="02010600030101010101" pitchFamily="2" charset="-122"/>
              </a:rPr>
              <a:t>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ruling class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was able to draw,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not merely on revenues from production within Nepal</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but also on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revenues exacted from trade</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0" y="0"/>
            <a:ext cx="1530229" cy="646232"/>
          </a:xfrm>
          <a:prstGeom prst="rect">
            <a:avLst/>
          </a:prstGeom>
        </p:spPr>
      </p:pic>
      <p:pic>
        <p:nvPicPr>
          <p:cNvPr id="7170" name="Picture 2" descr="https://tse4.mm.bing.net/th?id=OIP.zk956yd1OAwJg14YOLNHPgHaFO&amp;pid=Api&amp;P=0&amp;w=255&amp;h=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050" y="492125"/>
            <a:ext cx="24288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tse4.mm.bing.net/th?id=OIP.2BfAZ-4twPmo-OmjtlvihQHaFZ&amp;pid=Api&amp;P=0&amp;w=221&amp;h=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931" y="2476500"/>
            <a:ext cx="3081269"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456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58750"/>
            <a:ext cx="10810875" cy="746125"/>
          </a:xfrm>
        </p:spPr>
        <p:txBody>
          <a:bodyPr>
            <a:noAutofit/>
          </a:bodyPr>
          <a:lstStyle/>
          <a:p>
            <a:pPr marL="0" indent="0" algn="ctr">
              <a:buNone/>
            </a:pPr>
            <a:r>
              <a:rPr lang="en-US" sz="3200" b="1" dirty="0" smtClean="0">
                <a:effectLst/>
                <a:latin typeface="Algerian" panose="04020705040A02060702" pitchFamily="82" charset="0"/>
                <a:ea typeface="SimSun" panose="02010600030101010101" pitchFamily="2" charset="-122"/>
              </a:rPr>
              <a:t>During the late 18</a:t>
            </a:r>
            <a:r>
              <a:rPr lang="en-US" sz="3200" b="1" baseline="30000" dirty="0" smtClean="0">
                <a:effectLst/>
                <a:latin typeface="Algerian" panose="04020705040A02060702" pitchFamily="82" charset="0"/>
                <a:ea typeface="SimSun" panose="02010600030101010101" pitchFamily="2" charset="-122"/>
              </a:rPr>
              <a:t>th</a:t>
            </a:r>
            <a:r>
              <a:rPr lang="en-US" sz="3200" b="1" dirty="0" smtClean="0">
                <a:effectLst/>
                <a:latin typeface="Algerian" panose="04020705040A02060702" pitchFamily="82" charset="0"/>
                <a:ea typeface="SimSun" panose="02010600030101010101" pitchFamily="2" charset="-122"/>
              </a:rPr>
              <a:t>  and early 19</a:t>
            </a:r>
            <a:r>
              <a:rPr lang="en-US" sz="3200" b="1" baseline="30000" dirty="0" smtClean="0">
                <a:effectLst/>
                <a:latin typeface="Algerian" panose="04020705040A02060702" pitchFamily="82" charset="0"/>
                <a:ea typeface="SimSun" panose="02010600030101010101" pitchFamily="2" charset="-122"/>
              </a:rPr>
              <a:t>th</a:t>
            </a:r>
            <a:r>
              <a:rPr lang="en-US" sz="3200" b="1" dirty="0" smtClean="0">
                <a:effectLst/>
                <a:latin typeface="Algerian" panose="04020705040A02060702" pitchFamily="82" charset="0"/>
                <a:ea typeface="SimSun" panose="02010600030101010101" pitchFamily="2" charset="-122"/>
              </a:rPr>
              <a:t>  centuries</a:t>
            </a:r>
            <a:endParaRPr lang="en-US" sz="3200" dirty="0">
              <a:latin typeface="Algerian" panose="04020705040A02060702" pitchFamily="82" charset="0"/>
            </a:endParaRPr>
          </a:p>
        </p:txBody>
      </p:sp>
      <p:sp>
        <p:nvSpPr>
          <p:cNvPr id="4" name="Rectangle 3"/>
          <p:cNvSpPr/>
          <p:nvPr/>
        </p:nvSpPr>
        <p:spPr>
          <a:xfrm>
            <a:off x="433477" y="795022"/>
            <a:ext cx="7194288" cy="2134046"/>
          </a:xfrm>
          <a:prstGeom prst="rect">
            <a:avLst/>
          </a:prstGeom>
          <a:solidFill>
            <a:srgbClr val="FFFF00"/>
          </a:solidFill>
        </p:spPr>
        <p:txBody>
          <a:bodyPr wrap="square">
            <a:spAutoFit/>
          </a:bodyPr>
          <a:lstStyle/>
          <a:p>
            <a:pPr marL="171450" indent="-171450" algn="just">
              <a:lnSpc>
                <a:spcPct val="107000"/>
              </a:lnSpc>
              <a:spcAft>
                <a:spcPts val="800"/>
              </a:spcAft>
              <a:buFont typeface="Wingdings" panose="05000000000000000000" pitchFamily="2" charset="2"/>
              <a:buChar char="§"/>
            </a:pP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The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inter-related phenomena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of population growth -introduction of maize were associated with a gradual reduction in the importance of pastoralism and a corresponding increase in settled cultivation in the hills. </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AutoShape 2" descr="Maize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905450" y="865459"/>
            <a:ext cx="1828800" cy="2495550"/>
          </a:xfrm>
          <a:prstGeom prst="rect">
            <a:avLst/>
          </a:prstGeom>
        </p:spPr>
      </p:pic>
      <p:pic>
        <p:nvPicPr>
          <p:cNvPr id="7" name="Picture 6"/>
          <p:cNvPicPr>
            <a:picLocks noChangeAspect="1"/>
          </p:cNvPicPr>
          <p:nvPr/>
        </p:nvPicPr>
        <p:blipFill>
          <a:blip r:embed="rId3"/>
          <a:stretch>
            <a:fillRect/>
          </a:stretch>
        </p:blipFill>
        <p:spPr>
          <a:xfrm>
            <a:off x="7693890" y="1072346"/>
            <a:ext cx="2211559" cy="1935628"/>
          </a:xfrm>
          <a:prstGeom prst="rect">
            <a:avLst/>
          </a:prstGeom>
        </p:spPr>
      </p:pic>
      <p:sp>
        <p:nvSpPr>
          <p:cNvPr id="8" name="Rectangle 7"/>
          <p:cNvSpPr/>
          <p:nvPr/>
        </p:nvSpPr>
        <p:spPr>
          <a:xfrm rot="18531691">
            <a:off x="-293286" y="4185051"/>
            <a:ext cx="3377848" cy="400110"/>
          </a:xfrm>
          <a:prstGeom prst="rect">
            <a:avLst/>
          </a:prstGeom>
          <a:solidFill>
            <a:srgbClr val="FFC000"/>
          </a:solidFill>
        </p:spPr>
        <p:txBody>
          <a:bodyPr wrap="none">
            <a:spAutoFit/>
          </a:bodyPr>
          <a:lstStyle/>
          <a:p>
            <a:r>
              <a:rPr lang="en-US" sz="2000" b="1" dirty="0" smtClean="0">
                <a:effectLst/>
                <a:latin typeface="Algerian" panose="04020705040A02060702" pitchFamily="82" charset="0"/>
                <a:ea typeface="SimSun" panose="02010600030101010101" pitchFamily="2" charset="-122"/>
              </a:rPr>
              <a:t>The difficulties Raised  </a:t>
            </a:r>
            <a:endParaRPr lang="en-US" sz="3200" b="1" dirty="0">
              <a:latin typeface="Algerian" panose="04020705040A02060702" pitchFamily="82" charset="0"/>
            </a:endParaRPr>
          </a:p>
        </p:txBody>
      </p:sp>
      <p:sp>
        <p:nvSpPr>
          <p:cNvPr id="9" name="Rectangle 8"/>
          <p:cNvSpPr/>
          <p:nvPr/>
        </p:nvSpPr>
        <p:spPr>
          <a:xfrm>
            <a:off x="2586525" y="3007974"/>
            <a:ext cx="4912563" cy="461665"/>
          </a:xfrm>
          <a:prstGeom prst="rect">
            <a:avLst/>
          </a:prstGeom>
        </p:spPr>
        <p:txBody>
          <a:bodyPr wrap="none">
            <a:spAutoFit/>
          </a:bodyPr>
          <a:lstStyle/>
          <a:p>
            <a:pPr marL="342900" indent="-342900">
              <a:buFont typeface="Wingdings" panose="05000000000000000000" pitchFamily="2" charset="2"/>
              <a:buChar char="Ø"/>
            </a:pPr>
            <a:r>
              <a:rPr lang="en-US" sz="2400" dirty="0">
                <a:latin typeface="Arial Black" panose="020B0A04020102020204" pitchFamily="34" charset="0"/>
                <a:ea typeface="SimSun" panose="02010600030101010101" pitchFamily="2" charset="-122"/>
              </a:rPr>
              <a:t>L</a:t>
            </a:r>
            <a:r>
              <a:rPr lang="en-US" sz="2400" dirty="0" smtClean="0">
                <a:effectLst/>
                <a:latin typeface="Arial Black" panose="020B0A04020102020204" pitchFamily="34" charset="0"/>
                <a:ea typeface="SimSun" panose="02010600030101010101" pitchFamily="2" charset="-122"/>
              </a:rPr>
              <a:t>ow Density of population</a:t>
            </a:r>
            <a:endParaRPr lang="en-US" sz="3600" dirty="0">
              <a:latin typeface="Arial Black" panose="020B0A04020102020204" pitchFamily="34" charset="0"/>
            </a:endParaRPr>
          </a:p>
        </p:txBody>
      </p:sp>
      <p:sp>
        <p:nvSpPr>
          <p:cNvPr id="10" name="Rectangle 9"/>
          <p:cNvSpPr/>
          <p:nvPr/>
        </p:nvSpPr>
        <p:spPr>
          <a:xfrm>
            <a:off x="2226699" y="3524577"/>
            <a:ext cx="6408549" cy="461665"/>
          </a:xfrm>
          <a:prstGeom prst="rect">
            <a:avLst/>
          </a:prstGeom>
        </p:spPr>
        <p:txBody>
          <a:bodyPr wrap="none">
            <a:spAutoFit/>
          </a:bodyPr>
          <a:lstStyle/>
          <a:p>
            <a:pPr marL="342900" indent="-342900">
              <a:buFont typeface="Wingdings" panose="05000000000000000000" pitchFamily="2" charset="2"/>
              <a:buChar char="Ø"/>
            </a:pPr>
            <a:r>
              <a:rPr lang="en-US" sz="2400" b="1" dirty="0">
                <a:latin typeface="Arial Black" panose="020B0A04020102020204" pitchFamily="34" charset="0"/>
                <a:ea typeface="SimSun" panose="02010600030101010101" pitchFamily="2" charset="-122"/>
              </a:rPr>
              <a:t>I</a:t>
            </a:r>
            <a:r>
              <a:rPr lang="en-US" sz="2400" b="1" dirty="0" smtClean="0">
                <a:effectLst/>
                <a:latin typeface="Arial Black" panose="020B0A04020102020204" pitchFamily="34" charset="0"/>
                <a:ea typeface="SimSun" panose="02010600030101010101" pitchFamily="2" charset="-122"/>
              </a:rPr>
              <a:t>nadequate agricultural production</a:t>
            </a:r>
            <a:endParaRPr lang="en-US" sz="3600" dirty="0">
              <a:latin typeface="Arial Black" panose="020B0A04020102020204" pitchFamily="34" charset="0"/>
            </a:endParaRPr>
          </a:p>
        </p:txBody>
      </p:sp>
      <p:sp>
        <p:nvSpPr>
          <p:cNvPr id="11" name="Rectangle 10"/>
          <p:cNvSpPr/>
          <p:nvPr/>
        </p:nvSpPr>
        <p:spPr>
          <a:xfrm>
            <a:off x="1737774" y="4074781"/>
            <a:ext cx="9365834" cy="461665"/>
          </a:xfrm>
          <a:prstGeom prst="rect">
            <a:avLst/>
          </a:prstGeom>
        </p:spPr>
        <p:txBody>
          <a:bodyPr wrap="none">
            <a:spAutoFit/>
          </a:bodyPr>
          <a:lstStyle/>
          <a:p>
            <a:pPr marL="457200" indent="-457200">
              <a:buFont typeface="Wingdings" panose="05000000000000000000" pitchFamily="2" charset="2"/>
              <a:buChar char="Ø"/>
            </a:pPr>
            <a:r>
              <a:rPr lang="en-US" sz="2400" b="1" dirty="0" smtClean="0">
                <a:effectLst/>
                <a:latin typeface="Arial Black" panose="020B0A04020102020204" pitchFamily="34" charset="0"/>
                <a:ea typeface="SimSun" panose="02010600030101010101" pitchFamily="2" charset="-122"/>
              </a:rPr>
              <a:t>Low level of revenues extracted from the peasantry</a:t>
            </a:r>
            <a:endParaRPr lang="en-US" sz="3600" dirty="0">
              <a:latin typeface="Arial Black" panose="020B0A04020102020204" pitchFamily="34" charset="0"/>
            </a:endParaRPr>
          </a:p>
        </p:txBody>
      </p:sp>
      <p:sp>
        <p:nvSpPr>
          <p:cNvPr id="12" name="Rectangle 11"/>
          <p:cNvSpPr/>
          <p:nvPr/>
        </p:nvSpPr>
        <p:spPr>
          <a:xfrm>
            <a:off x="1371050" y="4624985"/>
            <a:ext cx="10264157" cy="461665"/>
          </a:xfrm>
          <a:prstGeom prst="rect">
            <a:avLst/>
          </a:prstGeom>
        </p:spPr>
        <p:txBody>
          <a:bodyPr wrap="none">
            <a:spAutoFit/>
          </a:bodyPr>
          <a:lstStyle/>
          <a:p>
            <a:pPr marL="342900" indent="-342900">
              <a:buFont typeface="Wingdings" panose="05000000000000000000" pitchFamily="2" charset="2"/>
              <a:buChar char="Ø"/>
            </a:pPr>
            <a:r>
              <a:rPr lang="en-US" sz="2400" b="1" dirty="0">
                <a:latin typeface="Arial Black" panose="020B0A04020102020204" pitchFamily="34" charset="0"/>
                <a:ea typeface="SimSun" panose="02010600030101010101" pitchFamily="2" charset="-122"/>
              </a:rPr>
              <a:t>S</a:t>
            </a:r>
            <a:r>
              <a:rPr lang="en-US" sz="2400" b="1" dirty="0" smtClean="0">
                <a:effectLst/>
                <a:latin typeface="Arial Black" panose="020B0A04020102020204" pitchFamily="34" charset="0"/>
                <a:ea typeface="SimSun" panose="02010600030101010101" pitchFamily="2" charset="-122"/>
              </a:rPr>
              <a:t>lavery</a:t>
            </a:r>
            <a:r>
              <a:rPr lang="en-US" sz="2400" dirty="0" smtClean="0">
                <a:effectLst/>
                <a:latin typeface="Arial Black" panose="020B0A04020102020204" pitchFamily="34" charset="0"/>
                <a:ea typeface="SimSun" panose="02010600030101010101" pitchFamily="2" charset="-122"/>
              </a:rPr>
              <a:t> and </a:t>
            </a:r>
            <a:r>
              <a:rPr lang="en-US" sz="2400" b="1" dirty="0" smtClean="0">
                <a:effectLst/>
                <a:latin typeface="Arial Black" panose="020B0A04020102020204" pitchFamily="34" charset="0"/>
                <a:ea typeface="SimSun" panose="02010600030101010101" pitchFamily="2" charset="-122"/>
              </a:rPr>
              <a:t>forced </a:t>
            </a:r>
            <a:r>
              <a:rPr lang="en-US" sz="2400" b="1" dirty="0" err="1" smtClean="0">
                <a:effectLst/>
                <a:latin typeface="Arial Black" panose="020B0A04020102020204" pitchFamily="34" charset="0"/>
                <a:ea typeface="SimSun" panose="02010600030101010101" pitchFamily="2" charset="-122"/>
              </a:rPr>
              <a:t>labour</a:t>
            </a:r>
            <a:r>
              <a:rPr lang="en-US" sz="2400" dirty="0" smtClean="0">
                <a:effectLst/>
                <a:latin typeface="Arial Black" panose="020B0A04020102020204" pitchFamily="34" charset="0"/>
                <a:ea typeface="SimSun" panose="02010600030101010101" pitchFamily="2" charset="-122"/>
              </a:rPr>
              <a:t> were becoming less necessary </a:t>
            </a:r>
            <a:endParaRPr lang="en-US" sz="3600" dirty="0">
              <a:latin typeface="Arial Black" panose="020B0A04020102020204" pitchFamily="34" charset="0"/>
            </a:endParaRPr>
          </a:p>
        </p:txBody>
      </p:sp>
      <p:sp>
        <p:nvSpPr>
          <p:cNvPr id="13" name="Rectangle 12"/>
          <p:cNvSpPr/>
          <p:nvPr/>
        </p:nvSpPr>
        <p:spPr>
          <a:xfrm>
            <a:off x="923925" y="5148533"/>
            <a:ext cx="9536393" cy="461665"/>
          </a:xfrm>
          <a:prstGeom prst="rect">
            <a:avLst/>
          </a:prstGeom>
        </p:spPr>
        <p:txBody>
          <a:bodyPr wrap="none">
            <a:spAutoFit/>
          </a:bodyPr>
          <a:lstStyle/>
          <a:p>
            <a:pPr marL="342900" indent="-342900">
              <a:buFont typeface="Wingdings" panose="05000000000000000000" pitchFamily="2" charset="2"/>
              <a:buChar char="Ø"/>
            </a:pPr>
            <a:r>
              <a:rPr lang="en-US" sz="2400" dirty="0" smtClean="0">
                <a:effectLst/>
                <a:latin typeface="Arial Black" panose="020B0A04020102020204" pitchFamily="34" charset="0"/>
                <a:ea typeface="SimSun" panose="02010600030101010101" pitchFamily="2" charset="-122"/>
              </a:rPr>
              <a:t>consumption of </a:t>
            </a:r>
            <a:r>
              <a:rPr lang="en-US" sz="2400" b="1" dirty="0" smtClean="0">
                <a:effectLst/>
                <a:latin typeface="Arial Black" panose="020B0A04020102020204" pitchFamily="34" charset="0"/>
                <a:ea typeface="SimSun" panose="02010600030101010101" pitchFamily="2" charset="-122"/>
              </a:rPr>
              <a:t>imported luxury goods</a:t>
            </a:r>
            <a:r>
              <a:rPr lang="en-US" sz="2400" dirty="0" smtClean="0">
                <a:effectLst/>
                <a:latin typeface="Arial Black" panose="020B0A04020102020204" pitchFamily="34" charset="0"/>
                <a:ea typeface="SimSun" panose="02010600030101010101" pitchFamily="2" charset="-122"/>
              </a:rPr>
              <a:t> </a:t>
            </a:r>
            <a:r>
              <a:rPr lang="en-US" sz="2400" b="1" dirty="0" smtClean="0">
                <a:effectLst/>
                <a:latin typeface="Arial Black" panose="020B0A04020102020204" pitchFamily="34" charset="0"/>
                <a:ea typeface="SimSun" panose="02010600030101010101" pitchFamily="2" charset="-122"/>
              </a:rPr>
              <a:t>by the nobility</a:t>
            </a:r>
            <a:endParaRPr lang="en-US" sz="3600" dirty="0">
              <a:latin typeface="Arial Black" panose="020B0A04020102020204" pitchFamily="34" charset="0"/>
            </a:endParaRPr>
          </a:p>
        </p:txBody>
      </p:sp>
      <p:sp>
        <p:nvSpPr>
          <p:cNvPr id="14" name="Rectangle 13"/>
          <p:cNvSpPr/>
          <p:nvPr/>
        </p:nvSpPr>
        <p:spPr>
          <a:xfrm>
            <a:off x="1371050" y="5691459"/>
            <a:ext cx="9448800" cy="985270"/>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400" dirty="0">
                <a:latin typeface="Arial Black" panose="020B0A04020102020204" pitchFamily="34" charset="0"/>
                <a:ea typeface="SimSun" panose="02010600030101010101" pitchFamily="2" charset="-122"/>
                <a:cs typeface="Times New Roman" panose="02020603050405020304" pitchFamily="18" charset="0"/>
              </a:rPr>
              <a:t>W</a:t>
            </a:r>
            <a:r>
              <a:rPr lang="en-US" sz="2400" dirty="0" smtClean="0">
                <a:effectLst/>
                <a:latin typeface="Arial Black" panose="020B0A04020102020204" pitchFamily="34" charset="0"/>
                <a:ea typeface="SimSun" panose="02010600030101010101" pitchFamily="2" charset="-122"/>
                <a:cs typeface="Times New Roman" panose="02020603050405020304" pitchFamily="18" charset="0"/>
              </a:rPr>
              <a:t>ars with Tibet and China to the north, and now the </a:t>
            </a:r>
          </a:p>
          <a:p>
            <a:pPr algn="just">
              <a:lnSpc>
                <a:spcPct val="107000"/>
              </a:lnSpc>
              <a:spcAft>
                <a:spcPts val="800"/>
              </a:spcAft>
            </a:pPr>
            <a:r>
              <a:rPr lang="en-US" sz="2400" dirty="0" smtClean="0">
                <a:effectLst/>
                <a:latin typeface="Arial Black" panose="020B0A04020102020204" pitchFamily="34" charset="0"/>
                <a:ea typeface="SimSun" panose="02010600030101010101" pitchFamily="2" charset="-122"/>
                <a:cs typeface="Times New Roman" panose="02020603050405020304" pitchFamily="18" charset="0"/>
              </a:rPr>
              <a:t>problems were in the south and west</a:t>
            </a:r>
            <a:r>
              <a:rPr lang="en-US" sz="1200" dirty="0" smtClean="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9649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0564" y="481695"/>
            <a:ext cx="6589363" cy="3506420"/>
          </a:xfrm>
          <a:prstGeom prst="rect">
            <a:avLst/>
          </a:prstGeom>
        </p:spPr>
      </p:pic>
      <p:sp>
        <p:nvSpPr>
          <p:cNvPr id="3" name="TextBox 2"/>
          <p:cNvSpPr txBox="1"/>
          <p:nvPr/>
        </p:nvSpPr>
        <p:spPr>
          <a:xfrm>
            <a:off x="5200073" y="92364"/>
            <a:ext cx="2641600" cy="523220"/>
          </a:xfrm>
          <a:prstGeom prst="rect">
            <a:avLst/>
          </a:prstGeom>
          <a:noFill/>
          <a:ln w="38100">
            <a:solidFill>
              <a:schemeClr val="tx1"/>
            </a:solidFill>
          </a:ln>
        </p:spPr>
        <p:txBody>
          <a:bodyPr wrap="square" rtlCol="0">
            <a:spAutoFit/>
          </a:bodyPr>
          <a:lstStyle/>
          <a:p>
            <a:r>
              <a:rPr lang="en-US" sz="2800" dirty="0" smtClean="0">
                <a:latin typeface="Algerian" panose="04020705040A02060702" pitchFamily="82" charset="0"/>
              </a:rPr>
              <a:t>War Imminent  </a:t>
            </a:r>
            <a:endParaRPr lang="en-US" sz="2800" dirty="0">
              <a:latin typeface="Algerian" panose="04020705040A02060702" pitchFamily="82" charset="0"/>
            </a:endParaRPr>
          </a:p>
        </p:txBody>
      </p:sp>
      <p:sp>
        <p:nvSpPr>
          <p:cNvPr id="4" name="Right Arrow 3"/>
          <p:cNvSpPr/>
          <p:nvPr/>
        </p:nvSpPr>
        <p:spPr>
          <a:xfrm rot="2561551">
            <a:off x="1405593" y="883082"/>
            <a:ext cx="978408" cy="484632"/>
          </a:xfrm>
          <a:prstGeom prst="rightArrow">
            <a:avLst>
              <a:gd name="adj1" fmla="val 3856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Down Arrow 4"/>
          <p:cNvSpPr/>
          <p:nvPr/>
        </p:nvSpPr>
        <p:spPr>
          <a:xfrm>
            <a:off x="700564" y="1348509"/>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98609" y="2050239"/>
            <a:ext cx="877455" cy="369332"/>
          </a:xfrm>
          <a:prstGeom prst="rect">
            <a:avLst/>
          </a:prstGeom>
          <a:noFill/>
        </p:spPr>
        <p:txBody>
          <a:bodyPr wrap="square" rtlCol="0">
            <a:spAutoFit/>
          </a:bodyPr>
          <a:lstStyle/>
          <a:p>
            <a:r>
              <a:rPr lang="en-US" b="1" dirty="0" smtClean="0"/>
              <a:t>West</a:t>
            </a:r>
            <a:r>
              <a:rPr lang="en-US" dirty="0" smtClean="0"/>
              <a:t> </a:t>
            </a:r>
            <a:endParaRPr lang="en-US" dirty="0"/>
          </a:p>
        </p:txBody>
      </p:sp>
      <p:sp>
        <p:nvSpPr>
          <p:cNvPr id="7" name="TextBox 6"/>
          <p:cNvSpPr txBox="1"/>
          <p:nvPr/>
        </p:nvSpPr>
        <p:spPr>
          <a:xfrm>
            <a:off x="1621657" y="3191516"/>
            <a:ext cx="797013" cy="369332"/>
          </a:xfrm>
          <a:prstGeom prst="rect">
            <a:avLst/>
          </a:prstGeom>
          <a:noFill/>
        </p:spPr>
        <p:txBody>
          <a:bodyPr wrap="none" rtlCol="0">
            <a:spAutoFit/>
          </a:bodyPr>
          <a:lstStyle/>
          <a:p>
            <a:r>
              <a:rPr lang="en-US" b="1" dirty="0" smtClean="0"/>
              <a:t>South</a:t>
            </a:r>
            <a:r>
              <a:rPr lang="en-US" dirty="0" smtClean="0"/>
              <a:t> </a:t>
            </a:r>
            <a:endParaRPr lang="en-US" dirty="0"/>
          </a:p>
        </p:txBody>
      </p:sp>
      <p:sp>
        <p:nvSpPr>
          <p:cNvPr id="8" name="TextBox 7"/>
          <p:cNvSpPr txBox="1"/>
          <p:nvPr/>
        </p:nvSpPr>
        <p:spPr>
          <a:xfrm rot="19198359">
            <a:off x="17717" y="578680"/>
            <a:ext cx="1804855" cy="461665"/>
          </a:xfrm>
          <a:prstGeom prst="rect">
            <a:avLst/>
          </a:prstGeom>
          <a:solidFill>
            <a:srgbClr val="FF0000"/>
          </a:solidFill>
        </p:spPr>
        <p:txBody>
          <a:bodyPr wrap="square" rtlCol="0">
            <a:spAutoFit/>
          </a:bodyPr>
          <a:lstStyle/>
          <a:p>
            <a:pPr algn="ctr"/>
            <a:r>
              <a:rPr lang="en-US" sz="2400" b="1" dirty="0" err="1" smtClean="0">
                <a:solidFill>
                  <a:srgbClr val="FFFF00"/>
                </a:solidFill>
              </a:rPr>
              <a:t>Shikhhas</a:t>
            </a:r>
            <a:r>
              <a:rPr lang="en-US" sz="2400" b="1" dirty="0" smtClean="0">
                <a:solidFill>
                  <a:srgbClr val="FFFF00"/>
                </a:solidFill>
              </a:rPr>
              <a:t> </a:t>
            </a:r>
            <a:endParaRPr lang="en-US" sz="2400" b="1" dirty="0">
              <a:solidFill>
                <a:srgbClr val="FFFF00"/>
              </a:solidFill>
            </a:endParaRPr>
          </a:p>
        </p:txBody>
      </p:sp>
      <p:sp>
        <p:nvSpPr>
          <p:cNvPr id="10" name="TextBox 9"/>
          <p:cNvSpPr txBox="1"/>
          <p:nvPr/>
        </p:nvSpPr>
        <p:spPr>
          <a:xfrm rot="470327">
            <a:off x="655341" y="3503908"/>
            <a:ext cx="2884653" cy="461665"/>
          </a:xfrm>
          <a:prstGeom prst="rect">
            <a:avLst/>
          </a:prstGeom>
          <a:solidFill>
            <a:srgbClr val="FF0000"/>
          </a:solidFill>
        </p:spPr>
        <p:txBody>
          <a:bodyPr wrap="square" rtlCol="0">
            <a:spAutoFit/>
          </a:bodyPr>
          <a:lstStyle/>
          <a:p>
            <a:pPr algn="ctr"/>
            <a:r>
              <a:rPr lang="en-US" sz="2400" b="1" dirty="0" smtClean="0">
                <a:solidFill>
                  <a:srgbClr val="FFFF00"/>
                </a:solidFill>
              </a:rPr>
              <a:t>East India Company </a:t>
            </a:r>
            <a:endParaRPr lang="en-US" sz="2400" b="1" dirty="0">
              <a:solidFill>
                <a:srgbClr val="FFFF00"/>
              </a:solidFill>
            </a:endParaRPr>
          </a:p>
        </p:txBody>
      </p:sp>
      <p:sp>
        <p:nvSpPr>
          <p:cNvPr id="11" name="Rectangle 10"/>
          <p:cNvSpPr/>
          <p:nvPr/>
        </p:nvSpPr>
        <p:spPr>
          <a:xfrm>
            <a:off x="7841673" y="808297"/>
            <a:ext cx="4137892" cy="2483885"/>
          </a:xfrm>
          <a:prstGeom prst="rect">
            <a:avLst/>
          </a:prstGeom>
        </p:spPr>
        <p:txBody>
          <a:bodyPr wrap="square">
            <a:spAutoFit/>
          </a:bodyPr>
          <a:lstStyle/>
          <a:p>
            <a:pPr marL="171450" indent="-171450" algn="just">
              <a:lnSpc>
                <a:spcPct val="107000"/>
              </a:lnSpc>
              <a:spcAft>
                <a:spcPts val="800"/>
              </a:spcAft>
              <a:buFont typeface="Wingdings" panose="05000000000000000000" pitchFamily="2" charset="2"/>
              <a:buChar char="§"/>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000" dirty="0">
                <a:latin typeface="Times New Roman" panose="02020603050405020304" pitchFamily="18" charset="0"/>
                <a:ea typeface="SimSun" panose="02010600030101010101" pitchFamily="2" charset="-122"/>
                <a:cs typeface="Times New Roman" panose="02020603050405020304" pitchFamily="18" charset="0"/>
              </a:rPr>
              <a:t>war of 1814-16 between the British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 Nepalese </a:t>
            </a:r>
            <a:r>
              <a:rPr lang="en-US" sz="2000" dirty="0">
                <a:latin typeface="Times New Roman" panose="02020603050405020304" pitchFamily="18" charset="0"/>
                <a:ea typeface="SimSun" panose="02010600030101010101" pitchFamily="2" charset="-122"/>
                <a:cs typeface="Times New Roman" panose="02020603050405020304" pitchFamily="18" charset="0"/>
              </a:rPr>
              <a:t>removed Nepalese control over some areas of the </a:t>
            </a:r>
            <a:r>
              <a:rPr lang="en-US" sz="2000" dirty="0" err="1" smtClean="0">
                <a:latin typeface="Times New Roman" panose="02020603050405020304" pitchFamily="18" charset="0"/>
                <a:ea typeface="SimSun" panose="02010600030101010101" pitchFamily="2" charset="-122"/>
                <a:cs typeface="Times New Roman" panose="02020603050405020304" pitchFamily="18" charset="0"/>
              </a:rPr>
              <a:t>Tarai</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a:t>
            </a:r>
          </a:p>
          <a:p>
            <a:pPr marL="171450" indent="-171450" algn="just">
              <a:lnSpc>
                <a:spcPct val="107000"/>
              </a:lnSpc>
              <a:spcAft>
                <a:spcPts val="800"/>
              </a:spcAft>
              <a:buFont typeface="Wingdings" panose="05000000000000000000" pitchFamily="2" charset="2"/>
              <a:buChar char="§"/>
            </a:pPr>
            <a:r>
              <a:rPr lang="en-US" sz="2000" dirty="0" smtClean="0">
                <a:latin typeface="Times New Roman" panose="02020603050405020304" pitchFamily="18" charset="0"/>
                <a:ea typeface="SimSun" panose="02010600030101010101" pitchFamily="2" charset="-122"/>
                <a:cs typeface="Times New Roman" panose="02020603050405020304" pitchFamily="18" charset="0"/>
              </a:rPr>
              <a:t>As result British </a:t>
            </a:r>
            <a:r>
              <a:rPr lang="en-US" sz="2000" dirty="0">
                <a:latin typeface="Times New Roman" panose="02020603050405020304" pitchFamily="18" charset="0"/>
                <a:ea typeface="SimSun" panose="02010600030101010101" pitchFamily="2" charset="-122"/>
                <a:cs typeface="Times New Roman" panose="02020603050405020304" pitchFamily="18" charset="0"/>
              </a:rPr>
              <a:t>efforts to liberalize trade, and especially allowed the </a:t>
            </a:r>
            <a:r>
              <a:rPr lang="en-US" sz="2000" dirty="0" smtClean="0">
                <a:latin typeface="Times New Roman" panose="02020603050405020304" pitchFamily="18" charset="0"/>
                <a:ea typeface="SimSun" panose="02010600030101010101" pitchFamily="2" charset="-122"/>
                <a:cs typeface="Times New Roman" panose="02020603050405020304" pitchFamily="18" charset="0"/>
              </a:rPr>
              <a:t>easier </a:t>
            </a:r>
            <a:r>
              <a:rPr lang="en-US" sz="2000" dirty="0">
                <a:latin typeface="Times New Roman" panose="02020603050405020304" pitchFamily="18" charset="0"/>
                <a:ea typeface="SimSun" panose="02010600030101010101" pitchFamily="2" charset="-122"/>
                <a:cs typeface="Times New Roman" panose="02020603050405020304" pitchFamily="18" charset="0"/>
              </a:rPr>
              <a:t>access to the north-south trade from Tibet.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Rectangle 11"/>
          <p:cNvSpPr/>
          <p:nvPr/>
        </p:nvSpPr>
        <p:spPr>
          <a:xfrm>
            <a:off x="3147077" y="4536356"/>
            <a:ext cx="2675066" cy="2105000"/>
          </a:xfrm>
          <a:prstGeom prst="rect">
            <a:avLst/>
          </a:prstGeom>
          <a:solidFill>
            <a:schemeClr val="accent1">
              <a:lumMod val="20000"/>
              <a:lumOff val="80000"/>
            </a:schemeClr>
          </a:solidFill>
        </p:spPr>
        <p:txBody>
          <a:bodyPr wrap="square">
            <a:spAutoFit/>
          </a:bodyPr>
          <a:lstStyle/>
          <a:p>
            <a:pPr algn="just">
              <a:lnSpc>
                <a:spcPct val="107000"/>
              </a:lnSpc>
              <a:spcAft>
                <a:spcPts val="800"/>
              </a:spcAft>
            </a:pP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Control </a:t>
            </a:r>
            <a:r>
              <a:rPr lang="en-US" sz="2000" b="1" dirty="0">
                <a:latin typeface="Times New Roman" panose="02020603050405020304" pitchFamily="18" charset="0"/>
                <a:ea typeface="SimSun" panose="02010600030101010101" pitchFamily="2" charset="-122"/>
                <a:cs typeface="Times New Roman" panose="02020603050405020304" pitchFamily="18" charset="0"/>
              </a:rPr>
              <a:t>of Nepal by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prime minister </a:t>
            </a:r>
            <a:r>
              <a:rPr lang="en-US" sz="2400" b="1" dirty="0" err="1" smtClean="0">
                <a:latin typeface="Algerian" panose="04020705040A02060702" pitchFamily="82" charset="0"/>
                <a:ea typeface="SimSun" panose="02010600030101010101" pitchFamily="2" charset="-122"/>
                <a:cs typeface="Times New Roman" panose="02020603050405020304" pitchFamily="18" charset="0"/>
              </a:rPr>
              <a:t>Bhimsen</a:t>
            </a:r>
            <a:r>
              <a:rPr lang="en-US" sz="2400" b="1" dirty="0" smtClean="0">
                <a:latin typeface="Algerian" panose="04020705040A02060702" pitchFamily="82" charset="0"/>
                <a:ea typeface="SimSun" panose="02010600030101010101" pitchFamily="2" charset="-122"/>
                <a:cs typeface="Times New Roman" panose="02020603050405020304" pitchFamily="18" charset="0"/>
              </a:rPr>
              <a:t> </a:t>
            </a:r>
            <a:r>
              <a:rPr lang="en-US" sz="2400" b="1" dirty="0">
                <a:latin typeface="Algerian" panose="04020705040A02060702" pitchFamily="82" charset="0"/>
                <a:ea typeface="SimSun" panose="02010600030101010101" pitchFamily="2" charset="-122"/>
                <a:cs typeface="Times New Roman" panose="02020603050405020304" pitchFamily="18" charset="0"/>
              </a:rPr>
              <a:t>Thapa </a:t>
            </a:r>
            <a:r>
              <a:rPr lang="en-US" sz="2000" b="1" dirty="0">
                <a:latin typeface="Times New Roman" panose="02020603050405020304" pitchFamily="18" charset="0"/>
                <a:ea typeface="SimSun" panose="02010600030101010101" pitchFamily="2" charset="-122"/>
                <a:cs typeface="Times New Roman" panose="02020603050405020304" pitchFamily="18" charset="0"/>
              </a:rPr>
              <a:t>under a form of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 military </a:t>
            </a:r>
            <a:r>
              <a:rPr lang="en-US" sz="2000" b="1" dirty="0">
                <a:latin typeface="Times New Roman" panose="02020603050405020304" pitchFamily="18" charset="0"/>
                <a:ea typeface="SimSun" panose="02010600030101010101" pitchFamily="2" charset="-122"/>
                <a:cs typeface="Times New Roman" panose="02020603050405020304" pitchFamily="18" charset="0"/>
              </a:rPr>
              <a:t>dictatorship</a:t>
            </a:r>
            <a:r>
              <a:rPr lang="en-US" sz="1200" dirty="0" smtClean="0">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07000"/>
              </a:lnSpc>
              <a:spcAft>
                <a:spcPts val="800"/>
              </a:spcAft>
            </a:pPr>
            <a:r>
              <a:rPr lang="en-US" sz="1200" dirty="0" smtClean="0">
                <a:latin typeface="Times New Roman" panose="02020603050405020304" pitchFamily="18" charset="0"/>
                <a:ea typeface="SimSun" panose="02010600030101010101" pitchFamily="2" charset="-122"/>
                <a:cs typeface="Times New Roman" panose="02020603050405020304" pitchFamily="18" charset="0"/>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3" name="Rectangle 12"/>
          <p:cNvSpPr/>
          <p:nvPr/>
        </p:nvSpPr>
        <p:spPr>
          <a:xfrm>
            <a:off x="6128327" y="4536356"/>
            <a:ext cx="3426691" cy="2075761"/>
          </a:xfrm>
          <a:prstGeom prst="rect">
            <a:avLst/>
          </a:prstGeom>
          <a:solidFill>
            <a:srgbClr val="FFC000">
              <a:alpha val="40000"/>
            </a:srgbClr>
          </a:solidFill>
        </p:spPr>
        <p:txBody>
          <a:bodyPr wrap="square">
            <a:spAutoFit/>
          </a:bodyPr>
          <a:lstStyle/>
          <a:p>
            <a:pPr algn="just">
              <a:lnSpc>
                <a:spcPct val="107000"/>
              </a:lnSpc>
              <a:spcAft>
                <a:spcPts val="800"/>
              </a:spcAft>
            </a:pPr>
            <a:r>
              <a:rPr lang="en-US" sz="1600" dirty="0" err="1" smtClean="0">
                <a:latin typeface="Algerian" panose="04020705040A02060702" pitchFamily="82" charset="0"/>
                <a:ea typeface="SimSun" panose="02010600030101010101" pitchFamily="2" charset="-122"/>
                <a:cs typeface="Times New Roman" panose="02020603050405020304" pitchFamily="18" charset="0"/>
              </a:rPr>
              <a:t>Jang.Bahadur</a:t>
            </a:r>
            <a:r>
              <a:rPr lang="en-US" sz="1600" dirty="0">
                <a:latin typeface="Algerian" panose="04020705040A02060702" pitchFamily="82" charset="0"/>
                <a:ea typeface="SimSun" panose="02010600030101010101" pitchFamily="2" charset="-122"/>
                <a:cs typeface="Times New Roman" panose="02020603050405020304" pitchFamily="18" charset="0"/>
              </a:rPr>
              <a:t> </a:t>
            </a:r>
            <a:r>
              <a:rPr lang="en-US" sz="1600" dirty="0" err="1" smtClean="0">
                <a:latin typeface="Algerian" panose="04020705040A02060702" pitchFamily="82" charset="0"/>
                <a:ea typeface="SimSun" panose="02010600030101010101" pitchFamily="2" charset="-122"/>
                <a:cs typeface="Times New Roman" panose="02020603050405020304" pitchFamily="18" charset="0"/>
              </a:rPr>
              <a:t>Rana</a:t>
            </a:r>
            <a:endParaRPr lang="en-US" sz="1600" dirty="0" smtClean="0">
              <a:latin typeface="Algerian" panose="04020705040A02060702" pitchFamily="82" charset="0"/>
              <a:ea typeface="SimSun" panose="02010600030101010101" pitchFamily="2" charset="-122"/>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SimSun" panose="02010600030101010101" pitchFamily="2" charset="-122"/>
                <a:cs typeface="Times New Roman" panose="02020603050405020304" pitchFamily="18" charset="0"/>
              </a:rPr>
              <a:t>O</a:t>
            </a:r>
            <a:r>
              <a:rPr lang="en-US" b="1" dirty="0" smtClean="0">
                <a:latin typeface="Times New Roman" panose="02020603050405020304" pitchFamily="18" charset="0"/>
                <a:ea typeface="SimSun" panose="02010600030101010101" pitchFamily="2" charset="-122"/>
                <a:cs typeface="Times New Roman" panose="02020603050405020304" pitchFamily="18" charset="0"/>
              </a:rPr>
              <a:t>ne </a:t>
            </a:r>
            <a:r>
              <a:rPr lang="en-US" b="1" dirty="0">
                <a:latin typeface="Times New Roman" panose="02020603050405020304" pitchFamily="18" charset="0"/>
                <a:ea typeface="SimSun" panose="02010600030101010101" pitchFamily="2" charset="-122"/>
                <a:cs typeface="Times New Roman" panose="02020603050405020304" pitchFamily="18" charset="0"/>
              </a:rPr>
              <a:t>branch of the ruling class,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a </a:t>
            </a:r>
            <a:r>
              <a:rPr lang="en-US" b="1" dirty="0">
                <a:latin typeface="Times New Roman" panose="02020603050405020304" pitchFamily="18" charset="0"/>
                <a:ea typeface="SimSun" panose="02010600030101010101" pitchFamily="2" charset="-122"/>
                <a:cs typeface="Times New Roman" panose="02020603050405020304" pitchFamily="18" charset="0"/>
              </a:rPr>
              <a:t>hereditary prime minister ship, but </a:t>
            </a:r>
            <a:r>
              <a:rPr lang="en-US" b="1" dirty="0" smtClean="0">
                <a:latin typeface="Times New Roman" panose="02020603050405020304" pitchFamily="18" charset="0"/>
                <a:ea typeface="SimSun" panose="02010600030101010101" pitchFamily="2" charset="-122"/>
                <a:cs typeface="Times New Roman" panose="02020603050405020304" pitchFamily="18" charset="0"/>
              </a:rPr>
              <a:t>creation </a:t>
            </a:r>
            <a:r>
              <a:rPr lang="en-US" b="1" dirty="0">
                <a:latin typeface="Times New Roman" panose="02020603050405020304" pitchFamily="18" charset="0"/>
                <a:ea typeface="SimSun" panose="02010600030101010101" pitchFamily="2" charset="-122"/>
                <a:cs typeface="Times New Roman" panose="02020603050405020304" pitchFamily="18" charset="0"/>
              </a:rPr>
              <a:t>of a new ruling dynasty,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000" b="1" dirty="0" err="1">
                <a:latin typeface="Times New Roman" panose="02020603050405020304" pitchFamily="18" charset="0"/>
                <a:ea typeface="SimSun" panose="02010600030101010101" pitchFamily="2" charset="-122"/>
                <a:cs typeface="Times New Roman" panose="02020603050405020304" pitchFamily="18" charset="0"/>
              </a:rPr>
              <a:t>Ranas</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07000"/>
              </a:lnSpc>
              <a:spcAft>
                <a:spcPts val="800"/>
              </a:spcAft>
            </a:pPr>
            <a:endParaRPr lang="en-US" sz="1400" b="1"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28" name="Picture 4" descr="https://tse4.mm.bing.net/th?id=OIP.0_JEdnuTFKbdJzUnlVsAswHaGL&amp;pid=Api&amp;P=0&amp;w=205&amp;h=1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710" y="4304058"/>
            <a:ext cx="2396692" cy="23372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se2.mm.bing.net/th?id=OIP.tKkepV46hW1A3k6VpLxYHwHaEK&amp;pid=Api&amp;P=0&amp;w=297&amp;h=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97" y="4394325"/>
            <a:ext cx="2828925" cy="208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6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818" y="1043709"/>
            <a:ext cx="5773466" cy="2613891"/>
          </a:xfrm>
        </p:spPr>
        <p:txBody>
          <a:bodyPr>
            <a:normAutofit fontScale="92500" lnSpcReduction="10000"/>
          </a:bodyPr>
          <a:lstStyle/>
          <a:p>
            <a:r>
              <a:rPr lang="en-US" b="1" dirty="0">
                <a:latin typeface="Algerian" panose="04020705040A02060702" pitchFamily="82" charset="0"/>
              </a:rPr>
              <a:t>The treaty of </a:t>
            </a:r>
            <a:r>
              <a:rPr lang="en-US" b="1" dirty="0" err="1">
                <a:latin typeface="Algerian" panose="04020705040A02060702" pitchFamily="82" charset="0"/>
              </a:rPr>
              <a:t>Sugouli</a:t>
            </a:r>
            <a:r>
              <a:rPr lang="en-US" dirty="0"/>
              <a:t>, </a:t>
            </a:r>
            <a:endParaRPr lang="en-US" dirty="0" smtClean="0"/>
          </a:p>
          <a:p>
            <a:pPr marL="0" indent="0">
              <a:buNone/>
            </a:pPr>
            <a:r>
              <a:rPr lang="en-US" dirty="0" smtClean="0"/>
              <a:t>(</a:t>
            </a:r>
            <a:r>
              <a:rPr lang="en-US" sz="2600" dirty="0" smtClean="0">
                <a:latin typeface="Times New Roman" panose="02020603050405020304" pitchFamily="18" charset="0"/>
                <a:cs typeface="Times New Roman" panose="02020603050405020304" pitchFamily="18" charset="0"/>
              </a:rPr>
              <a:t>signed </a:t>
            </a:r>
            <a:r>
              <a:rPr lang="en-US" sz="2600" dirty="0">
                <a:latin typeface="Times New Roman" panose="02020603050405020304" pitchFamily="18" charset="0"/>
                <a:cs typeface="Times New Roman" panose="02020603050405020304" pitchFamily="18" charset="0"/>
              </a:rPr>
              <a:t>on 2 December 1815 and ratified by 4 March 1816 </a:t>
            </a:r>
            <a:r>
              <a:rPr lang="en-US" sz="2600" dirty="0" smtClean="0">
                <a:latin typeface="Times New Roman" panose="02020603050405020304" pitchFamily="18" charset="0"/>
                <a:cs typeface="Times New Roman" panose="02020603050405020304" pitchFamily="18" charset="0"/>
              </a:rPr>
              <a:t>)</a:t>
            </a:r>
          </a:p>
          <a:p>
            <a:r>
              <a:rPr lang="en-US" dirty="0" smtClean="0"/>
              <a:t>After </a:t>
            </a:r>
            <a:r>
              <a:rPr lang="en-US" dirty="0"/>
              <a:t>the war with the British in India, then fixed as Nepal's </a:t>
            </a:r>
            <a:r>
              <a:rPr lang="en-US" dirty="0" smtClean="0"/>
              <a:t>boundaries west </a:t>
            </a:r>
            <a:r>
              <a:rPr lang="en-US" dirty="0"/>
              <a:t>of the </a:t>
            </a:r>
            <a:r>
              <a:rPr lang="en-US" b="1" dirty="0" err="1"/>
              <a:t>Mahakali</a:t>
            </a:r>
            <a:r>
              <a:rPr lang="en-US" b="1" dirty="0"/>
              <a:t> river </a:t>
            </a:r>
            <a:r>
              <a:rPr lang="en-US" dirty="0"/>
              <a:t>and east of </a:t>
            </a:r>
            <a:r>
              <a:rPr lang="en-US" b="1" dirty="0" err="1"/>
              <a:t>Mecchi</a:t>
            </a:r>
            <a:r>
              <a:rPr lang="en-US" b="1" dirty="0"/>
              <a:t> </a:t>
            </a:r>
            <a:r>
              <a:rPr lang="en-US" b="1" dirty="0" smtClean="0"/>
              <a:t>river</a:t>
            </a:r>
            <a:endParaRPr lang="en-US" b="1" dirty="0"/>
          </a:p>
        </p:txBody>
      </p:sp>
      <p:grpSp>
        <p:nvGrpSpPr>
          <p:cNvPr id="4" name="Group 3"/>
          <p:cNvGrpSpPr/>
          <p:nvPr/>
        </p:nvGrpSpPr>
        <p:grpSpPr>
          <a:xfrm>
            <a:off x="838200" y="193026"/>
            <a:ext cx="11049000" cy="634855"/>
            <a:chOff x="487094" y="1395014"/>
            <a:chExt cx="10690868" cy="634855"/>
          </a:xfrm>
          <a:scene3d>
            <a:camera prst="orthographicFront">
              <a:rot lat="0" lon="0" rev="0"/>
            </a:camera>
            <a:lightRig rig="contrasting" dir="t">
              <a:rot lat="0" lon="0" rev="1200000"/>
            </a:lightRig>
          </a:scene3d>
        </p:grpSpPr>
        <p:sp>
          <p:nvSpPr>
            <p:cNvPr id="5" name="Snip Diagonal Corner Rectangle 4"/>
            <p:cNvSpPr/>
            <p:nvPr/>
          </p:nvSpPr>
          <p:spPr>
            <a:xfrm rot="5400000">
              <a:off x="5515100" y="-3632992"/>
              <a:ext cx="634855" cy="10690868"/>
            </a:xfrm>
            <a:prstGeom prst="snip2DiagRect">
              <a:avLst/>
            </a:prstGeom>
            <a:sp3d contourW="19050" prstMaterial="metal">
              <a:bevelT w="88900" h="203200"/>
              <a:bevelB w="165100" h="254000"/>
            </a:sp3d>
          </p:spPr>
          <p:style>
            <a:lnRef idx="0">
              <a:schemeClr val="accent3">
                <a:tint val="40000"/>
                <a:alpha val="90000"/>
                <a:hueOff val="1352761"/>
                <a:satOff val="66667"/>
                <a:lumOff val="1186"/>
                <a:alphaOff val="0"/>
              </a:schemeClr>
            </a:lnRef>
            <a:fillRef idx="1">
              <a:schemeClr val="accent3">
                <a:tint val="40000"/>
                <a:alpha val="90000"/>
                <a:hueOff val="1352761"/>
                <a:satOff val="66667"/>
                <a:lumOff val="1186"/>
                <a:alphaOff val="0"/>
              </a:schemeClr>
            </a:fillRef>
            <a:effectRef idx="0">
              <a:schemeClr val="accent3">
                <a:tint val="40000"/>
                <a:alpha val="90000"/>
                <a:hueOff val="1352761"/>
                <a:satOff val="66667"/>
                <a:lumOff val="1186"/>
                <a:alphaOff val="0"/>
              </a:schemeClr>
            </a:effectRef>
            <a:fontRef idx="minor">
              <a:schemeClr val="dk1">
                <a:hueOff val="0"/>
                <a:satOff val="0"/>
                <a:lumOff val="0"/>
                <a:alphaOff val="0"/>
              </a:schemeClr>
            </a:fontRef>
          </p:style>
        </p:sp>
        <p:sp>
          <p:nvSpPr>
            <p:cNvPr id="6" name="Snip Diagonal Corner Rectangle 4"/>
            <p:cNvSpPr/>
            <p:nvPr/>
          </p:nvSpPr>
          <p:spPr>
            <a:xfrm>
              <a:off x="540000" y="1447920"/>
              <a:ext cx="10585056" cy="52904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under the </a:t>
              </a:r>
              <a:r>
                <a:rPr lang="en-US" sz="3200" b="1" kern="1200"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Ranas</a:t>
              </a: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grpSp>
        <p:nvGrpSpPr>
          <p:cNvPr id="7" name="Group 6"/>
          <p:cNvGrpSpPr/>
          <p:nvPr/>
        </p:nvGrpSpPr>
        <p:grpSpPr>
          <a:xfrm>
            <a:off x="1007296" y="273765"/>
            <a:ext cx="1109607" cy="473375"/>
            <a:chOff x="604760" y="1475754"/>
            <a:chExt cx="1109607" cy="473375"/>
          </a:xfrm>
          <a:scene3d>
            <a:camera prst="orthographicFront">
              <a:rot lat="0" lon="0" rev="0"/>
            </a:camera>
            <a:lightRig rig="contrasting" dir="t">
              <a:rot lat="0" lon="0" rev="1200000"/>
            </a:lightRig>
          </a:scene3d>
        </p:grpSpPr>
        <p:sp>
          <p:nvSpPr>
            <p:cNvPr id="8" name="Oval 7"/>
            <p:cNvSpPr/>
            <p:nvPr/>
          </p:nvSpPr>
          <p:spPr>
            <a:xfrm>
              <a:off x="604760" y="1475754"/>
              <a:ext cx="1109607" cy="473375"/>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1084240"/>
                <a:satOff val="40000"/>
                <a:lumOff val="-5882"/>
                <a:alphaOff val="0"/>
              </a:schemeClr>
            </a:fillRef>
            <a:effectRef idx="2">
              <a:schemeClr val="accent3">
                <a:hueOff val="1084240"/>
                <a:satOff val="40000"/>
                <a:lumOff val="-5882"/>
                <a:alphaOff val="0"/>
              </a:schemeClr>
            </a:effectRef>
            <a:fontRef idx="minor">
              <a:schemeClr val="lt1"/>
            </a:fontRef>
          </p:style>
        </p:sp>
        <p:sp>
          <p:nvSpPr>
            <p:cNvPr id="9" name="Oval 4"/>
            <p:cNvSpPr/>
            <p:nvPr/>
          </p:nvSpPr>
          <p:spPr>
            <a:xfrm>
              <a:off x="767258" y="1545078"/>
              <a:ext cx="784611" cy="3347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3</a:t>
              </a:r>
              <a:endParaRPr lang="en-US" sz="1800" b="1" kern="1200" cap="none" spc="0" dirty="0">
                <a:ln w="9525">
                  <a:prstDash val="solid"/>
                </a:ln>
                <a:effectLst>
                  <a:outerShdw blurRad="12700" dist="38100" dir="2700000" algn="tl" rotWithShape="0">
                    <a:schemeClr val="bg1">
                      <a:lumMod val="50000"/>
                    </a:schemeClr>
                  </a:outerShdw>
                </a:effectLst>
              </a:endParaRPr>
            </a:p>
          </p:txBody>
        </p:sp>
      </p:grpSp>
      <p:pic>
        <p:nvPicPr>
          <p:cNvPr id="2050" name="Picture 2" descr="https://tse2.mm.bing.net/th?id=OIP.pgtFXn9csUNanBc_vSmC2AHaEI&amp;pid=Api&amp;P=0&amp;w=306&amp;h=1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854" y="1043709"/>
            <a:ext cx="5379316" cy="29885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1.bp.blogspot.com/-tBF-UJWh0VE/WRRnb8cegII/AAAAAAAAAJg/Ql8fbvhYzGc7fjMVsP0VTp_dyXvCWgcOwCPcB/s640/main-qimg-57eed6e136476e82cdbb98edc055b9c6%2B%25281%25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22" y="3695080"/>
            <a:ext cx="4436686" cy="23045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25497" y="4114863"/>
            <a:ext cx="6317673" cy="1200329"/>
          </a:xfrm>
          <a:prstGeom prst="rect">
            <a:avLst/>
          </a:prstGeom>
        </p:spPr>
        <p:txBody>
          <a:bodyPr wrap="square">
            <a:spAutoFit/>
          </a:bodyPr>
          <a:lstStyle/>
          <a:p>
            <a:pPr marL="285750" indent="-285750" algn="just">
              <a:buFont typeface="Wingdings" panose="05000000000000000000" pitchFamily="2" charset="2"/>
              <a:buChar char="Ø"/>
            </a:pPr>
            <a:r>
              <a:rPr lang="en-US" dirty="0" smtClean="0">
                <a:solidFill>
                  <a:srgbClr val="000000"/>
                </a:solidFill>
                <a:latin typeface="Roboto"/>
              </a:rPr>
              <a:t>The </a:t>
            </a:r>
            <a:r>
              <a:rPr lang="en-US" dirty="0">
                <a:solidFill>
                  <a:srgbClr val="000000"/>
                </a:solidFill>
                <a:latin typeface="Roboto"/>
              </a:rPr>
              <a:t>treaty, signed by </a:t>
            </a:r>
            <a:r>
              <a:rPr lang="en-US" b="1" dirty="0">
                <a:solidFill>
                  <a:srgbClr val="000000"/>
                </a:solidFill>
                <a:latin typeface="Roboto"/>
              </a:rPr>
              <a:t>Parish Bradshaw </a:t>
            </a:r>
            <a:r>
              <a:rPr lang="en-US" dirty="0">
                <a:solidFill>
                  <a:srgbClr val="000000"/>
                </a:solidFill>
                <a:latin typeface="Roboto"/>
              </a:rPr>
              <a:t>for the Company and </a:t>
            </a:r>
            <a:r>
              <a:rPr lang="en-US" b="1" dirty="0">
                <a:solidFill>
                  <a:srgbClr val="000000"/>
                </a:solidFill>
                <a:latin typeface="Roboto"/>
              </a:rPr>
              <a:t>Raj Guru </a:t>
            </a:r>
            <a:r>
              <a:rPr lang="en-US" b="1" dirty="0" err="1">
                <a:solidFill>
                  <a:srgbClr val="000000"/>
                </a:solidFill>
                <a:latin typeface="Roboto"/>
              </a:rPr>
              <a:t>Gajaraj</a:t>
            </a:r>
            <a:r>
              <a:rPr lang="en-US" b="1" dirty="0">
                <a:solidFill>
                  <a:srgbClr val="000000"/>
                </a:solidFill>
                <a:latin typeface="Roboto"/>
              </a:rPr>
              <a:t> Mishra </a:t>
            </a:r>
            <a:r>
              <a:rPr lang="en-US" dirty="0">
                <a:solidFill>
                  <a:srgbClr val="000000"/>
                </a:solidFill>
                <a:latin typeface="Roboto"/>
              </a:rPr>
              <a:t>on behalf of Nepal, largely set out the parameters for Nepal’s foreign policy during the British Raj.</a:t>
            </a:r>
            <a:endParaRPr lang="en-US" dirty="0"/>
          </a:p>
        </p:txBody>
      </p:sp>
      <p:sp>
        <p:nvSpPr>
          <p:cNvPr id="10" name="Rectangle 9"/>
          <p:cNvSpPr/>
          <p:nvPr/>
        </p:nvSpPr>
        <p:spPr>
          <a:xfrm>
            <a:off x="5301889" y="5252296"/>
            <a:ext cx="6159700" cy="369332"/>
          </a:xfrm>
          <a:prstGeom prst="rect">
            <a:avLst/>
          </a:prstGeom>
          <a:solidFill>
            <a:srgbClr val="FFFF00">
              <a:alpha val="62000"/>
            </a:srgbClr>
          </a:solidFill>
        </p:spPr>
        <p:txBody>
          <a:bodyPr wrap="none">
            <a:spAutoFit/>
          </a:bodyPr>
          <a:lstStyle/>
          <a:p>
            <a:pPr marL="171450" indent="-171450">
              <a:buFont typeface="Wingdings" panose="05000000000000000000" pitchFamily="2" charset="2"/>
              <a:buChar char="Ø"/>
            </a:pPr>
            <a:r>
              <a:rPr lang="en-US" dirty="0" smtClean="0">
                <a:latin typeface="Times New Roman" panose="02020603050405020304" pitchFamily="18" charset="0"/>
                <a:ea typeface="SimSun" panose="02010600030101010101" pitchFamily="2" charset="-122"/>
              </a:rPr>
              <a:t> </a:t>
            </a:r>
            <a:r>
              <a:rPr lang="en-US" b="1" dirty="0" smtClean="0">
                <a:latin typeface="Times New Roman" panose="02020603050405020304" pitchFamily="18" charset="0"/>
                <a:ea typeface="SimSun" panose="02010600030101010101" pitchFamily="2" charset="-122"/>
              </a:rPr>
              <a:t>Nepal </a:t>
            </a:r>
            <a:r>
              <a:rPr lang="en-US" b="1" dirty="0">
                <a:latin typeface="Times New Roman" panose="02020603050405020304" pitchFamily="18" charset="0"/>
                <a:ea typeface="SimSun" panose="02010600030101010101" pitchFamily="2" charset="-122"/>
              </a:rPr>
              <a:t>was a kind of political dependency of Great Britain</a:t>
            </a:r>
            <a:r>
              <a:rPr lang="en-US" sz="1200" b="1" dirty="0">
                <a:latin typeface="Times New Roman" panose="02020603050405020304" pitchFamily="18" charset="0"/>
                <a:ea typeface="SimSun" panose="02010600030101010101" pitchFamily="2" charset="-122"/>
              </a:rPr>
              <a:t>, </a:t>
            </a:r>
            <a:endParaRPr lang="en-US" b="1" dirty="0"/>
          </a:p>
        </p:txBody>
      </p:sp>
      <p:sp>
        <p:nvSpPr>
          <p:cNvPr id="11" name="Rectangle 10"/>
          <p:cNvSpPr/>
          <p:nvPr/>
        </p:nvSpPr>
        <p:spPr>
          <a:xfrm>
            <a:off x="5301889" y="5796936"/>
            <a:ext cx="6585311" cy="405367"/>
          </a:xfrm>
          <a:prstGeom prst="rect">
            <a:avLst/>
          </a:prstGeom>
          <a:solidFill>
            <a:srgbClr val="FFC000">
              <a:alpha val="41000"/>
            </a:srgbClr>
          </a:solidFill>
        </p:spPr>
        <p:txBody>
          <a:bodyPr wrap="square">
            <a:spAutoFit/>
          </a:bodyPr>
          <a:lstStyle/>
          <a:p>
            <a:pPr marL="171450" indent="-171450" algn="just">
              <a:lnSpc>
                <a:spcPct val="107000"/>
              </a:lnSpc>
              <a:spcAft>
                <a:spcPts val="800"/>
              </a:spcAft>
              <a:buFont typeface="Wingdings" panose="05000000000000000000" pitchFamily="2" charset="2"/>
              <a:buChar char="Ø"/>
            </a:pP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2000" b="1" dirty="0">
                <a:latin typeface="Times New Roman" panose="02020603050405020304" pitchFamily="18" charset="0"/>
                <a:ea typeface="SimSun" panose="02010600030101010101" pitchFamily="2" charset="-122"/>
                <a:cs typeface="Times New Roman" panose="02020603050405020304" pitchFamily="18" charset="0"/>
              </a:rPr>
              <a:t>balance of </a:t>
            </a:r>
            <a:r>
              <a:rPr lang="en-US" sz="2000" b="1" dirty="0" smtClean="0">
                <a:latin typeface="Times New Roman" panose="02020603050405020304" pitchFamily="18" charset="0"/>
                <a:ea typeface="SimSun" panose="02010600030101010101" pitchFamily="2" charset="-122"/>
                <a:cs typeface="Times New Roman" panose="02020603050405020304" pitchFamily="18" charset="0"/>
              </a:rPr>
              <a:t>power </a:t>
            </a:r>
            <a:r>
              <a:rPr lang="en-US" sz="2000" b="1" dirty="0">
                <a:latin typeface="Times New Roman" panose="02020603050405020304" pitchFamily="18" charset="0"/>
                <a:ea typeface="SimSun" panose="02010600030101010101" pitchFamily="2" charset="-122"/>
                <a:cs typeface="Times New Roman" panose="02020603050405020304" pitchFamily="18" charset="0"/>
              </a:rPr>
              <a:t>between China and British India.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Rectangle 11"/>
          <p:cNvSpPr/>
          <p:nvPr/>
        </p:nvSpPr>
        <p:spPr>
          <a:xfrm>
            <a:off x="36207" y="6254057"/>
            <a:ext cx="12155793" cy="454612"/>
          </a:xfrm>
          <a:prstGeom prst="rect">
            <a:avLst/>
          </a:prstGeom>
          <a:solidFill>
            <a:schemeClr val="tx1">
              <a:lumMod val="65000"/>
              <a:lumOff val="35000"/>
            </a:schemeClr>
          </a:solidFill>
        </p:spPr>
        <p:txBody>
          <a:bodyPr wrap="square">
            <a:spAutoFit/>
          </a:bodyPr>
          <a:lstStyle/>
          <a:p>
            <a:pPr algn="just">
              <a:lnSpc>
                <a:spcPct val="107000"/>
              </a:lnSpc>
              <a:spcAft>
                <a:spcPts val="800"/>
              </a:spcAft>
            </a:pPr>
            <a:r>
              <a:rPr lang="en-US" sz="2200" b="1" dirty="0">
                <a:solidFill>
                  <a:srgbClr val="FFFF00"/>
                </a:solidFill>
                <a:latin typeface="Times New Roman" panose="02020603050405020304" pitchFamily="18" charset="0"/>
                <a:ea typeface="SimSun" panose="02010600030101010101" pitchFamily="2" charset="-122"/>
                <a:cs typeface="Times New Roman" panose="02020603050405020304" pitchFamily="18" charset="0"/>
              </a:rPr>
              <a:t>Nepal under the </a:t>
            </a:r>
            <a:r>
              <a:rPr lang="en-US" sz="2200" b="1" dirty="0" err="1">
                <a:solidFill>
                  <a:srgbClr val="FFFF00"/>
                </a:solidFill>
                <a:latin typeface="Times New Roman" panose="02020603050405020304" pitchFamily="18" charset="0"/>
                <a:ea typeface="SimSun" panose="02010600030101010101" pitchFamily="2" charset="-122"/>
                <a:cs typeface="Times New Roman" panose="02020603050405020304" pitchFamily="18" charset="0"/>
              </a:rPr>
              <a:t>Ranas</a:t>
            </a:r>
            <a:r>
              <a:rPr lang="en-US" sz="2200" b="1" dirty="0">
                <a:solidFill>
                  <a:srgbClr val="FFFF00"/>
                </a:solidFill>
                <a:latin typeface="Times New Roman" panose="02020603050405020304" pitchFamily="18" charset="0"/>
                <a:ea typeface="SimSun" panose="02010600030101010101" pitchFamily="2" charset="-122"/>
                <a:cs typeface="Times New Roman" panose="02020603050405020304" pitchFamily="18" charset="0"/>
              </a:rPr>
              <a:t> remained, therefore, a dependency, but never became a colony of the British.</a:t>
            </a:r>
            <a:endParaRPr lang="en-US" sz="2200" b="1" dirty="0">
              <a:solidFill>
                <a:srgbClr val="FFFF00"/>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161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598" y="440405"/>
            <a:ext cx="11887201" cy="1548886"/>
          </a:xfrm>
          <a:prstGeom prst="rect">
            <a:avLst/>
          </a:prstGeom>
        </p:spPr>
        <p:txBody>
          <a:bodyPr wrap="square">
            <a:spAutoFit/>
          </a:bodyPr>
          <a:lstStyle/>
          <a:p>
            <a:pPr algn="just">
              <a:lnSpc>
                <a:spcPct val="107000"/>
              </a:lnSpc>
              <a:spcAft>
                <a:spcPts val="800"/>
              </a:spcAft>
            </a:pPr>
            <a:r>
              <a:rPr lang="en-US" sz="2400" b="1" dirty="0" err="1">
                <a:latin typeface="Times New Roman" panose="02020603050405020304" pitchFamily="18" charset="0"/>
                <a:ea typeface="SimSun" panose="02010600030101010101" pitchFamily="2" charset="-122"/>
                <a:cs typeface="Times New Roman" panose="02020603050405020304" pitchFamily="18" charset="0"/>
              </a:rPr>
              <a:t>Ranas</a:t>
            </a:r>
            <a:r>
              <a:rPr lang="en-US" sz="2400" b="1" dirty="0">
                <a:latin typeface="Times New Roman" panose="02020603050405020304" pitchFamily="18" charset="0"/>
                <a:ea typeface="SimSun" panose="02010600030101010101" pitchFamily="2" charset="-122"/>
                <a:cs typeface="Times New Roman" panose="02020603050405020304" pitchFamily="18" charset="0"/>
              </a:rPr>
              <a:t> had two main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frictions :</a:t>
            </a:r>
          </a:p>
          <a:p>
            <a:pPr algn="just">
              <a:lnSpc>
                <a:spcPct val="107000"/>
              </a:lnSpc>
              <a:spcAft>
                <a:spcPts val="800"/>
              </a:spcAft>
            </a:pPr>
            <a:r>
              <a:rPr lang="en-US" sz="2800" b="1" dirty="0" smtClean="0">
                <a:latin typeface="Times New Roman" panose="02020603050405020304" pitchFamily="18" charset="0"/>
                <a:ea typeface="SimSun" panose="02010600030101010101" pitchFamily="2" charset="-122"/>
                <a:cs typeface="Times New Roman" panose="02020603050405020304" pitchFamily="18" charset="0"/>
              </a:rPr>
              <a:t>a. The </a:t>
            </a:r>
            <a:r>
              <a:rPr lang="en-US" sz="2800" b="1" dirty="0">
                <a:latin typeface="Times New Roman" panose="02020603050405020304" pitchFamily="18" charset="0"/>
                <a:ea typeface="SimSun" panose="02010600030101010101" pitchFamily="2" charset="-122"/>
                <a:cs typeface="Times New Roman" panose="02020603050405020304" pitchFamily="18" charset="0"/>
              </a:rPr>
              <a:t>collection of revenues </a:t>
            </a:r>
            <a:endParaRPr lang="en-US" sz="2800" b="1"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b.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maintenance of law and order, the latter primarily in order to facilitate the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former </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304798" y="2080568"/>
            <a:ext cx="11684001" cy="646331"/>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rPr>
              <a:t>Jang </a:t>
            </a:r>
            <a:r>
              <a:rPr lang="en-US" b="1" dirty="0" err="1">
                <a:latin typeface="Times New Roman" panose="02020603050405020304" pitchFamily="18" charset="0"/>
                <a:ea typeface="SimSun" panose="02010600030101010101" pitchFamily="2" charset="-122"/>
              </a:rPr>
              <a:t>Bahadur</a:t>
            </a:r>
            <a:r>
              <a:rPr lang="en-US" b="1" dirty="0">
                <a:latin typeface="Times New Roman" panose="02020603050405020304" pitchFamily="18" charset="0"/>
                <a:ea typeface="SimSun" panose="02010600030101010101" pitchFamily="2" charset="-122"/>
              </a:rPr>
              <a:t> helped the British suppress the Mutiny in 1857-58 and received in return a few districts of the western </a:t>
            </a:r>
            <a:r>
              <a:rPr lang="en-US" b="1" dirty="0" err="1">
                <a:latin typeface="Times New Roman" panose="02020603050405020304" pitchFamily="18" charset="0"/>
                <a:ea typeface="SimSun" panose="02010600030101010101" pitchFamily="2" charset="-122"/>
              </a:rPr>
              <a:t>terai</a:t>
            </a:r>
            <a:r>
              <a:rPr lang="en-US" b="1" dirty="0">
                <a:latin typeface="Times New Roman" panose="02020603050405020304" pitchFamily="18" charset="0"/>
                <a:ea typeface="SimSun" panose="02010600030101010101" pitchFamily="2" charset="-122"/>
              </a:rPr>
              <a:t> (</a:t>
            </a:r>
            <a:r>
              <a:rPr lang="en-US" b="1" dirty="0" err="1">
                <a:latin typeface="Times New Roman" panose="02020603050405020304" pitchFamily="18" charset="0"/>
                <a:ea typeface="SimSun" panose="02010600030101010101" pitchFamily="2" charset="-122"/>
              </a:rPr>
              <a:t>Naya</a:t>
            </a:r>
            <a:r>
              <a:rPr lang="en-US" b="1" dirty="0">
                <a:latin typeface="Times New Roman" panose="02020603050405020304" pitchFamily="18" charset="0"/>
                <a:ea typeface="SimSun" panose="02010600030101010101" pitchFamily="2" charset="-122"/>
              </a:rPr>
              <a:t> </a:t>
            </a:r>
            <a:r>
              <a:rPr lang="en-US" b="1" dirty="0" err="1">
                <a:latin typeface="Times New Roman" panose="02020603050405020304" pitchFamily="18" charset="0"/>
                <a:ea typeface="SimSun" panose="02010600030101010101" pitchFamily="2" charset="-122"/>
              </a:rPr>
              <a:t>Muluk</a:t>
            </a:r>
            <a:r>
              <a:rPr lang="en-US" b="1" dirty="0">
                <a:latin typeface="Times New Roman" panose="02020603050405020304" pitchFamily="18" charset="0"/>
                <a:ea typeface="SimSun" panose="02010600030101010101" pitchFamily="2" charset="-122"/>
              </a:rPr>
              <a:t>) </a:t>
            </a: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5" y="2818176"/>
            <a:ext cx="6871854" cy="3409375"/>
          </a:xfrm>
          <a:prstGeom prst="rect">
            <a:avLst/>
          </a:prstGeom>
        </p:spPr>
      </p:pic>
      <p:pic>
        <p:nvPicPr>
          <p:cNvPr id="3074" name="Picture 2" descr="https://upload.wikimedia.org/wikipedia/commons/thumb/e/ec/Naya_Muluk.png/300px-Naya_Mulu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8316" y="2960053"/>
            <a:ext cx="3802496" cy="330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4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8" y="858001"/>
            <a:ext cx="11637819" cy="2170851"/>
          </a:xfrm>
          <a:prstGeom prst="rect">
            <a:avLst/>
          </a:prstGeom>
        </p:spPr>
        <p:txBody>
          <a:bodyPr wrap="square">
            <a:spAutoFit/>
          </a:bodyPr>
          <a:lstStyle/>
          <a:p>
            <a:pPr marL="171450" indent="-171450" algn="just">
              <a:lnSpc>
                <a:spcPct val="107000"/>
              </a:lnSpc>
              <a:spcAft>
                <a:spcPts val="800"/>
              </a:spcAft>
              <a:buFont typeface="Wingdings" panose="05000000000000000000" pitchFamily="2" charset="2"/>
              <a:buChar char="Ø"/>
            </a:pPr>
            <a:r>
              <a:rPr lang="en-US" sz="2000" dirty="0">
                <a:latin typeface="Times New Roman" panose="02020603050405020304" pitchFamily="18" charset="0"/>
                <a:ea typeface="SimSun" panose="02010600030101010101" pitchFamily="2" charset="-122"/>
                <a:cs typeface="Times New Roman" panose="02020603050405020304" pitchFamily="18" charset="0"/>
              </a:rPr>
              <a:t>The granting of government employment as a </a:t>
            </a:r>
            <a:r>
              <a:rPr lang="en-US" sz="2000" b="1" dirty="0">
                <a:latin typeface="Times New Roman" panose="02020603050405020304" pitchFamily="18" charset="0"/>
                <a:ea typeface="SimSun" panose="02010600030101010101" pitchFamily="2" charset="-122"/>
                <a:cs typeface="Times New Roman" panose="02020603050405020304" pitchFamily="18" charset="0"/>
              </a:rPr>
              <a:t>form of patronage </a:t>
            </a:r>
            <a:r>
              <a:rPr lang="en-US" sz="2000" dirty="0">
                <a:latin typeface="Times New Roman" panose="02020603050405020304" pitchFamily="18" charset="0"/>
                <a:ea typeface="SimSun" panose="02010600030101010101" pitchFamily="2" charset="-122"/>
                <a:cs typeface="Times New Roman" panose="02020603050405020304" pitchFamily="18" charset="0"/>
              </a:rPr>
              <a:t>was probably important as à means of ensuring </a:t>
            </a:r>
            <a:r>
              <a:rPr lang="en-US" sz="2000" b="1" dirty="0">
                <a:latin typeface="Times New Roman" panose="02020603050405020304" pitchFamily="18" charset="0"/>
                <a:ea typeface="SimSun" panose="02010600030101010101" pitchFamily="2" charset="-122"/>
                <a:cs typeface="Times New Roman" panose="02020603050405020304" pitchFamily="18" charset="0"/>
              </a:rPr>
              <a:t>the co-operation of important local families </a:t>
            </a:r>
            <a:r>
              <a:rPr lang="en-US" sz="2000" dirty="0">
                <a:latin typeface="Times New Roman" panose="02020603050405020304" pitchFamily="18" charset="0"/>
                <a:ea typeface="SimSun" panose="02010600030101010101" pitchFamily="2" charset="-122"/>
                <a:cs typeface="Times New Roman" panose="02020603050405020304" pitchFamily="18" charset="0"/>
              </a:rPr>
              <a:t>in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maintenance of law and order </a:t>
            </a:r>
            <a:r>
              <a:rPr lang="en-US" sz="2000" dirty="0">
                <a:latin typeface="Times New Roman" panose="02020603050405020304" pitchFamily="18" charset="0"/>
                <a:ea typeface="SimSun" panose="02010600030101010101" pitchFamily="2" charset="-122"/>
                <a:cs typeface="Times New Roman" panose="02020603050405020304" pitchFamily="18" charset="0"/>
              </a:rPr>
              <a:t>and the </a:t>
            </a:r>
            <a:r>
              <a:rPr lang="en-US" sz="2000" b="1" dirty="0">
                <a:latin typeface="Times New Roman" panose="02020603050405020304" pitchFamily="18" charset="0"/>
                <a:ea typeface="SimSun" panose="02010600030101010101" pitchFamily="2" charset="-122"/>
                <a:cs typeface="Times New Roman" panose="02020603050405020304" pitchFamily="18" charset="0"/>
              </a:rPr>
              <a:t>adequate collection of taxes in the villages</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p>
          <a:p>
            <a:pPr marL="171450" indent="-171450" algn="just">
              <a:lnSpc>
                <a:spcPct val="107000"/>
              </a:lnSpc>
              <a:spcAft>
                <a:spcPts val="800"/>
              </a:spcAft>
              <a:buFont typeface="Wingdings" panose="05000000000000000000" pitchFamily="2" charset="2"/>
              <a:buChar char="Ø"/>
            </a:pPr>
            <a:r>
              <a:rPr lang="en-US" sz="2000" dirty="0">
                <a:latin typeface="Times New Roman" panose="02020603050405020304" pitchFamily="18" charset="0"/>
                <a:ea typeface="SimSun" panose="02010600030101010101" pitchFamily="2" charset="-122"/>
                <a:cs typeface="Times New Roman" panose="02020603050405020304" pitchFamily="18" charset="0"/>
              </a:rPr>
              <a:t>There were </a:t>
            </a:r>
            <a:r>
              <a:rPr lang="en-US" sz="2000" b="1" dirty="0">
                <a:latin typeface="Times New Roman" panose="02020603050405020304" pitchFamily="18" charset="0"/>
                <a:ea typeface="SimSun" panose="02010600030101010101" pitchFamily="2" charset="-122"/>
                <a:cs typeface="Times New Roman" panose="02020603050405020304" pitchFamily="18" charset="0"/>
              </a:rPr>
              <a:t>no rules </a:t>
            </a:r>
            <a:r>
              <a:rPr lang="en-US" sz="2000" dirty="0">
                <a:latin typeface="Times New Roman" panose="02020603050405020304" pitchFamily="18" charset="0"/>
                <a:ea typeface="SimSun" panose="02010600030101010101" pitchFamily="2" charset="-122"/>
                <a:cs typeface="Times New Roman" panose="02020603050405020304" pitchFamily="18" charset="0"/>
              </a:rPr>
              <a:t>regarding qualifications, </a:t>
            </a:r>
            <a:r>
              <a:rPr lang="en-US" sz="2000" b="1" dirty="0">
                <a:latin typeface="Times New Roman" panose="02020603050405020304" pitchFamily="18" charset="0"/>
                <a:ea typeface="SimSun" panose="02010600030101010101" pitchFamily="2" charset="-122"/>
                <a:cs typeface="Times New Roman" panose="02020603050405020304" pitchFamily="18" charset="0"/>
              </a:rPr>
              <a:t>nor any formal competition </a:t>
            </a:r>
            <a:r>
              <a:rPr lang="en-US" sz="2000" dirty="0">
                <a:latin typeface="Times New Roman" panose="02020603050405020304" pitchFamily="18" charset="0"/>
                <a:ea typeface="SimSun" panose="02010600030101010101" pitchFamily="2" charset="-122"/>
                <a:cs typeface="Times New Roman" panose="02020603050405020304" pitchFamily="18" charset="0"/>
              </a:rPr>
              <a:t>for </a:t>
            </a:r>
            <a:r>
              <a:rPr lang="en-US" sz="2000" b="1" dirty="0">
                <a:latin typeface="Times New Roman" panose="02020603050405020304" pitchFamily="18" charset="0"/>
                <a:ea typeface="SimSun" panose="02010600030101010101" pitchFamily="2" charset="-122"/>
                <a:cs typeface="Times New Roman" panose="02020603050405020304" pitchFamily="18" charset="0"/>
              </a:rPr>
              <a:t>administrative posts</a:t>
            </a:r>
            <a:r>
              <a:rPr lang="en-US" sz="2000" dirty="0">
                <a:latin typeface="Times New Roman" panose="02020603050405020304" pitchFamily="18" charset="0"/>
                <a:ea typeface="SimSun" panose="02010600030101010101" pitchFamily="2" charset="-122"/>
                <a:cs typeface="Times New Roman" panose="02020603050405020304" pitchFamily="18" charset="0"/>
              </a:rPr>
              <a:t>; all appointments, furthermore, were regarded as </a:t>
            </a:r>
            <a:r>
              <a:rPr lang="en-US" sz="2000" b="1" dirty="0">
                <a:latin typeface="Times New Roman" panose="02020603050405020304" pitchFamily="18" charset="0"/>
                <a:ea typeface="SimSun" panose="02010600030101010101" pitchFamily="2" charset="-122"/>
                <a:cs typeface="Times New Roman" panose="02020603050405020304" pitchFamily="18" charset="0"/>
              </a:rPr>
              <a:t>valid for one year, </a:t>
            </a:r>
            <a:r>
              <a:rPr lang="en-US" sz="2000" dirty="0">
                <a:latin typeface="Times New Roman" panose="02020603050405020304" pitchFamily="18" charset="0"/>
                <a:ea typeface="SimSun" panose="02010600030101010101" pitchFamily="2" charset="-122"/>
                <a:cs typeface="Times New Roman" panose="02020603050405020304" pitchFamily="18" charset="0"/>
              </a:rPr>
              <a:t>and could therefore </a:t>
            </a:r>
            <a:r>
              <a:rPr lang="en-US" sz="2000" b="1" dirty="0">
                <a:latin typeface="Times New Roman" panose="02020603050405020304" pitchFamily="18" charset="0"/>
                <a:ea typeface="SimSun" panose="02010600030101010101" pitchFamily="2" charset="-122"/>
                <a:cs typeface="Times New Roman" panose="02020603050405020304" pitchFamily="18" charset="0"/>
              </a:rPr>
              <a:t>be renewed or terminated after such time.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332508" y="4473095"/>
            <a:ext cx="11573165" cy="830997"/>
          </a:xfrm>
          <a:prstGeom prst="rect">
            <a:avLst/>
          </a:prstGeom>
        </p:spPr>
        <p:txBody>
          <a:bodyPr wrap="square">
            <a:spAutoFit/>
          </a:bodyPr>
          <a:lstStyle/>
          <a:p>
            <a:pPr marL="171450" indent="-171450">
              <a:buFont typeface="Wingdings" panose="05000000000000000000" pitchFamily="2" charset="2"/>
              <a:buChar char="Ø"/>
            </a:pPr>
            <a:r>
              <a:rPr lang="en-US" sz="2400" dirty="0">
                <a:latin typeface="Times New Roman" panose="02020603050405020304" pitchFamily="18" charset="0"/>
                <a:ea typeface="SimSun" panose="02010600030101010101" pitchFamily="2" charset="-122"/>
              </a:rPr>
              <a:t>In many respects the structure of the administration under the </a:t>
            </a:r>
            <a:r>
              <a:rPr lang="en-US" sz="2400" dirty="0" err="1">
                <a:latin typeface="Times New Roman" panose="02020603050405020304" pitchFamily="18" charset="0"/>
                <a:ea typeface="SimSun" panose="02010600030101010101" pitchFamily="2" charset="-122"/>
              </a:rPr>
              <a:t>Ranas</a:t>
            </a:r>
            <a:r>
              <a:rPr lang="en-US" sz="2400" dirty="0">
                <a:latin typeface="Times New Roman" panose="02020603050405020304" pitchFamily="18" charset="0"/>
                <a:ea typeface="SimSun" panose="02010600030101010101" pitchFamily="2" charset="-122"/>
              </a:rPr>
              <a:t> in Nepal resembled that of the Moghuls in India </a:t>
            </a:r>
            <a:endParaRPr lang="en-US" sz="3600" dirty="0"/>
          </a:p>
        </p:txBody>
      </p:sp>
      <p:sp>
        <p:nvSpPr>
          <p:cNvPr id="4" name="Rectangle 3"/>
          <p:cNvSpPr/>
          <p:nvPr/>
        </p:nvSpPr>
        <p:spPr>
          <a:xfrm>
            <a:off x="193964" y="5304092"/>
            <a:ext cx="11776363" cy="1323439"/>
          </a:xfrm>
          <a:prstGeom prst="rect">
            <a:avLst/>
          </a:prstGeom>
        </p:spPr>
        <p:txBody>
          <a:bodyPr wrap="square">
            <a:spAutoFit/>
          </a:bodyPr>
          <a:lstStyle/>
          <a:p>
            <a:pPr marL="171450" indent="-171450" algn="just">
              <a:buFont typeface="Wingdings" panose="05000000000000000000" pitchFamily="2" charset="2"/>
              <a:buChar char="Ø"/>
            </a:pPr>
            <a:r>
              <a:rPr lang="en-US" sz="2000" dirty="0" smtClean="0">
                <a:latin typeface="Times New Roman" panose="02020603050405020304" pitchFamily="18" charset="0"/>
                <a:ea typeface="SimSun" panose="02010600030101010101" pitchFamily="2" charset="-122"/>
              </a:rPr>
              <a:t>   In </a:t>
            </a:r>
            <a:r>
              <a:rPr lang="en-US" sz="2000" dirty="0">
                <a:latin typeface="Times New Roman" panose="02020603050405020304" pitchFamily="18" charset="0"/>
                <a:ea typeface="SimSun" panose="02010600030101010101" pitchFamily="2" charset="-122"/>
              </a:rPr>
              <a:t>any: case,</a:t>
            </a:r>
            <a:r>
              <a:rPr lang="en-US" sz="2000" b="1" dirty="0">
                <a:latin typeface="Times New Roman" panose="02020603050405020304" pitchFamily="18" charset="0"/>
                <a:ea typeface="SimSun" panose="02010600030101010101" pitchFamily="2" charset="-122"/>
              </a:rPr>
              <a:t> the functions </a:t>
            </a:r>
            <a:r>
              <a:rPr lang="en-US" sz="2000" dirty="0">
                <a:latin typeface="Times New Roman" panose="02020603050405020304" pitchFamily="18" charset="0"/>
                <a:ea typeface="SimSun" panose="02010600030101010101" pitchFamily="2" charset="-122"/>
              </a:rPr>
              <a:t>of the </a:t>
            </a:r>
            <a:r>
              <a:rPr lang="en-US" sz="2000" b="1" dirty="0">
                <a:latin typeface="Times New Roman" panose="02020603050405020304" pitchFamily="18" charset="0"/>
                <a:ea typeface="SimSun" panose="02010600030101010101" pitchFamily="2" charset="-122"/>
              </a:rPr>
              <a:t>bureaucracy were primarily extractive and repressive rather than productive, </a:t>
            </a:r>
            <a:r>
              <a:rPr lang="en-US" sz="2000" dirty="0">
                <a:latin typeface="Times New Roman" panose="02020603050405020304" pitchFamily="18" charset="0"/>
                <a:ea typeface="SimSun" panose="02010600030101010101" pitchFamily="2" charset="-122"/>
              </a:rPr>
              <a:t>in the sense that the </a:t>
            </a:r>
            <a:r>
              <a:rPr lang="en-US" sz="2000" b="1" dirty="0">
                <a:latin typeface="Times New Roman" panose="02020603050405020304" pitchFamily="18" charset="0"/>
                <a:ea typeface="SimSun" panose="02010600030101010101" pitchFamily="2" charset="-122"/>
              </a:rPr>
              <a:t>bureaucracy was concerned </a:t>
            </a:r>
            <a:r>
              <a:rPr lang="en-US" sz="2000" dirty="0">
                <a:latin typeface="Times New Roman" panose="02020603050405020304" pitchFamily="18" charset="0"/>
                <a:ea typeface="SimSun" panose="02010600030101010101" pitchFamily="2" charset="-122"/>
              </a:rPr>
              <a:t>with the </a:t>
            </a:r>
            <a:r>
              <a:rPr lang="en-US" sz="2000" b="1" dirty="0">
                <a:latin typeface="Times New Roman" panose="02020603050405020304" pitchFamily="18" charset="0"/>
                <a:ea typeface="SimSun" panose="02010600030101010101" pitchFamily="2" charset="-122"/>
              </a:rPr>
              <a:t>collection of revenue </a:t>
            </a:r>
            <a:r>
              <a:rPr lang="en-US" sz="2000" dirty="0">
                <a:latin typeface="Times New Roman" panose="02020603050405020304" pitchFamily="18" charset="0"/>
                <a:ea typeface="SimSun" panose="02010600030101010101" pitchFamily="2" charset="-122"/>
              </a:rPr>
              <a:t>and the </a:t>
            </a:r>
            <a:r>
              <a:rPr lang="en-US" sz="2000" b="1" dirty="0">
                <a:latin typeface="Times New Roman" panose="02020603050405020304" pitchFamily="18" charset="0"/>
                <a:ea typeface="SimSun" panose="02010600030101010101" pitchFamily="2" charset="-122"/>
              </a:rPr>
              <a:t>maintenance of law and order rather than with increasing productivity and improving the country's economic base. </a:t>
            </a:r>
            <a:endParaRPr lang="en-US" sz="3200" b="1" dirty="0"/>
          </a:p>
        </p:txBody>
      </p:sp>
      <p:sp>
        <p:nvSpPr>
          <p:cNvPr id="5" name="Rectangle 4"/>
          <p:cNvSpPr/>
          <p:nvPr/>
        </p:nvSpPr>
        <p:spPr>
          <a:xfrm>
            <a:off x="332508" y="3090793"/>
            <a:ext cx="11637819" cy="1277850"/>
          </a:xfrm>
          <a:prstGeom prst="rect">
            <a:avLst/>
          </a:prstGeom>
        </p:spPr>
        <p:txBody>
          <a:bodyPr wrap="square">
            <a:spAutoFit/>
          </a:bodyPr>
          <a:lstStyle/>
          <a:p>
            <a:pPr marL="171450" indent="-171450" algn="just">
              <a:lnSpc>
                <a:spcPct val="107000"/>
              </a:lnSpc>
              <a:spcAft>
                <a:spcPts val="800"/>
              </a:spcAft>
              <a:buFont typeface="Wingdings" panose="05000000000000000000" pitchFamily="2" charset="2"/>
              <a:buChar char="Ø"/>
            </a:pP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Uncertainty </a:t>
            </a:r>
            <a:r>
              <a:rPr lang="en-US" sz="2400" b="1" dirty="0">
                <a:latin typeface="Times New Roman" panose="02020603050405020304" pitchFamily="18" charset="0"/>
                <a:ea typeface="SimSun" panose="02010600030101010101" pitchFamily="2" charset="-122"/>
                <a:cs typeface="Times New Roman" panose="02020603050405020304" pitchFamily="18" charset="0"/>
              </a:rPr>
              <a:t>regarding government employment, at all levels</a:t>
            </a:r>
            <a:r>
              <a:rPr lang="en-US" sz="2400" dirty="0">
                <a:latin typeface="Times New Roman" panose="02020603050405020304" pitchFamily="18" charset="0"/>
                <a:ea typeface="SimSun" panose="02010600030101010101" pitchFamily="2" charset="-122"/>
                <a:cs typeface="Times New Roman" panose="02020603050405020304" pitchFamily="18" charset="0"/>
              </a:rPr>
              <a:t>, ensured that considerations of patronage and </a:t>
            </a:r>
            <a:r>
              <a:rPr lang="en-US" sz="2400" dirty="0" err="1">
                <a:latin typeface="Times New Roman" panose="02020603050405020304" pitchFamily="18" charset="0"/>
                <a:ea typeface="SimSun" panose="02010600030101010101" pitchFamily="2" charset="-122"/>
                <a:cs typeface="Times New Roman" panose="02020603050405020304" pitchFamily="18" charset="0"/>
              </a:rPr>
              <a:t>clientship</a:t>
            </a:r>
            <a:r>
              <a:rPr lang="en-US" sz="2400" dirty="0">
                <a:latin typeface="Times New Roman" panose="02020603050405020304" pitchFamily="18" charset="0"/>
                <a:ea typeface="SimSun" panose="02010600030101010101" pitchFamily="2" charset="-122"/>
                <a:cs typeface="Times New Roman" panose="02020603050405020304" pitchFamily="18" charset="0"/>
              </a:rPr>
              <a:t> rather than merit or efficiency determined the period of time any individual held a particular post and the possibilities for promotion.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TextBox 5"/>
          <p:cNvSpPr txBox="1"/>
          <p:nvPr/>
        </p:nvSpPr>
        <p:spPr>
          <a:xfrm>
            <a:off x="2613891" y="120073"/>
            <a:ext cx="6410036" cy="523220"/>
          </a:xfrm>
          <a:prstGeom prst="rect">
            <a:avLst/>
          </a:prstGeom>
          <a:solidFill>
            <a:srgbClr val="FFFF00"/>
          </a:solidFill>
        </p:spPr>
        <p:txBody>
          <a:bodyPr wrap="square" rtlCol="0">
            <a:spAutoFit/>
          </a:bodyPr>
          <a:lstStyle/>
          <a:p>
            <a:r>
              <a:rPr lang="en-US" sz="2800" dirty="0" smtClean="0">
                <a:latin typeface="Algerian" panose="04020705040A02060702" pitchFamily="82" charset="0"/>
              </a:rPr>
              <a:t>Few practices under </a:t>
            </a:r>
            <a:r>
              <a:rPr lang="en-US" sz="2800" dirty="0" err="1" smtClean="0">
                <a:latin typeface="Algerian" panose="04020705040A02060702" pitchFamily="82" charset="0"/>
              </a:rPr>
              <a:t>Ranas</a:t>
            </a:r>
            <a:r>
              <a:rPr lang="en-US" sz="2800" dirty="0" smtClean="0">
                <a:latin typeface="Algerian" panose="04020705040A02060702" pitchFamily="82" charset="0"/>
              </a:rPr>
              <a:t> Rules </a:t>
            </a:r>
            <a:endParaRPr lang="en-US" sz="2800" dirty="0">
              <a:latin typeface="Algerian" panose="04020705040A02060702" pitchFamily="82" charset="0"/>
            </a:endParaRPr>
          </a:p>
        </p:txBody>
      </p:sp>
    </p:spTree>
    <p:extLst>
      <p:ext uri="{BB962C8B-B14F-4D97-AF65-F5344CB8AC3E}">
        <p14:creationId xmlns:p14="http://schemas.microsoft.com/office/powerpoint/2010/main" val="262640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073" y="1262206"/>
            <a:ext cx="11566236" cy="5595794"/>
          </a:xfrm>
        </p:spPr>
        <p:txBody>
          <a:bodyPr>
            <a:normAutofit fontScale="92500"/>
          </a:bodyPr>
          <a:lstStyle/>
          <a:p>
            <a:r>
              <a:rPr lang="en-US" dirty="0">
                <a:latin typeface="Times New Roman" panose="02020603050405020304" pitchFamily="18" charset="0"/>
                <a:ea typeface="SimSun" panose="02010600030101010101" pitchFamily="2" charset="-122"/>
              </a:rPr>
              <a:t>The </a:t>
            </a:r>
            <a:r>
              <a:rPr lang="en-US" b="1" dirty="0">
                <a:latin typeface="Times New Roman" panose="02020603050405020304" pitchFamily="18" charset="0"/>
                <a:ea typeface="SimSun" panose="02010600030101010101" pitchFamily="2" charset="-122"/>
              </a:rPr>
              <a:t>extent of trade </a:t>
            </a:r>
            <a:r>
              <a:rPr lang="en-US" dirty="0">
                <a:latin typeface="Times New Roman" panose="02020603050405020304" pitchFamily="18" charset="0"/>
                <a:ea typeface="SimSun" panose="02010600030101010101" pitchFamily="2" charset="-122"/>
              </a:rPr>
              <a:t>between </a:t>
            </a:r>
            <a:r>
              <a:rPr lang="en-US" b="1" dirty="0">
                <a:latin typeface="Times New Roman" panose="02020603050405020304" pitchFamily="18" charset="0"/>
                <a:ea typeface="SimSun" panose="02010600030101010101" pitchFamily="2" charset="-122"/>
              </a:rPr>
              <a:t>Nepal and </a:t>
            </a:r>
            <a:r>
              <a:rPr lang="en-US" b="1" dirty="0" err="1">
                <a:latin typeface="Times New Roman" panose="02020603050405020304" pitchFamily="18" charset="0"/>
                <a:ea typeface="SimSun" panose="02010600030101010101" pitchFamily="2" charset="-122"/>
              </a:rPr>
              <a:t>neighbouring</a:t>
            </a:r>
            <a:r>
              <a:rPr lang="en-US" b="1" dirty="0">
                <a:latin typeface="Times New Roman" panose="02020603050405020304" pitchFamily="18" charset="0"/>
                <a:ea typeface="SimSun" panose="02010600030101010101" pitchFamily="2" charset="-122"/>
              </a:rPr>
              <a:t> Indian </a:t>
            </a:r>
            <a:r>
              <a:rPr lang="en-US" b="1" dirty="0" smtClean="0">
                <a:latin typeface="Times New Roman" panose="02020603050405020304" pitchFamily="18" charset="0"/>
                <a:ea typeface="SimSun" panose="02010600030101010101" pitchFamily="2" charset="-122"/>
              </a:rPr>
              <a:t>states</a:t>
            </a:r>
          </a:p>
          <a:p>
            <a:r>
              <a:rPr lang="en-US" dirty="0">
                <a:latin typeface="Times New Roman" panose="02020603050405020304" pitchFamily="18" charset="0"/>
                <a:ea typeface="SimSun" panose="02010600030101010101" pitchFamily="2" charset="-122"/>
              </a:rPr>
              <a:t> </a:t>
            </a:r>
            <a:r>
              <a:rPr lang="en-US" dirty="0" smtClean="0">
                <a:latin typeface="Times New Roman" panose="02020603050405020304" pitchFamily="18" charset="0"/>
                <a:ea typeface="SimSun" panose="02010600030101010101" pitchFamily="2" charset="-122"/>
              </a:rPr>
              <a:t>Considerable </a:t>
            </a:r>
            <a:r>
              <a:rPr lang="en-US" b="1" dirty="0">
                <a:latin typeface="Times New Roman" panose="02020603050405020304" pitchFamily="18" charset="0"/>
                <a:ea typeface="SimSun" panose="02010600030101010101" pitchFamily="2" charset="-122"/>
              </a:rPr>
              <a:t>balance of trade surplus </a:t>
            </a:r>
            <a:endParaRPr lang="en-US" b="1" dirty="0" smtClean="0">
              <a:latin typeface="Times New Roman" panose="02020603050405020304" pitchFamily="18" charset="0"/>
              <a:ea typeface="SimSun" panose="02010600030101010101" pitchFamily="2" charset="-122"/>
            </a:endParaRPr>
          </a:p>
          <a:p>
            <a:pPr marL="0" marR="0" algn="just">
              <a:lnSpc>
                <a:spcPct val="107000"/>
              </a:lnSpc>
              <a:spcBef>
                <a:spcPts val="0"/>
              </a:spcBef>
              <a:spcAft>
                <a:spcPts val="800"/>
              </a:spcAft>
            </a:pPr>
            <a:r>
              <a:rPr lang="en-US" dirty="0">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cs typeface="Times New Roman" panose="02020603050405020304" pitchFamily="18" charset="0"/>
              </a:rPr>
              <a:t>It is interesting to note that immediately prior to the </a:t>
            </a:r>
            <a:r>
              <a:rPr lang="en-US" b="1" dirty="0">
                <a:latin typeface="Times New Roman" panose="02020603050405020304" pitchFamily="18" charset="0"/>
                <a:ea typeface="SimSun" panose="02010600030101010101" pitchFamily="2" charset="-122"/>
                <a:cs typeface="Times New Roman" panose="02020603050405020304" pitchFamily="18" charset="0"/>
              </a:rPr>
              <a:t>war in 1815 </a:t>
            </a:r>
            <a:r>
              <a:rPr lang="en-US" dirty="0">
                <a:latin typeface="Times New Roman" panose="02020603050405020304" pitchFamily="18" charset="0"/>
                <a:ea typeface="SimSun" panose="02010600030101010101" pitchFamily="2" charset="-122"/>
                <a:cs typeface="Times New Roman" panose="02020603050405020304" pitchFamily="18" charset="0"/>
              </a:rPr>
              <a:t>the Company seems to have been able to </a:t>
            </a:r>
            <a:r>
              <a:rPr lang="en-US" b="1" dirty="0">
                <a:latin typeface="Times New Roman" panose="02020603050405020304" pitchFamily="18" charset="0"/>
                <a:ea typeface="SimSun" panose="02010600030101010101" pitchFamily="2" charset="-122"/>
                <a:cs typeface="Times New Roman" panose="02020603050405020304" pitchFamily="18" charset="0"/>
              </a:rPr>
              <a:t>recruit four 'Irregular Corps of Nepalese', </a:t>
            </a:r>
            <a:r>
              <a:rPr lang="en-US" dirty="0">
                <a:latin typeface="Times New Roman" panose="02020603050405020304" pitchFamily="18" charset="0"/>
                <a:ea typeface="SimSun" panose="02010600030101010101" pitchFamily="2" charset="-122"/>
                <a:cs typeface="Times New Roman" panose="02020603050405020304" pitchFamily="18" charset="0"/>
              </a:rPr>
              <a:t>totaling some </a:t>
            </a:r>
            <a:r>
              <a:rPr lang="en-US" b="1" dirty="0">
                <a:latin typeface="Times New Roman" panose="02020603050405020304" pitchFamily="18" charset="0"/>
                <a:ea typeface="SimSun" panose="02010600030101010101" pitchFamily="2" charset="-122"/>
                <a:cs typeface="Times New Roman" panose="02020603050405020304" pitchFamily="18" charset="0"/>
              </a:rPr>
              <a:t>5,000 men </a:t>
            </a:r>
            <a:r>
              <a:rPr lang="en-US" dirty="0">
                <a:latin typeface="Times New Roman" panose="02020603050405020304" pitchFamily="18" charset="0"/>
                <a:ea typeface="SimSun" panose="02010600030101010101" pitchFamily="2" charset="-122"/>
                <a:cs typeface="Times New Roman" panose="02020603050405020304" pitchFamily="18" charset="0"/>
              </a:rPr>
              <a:t>to take part in the invasion of Nepal!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r>
              <a:rPr lang="en-US" dirty="0" smtClean="0"/>
              <a:t> </a:t>
            </a:r>
            <a:r>
              <a:rPr lang="en-US" b="1" dirty="0">
                <a:latin typeface="Times New Roman" panose="02020603050405020304" pitchFamily="18" charset="0"/>
                <a:ea typeface="SimSun" panose="02010600030101010101" pitchFamily="2" charset="-122"/>
              </a:rPr>
              <a:t>During this period Nepal's trade with India grew </a:t>
            </a:r>
            <a:r>
              <a:rPr lang="en-US" b="1" dirty="0" smtClean="0">
                <a:latin typeface="Times New Roman" panose="02020603050405020304" pitchFamily="18" charset="0"/>
                <a:ea typeface="SimSun" panose="02010600030101010101" pitchFamily="2" charset="-122"/>
              </a:rPr>
              <a:t>several</a:t>
            </a:r>
          </a:p>
          <a:p>
            <a:pPr marL="0" marR="0" algn="just">
              <a:lnSpc>
                <a:spcPct val="107000"/>
              </a:lnSpc>
              <a:spcBef>
                <a:spcPts val="0"/>
              </a:spcBef>
              <a:spcAft>
                <a:spcPts val="800"/>
              </a:spcAft>
            </a:pPr>
            <a:r>
              <a:rPr lang="en-US" b="1" dirty="0" smtClean="0">
                <a:latin typeface="Times New Roman" panose="02020603050405020304" pitchFamily="18" charset="0"/>
                <a:ea typeface="SimSun" panose="02010600030101010101" pitchFamily="2" charset="-122"/>
              </a:rPr>
              <a:t> </a:t>
            </a:r>
            <a:r>
              <a:rPr lang="en-US" b="1" dirty="0">
                <a:latin typeface="Times New Roman" panose="02020603050405020304" pitchFamily="18" charset="0"/>
                <a:ea typeface="SimSun" panose="02010600030101010101" pitchFamily="2" charset="-122"/>
                <a:cs typeface="Times New Roman" panose="02020603050405020304" pitchFamily="18" charset="0"/>
              </a:rPr>
              <a:t>Indian states, </a:t>
            </a:r>
            <a:r>
              <a:rPr lang="en-US" dirty="0">
                <a:latin typeface="Times New Roman" panose="02020603050405020304" pitchFamily="18" charset="0"/>
                <a:ea typeface="SimSun" panose="02010600030101010101" pitchFamily="2" charset="-122"/>
                <a:cs typeface="Times New Roman" panose="02020603050405020304" pitchFamily="18" charset="0"/>
              </a:rPr>
              <a:t>the combination of timing, location, and speedy resolution preserved the Nepalese state as independent on the terms of the Treaty of </a:t>
            </a:r>
            <a:r>
              <a:rPr lang="en-US" dirty="0" err="1">
                <a:latin typeface="Times New Roman" panose="02020603050405020304" pitchFamily="18" charset="0"/>
                <a:ea typeface="SimSun" panose="02010600030101010101" pitchFamily="2" charset="-122"/>
                <a:cs typeface="Times New Roman" panose="02020603050405020304" pitchFamily="18" charset="0"/>
              </a:rPr>
              <a:t>Sugouli</a:t>
            </a:r>
            <a:r>
              <a:rPr lang="en-US" dirty="0">
                <a:latin typeface="Times New Roman" panose="02020603050405020304" pitchFamily="18" charset="0"/>
                <a:ea typeface="SimSun" panose="02010600030101010101" pitchFamily="2" charset="-122"/>
                <a:cs typeface="Times New Roman" panose="02020603050405020304" pitchFamily="18" charset="0"/>
              </a:rPr>
              <a:t> (1816).</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rPr>
              <a:t>The assistance given by the Nepalese army to the British in India (9,000 Nepalese troops were at the relief of </a:t>
            </a:r>
            <a:r>
              <a:rPr lang="en-US" sz="2400" b="1" dirty="0" err="1">
                <a:latin typeface="Times New Roman" panose="02020603050405020304" pitchFamily="18" charset="0"/>
                <a:ea typeface="SimSun" panose="02010600030101010101" pitchFamily="2" charset="-122"/>
              </a:rPr>
              <a:t>Lucknow</a:t>
            </a:r>
            <a:r>
              <a:rPr lang="en-US" sz="2400" b="1" dirty="0">
                <a:latin typeface="Times New Roman" panose="02020603050405020304" pitchFamily="18"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in putting down the popular rising in the </a:t>
            </a:r>
            <a:r>
              <a:rPr lang="en-US" sz="2400" b="1" dirty="0">
                <a:latin typeface="Times New Roman" panose="02020603050405020304" pitchFamily="18" charset="0"/>
                <a:ea typeface="SimSun" panose="02010600030101010101" pitchFamily="2" charset="-122"/>
              </a:rPr>
              <a:t>state of Oudh </a:t>
            </a:r>
            <a:r>
              <a:rPr lang="en-US" sz="2400" dirty="0">
                <a:latin typeface="Times New Roman" panose="02020603050405020304" pitchFamily="18" charset="0"/>
                <a:ea typeface="SimSun" panose="02010600030101010101" pitchFamily="2" charset="-122"/>
              </a:rPr>
              <a:t>during the </a:t>
            </a:r>
            <a:r>
              <a:rPr lang="en-US" sz="2400" b="1" dirty="0" err="1">
                <a:latin typeface="Times New Roman" panose="02020603050405020304" pitchFamily="18" charset="0"/>
                <a:ea typeface="SimSun" panose="02010600030101010101" pitchFamily="2" charset="-122"/>
              </a:rPr>
              <a:t>Sepoy</a:t>
            </a:r>
            <a:r>
              <a:rPr lang="en-US" sz="2400" b="1" dirty="0">
                <a:latin typeface="Times New Roman" panose="02020603050405020304" pitchFamily="18" charset="0"/>
                <a:ea typeface="SimSun" panose="02010600030101010101" pitchFamily="2" charset="-122"/>
              </a:rPr>
              <a:t> Rising of 1857-8 </a:t>
            </a:r>
            <a:r>
              <a:rPr lang="en-US" sz="2400" dirty="0">
                <a:latin typeface="Times New Roman" panose="02020603050405020304" pitchFamily="18" charset="0"/>
                <a:ea typeface="SimSun" panose="02010600030101010101" pitchFamily="2" charset="-122"/>
              </a:rPr>
              <a:t>consolidated the external position of Nepal and a set of preconditions for autonomous development in Nepal appeared established.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pSp>
        <p:nvGrpSpPr>
          <p:cNvPr id="4" name="Group 3"/>
          <p:cNvGrpSpPr/>
          <p:nvPr/>
        </p:nvGrpSpPr>
        <p:grpSpPr>
          <a:xfrm>
            <a:off x="508633" y="259701"/>
            <a:ext cx="11174734" cy="634855"/>
            <a:chOff x="487094" y="2092234"/>
            <a:chExt cx="10690868" cy="634855"/>
          </a:xfrm>
          <a:scene3d>
            <a:camera prst="orthographicFront">
              <a:rot lat="0" lon="0" rev="0"/>
            </a:camera>
            <a:lightRig rig="contrasting" dir="t">
              <a:rot lat="0" lon="0" rev="1200000"/>
            </a:lightRig>
          </a:scene3d>
        </p:grpSpPr>
        <p:sp>
          <p:nvSpPr>
            <p:cNvPr id="5" name="Snip Diagonal Corner Rectangle 4"/>
            <p:cNvSpPr/>
            <p:nvPr/>
          </p:nvSpPr>
          <p:spPr>
            <a:xfrm rot="5400000">
              <a:off x="5515100" y="-2935772"/>
              <a:ext cx="634855" cy="10690868"/>
            </a:xfrm>
            <a:prstGeom prst="snip2DiagRect">
              <a:avLst/>
            </a:prstGeom>
            <a:sp3d contourW="19050" prstMaterial="metal">
              <a:bevelT w="88900" h="203200"/>
              <a:bevelB w="165100" h="254000"/>
            </a:sp3d>
          </p:spPr>
          <p:style>
            <a:lnRef idx="0">
              <a:schemeClr val="accent3">
                <a:tint val="40000"/>
                <a:alpha val="90000"/>
                <a:hueOff val="2029141"/>
                <a:satOff val="100000"/>
                <a:lumOff val="1779"/>
                <a:alphaOff val="0"/>
              </a:schemeClr>
            </a:lnRef>
            <a:fillRef idx="1">
              <a:schemeClr val="accent3">
                <a:tint val="40000"/>
                <a:alpha val="90000"/>
                <a:hueOff val="2029141"/>
                <a:satOff val="100000"/>
                <a:lumOff val="1779"/>
                <a:alphaOff val="0"/>
              </a:schemeClr>
            </a:fillRef>
            <a:effectRef idx="0">
              <a:schemeClr val="accent3">
                <a:tint val="40000"/>
                <a:alpha val="90000"/>
                <a:hueOff val="2029141"/>
                <a:satOff val="100000"/>
                <a:lumOff val="1779"/>
                <a:alphaOff val="0"/>
              </a:schemeClr>
            </a:effectRef>
            <a:fontRef idx="minor">
              <a:schemeClr val="dk1">
                <a:hueOff val="0"/>
                <a:satOff val="0"/>
                <a:lumOff val="0"/>
                <a:alphaOff val="0"/>
              </a:schemeClr>
            </a:fontRef>
          </p:style>
        </p:sp>
        <p:sp>
          <p:nvSpPr>
            <p:cNvPr id="6" name="Snip Diagonal Corner Rectangle 4"/>
            <p:cNvSpPr/>
            <p:nvPr/>
          </p:nvSpPr>
          <p:spPr>
            <a:xfrm>
              <a:off x="539999" y="2092234"/>
              <a:ext cx="10585056" cy="52904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Nepal and British India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grpSp>
        <p:nvGrpSpPr>
          <p:cNvPr id="7" name="Group 6"/>
          <p:cNvGrpSpPr/>
          <p:nvPr/>
        </p:nvGrpSpPr>
        <p:grpSpPr>
          <a:xfrm>
            <a:off x="673921" y="340441"/>
            <a:ext cx="1109607" cy="473375"/>
            <a:chOff x="550647" y="2167012"/>
            <a:chExt cx="1109607" cy="473375"/>
          </a:xfrm>
          <a:scene3d>
            <a:camera prst="orthographicFront">
              <a:rot lat="0" lon="0" rev="0"/>
            </a:camera>
            <a:lightRig rig="contrasting" dir="t">
              <a:rot lat="0" lon="0" rev="1200000"/>
            </a:lightRig>
          </a:scene3d>
        </p:grpSpPr>
        <p:sp>
          <p:nvSpPr>
            <p:cNvPr id="8" name="Oval 7"/>
            <p:cNvSpPr/>
            <p:nvPr/>
          </p:nvSpPr>
          <p:spPr>
            <a:xfrm>
              <a:off x="550647" y="2167012"/>
              <a:ext cx="1109607" cy="473375"/>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1626359"/>
                <a:satOff val="60000"/>
                <a:lumOff val="-8824"/>
                <a:alphaOff val="0"/>
              </a:schemeClr>
            </a:fillRef>
            <a:effectRef idx="2">
              <a:schemeClr val="accent3">
                <a:hueOff val="1626359"/>
                <a:satOff val="60000"/>
                <a:lumOff val="-8824"/>
                <a:alphaOff val="0"/>
              </a:schemeClr>
            </a:effectRef>
            <a:fontRef idx="minor">
              <a:schemeClr val="lt1"/>
            </a:fontRef>
          </p:style>
        </p:sp>
        <p:sp>
          <p:nvSpPr>
            <p:cNvPr id="9" name="Oval 4"/>
            <p:cNvSpPr/>
            <p:nvPr/>
          </p:nvSpPr>
          <p:spPr>
            <a:xfrm>
              <a:off x="713145" y="2236336"/>
              <a:ext cx="784611" cy="3347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4</a:t>
              </a:r>
              <a:endParaRPr lang="en-US" sz="1800" b="1" kern="1200" cap="none" spc="0" dirty="0">
                <a:ln w="9525">
                  <a:prstDash val="solid"/>
                </a:ln>
                <a:effectLst>
                  <a:outerShdw blurRad="12700" dist="38100" dir="2700000" algn="tl" rotWithShape="0">
                    <a:schemeClr val="bg1">
                      <a:lumMod val="50000"/>
                    </a:schemeClr>
                  </a:outerShdw>
                </a:effectLst>
              </a:endParaRPr>
            </a:p>
          </p:txBody>
        </p:sp>
      </p:grpSp>
    </p:spTree>
    <p:extLst>
      <p:ext uri="{BB962C8B-B14F-4D97-AF65-F5344CB8AC3E}">
        <p14:creationId xmlns:p14="http://schemas.microsoft.com/office/powerpoint/2010/main" val="245620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3244" y="151274"/>
            <a:ext cx="4547061" cy="584775"/>
          </a:xfrm>
          <a:prstGeom prst="rect">
            <a:avLst/>
          </a:prstGeom>
          <a:solidFill>
            <a:srgbClr val="FFFF00"/>
          </a:solidFill>
        </p:spPr>
        <p:txBody>
          <a:bodyPr wrap="square" rtlCol="0">
            <a:spAutoFit/>
          </a:bodyPr>
          <a:lstStyle/>
          <a:p>
            <a:r>
              <a:rPr lang="en-US" sz="3200" b="1" dirty="0" err="1" smtClean="0">
                <a:latin typeface="Algerian" panose="04020705040A02060702" pitchFamily="82" charset="0"/>
              </a:rPr>
              <a:t>Sepoy</a:t>
            </a:r>
            <a:r>
              <a:rPr lang="en-US" sz="3200" b="1" dirty="0" smtClean="0">
                <a:latin typeface="Algerian" panose="04020705040A02060702" pitchFamily="82" charset="0"/>
              </a:rPr>
              <a:t> Mutiny 1857</a:t>
            </a:r>
            <a:endParaRPr lang="en-US" sz="3200" b="1" dirty="0">
              <a:latin typeface="Algerian" panose="04020705040A02060702" pitchFamily="82" charset="0"/>
            </a:endParaRPr>
          </a:p>
        </p:txBody>
      </p:sp>
      <p:pic>
        <p:nvPicPr>
          <p:cNvPr id="1026" name="Picture 2" descr="https://tse4.mm.bing.net/th?id=OIP.AhMpQ6vdEne0OUZBrhdp6QHaEK&amp;pid=Api&amp;P=0&amp;w=289&amp;h=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0776" y="28046"/>
            <a:ext cx="2401224" cy="13460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1316" y="894651"/>
            <a:ext cx="9601199" cy="400110"/>
          </a:xfrm>
          <a:prstGeom prst="rect">
            <a:avLst/>
          </a:prstGeom>
          <a:solidFill>
            <a:srgbClr val="FFC000"/>
          </a:solidFill>
        </p:spPr>
        <p:txBody>
          <a:bodyPr wrap="square">
            <a:spAutoFit/>
          </a:bodyPr>
          <a:lstStyle/>
          <a:p>
            <a:r>
              <a:rPr lang="en-US" sz="2000" b="1" dirty="0">
                <a:solidFill>
                  <a:srgbClr val="282828"/>
                </a:solidFill>
                <a:latin typeface="Times New Roman" panose="02020603050405020304" pitchFamily="18" charset="0"/>
                <a:cs typeface="Times New Roman" panose="02020603050405020304" pitchFamily="18" charset="0"/>
              </a:rPr>
              <a:t>The </a:t>
            </a:r>
            <a:r>
              <a:rPr lang="en-US" sz="2000" b="1" dirty="0" err="1">
                <a:solidFill>
                  <a:srgbClr val="282828"/>
                </a:solidFill>
                <a:latin typeface="Times New Roman" panose="02020603050405020304" pitchFamily="18" charset="0"/>
                <a:cs typeface="Times New Roman" panose="02020603050405020304" pitchFamily="18" charset="0"/>
              </a:rPr>
              <a:t>Sepoy</a:t>
            </a:r>
            <a:r>
              <a:rPr lang="en-US" sz="2000" b="1" dirty="0">
                <a:solidFill>
                  <a:srgbClr val="282828"/>
                </a:solidFill>
                <a:latin typeface="Times New Roman" panose="02020603050405020304" pitchFamily="18" charset="0"/>
                <a:cs typeface="Times New Roman" panose="02020603050405020304" pitchFamily="18" charset="0"/>
              </a:rPr>
              <a:t> Mutiny was a violent and very bloody uprising against </a:t>
            </a:r>
            <a:r>
              <a:rPr lang="en-US" sz="2000" b="1" dirty="0" smtClean="0">
                <a:solidFill>
                  <a:srgbClr val="282828"/>
                </a:solidFill>
                <a:latin typeface="Times New Roman" panose="02020603050405020304" pitchFamily="18" charset="0"/>
                <a:cs typeface="Times New Roman" panose="02020603050405020304" pitchFamily="18" charset="0"/>
              </a:rPr>
              <a:t>British Rule in India </a:t>
            </a:r>
            <a:endParaRPr lang="en-US"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83127" y="1453363"/>
            <a:ext cx="12108873" cy="400110"/>
          </a:xfrm>
          <a:prstGeom prst="rect">
            <a:avLst/>
          </a:prstGeom>
          <a:solidFill>
            <a:srgbClr val="00B0F0"/>
          </a:solidFill>
        </p:spPr>
        <p:txBody>
          <a:bodyPr wrap="square">
            <a:spAutoFit/>
          </a:bodyPr>
          <a:lstStyle/>
          <a:p>
            <a:r>
              <a:rPr lang="en-US" sz="2000" b="1" dirty="0">
                <a:solidFill>
                  <a:srgbClr val="282828"/>
                </a:solidFill>
                <a:latin typeface="Times New Roman" panose="02020603050405020304" pitchFamily="18" charset="0"/>
                <a:cs typeface="Times New Roman" panose="02020603050405020304" pitchFamily="18" charset="0"/>
              </a:rPr>
              <a:t>The events of 1857 have been considered the first outbreak of an </a:t>
            </a:r>
            <a:r>
              <a:rPr lang="en-US" sz="2000" b="1" dirty="0" smtClean="0">
                <a:solidFill>
                  <a:srgbClr val="282828"/>
                </a:solidFill>
                <a:latin typeface="Times New Roman" panose="02020603050405020304" pitchFamily="18" charset="0"/>
                <a:cs typeface="Times New Roman" panose="02020603050405020304" pitchFamily="18" charset="0"/>
              </a:rPr>
              <a:t>Independent movement against </a:t>
            </a:r>
            <a:r>
              <a:rPr lang="en-US" sz="2000" b="1" dirty="0" err="1" smtClean="0">
                <a:solidFill>
                  <a:srgbClr val="282828"/>
                </a:solidFill>
                <a:latin typeface="Times New Roman" panose="02020603050405020304" pitchFamily="18" charset="0"/>
                <a:cs typeface="Times New Roman" panose="02020603050405020304" pitchFamily="18" charset="0"/>
              </a:rPr>
              <a:t>british</a:t>
            </a:r>
            <a:r>
              <a:rPr lang="en-US" sz="2000" b="1" dirty="0" smtClean="0">
                <a:solidFill>
                  <a:srgbClr val="282828"/>
                </a:solidFill>
                <a:latin typeface="Times New Roman" panose="02020603050405020304" pitchFamily="18" charset="0"/>
                <a:cs typeface="Times New Roman" panose="02020603050405020304" pitchFamily="18" charset="0"/>
              </a:rPr>
              <a:t> Rule </a:t>
            </a:r>
            <a:endParaRPr lang="en-US" sz="20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82963" y="2516017"/>
            <a:ext cx="4580146" cy="163121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202122"/>
                </a:solidFill>
                <a:latin typeface="Times New Roman" panose="02020603050405020304" pitchFamily="18" charset="0"/>
                <a:cs typeface="Times New Roman" panose="02020603050405020304" pitchFamily="18" charset="0"/>
              </a:rPr>
              <a:t>The </a:t>
            </a:r>
            <a:r>
              <a:rPr lang="en-US" sz="2000" b="1" dirty="0">
                <a:solidFill>
                  <a:srgbClr val="202122"/>
                </a:solidFill>
                <a:latin typeface="Times New Roman" panose="02020603050405020304" pitchFamily="18" charset="0"/>
                <a:cs typeface="Times New Roman" panose="02020603050405020304" pitchFamily="18" charset="0"/>
              </a:rPr>
              <a:t>final spark </a:t>
            </a:r>
            <a:r>
              <a:rPr lang="en-US" sz="2000" dirty="0">
                <a:solidFill>
                  <a:srgbClr val="202122"/>
                </a:solidFill>
                <a:latin typeface="Times New Roman" panose="02020603050405020304" pitchFamily="18" charset="0"/>
                <a:cs typeface="Times New Roman" panose="02020603050405020304" pitchFamily="18" charset="0"/>
              </a:rPr>
              <a:t>was provided by the </a:t>
            </a:r>
            <a:r>
              <a:rPr lang="en-US" sz="2000" b="1" dirty="0">
                <a:solidFill>
                  <a:srgbClr val="202122"/>
                </a:solidFill>
                <a:latin typeface="Times New Roman" panose="02020603050405020304" pitchFamily="18" charset="0"/>
                <a:cs typeface="Times New Roman" panose="02020603050405020304" pitchFamily="18" charset="0"/>
              </a:rPr>
              <a:t>ammunition</a:t>
            </a:r>
            <a:r>
              <a:rPr lang="en-US" sz="2000" dirty="0">
                <a:solidFill>
                  <a:srgbClr val="202122"/>
                </a:solidFill>
                <a:latin typeface="Times New Roman" panose="02020603050405020304" pitchFamily="18" charset="0"/>
                <a:cs typeface="Times New Roman" panose="02020603050405020304" pitchFamily="18" charset="0"/>
              </a:rPr>
              <a:t> for the new </a:t>
            </a:r>
            <a:r>
              <a:rPr lang="en-US" sz="2000" dirty="0" smtClean="0">
                <a:solidFill>
                  <a:srgbClr val="202122"/>
                </a:solidFill>
                <a:latin typeface="Times New Roman" panose="02020603050405020304" pitchFamily="18" charset="0"/>
                <a:cs typeface="Times New Roman" panose="02020603050405020304" pitchFamily="18" charset="0"/>
              </a:rPr>
              <a:t>Enfield Pattern 1853 Rifled musket where </a:t>
            </a:r>
            <a:r>
              <a:rPr lang="en-US" sz="2000" b="1" dirty="0" smtClean="0">
                <a:latin typeface="Times New Roman" panose="02020603050405020304" pitchFamily="18" charset="0"/>
                <a:cs typeface="Times New Roman" panose="02020603050405020304" pitchFamily="18" charset="0"/>
              </a:rPr>
              <a:t>cartridges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were </a:t>
            </a:r>
            <a:r>
              <a:rPr lang="en-US" sz="2000" b="1" dirty="0">
                <a:latin typeface="Times New Roman" panose="02020603050405020304" pitchFamily="18" charset="0"/>
                <a:cs typeface="Times New Roman" panose="02020603050405020304" pitchFamily="18" charset="0"/>
              </a:rPr>
              <a:t>greased</a:t>
            </a:r>
            <a:r>
              <a:rPr lang="en-US" sz="2000" dirty="0">
                <a:latin typeface="Times New Roman" panose="02020603050405020304" pitchFamily="18" charset="0"/>
                <a:cs typeface="Times New Roman" panose="02020603050405020304" pitchFamily="18" charset="0"/>
              </a:rPr>
              <a:t> with </a:t>
            </a:r>
            <a:r>
              <a:rPr lang="en-US" sz="2000" b="1" dirty="0">
                <a:latin typeface="Times New Roman" panose="02020603050405020304" pitchFamily="18" charset="0"/>
                <a:cs typeface="Times New Roman" panose="02020603050405020304" pitchFamily="18" charset="0"/>
              </a:rPr>
              <a:t>animal fat.</a:t>
            </a:r>
            <a:r>
              <a:rPr lang="en-US" sz="2000" b="1" dirty="0" smtClean="0">
                <a:solidFill>
                  <a:srgbClr val="202122"/>
                </a:solidFill>
                <a:latin typeface="Times New Roman" panose="02020603050405020304" pitchFamily="18" charset="0"/>
                <a:cs typeface="Times New Roman" panose="02020603050405020304" pitchFamily="18" charset="0"/>
              </a:rPr>
              <a:t>  </a:t>
            </a:r>
            <a:r>
              <a:rPr lang="en-US" sz="2000" dirty="0" smtClean="0">
                <a:solidFill>
                  <a:srgbClr val="202122"/>
                </a:solidFill>
                <a:latin typeface="Times New Roman" panose="02020603050405020304" pitchFamily="18" charset="0"/>
                <a:cs typeface="Times New Roman" panose="02020603050405020304" pitchFamily="18" charset="0"/>
              </a:rPr>
              <a:t>Its only rumored nothing else.</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316" y="1957651"/>
            <a:ext cx="4663440" cy="461665"/>
          </a:xfrm>
          <a:prstGeom prst="rect">
            <a:avLst/>
          </a:prstGeom>
          <a:solidFill>
            <a:srgbClr val="00B0F0"/>
          </a:solid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The Main Causes of  Mutiny 1857</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82962" y="4088011"/>
            <a:ext cx="5710761" cy="2123658"/>
          </a:xfrm>
          <a:prstGeom prst="rect">
            <a:avLst/>
          </a:prstGeom>
        </p:spPr>
        <p:txBody>
          <a:bodyPr wrap="square">
            <a:spAutoFit/>
          </a:bodyPr>
          <a:lstStyle/>
          <a:p>
            <a:pPr marL="285750" indent="-285750">
              <a:buFont typeface="Wingdings" panose="05000000000000000000" pitchFamily="2" charset="2"/>
              <a:buChar char="Ø"/>
            </a:pPr>
            <a:r>
              <a:rPr lang="en-US" sz="2000" b="1" dirty="0">
                <a:solidFill>
                  <a:srgbClr val="202122"/>
                </a:solidFill>
                <a:latin typeface="Times New Roman" panose="02020603050405020304" pitchFamily="18" charset="0"/>
                <a:cs typeface="Times New Roman" panose="02020603050405020304" pitchFamily="18" charset="0"/>
              </a:rPr>
              <a:t>Civilian rebellion </a:t>
            </a:r>
            <a:r>
              <a:rPr lang="en-US" sz="2000" dirty="0">
                <a:solidFill>
                  <a:srgbClr val="202122"/>
                </a:solidFill>
                <a:latin typeface="Times New Roman" panose="02020603050405020304" pitchFamily="18" charset="0"/>
                <a:cs typeface="Times New Roman" panose="02020603050405020304" pitchFamily="18" charset="0"/>
              </a:rPr>
              <a:t>was more multifarious. The </a:t>
            </a:r>
            <a:r>
              <a:rPr lang="en-US" sz="2000" b="1" dirty="0">
                <a:solidFill>
                  <a:srgbClr val="202122"/>
                </a:solidFill>
                <a:latin typeface="Times New Roman" panose="02020603050405020304" pitchFamily="18" charset="0"/>
                <a:cs typeface="Times New Roman" panose="02020603050405020304" pitchFamily="18" charset="0"/>
              </a:rPr>
              <a:t>rebels</a:t>
            </a:r>
            <a:r>
              <a:rPr lang="en-US" sz="2000" dirty="0">
                <a:solidFill>
                  <a:srgbClr val="202122"/>
                </a:solidFill>
                <a:latin typeface="Times New Roman" panose="02020603050405020304" pitchFamily="18" charset="0"/>
                <a:cs typeface="Times New Roman" panose="02020603050405020304" pitchFamily="18" charset="0"/>
              </a:rPr>
              <a:t> consisted of three groups</a:t>
            </a:r>
            <a:r>
              <a:rPr lang="en-US" sz="2000" dirty="0" smtClean="0">
                <a:solidFill>
                  <a:srgbClr val="202122"/>
                </a:solidFill>
                <a:latin typeface="Times New Roman" panose="02020603050405020304" pitchFamily="18" charset="0"/>
                <a:cs typeface="Times New Roman" panose="02020603050405020304" pitchFamily="18" charset="0"/>
              </a:rPr>
              <a:t>: </a:t>
            </a:r>
            <a:r>
              <a:rPr lang="en-US" sz="2000" b="1" dirty="0" smtClean="0">
                <a:solidFill>
                  <a:srgbClr val="202122"/>
                </a:solidFill>
                <a:latin typeface="Times New Roman" panose="02020603050405020304" pitchFamily="18" charset="0"/>
                <a:cs typeface="Times New Roman" panose="02020603050405020304" pitchFamily="18" charset="0"/>
              </a:rPr>
              <a:t>leaders like Jhansi </a:t>
            </a:r>
            <a:r>
              <a:rPr lang="en-US" sz="2000" b="1" dirty="0" err="1" smtClean="0">
                <a:solidFill>
                  <a:srgbClr val="202122"/>
                </a:solidFill>
                <a:latin typeface="Times New Roman" panose="02020603050405020304" pitchFamily="18" charset="0"/>
                <a:cs typeface="Times New Roman" panose="02020603050405020304" pitchFamily="18" charset="0"/>
              </a:rPr>
              <a:t>ki</a:t>
            </a:r>
            <a:r>
              <a:rPr lang="en-US" sz="2000" b="1" dirty="0" smtClean="0">
                <a:solidFill>
                  <a:srgbClr val="202122"/>
                </a:solidFill>
                <a:latin typeface="Times New Roman" panose="02020603050405020304" pitchFamily="18" charset="0"/>
                <a:cs typeface="Times New Roman" panose="02020603050405020304" pitchFamily="18" charset="0"/>
              </a:rPr>
              <a:t> rani  </a:t>
            </a:r>
          </a:p>
          <a:p>
            <a:r>
              <a:rPr lang="en-US" sz="2000" dirty="0" smtClean="0">
                <a:solidFill>
                  <a:srgbClr val="202122"/>
                </a:solidFill>
                <a:latin typeface="Times New Roman" panose="02020603050405020304" pitchFamily="18" charset="0"/>
                <a:cs typeface="Times New Roman" panose="02020603050405020304" pitchFamily="18" charset="0"/>
              </a:rPr>
              <a:t>	</a:t>
            </a:r>
            <a:r>
              <a:rPr lang="en-US" sz="2000" b="1" dirty="0" smtClean="0">
                <a:solidFill>
                  <a:srgbClr val="202122"/>
                </a:solidFill>
                <a:latin typeface="Times New Roman" panose="02020603050405020304" pitchFamily="18" charset="0"/>
                <a:cs typeface="Times New Roman" panose="02020603050405020304" pitchFamily="18" charset="0"/>
              </a:rPr>
              <a:t>a. </a:t>
            </a:r>
            <a:r>
              <a:rPr lang="en-US" sz="2400" b="1" i="1" dirty="0" smtClean="0">
                <a:solidFill>
                  <a:srgbClr val="202122"/>
                </a:solidFill>
                <a:latin typeface="Times New Roman" panose="02020603050405020304" pitchFamily="18" charset="0"/>
                <a:cs typeface="Times New Roman" panose="02020603050405020304" pitchFamily="18" charset="0"/>
              </a:rPr>
              <a:t>the</a:t>
            </a:r>
            <a:r>
              <a:rPr lang="en-US" sz="2000" dirty="0" smtClean="0">
                <a:solidFill>
                  <a:srgbClr val="202122"/>
                </a:solidFill>
                <a:latin typeface="Times New Roman" panose="02020603050405020304" pitchFamily="18" charset="0"/>
                <a:cs typeface="Times New Roman" panose="02020603050405020304" pitchFamily="18" charset="0"/>
              </a:rPr>
              <a:t> </a:t>
            </a:r>
            <a:r>
              <a:rPr lang="en-US" sz="2400" b="1" i="1" dirty="0">
                <a:solidFill>
                  <a:srgbClr val="202122"/>
                </a:solidFill>
                <a:latin typeface="Times New Roman" panose="02020603050405020304" pitchFamily="18" charset="0"/>
                <a:cs typeface="Times New Roman" panose="02020603050405020304" pitchFamily="18" charset="0"/>
              </a:rPr>
              <a:t>feudal nobility</a:t>
            </a:r>
            <a:r>
              <a:rPr lang="en-US" sz="2000" dirty="0">
                <a:solidFill>
                  <a:srgbClr val="202122"/>
                </a:solidFill>
                <a:latin typeface="Times New Roman" panose="02020603050405020304" pitchFamily="18" charset="0"/>
                <a:cs typeface="Times New Roman" panose="02020603050405020304" pitchFamily="18" charset="0"/>
              </a:rPr>
              <a:t>, </a:t>
            </a:r>
            <a:endParaRPr lang="en-US" sz="2000" dirty="0" smtClean="0">
              <a:solidFill>
                <a:srgbClr val="202122"/>
              </a:solidFill>
              <a:latin typeface="Times New Roman" panose="02020603050405020304" pitchFamily="18" charset="0"/>
              <a:cs typeface="Times New Roman" panose="02020603050405020304" pitchFamily="18" charset="0"/>
            </a:endParaRPr>
          </a:p>
          <a:p>
            <a:r>
              <a:rPr lang="en-US" sz="2000" dirty="0">
                <a:solidFill>
                  <a:srgbClr val="202122"/>
                </a:solidFill>
                <a:latin typeface="Times New Roman" panose="02020603050405020304" pitchFamily="18" charset="0"/>
                <a:cs typeface="Times New Roman" panose="02020603050405020304" pitchFamily="18" charset="0"/>
              </a:rPr>
              <a:t>	</a:t>
            </a:r>
            <a:r>
              <a:rPr lang="en-US" sz="2000" b="1" dirty="0" smtClean="0">
                <a:solidFill>
                  <a:srgbClr val="202122"/>
                </a:solidFill>
                <a:latin typeface="Times New Roman" panose="02020603050405020304" pitchFamily="18" charset="0"/>
                <a:cs typeface="Times New Roman" panose="02020603050405020304" pitchFamily="18" charset="0"/>
              </a:rPr>
              <a:t>b. </a:t>
            </a:r>
            <a:r>
              <a:rPr lang="en-US" sz="2000" b="1" i="1" dirty="0" smtClean="0">
                <a:solidFill>
                  <a:srgbClr val="202122"/>
                </a:solidFill>
                <a:latin typeface="Times New Roman" panose="02020603050405020304" pitchFamily="18" charset="0"/>
                <a:cs typeface="Times New Roman" panose="02020603050405020304" pitchFamily="18" charset="0"/>
              </a:rPr>
              <a:t>rural </a:t>
            </a:r>
            <a:r>
              <a:rPr lang="en-US" sz="2000" b="1" i="1" dirty="0">
                <a:solidFill>
                  <a:srgbClr val="202122"/>
                </a:solidFill>
                <a:latin typeface="Times New Roman" panose="02020603050405020304" pitchFamily="18" charset="0"/>
                <a:cs typeface="Times New Roman" panose="02020603050405020304" pitchFamily="18" charset="0"/>
              </a:rPr>
              <a:t>landlords called</a:t>
            </a:r>
            <a:r>
              <a:rPr lang="en-US" sz="2000" dirty="0">
                <a:solidFill>
                  <a:srgbClr val="202122"/>
                </a:solidFill>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Taluqdar</a:t>
            </a:r>
            <a:r>
              <a:rPr lang="en-US" sz="2000" dirty="0" smtClean="0">
                <a:solidFill>
                  <a:srgbClr val="202122"/>
                </a:solidFill>
                <a:latin typeface="Times New Roman" panose="02020603050405020304" pitchFamily="18" charset="0"/>
                <a:cs typeface="Times New Roman" panose="02020603050405020304" pitchFamily="18" charset="0"/>
              </a:rPr>
              <a:t>,</a:t>
            </a:r>
          </a:p>
          <a:p>
            <a:r>
              <a:rPr lang="en-US" sz="2000" dirty="0">
                <a:solidFill>
                  <a:srgbClr val="202122"/>
                </a:solidFill>
                <a:latin typeface="Times New Roman" panose="02020603050405020304" pitchFamily="18" charset="0"/>
                <a:cs typeface="Times New Roman" panose="02020603050405020304" pitchFamily="18" charset="0"/>
              </a:rPr>
              <a:t>	</a:t>
            </a:r>
            <a:r>
              <a:rPr lang="en-US" sz="2000" dirty="0" smtClean="0">
                <a:solidFill>
                  <a:srgbClr val="202122"/>
                </a:solidFill>
                <a:latin typeface="Times New Roman" panose="02020603050405020304" pitchFamily="18" charset="0"/>
                <a:cs typeface="Times New Roman" panose="02020603050405020304" pitchFamily="18" charset="0"/>
              </a:rPr>
              <a:t> </a:t>
            </a:r>
            <a:r>
              <a:rPr lang="en-US" sz="2000" b="1" dirty="0" smtClean="0">
                <a:solidFill>
                  <a:srgbClr val="202122"/>
                </a:solidFill>
                <a:latin typeface="Times New Roman" panose="02020603050405020304" pitchFamily="18" charset="0"/>
                <a:cs typeface="Times New Roman" panose="02020603050405020304" pitchFamily="18" charset="0"/>
              </a:rPr>
              <a:t>c</a:t>
            </a:r>
            <a:r>
              <a:rPr lang="en-US" sz="2000" dirty="0" smtClean="0">
                <a:solidFill>
                  <a:srgbClr val="202122"/>
                </a:solidFill>
                <a:latin typeface="Times New Roman" panose="02020603050405020304" pitchFamily="18" charset="0"/>
                <a:cs typeface="Times New Roman" panose="02020603050405020304" pitchFamily="18" charset="0"/>
              </a:rPr>
              <a:t>. and </a:t>
            </a:r>
            <a:r>
              <a:rPr lang="en-US" sz="2000" dirty="0">
                <a:solidFill>
                  <a:srgbClr val="202122"/>
                </a:solidFill>
                <a:latin typeface="Times New Roman" panose="02020603050405020304" pitchFamily="18" charset="0"/>
                <a:cs typeface="Times New Roman" panose="02020603050405020304" pitchFamily="18" charset="0"/>
              </a:rPr>
              <a:t>the </a:t>
            </a:r>
            <a:r>
              <a:rPr lang="en-US" sz="2400" b="1" i="1" dirty="0">
                <a:solidFill>
                  <a:srgbClr val="202122"/>
                </a:solidFill>
                <a:latin typeface="Times New Roman" panose="02020603050405020304" pitchFamily="18" charset="0"/>
                <a:cs typeface="Times New Roman" panose="02020603050405020304" pitchFamily="18" charset="0"/>
              </a:rPr>
              <a:t>peasants</a:t>
            </a:r>
            <a:r>
              <a:rPr lang="en-US" sz="2000" dirty="0">
                <a:solidFill>
                  <a:srgbClr val="202122"/>
                </a:solidFill>
                <a:latin typeface="Times New Roman" panose="02020603050405020304" pitchFamily="18" charset="0"/>
                <a:cs typeface="Times New Roman" panose="02020603050405020304" pitchFamily="18" charset="0"/>
              </a:rPr>
              <a:t>.</a:t>
            </a:r>
            <a:r>
              <a:rPr lang="en-US" dirty="0">
                <a:solidFill>
                  <a:srgbClr val="202122"/>
                </a:solidFill>
                <a:latin typeface="Arial" panose="020B0604020202020204" pitchFamily="34" charset="0"/>
              </a:rPr>
              <a:t> </a:t>
            </a:r>
            <a:endParaRPr lang="en-US" dirty="0"/>
          </a:p>
        </p:txBody>
      </p:sp>
      <p:sp>
        <p:nvSpPr>
          <p:cNvPr id="9" name="Rectangle 8"/>
          <p:cNvSpPr/>
          <p:nvPr/>
        </p:nvSpPr>
        <p:spPr>
          <a:xfrm>
            <a:off x="224609" y="6211669"/>
            <a:ext cx="7107216" cy="369332"/>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0000"/>
                </a:solidFill>
                <a:latin typeface="Arial" panose="020B0604020202020204" pitchFamily="34" charset="0"/>
              </a:rPr>
              <a:t>The Bengal </a:t>
            </a:r>
            <a:r>
              <a:rPr lang="en-US" b="1" dirty="0" smtClean="0">
                <a:solidFill>
                  <a:srgbClr val="000000"/>
                </a:solidFill>
                <a:latin typeface="Arial" panose="020B0604020202020204" pitchFamily="34" charset="0"/>
              </a:rPr>
              <a:t>Army consist of high cast and wealthy </a:t>
            </a:r>
            <a:r>
              <a:rPr lang="en-US" b="1" dirty="0" err="1" smtClean="0">
                <a:solidFill>
                  <a:srgbClr val="000000"/>
                </a:solidFill>
                <a:latin typeface="Arial" panose="020B0604020202020204" pitchFamily="34" charset="0"/>
              </a:rPr>
              <a:t>muslims</a:t>
            </a:r>
            <a:r>
              <a:rPr lang="en-US" b="1" dirty="0" smtClean="0">
                <a:solidFill>
                  <a:srgbClr val="000000"/>
                </a:solidFill>
                <a:latin typeface="Arial" panose="020B0604020202020204" pitchFamily="34" charset="0"/>
              </a:rPr>
              <a:t> </a:t>
            </a:r>
            <a:endParaRPr lang="en-US" b="1" i="0" dirty="0">
              <a:solidFill>
                <a:srgbClr val="000000"/>
              </a:solidFill>
              <a:effectLst/>
              <a:latin typeface="Arial" panose="020B0604020202020204" pitchFamily="34" charset="0"/>
            </a:endParaRPr>
          </a:p>
        </p:txBody>
      </p:sp>
      <p:pic>
        <p:nvPicPr>
          <p:cNvPr id="1028" name="Picture 4" descr="https://tse1.mm.bing.net/th?id=OIP.uclJEDG8CO4z52w86cleOQHaCx&amp;pid=Api&amp;P=0&amp;w=479&amp;h=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539" y="1993423"/>
            <a:ext cx="3030481" cy="1561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se4.mm.bing.net/th?id=OIP.fjF9hIje8DJoqd4COY-JPgHaFj&amp;pid=Api&amp;P=0&amp;w=229&amp;h=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037" y="2019548"/>
            <a:ext cx="2204836" cy="15349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963037" y="3833746"/>
            <a:ext cx="6096000" cy="1477328"/>
          </a:xfrm>
          <a:prstGeom prst="rect">
            <a:avLst/>
          </a:prstGeom>
        </p:spPr>
        <p:txBody>
          <a:bodyPr>
            <a:spAutoFit/>
          </a:bodyPr>
          <a:lstStyle/>
          <a:p>
            <a:pPr algn="just"/>
            <a:r>
              <a:rPr lang="en-US" b="1" dirty="0">
                <a:solidFill>
                  <a:srgbClr val="000000"/>
                </a:solidFill>
                <a:latin typeface="Roboto"/>
              </a:rPr>
              <a:t>Jung </a:t>
            </a:r>
            <a:r>
              <a:rPr lang="en-US" b="1" dirty="0" err="1">
                <a:solidFill>
                  <a:srgbClr val="000000"/>
                </a:solidFill>
                <a:latin typeface="Roboto"/>
              </a:rPr>
              <a:t>Bahadur</a:t>
            </a:r>
            <a:r>
              <a:rPr lang="en-US" b="1" dirty="0">
                <a:solidFill>
                  <a:srgbClr val="000000"/>
                </a:solidFill>
                <a:latin typeface="Roboto"/>
              </a:rPr>
              <a:t> </a:t>
            </a:r>
            <a:r>
              <a:rPr lang="en-US" b="1" dirty="0" err="1">
                <a:solidFill>
                  <a:srgbClr val="000000"/>
                </a:solidFill>
                <a:latin typeface="Roboto"/>
              </a:rPr>
              <a:t>Rana</a:t>
            </a:r>
            <a:r>
              <a:rPr lang="en-US" b="1" dirty="0">
                <a:solidFill>
                  <a:srgbClr val="000000"/>
                </a:solidFill>
                <a:latin typeface="Roboto"/>
              </a:rPr>
              <a:t> </a:t>
            </a:r>
            <a:r>
              <a:rPr lang="en-US" dirty="0">
                <a:solidFill>
                  <a:srgbClr val="000000"/>
                </a:solidFill>
                <a:latin typeface="Roboto"/>
              </a:rPr>
              <a:t>led an army of </a:t>
            </a:r>
            <a:r>
              <a:rPr lang="en-US" b="1" dirty="0">
                <a:solidFill>
                  <a:srgbClr val="000000"/>
                </a:solidFill>
                <a:latin typeface="Roboto"/>
              </a:rPr>
              <a:t>15,000 troops</a:t>
            </a:r>
            <a:r>
              <a:rPr lang="en-US" dirty="0">
                <a:solidFill>
                  <a:srgbClr val="000000"/>
                </a:solidFill>
                <a:latin typeface="Roboto"/>
              </a:rPr>
              <a:t>, fought several hard battles and aided the British in their campaigns around Gorakhpur and </a:t>
            </a:r>
            <a:r>
              <a:rPr lang="en-US" dirty="0" err="1">
                <a:solidFill>
                  <a:srgbClr val="000000"/>
                </a:solidFill>
                <a:latin typeface="Roboto"/>
              </a:rPr>
              <a:t>Lucknow</a:t>
            </a:r>
            <a:r>
              <a:rPr lang="en-US" dirty="0">
                <a:solidFill>
                  <a:srgbClr val="000000"/>
                </a:solidFill>
                <a:latin typeface="Roboto"/>
              </a:rPr>
              <a:t>. An anonymous scholar states that “it was Nepal who provided the British a lease of 90 years to rule India.”</a:t>
            </a:r>
            <a:endParaRPr lang="en-US" dirty="0"/>
          </a:p>
        </p:txBody>
      </p:sp>
      <p:pic>
        <p:nvPicPr>
          <p:cNvPr id="1032" name="Picture 8" descr="https://www.rct.uk/sites/default/files/styles/rctr-scale-1300-500/public/collection-online/c/0/605352-1461943539.jpg?itok=v-ZNG11Z"/>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12738" y="4989154"/>
            <a:ext cx="1274214" cy="18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1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WordArt 7"/>
          <p:cNvSpPr>
            <a:spLocks noChangeArrowheads="1" noChangeShapeType="1" noTextEdit="1"/>
          </p:cNvSpPr>
          <p:nvPr/>
        </p:nvSpPr>
        <p:spPr bwMode="auto">
          <a:xfrm>
            <a:off x="1550503" y="1068845"/>
            <a:ext cx="9956687" cy="5204122"/>
          </a:xfrm>
          <a:prstGeom prst="rect">
            <a:avLst/>
          </a:prstGeom>
          <a:solidFill>
            <a:schemeClr val="accent2">
              <a:alpha val="9000"/>
            </a:schemeClr>
          </a:solidFill>
          <a:ln>
            <a:noFill/>
          </a:ln>
        </p:spPr>
        <p:txBody>
          <a:bodyPr spcFirstLastPara="1" wrap="none" fromWordArt="1">
            <a:prstTxWarp prst="textArchUp">
              <a:avLst>
                <a:gd name="adj" fmla="val 12705675"/>
              </a:avLst>
            </a:prstTxWarp>
          </a:bodyPr>
          <a:lstStyle/>
          <a:p>
            <a:pPr algn="ctr">
              <a:lnSpc>
                <a:spcPct val="107000"/>
              </a:lnSpc>
              <a:spcAft>
                <a:spcPts val="800"/>
              </a:spcAft>
            </a:pPr>
            <a:endParaRPr lang="en-US" sz="6000" dirty="0" smtClean="0">
              <a:solidFill>
                <a:srgbClr val="002060"/>
              </a:solidFill>
              <a:effectLst/>
              <a:latin typeface="Calibri" panose="020F0502020204030204" pitchFamily="34" charset="0"/>
              <a:ea typeface="SimSun" panose="02010600030101010101" pitchFamily="2" charset="-122"/>
              <a:cs typeface="Times New Roman" panose="02020603050405020304" pitchFamily="18" charset="0"/>
            </a:endParaRPr>
          </a:p>
          <a:p>
            <a:pPr lvl="0" algn="ctr">
              <a:lnSpc>
                <a:spcPct val="107000"/>
              </a:lnSpc>
              <a:spcAft>
                <a:spcPts val="800"/>
              </a:spcAft>
            </a:pPr>
            <a:r>
              <a:rPr lang="en-US" sz="13800" b="1" dirty="0" smtClean="0">
                <a:solidFill>
                  <a:srgbClr val="002060"/>
                </a:solidFill>
                <a:latin typeface="Algerian" panose="04020705040A02060702" pitchFamily="82" charset="0"/>
              </a:rPr>
              <a:t>Nepal in crisis  </a:t>
            </a:r>
          </a:p>
        </p:txBody>
      </p:sp>
      <p:sp>
        <p:nvSpPr>
          <p:cNvPr id="7" name="TextBox 6"/>
          <p:cNvSpPr txBox="1"/>
          <p:nvPr/>
        </p:nvSpPr>
        <p:spPr>
          <a:xfrm>
            <a:off x="3441153" y="4464185"/>
            <a:ext cx="5943600" cy="923925"/>
          </a:xfrm>
          <a:prstGeom prst="rect">
            <a:avLst/>
          </a:prstGeom>
          <a:solidFill>
            <a:srgbClr val="FFFF00">
              <a:alpha val="62000"/>
            </a:srgbClr>
          </a:solidFill>
        </p:spPr>
        <p:txBody>
          <a:bodyPr>
            <a:spAutoFit/>
          </a:bodyPr>
          <a:lstStyle/>
          <a:p>
            <a:pPr algn="ctr">
              <a:defRPr/>
            </a:pPr>
            <a:r>
              <a:rPr lang="ne-NP" sz="5400" u="sng" dirty="0">
                <a:solidFill>
                  <a:prstClr val="black"/>
                </a:solidFill>
                <a:latin typeface="Calibri Light" panose="020F0302020204030204"/>
                <a:cs typeface="Arial" charset="0"/>
              </a:rPr>
              <a:t> </a:t>
            </a:r>
            <a:r>
              <a:rPr lang="en-US" sz="5400" u="sng" dirty="0">
                <a:solidFill>
                  <a:prstClr val="black"/>
                </a:solidFill>
                <a:latin typeface="Algerian" pitchFamily="82" charset="0"/>
                <a:cs typeface="Arial" charset="0"/>
              </a:rPr>
              <a:t>WELCOME</a:t>
            </a:r>
          </a:p>
        </p:txBody>
      </p:sp>
      <p:sp>
        <p:nvSpPr>
          <p:cNvPr id="16389" name="TextBox 7"/>
          <p:cNvSpPr txBox="1">
            <a:spLocks noChangeArrowheads="1"/>
          </p:cNvSpPr>
          <p:nvPr/>
        </p:nvSpPr>
        <p:spPr bwMode="auto">
          <a:xfrm>
            <a:off x="775643" y="5503526"/>
            <a:ext cx="5084829" cy="769441"/>
          </a:xfrm>
          <a:prstGeom prst="rect">
            <a:avLst/>
          </a:prstGeom>
          <a:noFill/>
          <a:ln w="9525">
            <a:noFill/>
            <a:miter lim="800000"/>
            <a:headEnd/>
            <a:tailEnd/>
          </a:ln>
          <a:scene3d>
            <a:camera prst="obliqueTopRight"/>
            <a:lightRig rig="threePt" dir="t"/>
          </a:scene3d>
        </p:spPr>
        <p:txBody>
          <a:bodyPr wrap="square">
            <a:spAutoFit/>
          </a:bodyPr>
          <a:lstStyle/>
          <a:p>
            <a:pPr>
              <a:defRPr/>
            </a:pPr>
            <a:r>
              <a:rPr lang="en-US" sz="4400" b="1" baseline="30000" dirty="0" smtClean="0">
                <a:solidFill>
                  <a:prstClr val="black"/>
                </a:solidFill>
                <a:latin typeface="Times New Roman" panose="02020603050405020304" pitchFamily="18" charset="0"/>
                <a:cs typeface="Times New Roman" panose="02020603050405020304" pitchFamily="18" charset="0"/>
              </a:rPr>
              <a:t>13th </a:t>
            </a:r>
            <a:r>
              <a:rPr lang="en-US" sz="4400" b="1" dirty="0" smtClean="0">
                <a:solidFill>
                  <a:prstClr val="black"/>
                </a:solidFill>
                <a:latin typeface="Times New Roman" panose="02020603050405020304" pitchFamily="18" charset="0"/>
                <a:cs typeface="Times New Roman" panose="02020603050405020304" pitchFamily="18" charset="0"/>
              </a:rPr>
              <a:t> </a:t>
            </a:r>
            <a:r>
              <a:rPr lang="en-US" sz="4400" b="1" baseline="30000" dirty="0" smtClean="0">
                <a:solidFill>
                  <a:prstClr val="black"/>
                </a:solidFill>
                <a:latin typeface="Times New Roman" panose="02020603050405020304" pitchFamily="18" charset="0"/>
                <a:cs typeface="Times New Roman" panose="02020603050405020304" pitchFamily="18" charset="0"/>
              </a:rPr>
              <a:t> </a:t>
            </a:r>
            <a:r>
              <a:rPr lang="en-US" sz="4400" b="1" baseline="30000" dirty="0" smtClean="0">
                <a:solidFill>
                  <a:prstClr val="black"/>
                </a:solidFill>
                <a:latin typeface="Times New Roman" panose="02020603050405020304" pitchFamily="18" charset="0"/>
                <a:cs typeface="Times New Roman" panose="02020603050405020304" pitchFamily="18" charset="0"/>
              </a:rPr>
              <a:t>February</a:t>
            </a:r>
            <a:r>
              <a:rPr lang="en-US" sz="4400" b="1" dirty="0" smtClean="0">
                <a:solidFill>
                  <a:prstClr val="black"/>
                </a:solidFill>
                <a:latin typeface="Times New Roman" panose="02020603050405020304" pitchFamily="18" charset="0"/>
                <a:cs typeface="Times New Roman" panose="02020603050405020304" pitchFamily="18" charset="0"/>
              </a:rPr>
              <a:t> </a:t>
            </a:r>
            <a:r>
              <a:rPr lang="en-US" sz="4400" b="1" baseline="30000" dirty="0">
                <a:solidFill>
                  <a:prstClr val="black"/>
                </a:solidFill>
                <a:latin typeface="Times New Roman" panose="02020603050405020304" pitchFamily="18" charset="0"/>
                <a:cs typeface="Times New Roman" panose="02020603050405020304" pitchFamily="18" charset="0"/>
              </a:rPr>
              <a:t>2022 Sunday </a:t>
            </a:r>
            <a:r>
              <a:rPr lang="en-US" sz="4400" b="1" dirty="0">
                <a:solidFill>
                  <a:prstClr val="black"/>
                </a:solidFill>
                <a:latin typeface="Times New Roman" panose="02020603050405020304" pitchFamily="18" charset="0"/>
                <a:cs typeface="Times New Roman" panose="02020603050405020304" pitchFamily="18" charset="0"/>
              </a:rPr>
              <a:t>  </a:t>
            </a:r>
            <a:endParaRPr lang="en-US" sz="3600" b="1" dirty="0">
              <a:solidFill>
                <a:prstClr val="black"/>
              </a:solidFill>
              <a:latin typeface="Times New Roman" panose="02020603050405020304" pitchFamily="18" charset="0"/>
              <a:cs typeface="Times New Roman" panose="02020603050405020304" pitchFamily="18" charset="0"/>
            </a:endParaRPr>
          </a:p>
        </p:txBody>
      </p:sp>
      <p:sp>
        <p:nvSpPr>
          <p:cNvPr id="10" name="TextBox 7"/>
          <p:cNvSpPr txBox="1">
            <a:spLocks noChangeArrowheads="1"/>
          </p:cNvSpPr>
          <p:nvPr/>
        </p:nvSpPr>
        <p:spPr bwMode="auto">
          <a:xfrm>
            <a:off x="8953500" y="5052348"/>
            <a:ext cx="2718486" cy="461665"/>
          </a:xfrm>
          <a:prstGeom prst="rect">
            <a:avLst/>
          </a:prstGeom>
          <a:noFill/>
          <a:ln w="9525">
            <a:noFill/>
            <a:miter lim="800000"/>
            <a:headEnd/>
            <a:tailEnd/>
          </a:ln>
        </p:spPr>
        <p:txBody>
          <a:bodyPr wrap="square">
            <a:spAutoFit/>
          </a:bodyPr>
          <a:lstStyle/>
          <a:p>
            <a:pPr>
              <a:defRPr/>
            </a:pPr>
            <a:endParaRPr lang="en-US" sz="2400" dirty="0">
              <a:solidFill>
                <a:prstClr val="black"/>
              </a:solidFill>
              <a:latin typeface="Arial Black" panose="020B0A04020102020204" pitchFamily="34" charset="0"/>
              <a:cs typeface="Arial" charset="0"/>
            </a:endParaRPr>
          </a:p>
        </p:txBody>
      </p:sp>
      <p:sp>
        <p:nvSpPr>
          <p:cNvPr id="6" name="TextBox 5"/>
          <p:cNvSpPr txBox="1"/>
          <p:nvPr/>
        </p:nvSpPr>
        <p:spPr>
          <a:xfrm>
            <a:off x="7541840" y="5283180"/>
            <a:ext cx="4304145" cy="1077218"/>
          </a:xfrm>
          <a:prstGeom prst="rect">
            <a:avLst/>
          </a:prstGeom>
          <a:noFill/>
        </p:spPr>
        <p:txBody>
          <a:bodyPr wrap="square" rtlCol="0">
            <a:spAutoFit/>
          </a:bodyPr>
          <a:lstStyle/>
          <a:p>
            <a:pPr algn="ctr"/>
            <a:r>
              <a:rPr lang="en-US" sz="2800" b="1" i="1" dirty="0">
                <a:solidFill>
                  <a:prstClr val="black"/>
                </a:solidFill>
              </a:rPr>
              <a:t>Presenter  </a:t>
            </a:r>
          </a:p>
          <a:p>
            <a:pPr algn="ctr"/>
            <a:r>
              <a:rPr lang="en-US" sz="3600" b="1" dirty="0">
                <a:solidFill>
                  <a:prstClr val="black"/>
                </a:solidFill>
              </a:rPr>
              <a:t>Mr. Ajit Thapa </a:t>
            </a:r>
          </a:p>
        </p:txBody>
      </p:sp>
      <p:sp>
        <p:nvSpPr>
          <p:cNvPr id="4" name="TextBox 3"/>
          <p:cNvSpPr txBox="1"/>
          <p:nvPr/>
        </p:nvSpPr>
        <p:spPr>
          <a:xfrm>
            <a:off x="1841672" y="1999690"/>
            <a:ext cx="8394356" cy="2604624"/>
          </a:xfrm>
          <a:prstGeom prst="rect">
            <a:avLst/>
          </a:prstGeom>
          <a:noFill/>
        </p:spPr>
        <p:txBody>
          <a:bodyPr wrap="square" rtlCol="0">
            <a:spAutoFit/>
          </a:bodyPr>
          <a:lstStyle/>
          <a:p>
            <a:pPr algn="ctr">
              <a:lnSpc>
                <a:spcPct val="107000"/>
              </a:lnSpc>
              <a:spcAft>
                <a:spcPts val="800"/>
              </a:spcAft>
            </a:pPr>
            <a:r>
              <a:rPr lang="en-US" sz="3200" b="1" dirty="0" smtClean="0">
                <a:effectLst/>
                <a:latin typeface="Times New Roman" panose="02020603050405020304" pitchFamily="18" charset="0"/>
                <a:ea typeface="SimSun" panose="02010600030101010101" pitchFamily="2" charset="-122"/>
                <a:cs typeface="Times New Roman" panose="02020603050405020304" pitchFamily="18" charset="0"/>
              </a:rPr>
              <a:t>     Growth and stagnation at the periphery</a:t>
            </a:r>
            <a:r>
              <a:rPr lang="en-US" sz="3200" dirty="0" smtClean="0">
                <a:effectLst/>
                <a:latin typeface="Times New Roman" panose="02020603050405020304" pitchFamily="18" charset="0"/>
                <a:ea typeface="SimSun" panose="02010600030101010101" pitchFamily="2" charset="-122"/>
                <a:cs typeface="Times New Roman" panose="02020603050405020304" pitchFamily="18" charset="0"/>
              </a:rPr>
              <a:t> </a:t>
            </a:r>
          </a:p>
          <a:p>
            <a:pPr algn="ctr">
              <a:lnSpc>
                <a:spcPct val="107000"/>
              </a:lnSpc>
              <a:spcAft>
                <a:spcPts val="800"/>
              </a:spcAft>
            </a:pPr>
            <a:r>
              <a:rPr lang="en-US" sz="2400" b="1" dirty="0" smtClean="0">
                <a:effectLst/>
                <a:latin typeface="Algerian" panose="04020705040A02060702" pitchFamily="82" charset="0"/>
                <a:ea typeface="SimSun" panose="02010600030101010101" pitchFamily="2" charset="-122"/>
                <a:cs typeface="Times New Roman" panose="02020603050405020304" pitchFamily="18" charset="0"/>
              </a:rPr>
              <a:t>Historical Antecedents</a:t>
            </a:r>
            <a:endParaRPr lang="en-US" sz="2000" i="1" dirty="0">
              <a:solidFill>
                <a:prstClr val="black"/>
              </a:solidFill>
              <a:latin typeface="Algerian" panose="04020705040A02060702" pitchFamily="82" charset="0"/>
            </a:endParaRPr>
          </a:p>
          <a:p>
            <a:pPr algn="ctr"/>
            <a:r>
              <a:rPr lang="en-US" i="1" dirty="0">
                <a:solidFill>
                  <a:prstClr val="black"/>
                </a:solidFill>
              </a:rPr>
              <a:t>By</a:t>
            </a:r>
          </a:p>
          <a:p>
            <a:pPr algn="ctr"/>
            <a:r>
              <a:rPr lang="en-US" dirty="0" smtClean="0">
                <a:solidFill>
                  <a:prstClr val="black"/>
                </a:solidFill>
                <a:latin typeface="Arial Black" panose="020B0A04020102020204" pitchFamily="34" charset="0"/>
              </a:rPr>
              <a:t>Piers </a:t>
            </a:r>
            <a:r>
              <a:rPr lang="en-US" dirty="0" err="1" smtClean="0">
                <a:solidFill>
                  <a:prstClr val="black"/>
                </a:solidFill>
                <a:latin typeface="Arial Black" panose="020B0A04020102020204" pitchFamily="34" charset="0"/>
              </a:rPr>
              <a:t>Blaikie</a:t>
            </a:r>
            <a:endParaRPr lang="en-US" dirty="0" smtClean="0">
              <a:solidFill>
                <a:prstClr val="black"/>
              </a:solidFill>
              <a:latin typeface="Arial Black" panose="020B0A04020102020204" pitchFamily="34" charset="0"/>
            </a:endParaRPr>
          </a:p>
          <a:p>
            <a:pPr algn="ctr"/>
            <a:r>
              <a:rPr lang="en-US" dirty="0" smtClean="0">
                <a:solidFill>
                  <a:prstClr val="black"/>
                </a:solidFill>
                <a:latin typeface="Arial Black" panose="020B0A04020102020204" pitchFamily="34" charset="0"/>
              </a:rPr>
              <a:t>John Cameroon</a:t>
            </a:r>
          </a:p>
          <a:p>
            <a:pPr algn="ctr"/>
            <a:r>
              <a:rPr lang="en-US" dirty="0" smtClean="0">
                <a:solidFill>
                  <a:prstClr val="black"/>
                </a:solidFill>
                <a:latin typeface="Arial Black" panose="020B0A04020102020204" pitchFamily="34" charset="0"/>
              </a:rPr>
              <a:t>David </a:t>
            </a:r>
            <a:r>
              <a:rPr lang="en-US" dirty="0" err="1" smtClean="0">
                <a:solidFill>
                  <a:prstClr val="black"/>
                </a:solidFill>
                <a:latin typeface="Arial Black" panose="020B0A04020102020204" pitchFamily="34" charset="0"/>
              </a:rPr>
              <a:t>Seddon</a:t>
            </a:r>
            <a:r>
              <a:rPr lang="en-US" dirty="0" smtClean="0">
                <a:solidFill>
                  <a:prstClr val="black"/>
                </a:solidFill>
                <a:latin typeface="Arial Black" panose="020B0A04020102020204" pitchFamily="34" charset="0"/>
              </a:rPr>
              <a:t> </a:t>
            </a:r>
            <a:endParaRPr lang="en-US" dirty="0">
              <a:solidFill>
                <a:prstClr val="black"/>
              </a:solidFill>
              <a:latin typeface="Arial Black" panose="020B0A04020102020204" pitchFamily="34" charset="0"/>
            </a:endParaRPr>
          </a:p>
          <a:p>
            <a:pPr algn="ctr"/>
            <a:endParaRPr lang="en-US" i="1" dirty="0">
              <a:solidFill>
                <a:prstClr val="black"/>
              </a:solidFill>
            </a:endParaRPr>
          </a:p>
        </p:txBody>
      </p:sp>
    </p:spTree>
    <p:extLst>
      <p:ext uri="{BB962C8B-B14F-4D97-AF65-F5344CB8AC3E}">
        <p14:creationId xmlns:p14="http://schemas.microsoft.com/office/powerpoint/2010/main" val="2135082293"/>
      </p:ext>
    </p:extLst>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443" y="971289"/>
            <a:ext cx="8329353" cy="5552546"/>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degree of commitment </a:t>
            </a:r>
            <a:r>
              <a:rPr lang="en-US" sz="2400" dirty="0">
                <a:latin typeface="Times New Roman" panose="02020603050405020304" pitchFamily="18" charset="0"/>
                <a:ea typeface="SimSun" panose="02010600030101010101" pitchFamily="2" charset="-122"/>
                <a:cs typeface="Times New Roman" panose="02020603050405020304" pitchFamily="18" charset="0"/>
              </a:rPr>
              <a:t>of this </a:t>
            </a:r>
            <a:r>
              <a:rPr lang="en-US" sz="2400" b="1" dirty="0">
                <a:latin typeface="Times New Roman" panose="02020603050405020304" pitchFamily="18" charset="0"/>
                <a:ea typeface="SimSun" panose="02010600030101010101" pitchFamily="2" charset="-122"/>
                <a:cs typeface="Times New Roman" panose="02020603050405020304" pitchFamily="18" charset="0"/>
              </a:rPr>
              <a:t>labor force </a:t>
            </a:r>
            <a:r>
              <a:rPr lang="en-US" sz="2400" dirty="0">
                <a:latin typeface="Times New Roman" panose="02020603050405020304" pitchFamily="18" charset="0"/>
                <a:ea typeface="SimSun" panose="02010600030101010101" pitchFamily="2" charset="-122"/>
                <a:cs typeface="Times New Roman" panose="02020603050405020304" pitchFamily="18" charset="0"/>
              </a:rPr>
              <a:t>has been debated but certainly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labour</a:t>
            </a:r>
            <a:r>
              <a:rPr lang="en-US" sz="2400" b="1" dirty="0">
                <a:latin typeface="Times New Roman" panose="02020603050405020304" pitchFamily="18" charset="0"/>
                <a:ea typeface="SimSun" panose="02010600030101010101" pitchFamily="2" charset="-122"/>
                <a:cs typeface="Times New Roman" panose="02020603050405020304" pitchFamily="18" charset="0"/>
              </a:rPr>
              <a:t> supply never appeared a constraint to manufacturing investment. </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This </a:t>
            </a:r>
            <a:r>
              <a:rPr lang="en-US" sz="2400" b="1" dirty="0">
                <a:latin typeface="Times New Roman" panose="02020603050405020304" pitchFamily="18" charset="0"/>
                <a:ea typeface="SimSun" panose="02010600030101010101" pitchFamily="2" charset="-122"/>
                <a:cs typeface="Times New Roman" panose="02020603050405020304" pitchFamily="18" charset="0"/>
              </a:rPr>
              <a:t>important change took place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Despite</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(a) The increasing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“drain” </a:t>
            </a:r>
            <a:r>
              <a:rPr lang="en-US" sz="2400" dirty="0">
                <a:latin typeface="Times New Roman" panose="02020603050405020304" pitchFamily="18" charset="0"/>
                <a:ea typeface="SimSun" panose="02010600030101010101" pitchFamily="2" charset="-122"/>
                <a:cs typeface="Times New Roman" panose="02020603050405020304" pitchFamily="18" charset="0"/>
              </a:rPr>
              <a:t>owing to wars, administration, debt servicing, and currency realignment,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(b)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'managing agency system of organizing companies </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(c)  </a:t>
            </a:r>
            <a:r>
              <a:rPr lang="en-US" sz="2400" b="1" dirty="0">
                <a:latin typeface="Times New Roman" panose="02020603050405020304" pitchFamily="18" charset="0"/>
                <a:ea typeface="SimSun" panose="02010600030101010101" pitchFamily="2" charset="-122"/>
                <a:cs typeface="Times New Roman" panose="02020603050405020304" pitchFamily="18" charset="0"/>
              </a:rPr>
              <a:t>Slow growth productivity in agriculture</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(d) Uneven development of communication network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(e) The tendency for </a:t>
            </a:r>
            <a:r>
              <a:rPr lang="en-US" sz="2400" b="1" dirty="0">
                <a:latin typeface="Times New Roman" panose="02020603050405020304" pitchFamily="18" charset="0"/>
                <a:ea typeface="SimSun" panose="02010600030101010101" pitchFamily="2" charset="-122"/>
                <a:cs typeface="Times New Roman" panose="02020603050405020304" pitchFamily="18" charset="0"/>
              </a:rPr>
              <a:t>“laissez-faire policies” </a:t>
            </a:r>
            <a:r>
              <a:rPr lang="en-US" sz="2400" dirty="0">
                <a:latin typeface="Times New Roman" panose="02020603050405020304" pitchFamily="18" charset="0"/>
                <a:ea typeface="SimSun" panose="02010600030101010101" pitchFamily="2" charset="-122"/>
                <a:cs typeface="Times New Roman" panose="02020603050405020304" pitchFamily="18" charset="0"/>
              </a:rPr>
              <a:t>to be adapted to the special interests of Lancashire mill-owners among others, and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(f)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Bombay stock market collapse around 1865.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p:cNvSpPr txBox="1"/>
          <p:nvPr/>
        </p:nvSpPr>
        <p:spPr>
          <a:xfrm>
            <a:off x="399011" y="340822"/>
            <a:ext cx="4771505" cy="369332"/>
          </a:xfrm>
          <a:prstGeom prst="rect">
            <a:avLst/>
          </a:prstGeom>
          <a:solidFill>
            <a:srgbClr val="FFFF00"/>
          </a:solidFill>
        </p:spPr>
        <p:txBody>
          <a:bodyPr wrap="square" rtlCol="0">
            <a:spAutoFit/>
          </a:bodyPr>
          <a:lstStyle/>
          <a:p>
            <a:r>
              <a:rPr lang="en-US" dirty="0" smtClean="0">
                <a:latin typeface="Algerian" panose="04020705040A02060702" pitchFamily="82" charset="0"/>
              </a:rPr>
              <a:t>AAR ( After Action Review , Mutiny </a:t>
            </a:r>
            <a:endParaRPr lang="en-US" dirty="0">
              <a:latin typeface="Algerian" panose="04020705040A02060702" pitchFamily="82" charset="0"/>
            </a:endParaRPr>
          </a:p>
        </p:txBody>
      </p:sp>
      <p:sp>
        <p:nvSpPr>
          <p:cNvPr id="4" name="Rectangle 3"/>
          <p:cNvSpPr/>
          <p:nvPr/>
        </p:nvSpPr>
        <p:spPr>
          <a:xfrm>
            <a:off x="9027621" y="1386926"/>
            <a:ext cx="3042459" cy="3970318"/>
          </a:xfrm>
          <a:prstGeom prst="rect">
            <a:avLst/>
          </a:prstGeom>
          <a:ln w="38100">
            <a:solidFill>
              <a:schemeClr val="tx1"/>
            </a:solidFill>
          </a:ln>
        </p:spPr>
        <p:txBody>
          <a:bodyPr wrap="square">
            <a:spAutoFit/>
          </a:bodyPr>
          <a:lstStyle/>
          <a:p>
            <a:pPr algn="just"/>
            <a:r>
              <a:rPr lang="en-US" b="1" dirty="0">
                <a:solidFill>
                  <a:srgbClr val="132E57"/>
                </a:solidFill>
                <a:latin typeface="Open Sans"/>
              </a:rPr>
              <a:t>What is Laissez-faire?</a:t>
            </a:r>
          </a:p>
          <a:p>
            <a:pPr algn="just"/>
            <a:endParaRPr lang="en-US" dirty="0" smtClean="0">
              <a:solidFill>
                <a:srgbClr val="57595D"/>
              </a:solidFill>
              <a:latin typeface="Open Sans"/>
            </a:endParaRPr>
          </a:p>
          <a:p>
            <a:r>
              <a:rPr lang="en-US" dirty="0" smtClean="0">
                <a:solidFill>
                  <a:srgbClr val="57595D"/>
                </a:solidFill>
                <a:latin typeface="Open Sans"/>
              </a:rPr>
              <a:t>Laissez-faire </a:t>
            </a:r>
            <a:r>
              <a:rPr lang="en-US" dirty="0">
                <a:solidFill>
                  <a:srgbClr val="57595D"/>
                </a:solidFill>
                <a:latin typeface="Open Sans"/>
              </a:rPr>
              <a:t>is a French phrase that translates to </a:t>
            </a:r>
            <a:r>
              <a:rPr lang="en-US" b="1" dirty="0">
                <a:solidFill>
                  <a:srgbClr val="57595D"/>
                </a:solidFill>
                <a:latin typeface="Open Sans"/>
              </a:rPr>
              <a:t>“allow to do.” </a:t>
            </a:r>
            <a:r>
              <a:rPr lang="en-US" dirty="0">
                <a:solidFill>
                  <a:srgbClr val="57595D"/>
                </a:solidFill>
                <a:latin typeface="Open Sans"/>
              </a:rPr>
              <a:t>It refers to a political ideology that rejects the practice of </a:t>
            </a:r>
            <a:r>
              <a:rPr lang="en-US" b="1" dirty="0">
                <a:solidFill>
                  <a:srgbClr val="57595D"/>
                </a:solidFill>
                <a:latin typeface="Open Sans"/>
              </a:rPr>
              <a:t>government intervention in an economy</a:t>
            </a:r>
            <a:r>
              <a:rPr lang="en-US" dirty="0">
                <a:solidFill>
                  <a:srgbClr val="57595D"/>
                </a:solidFill>
                <a:latin typeface="Open Sans"/>
              </a:rPr>
              <a:t>. Further, the state is seen as an obstacle to </a:t>
            </a:r>
            <a:r>
              <a:rPr lang="en-US" b="1" dirty="0" smtClean="0">
                <a:solidFill>
                  <a:srgbClr val="57595D"/>
                </a:solidFill>
                <a:latin typeface="Open Sans"/>
              </a:rPr>
              <a:t>economic growth and development</a:t>
            </a:r>
            <a:r>
              <a:rPr lang="en-US" dirty="0" smtClean="0">
                <a:solidFill>
                  <a:srgbClr val="57595D"/>
                </a:solidFill>
                <a:latin typeface="Open Sans"/>
              </a:rPr>
              <a:t>.</a:t>
            </a:r>
          </a:p>
          <a:p>
            <a:pPr algn="just"/>
            <a:endParaRPr lang="en-US" dirty="0">
              <a:solidFill>
                <a:srgbClr val="57595D"/>
              </a:solidFill>
              <a:latin typeface="Open Sans"/>
            </a:endParaRPr>
          </a:p>
          <a:p>
            <a:pPr algn="just"/>
            <a:endParaRPr lang="en-US" dirty="0" smtClean="0">
              <a:solidFill>
                <a:srgbClr val="57595D"/>
              </a:solidFill>
              <a:latin typeface="Open Sans"/>
            </a:endParaRPr>
          </a:p>
        </p:txBody>
      </p:sp>
    </p:spTree>
    <p:extLst>
      <p:ext uri="{BB962C8B-B14F-4D97-AF65-F5344CB8AC3E}">
        <p14:creationId xmlns:p14="http://schemas.microsoft.com/office/powerpoint/2010/main" val="84832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8" y="578524"/>
            <a:ext cx="11471564" cy="3854068"/>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Population increase and an absence of any expansion in employment opportunities led to the physical expansion of subsistence farming in Nepal and to emigration.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Over 50,000 recruits </a:t>
            </a:r>
            <a:r>
              <a:rPr lang="en-US" sz="2400" dirty="0">
                <a:latin typeface="Times New Roman" panose="02020603050405020304" pitchFamily="18" charset="0"/>
                <a:ea typeface="SimSun" panose="02010600030101010101" pitchFamily="2" charset="-122"/>
                <a:cs typeface="Times New Roman" panose="02020603050405020304" pitchFamily="18" charset="0"/>
              </a:rPr>
              <a:t>offered themselves as </a:t>
            </a:r>
            <a:r>
              <a:rPr lang="en-US" sz="2400" b="1" dirty="0">
                <a:latin typeface="Times New Roman" panose="02020603050405020304" pitchFamily="18" charset="0"/>
                <a:ea typeface="SimSun" panose="02010600030101010101" pitchFamily="2" charset="-122"/>
                <a:cs typeface="Times New Roman" panose="02020603050405020304" pitchFamily="18" charset="0"/>
              </a:rPr>
              <a:t>soldiers for the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Gurkha</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regiments in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First World War </a:t>
            </a:r>
            <a:r>
              <a:rPr lang="en-US" sz="2400" dirty="0">
                <a:latin typeface="Times New Roman" panose="02020603050405020304" pitchFamily="18" charset="0"/>
                <a:ea typeface="SimSun" panose="02010600030101010101" pitchFamily="2" charset="-122"/>
                <a:cs typeface="Times New Roman" panose="02020603050405020304" pitchFamily="18" charset="0"/>
              </a:rPr>
              <a:t>and when </a:t>
            </a:r>
            <a:r>
              <a:rPr lang="en-US" sz="2400" b="1" dirty="0">
                <a:latin typeface="Times New Roman" panose="02020603050405020304" pitchFamily="18" charset="0"/>
                <a:ea typeface="SimSun" panose="02010600030101010101" pitchFamily="2" charset="-122"/>
                <a:cs typeface="Times New Roman" panose="02020603050405020304" pitchFamily="18" charset="0"/>
              </a:rPr>
              <a:t>11,000 </a:t>
            </a:r>
            <a:r>
              <a:rPr lang="en-US" sz="2400" dirty="0">
                <a:latin typeface="Times New Roman" panose="02020603050405020304" pitchFamily="18" charset="0"/>
                <a:ea typeface="SimSun" panose="02010600030101010101" pitchFamily="2" charset="-122"/>
                <a:cs typeface="Times New Roman" panose="02020603050405020304" pitchFamily="18" charset="0"/>
              </a:rPr>
              <a:t>were discharged immediately at the end of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war only one-third returned to Nepal. </a:t>
            </a:r>
            <a:endParaRPr lang="en-US" sz="2000" b="1"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By the early 1930s </a:t>
            </a:r>
            <a:r>
              <a:rPr lang="en-US" sz="2400" dirty="0">
                <a:latin typeface="Times New Roman" panose="02020603050405020304" pitchFamily="18" charset="0"/>
                <a:ea typeface="SimSun" panose="02010600030101010101" pitchFamily="2" charset="-122"/>
                <a:cs typeface="Times New Roman" panose="02020603050405020304" pitchFamily="18" charset="0"/>
              </a:rPr>
              <a:t>about one Nepalese-born person in twenty was living in India according to Nepalese and Indian census estimates. This proportion has remained almost constant through to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1960s; during which time the population of Nepal almost doubled. </a:t>
            </a:r>
            <a:endParaRPr lang="en-US" sz="20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p:cNvSpPr txBox="1"/>
          <p:nvPr/>
        </p:nvSpPr>
        <p:spPr>
          <a:xfrm>
            <a:off x="407323" y="116378"/>
            <a:ext cx="1329210" cy="461665"/>
          </a:xfrm>
          <a:prstGeom prst="rect">
            <a:avLst/>
          </a:prstGeom>
          <a:solidFill>
            <a:srgbClr val="FFFF00"/>
          </a:solidFill>
        </p:spPr>
        <p:txBody>
          <a:bodyPr wrap="none" rtlCol="0">
            <a:spAutoFit/>
          </a:bodyPr>
          <a:lstStyle/>
          <a:p>
            <a:r>
              <a:rPr lang="en-US" sz="2400" dirty="0" err="1" smtClean="0">
                <a:latin typeface="Algerian" panose="04020705040A02060702" pitchFamily="82" charset="0"/>
              </a:rPr>
              <a:t>Cont</a:t>
            </a:r>
            <a:r>
              <a:rPr lang="en-US" sz="2400" dirty="0" smtClean="0">
                <a:latin typeface="Algerian" panose="04020705040A02060702" pitchFamily="82" charset="0"/>
              </a:rPr>
              <a:t>…..</a:t>
            </a:r>
            <a:endParaRPr lang="en-US" sz="2400" dirty="0">
              <a:latin typeface="Algerian" panose="04020705040A02060702" pitchFamily="82" charset="0"/>
            </a:endParaRPr>
          </a:p>
        </p:txBody>
      </p:sp>
      <p:sp>
        <p:nvSpPr>
          <p:cNvPr id="4" name="Rectangle 3"/>
          <p:cNvSpPr/>
          <p:nvPr/>
        </p:nvSpPr>
        <p:spPr>
          <a:xfrm>
            <a:off x="407323" y="4432592"/>
            <a:ext cx="11200014" cy="2375971"/>
          </a:xfrm>
          <a:prstGeom prst="rect">
            <a:avLst/>
          </a:prstGeom>
        </p:spPr>
        <p:txBody>
          <a:bodyPr wrap="square">
            <a:spAutoFit/>
          </a:bodyPr>
          <a:lstStyle/>
          <a:p>
            <a:pPr marL="171450" indent="-17145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SimSun" panose="02010600030101010101" pitchFamily="2" charset="-122"/>
                <a:cs typeface="Times New Roman" panose="02020603050405020304" pitchFamily="18" charset="0"/>
              </a:rPr>
              <a:t>The 1920s were notable for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first tentative steps </a:t>
            </a:r>
            <a:r>
              <a:rPr lang="en-US" sz="2400" dirty="0">
                <a:latin typeface="Times New Roman" panose="02020603050405020304" pitchFamily="18" charset="0"/>
                <a:ea typeface="SimSun" panose="02010600030101010101" pitchFamily="2" charset="-122"/>
                <a:cs typeface="Times New Roman" panose="02020603050405020304" pitchFamily="18" charset="0"/>
              </a:rPr>
              <a:t>by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Nepalese rulers </a:t>
            </a:r>
            <a:r>
              <a:rPr lang="en-US" sz="2400" dirty="0">
                <a:latin typeface="Times New Roman" panose="02020603050405020304" pitchFamily="18" charset="0"/>
                <a:ea typeface="SimSun" panose="02010600030101010101" pitchFamily="2" charset="-122"/>
                <a:cs typeface="Times New Roman" panose="02020603050405020304" pitchFamily="18" charset="0"/>
              </a:rPr>
              <a:t>to develop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productive potential </a:t>
            </a:r>
            <a:r>
              <a:rPr lang="en-US" sz="2400" dirty="0">
                <a:latin typeface="Times New Roman" panose="02020603050405020304" pitchFamily="18" charset="0"/>
                <a:ea typeface="SimSun" panose="02010600030101010101" pitchFamily="2" charset="-122"/>
                <a:cs typeface="Times New Roman" panose="02020603050405020304" pitchFamily="18" charset="0"/>
              </a:rPr>
              <a:t>of their situation by </a:t>
            </a:r>
            <a:r>
              <a:rPr lang="en-US" sz="2400" b="1" dirty="0">
                <a:latin typeface="Times New Roman" panose="02020603050405020304" pitchFamily="18" charset="0"/>
                <a:ea typeface="SimSun" panose="02010600030101010101" pitchFamily="2" charset="-122"/>
                <a:cs typeface="Times New Roman" panose="02020603050405020304" pitchFamily="18" charset="0"/>
              </a:rPr>
              <a:t>purchasing foreign expertise: </a:t>
            </a:r>
            <a:endParaRPr lang="en-US" sz="2400" b="1"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first modern college was set up, </a:t>
            </a:r>
            <a:endParaRPr lang="en-US" sz="2400" b="1"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b.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 </a:t>
            </a:r>
            <a:r>
              <a:rPr lang="en-US" sz="2400" b="1" dirty="0">
                <a:latin typeface="Times New Roman" panose="02020603050405020304" pitchFamily="18" charset="0"/>
                <a:ea typeface="SimSun" panose="02010600030101010101" pitchFamily="2" charset="-122"/>
                <a:cs typeface="Times New Roman" panose="02020603050405020304" pitchFamily="18" charset="0"/>
              </a:rPr>
              <a:t>ropeway was constructed linking the Kathmandu Valley with India; </a:t>
            </a:r>
            <a:endParaRPr lang="en-US" sz="2400" b="1"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c.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some mineral exploration was undertaken. </a:t>
            </a:r>
            <a:endParaRPr lang="en-US" sz="2400" b="1"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909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34" y="578043"/>
            <a:ext cx="11172306" cy="3203056"/>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400" b="1" dirty="0">
                <a:latin typeface="Times New Roman" panose="02020603050405020304" pitchFamily="18" charset="0"/>
                <a:ea typeface="SimSun" panose="02010600030101010101" pitchFamily="2" charset="-122"/>
                <a:cs typeface="Times New Roman" panose="02020603050405020304" pitchFamily="18" charset="0"/>
              </a:rPr>
              <a:t>Grain surplus </a:t>
            </a:r>
            <a:r>
              <a:rPr lang="en-US" sz="2400" dirty="0">
                <a:latin typeface="Times New Roman" panose="02020603050405020304" pitchFamily="18" charset="0"/>
                <a:ea typeface="SimSun" panose="02010600030101010101" pitchFamily="2" charset="-122"/>
                <a:cs typeface="Times New Roman" panose="02020603050405020304" pitchFamily="18" charset="0"/>
              </a:rPr>
              <a:t>passing through the new towns increased, but at a decreasing rate over the years. This was bound to happen for </a:t>
            </a:r>
            <a:r>
              <a:rPr lang="en-US" sz="2400" b="1" dirty="0">
                <a:latin typeface="Times New Roman" panose="02020603050405020304" pitchFamily="18" charset="0"/>
                <a:ea typeface="SimSun" panose="02010600030101010101" pitchFamily="2" charset="-122"/>
                <a:cs typeface="Times New Roman" panose="02020603050405020304" pitchFamily="18" charset="0"/>
              </a:rPr>
              <a:t>three socio-economic reasons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First,</a:t>
            </a:r>
            <a:r>
              <a:rPr lang="en-US" sz="24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400" b="1" i="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Agricultural Technology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was then even more primitive than it is now</a:t>
            </a:r>
            <a:r>
              <a:rPr lang="en-US" sz="2400" i="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07000"/>
              </a:lnSpc>
              <a:spcAft>
                <a:spcPts val="800"/>
              </a:spcAft>
            </a:pPr>
            <a:r>
              <a:rPr lang="en-US" sz="2400" b="1"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Second</a:t>
            </a:r>
            <a:r>
              <a:rPr lang="en-US" sz="24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400" b="1"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E</a:t>
            </a:r>
            <a:r>
              <a:rPr lang="en-US" sz="2400" b="1" i="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conomic Development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was not then a </a:t>
            </a:r>
            <a:r>
              <a:rPr lang="en-US" sz="2400" b="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national goal</a:t>
            </a:r>
            <a:r>
              <a:rPr lang="en-US" sz="24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Third,</a:t>
            </a:r>
            <a:r>
              <a:rPr lang="en-US" sz="2400"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400" b="1" i="1" dirty="0" smtClean="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 Trade </a:t>
            </a:r>
            <a:r>
              <a:rPr lang="en-US" sz="2400" b="1" i="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treaty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was signed with British India in 1923. The Treaty allowed for practically unrestricted import of British goods into Nepal.</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p:cNvSpPr txBox="1"/>
          <p:nvPr/>
        </p:nvSpPr>
        <p:spPr>
          <a:xfrm>
            <a:off x="407323" y="116378"/>
            <a:ext cx="1329210" cy="461665"/>
          </a:xfrm>
          <a:prstGeom prst="rect">
            <a:avLst/>
          </a:prstGeom>
          <a:solidFill>
            <a:srgbClr val="FFFF00"/>
          </a:solidFill>
        </p:spPr>
        <p:txBody>
          <a:bodyPr wrap="none" rtlCol="0">
            <a:spAutoFit/>
          </a:bodyPr>
          <a:lstStyle/>
          <a:p>
            <a:r>
              <a:rPr lang="en-US" sz="2400" dirty="0" err="1" smtClean="0">
                <a:latin typeface="Algerian" panose="04020705040A02060702" pitchFamily="82" charset="0"/>
              </a:rPr>
              <a:t>Cont</a:t>
            </a:r>
            <a:r>
              <a:rPr lang="en-US" sz="2400" dirty="0" smtClean="0">
                <a:latin typeface="Algerian" panose="04020705040A02060702" pitchFamily="82" charset="0"/>
              </a:rPr>
              <a:t>…..</a:t>
            </a:r>
            <a:endParaRPr lang="en-US" sz="2400" dirty="0">
              <a:latin typeface="Algerian" panose="04020705040A02060702" pitchFamily="82" charset="0"/>
            </a:endParaRPr>
          </a:p>
        </p:txBody>
      </p:sp>
      <p:sp>
        <p:nvSpPr>
          <p:cNvPr id="4" name="Rectangle 3"/>
          <p:cNvSpPr/>
          <p:nvPr/>
        </p:nvSpPr>
        <p:spPr>
          <a:xfrm>
            <a:off x="407323" y="3303772"/>
            <a:ext cx="11346873" cy="3458896"/>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400" b="1" dirty="0">
                <a:latin typeface="Times New Roman" panose="02020603050405020304" pitchFamily="18" charset="0"/>
                <a:ea typeface="SimSun" panose="02010600030101010101" pitchFamily="2" charset="-122"/>
                <a:cs typeface="Times New Roman" panose="02020603050405020304" pitchFamily="18" charset="0"/>
              </a:rPr>
              <a:t>When, in 1947</a:t>
            </a:r>
            <a:r>
              <a:rPr lang="en-US" sz="2400" dirty="0">
                <a:latin typeface="Times New Roman" panose="02020603050405020304" pitchFamily="18" charset="0"/>
                <a:ea typeface="SimSun" panose="02010600030101010101" pitchFamily="2" charset="-122"/>
                <a:cs typeface="Times New Roman" panose="02020603050405020304" pitchFamily="18" charset="0"/>
              </a:rPr>
              <a:t>, partition took place and </a:t>
            </a:r>
            <a:r>
              <a:rPr lang="en-US" sz="2400" b="1" dirty="0">
                <a:latin typeface="Times New Roman" panose="02020603050405020304" pitchFamily="18" charset="0"/>
                <a:ea typeface="SimSun" panose="02010600030101010101" pitchFamily="2" charset="-122"/>
                <a:cs typeface="Times New Roman" panose="02020603050405020304" pitchFamily="18" charset="0"/>
              </a:rPr>
              <a:t>India became an independent republic</a:t>
            </a:r>
            <a:r>
              <a:rPr lang="en-US" sz="2400" dirty="0">
                <a:latin typeface="Times New Roman" panose="02020603050405020304" pitchFamily="18" charset="0"/>
                <a:ea typeface="SimSun" panose="02010600030101010101" pitchFamily="2" charset="-122"/>
                <a:cs typeface="Times New Roman" panose="02020603050405020304" pitchFamily="18" charset="0"/>
              </a:rPr>
              <a:t>, the basis for absolutist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Rana</a:t>
            </a:r>
            <a:r>
              <a:rPr lang="en-US" sz="2400" dirty="0">
                <a:latin typeface="Times New Roman" panose="02020603050405020304" pitchFamily="18" charset="0"/>
                <a:ea typeface="SimSun" panose="02010600030101010101" pitchFamily="2" charset="-122"/>
                <a:cs typeface="Times New Roman" panose="02020603050405020304" pitchFamily="18" charset="0"/>
              </a:rPr>
              <a:t> rule was so </a:t>
            </a:r>
            <a:r>
              <a:rPr lang="en-US" sz="2400" b="1" dirty="0">
                <a:latin typeface="Times New Roman" panose="02020603050405020304" pitchFamily="18" charset="0"/>
                <a:ea typeface="SimSun" panose="02010600030101010101" pitchFamily="2" charset="-122"/>
                <a:cs typeface="Times New Roman" panose="02020603050405020304" pitchFamily="18" charset="0"/>
              </a:rPr>
              <a:t>seriously undermined </a:t>
            </a:r>
            <a:r>
              <a:rPr lang="en-US" sz="2400" dirty="0">
                <a:latin typeface="Times New Roman" panose="02020603050405020304" pitchFamily="18" charset="0"/>
                <a:ea typeface="SimSun" panose="02010600030101010101" pitchFamily="2" charset="-122"/>
                <a:cs typeface="Times New Roman" panose="02020603050405020304" pitchFamily="18" charset="0"/>
              </a:rPr>
              <a:t>that </a:t>
            </a:r>
            <a:r>
              <a:rPr lang="en-US" sz="2400" b="1" dirty="0">
                <a:latin typeface="Times New Roman" panose="02020603050405020304" pitchFamily="18" charset="0"/>
                <a:ea typeface="SimSun" panose="02010600030101010101" pitchFamily="2" charset="-122"/>
                <a:cs typeface="Times New Roman" panose="02020603050405020304" pitchFamily="18" charset="0"/>
              </a:rPr>
              <a:t>three years later </a:t>
            </a:r>
            <a:r>
              <a:rPr lang="en-US" sz="2400" dirty="0">
                <a:latin typeface="Times New Roman" panose="02020603050405020304" pitchFamily="18" charset="0"/>
                <a:ea typeface="SimSun" panose="02010600030101010101" pitchFamily="2" charset="-122"/>
                <a:cs typeface="Times New Roman" panose="02020603050405020304" pitchFamily="18" charset="0"/>
              </a:rPr>
              <a:t>it was effectively challenged with the support of the new Indian government and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monarchy was reinstated as supreme authority in Nepal.</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b="1" dirty="0" smtClean="0">
                <a:latin typeface="Times New Roman" panose="02020603050405020304" pitchFamily="18" charset="0"/>
                <a:ea typeface="SimSun" panose="02010600030101010101" pitchFamily="2" charset="-122"/>
              </a:rPr>
              <a:t>Nepalese </a:t>
            </a:r>
            <a:r>
              <a:rPr lang="en-US" sz="2400" b="1" dirty="0">
                <a:latin typeface="Times New Roman" panose="02020603050405020304" pitchFamily="18" charset="0"/>
                <a:ea typeface="SimSun" panose="02010600030101010101" pitchFamily="2" charset="-122"/>
              </a:rPr>
              <a:t>king </a:t>
            </a:r>
            <a:r>
              <a:rPr lang="en-US" sz="2400" b="1" dirty="0" err="1">
                <a:latin typeface="Times New Roman" panose="02020603050405020304" pitchFamily="18" charset="0"/>
                <a:ea typeface="SimSun" panose="02010600030101010101" pitchFamily="2" charset="-122"/>
              </a:rPr>
              <a:t>Tribhuvan</a:t>
            </a:r>
            <a:r>
              <a:rPr lang="en-US" sz="2400" b="1" dirty="0">
                <a:latin typeface="Times New Roman" panose="02020603050405020304" pitchFamily="18" charset="0"/>
                <a:ea typeface="SimSun" panose="02010600030101010101" pitchFamily="2" charset="-122"/>
              </a:rPr>
              <a:t> sought </a:t>
            </a:r>
            <a:r>
              <a:rPr lang="en-US" sz="2400" b="1" dirty="0" smtClean="0">
                <a:latin typeface="Times New Roman" panose="02020603050405020304" pitchFamily="18" charset="0"/>
                <a:ea typeface="SimSun" panose="02010600030101010101" pitchFamily="2" charset="-122"/>
              </a:rPr>
              <a:t>asylum to India and returned back to Nepal and established new constitution of Nepal.</a:t>
            </a:r>
            <a:r>
              <a:rPr lang="en-US" sz="2400" dirty="0">
                <a:latin typeface="Times New Roman" panose="02020603050405020304" pitchFamily="18" charset="0"/>
                <a:ea typeface="SimSun" panose="02010600030101010101" pitchFamily="2" charset="-122"/>
              </a:rPr>
              <a:t> </a:t>
            </a:r>
            <a:endParaRPr lang="en-US" sz="2400" dirty="0" smtClean="0">
              <a:latin typeface="Times New Roman" panose="02020603050405020304" pitchFamily="18" charset="0"/>
              <a:ea typeface="SimSun" panose="02010600030101010101" pitchFamily="2" charset="-122"/>
            </a:endParaRPr>
          </a:p>
          <a:p>
            <a:pPr marL="342900" indent="-342900" algn="just">
              <a:lnSpc>
                <a:spcPct val="107000"/>
              </a:lnSpc>
              <a:spcAft>
                <a:spcPts val="800"/>
              </a:spcAft>
              <a:buFont typeface="Wingdings" panose="05000000000000000000" pitchFamily="2" charset="2"/>
              <a:buChar char="Ø"/>
            </a:pPr>
            <a:r>
              <a:rPr lang="en-US" sz="2400" dirty="0" smtClean="0">
                <a:latin typeface="Times New Roman" panose="02020603050405020304" pitchFamily="18" charset="0"/>
                <a:ea typeface="SimSun" panose="02010600030101010101" pitchFamily="2" charset="-122"/>
              </a:rPr>
              <a:t>The </a:t>
            </a:r>
            <a:r>
              <a:rPr lang="en-US" sz="2400" b="1" dirty="0">
                <a:latin typeface="Times New Roman" panose="02020603050405020304" pitchFamily="18" charset="0"/>
                <a:ea typeface="SimSun" panose="02010600030101010101" pitchFamily="2" charset="-122"/>
              </a:rPr>
              <a:t>Interim Government Act of 1951 restored legal and constitutional powers to the king. </a:t>
            </a:r>
            <a:endParaRPr lang="en-US" sz="2400" b="1"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811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197" y="1397372"/>
            <a:ext cx="11338560" cy="4755487"/>
          </a:xfrm>
        </p:spPr>
        <p:txBody>
          <a:bodyPr>
            <a:normAutofit fontScale="92500" lnSpcReduction="20000"/>
          </a:bodyPr>
          <a:lstStyle/>
          <a:p>
            <a:pPr marL="0" marR="0" algn="just">
              <a:lnSpc>
                <a:spcPct val="107000"/>
              </a:lnSpc>
              <a:spcBef>
                <a:spcPts val="0"/>
              </a:spcBef>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Ranas</a:t>
            </a:r>
            <a:r>
              <a:rPr lang="en-US" sz="2400" dirty="0">
                <a:latin typeface="Times New Roman" panose="02020603050405020304" pitchFamily="18" charset="0"/>
                <a:ea typeface="SimSun" panose="02010600030101010101" pitchFamily="2" charset="-122"/>
                <a:cs typeface="Times New Roman" panose="02020603050405020304" pitchFamily="18" charset="0"/>
              </a:rPr>
              <a:t>, though officially ousted from power, nevertheless retained very considerable influence in the circles of government and in the army</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400" dirty="0" smtClean="0">
                <a:latin typeface="Times New Roman" panose="02020603050405020304" pitchFamily="18" charset="0"/>
                <a:ea typeface="SimSun" panose="02010600030101010101" pitchFamily="2" charset="-122"/>
                <a:cs typeface="Times New Roman" panose="02020603050405020304" pitchFamily="18" charset="0"/>
              </a:rPr>
              <a:t>This </a:t>
            </a:r>
            <a:r>
              <a:rPr lang="en-US" sz="2400" dirty="0">
                <a:latin typeface="Times New Roman" panose="02020603050405020304" pitchFamily="18" charset="0"/>
                <a:ea typeface="SimSun" panose="02010600030101010101" pitchFamily="2" charset="-122"/>
                <a:cs typeface="Times New Roman" panose="02020603050405020304" pitchFamily="18" charset="0"/>
              </a:rPr>
              <a:t>was reflected in the composition of the first cabinet created by the king a coalition of </a:t>
            </a:r>
            <a:r>
              <a:rPr lang="en-US" sz="2400" dirty="0" err="1">
                <a:latin typeface="Times New Roman" panose="02020603050405020304" pitchFamily="18" charset="0"/>
                <a:ea typeface="SimSun" panose="02010600030101010101" pitchFamily="2" charset="-122"/>
                <a:cs typeface="Times New Roman" panose="02020603050405020304" pitchFamily="18" charset="0"/>
              </a:rPr>
              <a:t>Ranas</a:t>
            </a:r>
            <a:r>
              <a:rPr lang="en-US" sz="2400" dirty="0">
                <a:latin typeface="Times New Roman" panose="02020603050405020304" pitchFamily="18" charset="0"/>
                <a:ea typeface="SimSun" panose="02010600030101010101" pitchFamily="2" charset="-122"/>
                <a:cs typeface="Times New Roman" panose="02020603050405020304" pitchFamily="18" charset="0"/>
              </a:rPr>
              <a:t> and members of the Nepali Congress. </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After the death of King </a:t>
            </a:r>
            <a:r>
              <a:rPr lang="en-US" sz="2400" dirty="0" err="1">
                <a:latin typeface="Times New Roman" panose="02020603050405020304" pitchFamily="18" charset="0"/>
                <a:ea typeface="SimSun" panose="02010600030101010101" pitchFamily="2" charset="-122"/>
                <a:cs typeface="Times New Roman" panose="02020603050405020304" pitchFamily="18" charset="0"/>
              </a:rPr>
              <a:t>Tribhuvan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in 1955 </a:t>
            </a:r>
            <a:r>
              <a:rPr lang="en-US" sz="2400" dirty="0">
                <a:latin typeface="Times New Roman" panose="02020603050405020304" pitchFamily="18" charset="0"/>
                <a:ea typeface="SimSun" panose="02010600030101010101" pitchFamily="2" charset="-122"/>
                <a:cs typeface="Times New Roman" panose="02020603050405020304" pitchFamily="18" charset="0"/>
              </a:rPr>
              <a:t>his son and successor, </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King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Mahendra</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Bir</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Bikram</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smtClean="0">
                <a:latin typeface="Times New Roman" panose="02020603050405020304" pitchFamily="18" charset="0"/>
                <a:ea typeface="SimSun" panose="02010600030101010101" pitchFamily="2" charset="-122"/>
                <a:cs typeface="Times New Roman" panose="02020603050405020304" pitchFamily="18" charset="0"/>
              </a:rPr>
              <a:t>Shadev</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declared </a:t>
            </a:r>
            <a:r>
              <a:rPr lang="en-US" sz="2400" dirty="0">
                <a:latin typeface="Times New Roman" panose="02020603050405020304" pitchFamily="18" charset="0"/>
                <a:ea typeface="SimSun" panose="02010600030101010101" pitchFamily="2" charset="-122"/>
                <a:cs typeface="Times New Roman" panose="02020603050405020304" pitchFamily="18" charset="0"/>
              </a:rPr>
              <a:t>his concern not simply to continue with such experimentation but to hold </a:t>
            </a:r>
            <a:r>
              <a:rPr lang="en-US" sz="2400" b="1" dirty="0">
                <a:latin typeface="Times New Roman" panose="02020603050405020304" pitchFamily="18" charset="0"/>
                <a:ea typeface="SimSun" panose="02010600030101010101" pitchFamily="2" charset="-122"/>
                <a:cs typeface="Times New Roman" panose="02020603050405020304" pitchFamily="18" charset="0"/>
              </a:rPr>
              <a:t>general elections </a:t>
            </a:r>
            <a:r>
              <a:rPr lang="en-US" sz="2400" dirty="0">
                <a:latin typeface="Times New Roman" panose="02020603050405020304" pitchFamily="18" charset="0"/>
                <a:ea typeface="SimSun" panose="02010600030101010101" pitchFamily="2" charset="-122"/>
                <a:cs typeface="Times New Roman" panose="02020603050405020304" pitchFamily="18" charset="0"/>
              </a:rPr>
              <a:t>as soon as possible.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elections of 1959 gave overwhelming victory </a:t>
            </a:r>
            <a:r>
              <a:rPr lang="en-US" sz="2400" dirty="0">
                <a:latin typeface="Times New Roman" panose="02020603050405020304" pitchFamily="18" charset="0"/>
                <a:ea typeface="SimSun" panose="02010600030101010101" pitchFamily="2" charset="-122"/>
                <a:cs typeface="Times New Roman" panose="02020603050405020304" pitchFamily="18" charset="0"/>
              </a:rPr>
              <a:t>to 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Nepali Congress</a:t>
            </a:r>
            <a:r>
              <a:rPr lang="en-US" sz="2400" dirty="0">
                <a:latin typeface="Times New Roman" panose="02020603050405020304" pitchFamily="18" charset="0"/>
                <a:ea typeface="SimSun" panose="02010600030101010101" pitchFamily="2" charset="-122"/>
                <a:cs typeface="Times New Roman" panose="02020603050405020304" pitchFamily="18" charset="0"/>
              </a:rPr>
              <a:t>, which took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74</a:t>
            </a:r>
            <a:r>
              <a:rPr lang="en-US" sz="24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seats</a:t>
            </a:r>
            <a:r>
              <a:rPr lang="en-US" sz="2400" dirty="0">
                <a:latin typeface="Times New Roman" panose="02020603050405020304" pitchFamily="18" charset="0"/>
                <a:ea typeface="SimSun" panose="02010600030101010101" pitchFamily="2" charset="-122"/>
                <a:cs typeface="Times New Roman" panose="02020603050405020304" pitchFamily="18" charset="0"/>
              </a:rPr>
              <a:t>. The predominantly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Ex-servicemen's </a:t>
            </a:r>
            <a:r>
              <a:rPr lang="en-US" sz="2400" b="1" dirty="0">
                <a:latin typeface="Times New Roman" panose="02020603050405020304" pitchFamily="18" charset="0"/>
                <a:ea typeface="SimSun" panose="02010600030101010101" pitchFamily="2" charset="-122"/>
                <a:cs typeface="Times New Roman" panose="02020603050405020304" pitchFamily="18" charset="0"/>
              </a:rPr>
              <a:t>party </a:t>
            </a:r>
            <a:r>
              <a:rPr lang="en-US" sz="2400" dirty="0">
                <a:latin typeface="Times New Roman" panose="02020603050405020304" pitchFamily="18" charset="0"/>
                <a:ea typeface="SimSun" panose="02010600030101010101" pitchFamily="2" charset="-122"/>
                <a:cs typeface="Times New Roman" panose="02020603050405020304" pitchFamily="18" charset="0"/>
              </a:rPr>
              <a:t>supported by the</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Ranas</a:t>
            </a:r>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gained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19 </a:t>
            </a:r>
            <a:r>
              <a:rPr lang="en-US" sz="2400" b="1" dirty="0">
                <a:latin typeface="Times New Roman" panose="02020603050405020304" pitchFamily="18" charset="0"/>
                <a:ea typeface="SimSun" panose="02010600030101010101" pitchFamily="2" charset="-122"/>
                <a:cs typeface="Times New Roman" panose="02020603050405020304" pitchFamily="18" charset="0"/>
              </a:rPr>
              <a:t>seats, </a:t>
            </a: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a:latin typeface="Times New Roman" panose="02020603050405020304" pitchFamily="18" charset="0"/>
                <a:ea typeface="SimSun" panose="02010600030101010101" pitchFamily="2" charset="-122"/>
                <a:cs typeface="Times New Roman" panose="02020603050405020304" pitchFamily="18" charset="0"/>
              </a:rPr>
              <a:t>United Democratic Party </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4 </a:t>
            </a:r>
            <a:r>
              <a:rPr lang="en-US" sz="2400" b="1" dirty="0">
                <a:latin typeface="Times New Roman" panose="02020603050405020304" pitchFamily="18" charset="0"/>
                <a:ea typeface="SimSun" panose="02010600030101010101" pitchFamily="2" charset="-122"/>
                <a:cs typeface="Times New Roman" panose="02020603050405020304" pitchFamily="18" charset="0"/>
              </a:rPr>
              <a:t>seats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400" b="1" dirty="0">
                <a:latin typeface="Times New Roman" panose="02020603050405020304" pitchFamily="18" charset="0"/>
                <a:ea typeface="SimSun" panose="02010600030101010101" pitchFamily="2" charset="-122"/>
              </a:rPr>
              <a:t>In 1950, </a:t>
            </a:r>
            <a:r>
              <a:rPr lang="en-US" sz="2400" dirty="0">
                <a:latin typeface="Times New Roman" panose="02020603050405020304" pitchFamily="18" charset="0"/>
                <a:ea typeface="SimSun" panose="02010600030101010101" pitchFamily="2" charset="-122"/>
              </a:rPr>
              <a:t>Nepal had signed </a:t>
            </a:r>
            <a:r>
              <a:rPr lang="en-US" sz="2400" b="1" dirty="0">
                <a:latin typeface="Times New Roman" panose="02020603050405020304" pitchFamily="18" charset="0"/>
                <a:ea typeface="SimSun" panose="02010600030101010101" pitchFamily="2" charset="-122"/>
              </a:rPr>
              <a:t>a trade and transit treaty </a:t>
            </a:r>
            <a:r>
              <a:rPr lang="en-US" sz="2400" dirty="0">
                <a:latin typeface="Times New Roman" panose="02020603050405020304" pitchFamily="18" charset="0"/>
                <a:ea typeface="SimSun" panose="02010600030101010101" pitchFamily="2" charset="-122"/>
              </a:rPr>
              <a:t>with India which assured a </a:t>
            </a:r>
            <a:r>
              <a:rPr lang="en-US" sz="2400" b="1" dirty="0">
                <a:latin typeface="Times New Roman" panose="02020603050405020304" pitchFamily="18" charset="0"/>
                <a:ea typeface="SimSun" panose="02010600030101010101" pitchFamily="2" charset="-122"/>
              </a:rPr>
              <a:t>virtual domination of Nepal's economic life by India </a:t>
            </a:r>
            <a:r>
              <a:rPr lang="en-US" sz="2400" dirty="0">
                <a:latin typeface="Times New Roman" panose="02020603050405020304" pitchFamily="18" charset="0"/>
                <a:ea typeface="SimSun" panose="02010600030101010101" pitchFamily="2" charset="-122"/>
              </a:rPr>
              <a:t>and a perpetuation of the </a:t>
            </a:r>
            <a:r>
              <a:rPr lang="en-US" sz="2400" b="1" dirty="0">
                <a:latin typeface="Times New Roman" panose="02020603050405020304" pitchFamily="18" charset="0"/>
                <a:ea typeface="SimSun" panose="02010600030101010101" pitchFamily="2" charset="-122"/>
              </a:rPr>
              <a:t>unequal relationship between the two countries.</a:t>
            </a:r>
            <a:r>
              <a:rPr lang="en-US" sz="2400" b="1" dirty="0" smtClean="0">
                <a:latin typeface="Times New Roman" panose="02020603050405020304" pitchFamily="18" charset="0"/>
                <a:ea typeface="SimSun" panose="02010600030101010101" pitchFamily="2" charset="-122"/>
                <a:cs typeface="Times New Roman" panose="02020603050405020304" pitchFamily="18" charset="0"/>
              </a:rPr>
              <a:t> </a:t>
            </a:r>
            <a:endParaRPr lang="en-US" sz="2000" b="1" dirty="0">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400"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pSp>
        <p:nvGrpSpPr>
          <p:cNvPr id="4" name="Group 3"/>
          <p:cNvGrpSpPr/>
          <p:nvPr/>
        </p:nvGrpSpPr>
        <p:grpSpPr>
          <a:xfrm>
            <a:off x="622851" y="365125"/>
            <a:ext cx="10603398" cy="776356"/>
            <a:chOff x="503089" y="2785438"/>
            <a:chExt cx="10603398" cy="776356"/>
          </a:xfrm>
          <a:scene3d>
            <a:camera prst="orthographicFront">
              <a:rot lat="0" lon="0" rev="0"/>
            </a:camera>
            <a:lightRig rig="contrasting" dir="t">
              <a:rot lat="0" lon="0" rev="1200000"/>
            </a:lightRig>
          </a:scene3d>
        </p:grpSpPr>
        <p:sp>
          <p:nvSpPr>
            <p:cNvPr id="5" name="Snip Diagonal Corner Rectangle 4"/>
            <p:cNvSpPr/>
            <p:nvPr/>
          </p:nvSpPr>
          <p:spPr>
            <a:xfrm>
              <a:off x="503089" y="2785438"/>
              <a:ext cx="10603398" cy="776356"/>
            </a:xfrm>
            <a:prstGeom prst="snip2DiagRect">
              <a:avLst/>
            </a:prstGeom>
            <a:solidFill>
              <a:srgbClr val="00B0F0"/>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3">
                <a:hueOff val="2168479"/>
                <a:satOff val="80000"/>
                <a:lumOff val="-11765"/>
                <a:alphaOff val="0"/>
              </a:schemeClr>
            </a:effectRef>
            <a:fontRef idx="minor">
              <a:schemeClr val="lt1"/>
            </a:fontRef>
          </p:style>
        </p:sp>
        <p:sp>
          <p:nvSpPr>
            <p:cNvPr id="6" name="Snip Diagonal Corner Rectangle 4"/>
            <p:cNvSpPr/>
            <p:nvPr/>
          </p:nvSpPr>
          <p:spPr>
            <a:xfrm>
              <a:off x="567787" y="2850136"/>
              <a:ext cx="10474002" cy="64696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marL="914400" lvl="0" indent="-914400" algn="l" defTabSz="1422400">
                <a:lnSpc>
                  <a:spcPct val="90000"/>
                </a:lnSpc>
                <a:spcBef>
                  <a:spcPct val="0"/>
                </a:spcBef>
                <a:spcAft>
                  <a:spcPct val="35000"/>
                </a:spcAft>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kern="1200" cap="none" spc="0" dirty="0" smtClean="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rPr>
                <a:t>Politics, Parties, and the Palace </a:t>
              </a:r>
              <a:endParaRPr lang="en-US" sz="3200" b="1" kern="1200" cap="none" spc="0" dirty="0">
                <a:ln w="9525">
                  <a:prstDash val="solid"/>
                </a:ln>
                <a:solidFill>
                  <a:srgbClr val="002060"/>
                </a:solidFill>
                <a:effectLst>
                  <a:outerShdw blurRad="12700" dist="38100" dir="2700000" algn="tl" rotWithShape="0">
                    <a:schemeClr val="bg1">
                      <a:lumMod val="50000"/>
                    </a:schemeClr>
                  </a:outerShdw>
                </a:effectLst>
                <a:latin typeface="Algerian" panose="04020705040A02060702" pitchFamily="82" charset="0"/>
              </a:endParaRPr>
            </a:p>
          </p:txBody>
        </p:sp>
      </p:grpSp>
      <p:pic>
        <p:nvPicPr>
          <p:cNvPr id="7" name="Picture 6"/>
          <p:cNvPicPr>
            <a:picLocks noChangeAspect="1"/>
          </p:cNvPicPr>
          <p:nvPr/>
        </p:nvPicPr>
        <p:blipFill>
          <a:blip r:embed="rId2"/>
          <a:stretch>
            <a:fillRect/>
          </a:stretch>
        </p:blipFill>
        <p:spPr>
          <a:xfrm>
            <a:off x="754330" y="476942"/>
            <a:ext cx="1158340" cy="627942"/>
          </a:xfrm>
          <a:prstGeom prst="rect">
            <a:avLst/>
          </a:prstGeom>
        </p:spPr>
      </p:pic>
    </p:spTree>
    <p:extLst>
      <p:ext uri="{BB962C8B-B14F-4D97-AF65-F5344CB8AC3E}">
        <p14:creationId xmlns:p14="http://schemas.microsoft.com/office/powerpoint/2010/main" val="3550003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 y="107432"/>
            <a:ext cx="11853949" cy="640714"/>
          </a:xfrm>
          <a:solidFill>
            <a:srgbClr val="FFC000"/>
          </a:solidFill>
        </p:spPr>
        <p:txBody>
          <a:bodyPr>
            <a:noAutofit/>
          </a:bodyPr>
          <a:lstStyle/>
          <a:p>
            <a:pPr algn="ctr"/>
            <a:r>
              <a:rPr lang="en-US" sz="2800" b="1" dirty="0">
                <a:latin typeface="Times New Roman" panose="02020603050405020304" pitchFamily="18" charset="0"/>
                <a:cs typeface="Times New Roman" panose="02020603050405020304" pitchFamily="18" charset="0"/>
              </a:rPr>
              <a:t>Economic development and political unity are frequently </a:t>
            </a:r>
            <a:r>
              <a:rPr lang="en-US" sz="2800" b="1" dirty="0" smtClean="0">
                <a:latin typeface="Times New Roman" panose="02020603050405020304" pitchFamily="18" charset="0"/>
                <a:cs typeface="Times New Roman" panose="02020603050405020304" pitchFamily="18" charset="0"/>
              </a:rPr>
              <a:t>invoked in Nepal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7906" y="927850"/>
            <a:ext cx="9946872" cy="5788834"/>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The first priority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transport development</a:t>
            </a:r>
            <a:r>
              <a:rPr lang="en-US" sz="2400" dirty="0">
                <a:latin typeface="Times New Roman" panose="02020603050405020304" pitchFamily="18" charset="0"/>
                <a:cs typeface="Times New Roman" panose="02020603050405020304" pitchFamily="18" charset="0"/>
              </a:rPr>
              <a:t> was the establishment of a </a:t>
            </a:r>
            <a:r>
              <a:rPr lang="en-US" sz="2400" b="1" i="1" dirty="0">
                <a:latin typeface="Times New Roman" panose="02020603050405020304" pitchFamily="18" charset="0"/>
                <a:cs typeface="Times New Roman" panose="02020603050405020304" pitchFamily="18" charset="0"/>
              </a:rPr>
              <a:t>reliable air service </a:t>
            </a:r>
            <a:endParaRPr lang="en-US" sz="2400" b="1" i="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by </a:t>
            </a:r>
            <a:r>
              <a:rPr lang="en-US" sz="2400" b="1" dirty="0">
                <a:latin typeface="Times New Roman" panose="02020603050405020304" pitchFamily="18" charset="0"/>
                <a:cs typeface="Times New Roman" panose="02020603050405020304" pitchFamily="18" charset="0"/>
              </a:rPr>
              <a:t>1956</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fair-weather internal air network </a:t>
            </a:r>
            <a:r>
              <a:rPr lang="en-US" sz="2400" dirty="0">
                <a:latin typeface="Times New Roman" panose="02020603050405020304" pitchFamily="18" charset="0"/>
                <a:cs typeface="Times New Roman" panose="02020603050405020304" pitchFamily="18" charset="0"/>
              </a:rPr>
              <a:t>was in operation linking Kathmandu with </a:t>
            </a:r>
            <a:r>
              <a:rPr lang="en-US" sz="2400" dirty="0" err="1">
                <a:latin typeface="Times New Roman" panose="02020603050405020304" pitchFamily="18" charset="0"/>
                <a:cs typeface="Times New Roman" panose="02020603050405020304" pitchFamily="18" charset="0"/>
              </a:rPr>
              <a:t>Biratnagar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Bhairahawa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Simara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dirty="0" err="1">
                <a:latin typeface="Times New Roman" panose="02020603050405020304" pitchFamily="18" charset="0"/>
                <a:cs typeface="Times New Roman" panose="02020603050405020304" pitchFamily="18" charset="0"/>
              </a:rPr>
              <a:t>Pokhara</a:t>
            </a:r>
            <a:r>
              <a:rPr lang="en-US" sz="2400" dirty="0" smtClean="0">
                <a:latin typeface="Times New Roman" panose="02020603050405020304" pitchFamily="18" charset="0"/>
                <a:cs typeface="Times New Roman" panose="02020603050405020304" pitchFamily="18" charset="0"/>
              </a:rPr>
              <a:t>. Further to remote areas.</a:t>
            </a:r>
            <a:endParaRPr lang="en-US" sz="2400" dirty="0">
              <a:latin typeface="Times New Roman" panose="02020603050405020304" pitchFamily="18" charset="0"/>
              <a:cs typeface="Times New Roman" panose="02020603050405020304" pitchFamily="18" charset="0"/>
            </a:endParaRPr>
          </a:p>
          <a:p>
            <a:r>
              <a:rPr lang="en-US" sz="2400" dirty="0" smtClean="0"/>
              <a:t> </a:t>
            </a:r>
            <a:r>
              <a:rPr lang="en-US" sz="2400" b="1" dirty="0">
                <a:latin typeface="Times New Roman" panose="02020603050405020304" pitchFamily="18" charset="0"/>
                <a:cs typeface="Times New Roman" panose="02020603050405020304" pitchFamily="18" charset="0"/>
              </a:rPr>
              <a:t>Road construction </a:t>
            </a:r>
            <a:r>
              <a:rPr lang="en-US" sz="2400" dirty="0">
                <a:latin typeface="Times New Roman" panose="02020603050405020304" pitchFamily="18" charset="0"/>
                <a:cs typeface="Times New Roman" panose="02020603050405020304" pitchFamily="18" charset="0"/>
              </a:rPr>
              <a:t>began </a:t>
            </a:r>
            <a:r>
              <a:rPr lang="en-US" sz="2400" dirty="0" smtClean="0">
                <a:latin typeface="Times New Roman" panose="02020603050405020304" pitchFamily="18" charset="0"/>
                <a:cs typeface="Times New Roman" panose="02020603050405020304" pitchFamily="18" charset="0"/>
              </a:rPr>
              <a:t>and by </a:t>
            </a:r>
            <a:r>
              <a:rPr lang="en-US" sz="2400" dirty="0">
                <a:latin typeface="Times New Roman" panose="02020603050405020304" pitchFamily="18" charset="0"/>
                <a:cs typeface="Times New Roman" panose="02020603050405020304" pitchFamily="18" charset="0"/>
              </a:rPr>
              <a:t>1956 the total of fine- weather </a:t>
            </a:r>
            <a:r>
              <a:rPr lang="en-US" sz="2400" dirty="0" err="1" smtClean="0">
                <a:latin typeface="Times New Roman" panose="02020603050405020304" pitchFamily="18" charset="0"/>
                <a:cs typeface="Times New Roman" panose="02020603050405020304" pitchFamily="18" charset="0"/>
              </a:rPr>
              <a:t>metalic</a:t>
            </a:r>
            <a:r>
              <a:rPr lang="en-US" sz="2400" dirty="0" smtClean="0">
                <a:latin typeface="Times New Roman" panose="02020603050405020304" pitchFamily="18" charset="0"/>
                <a:cs typeface="Times New Roman" panose="02020603050405020304" pitchFamily="18" charset="0"/>
              </a:rPr>
              <a:t> road  was </a:t>
            </a:r>
            <a:r>
              <a:rPr lang="en-US" sz="2400" dirty="0">
                <a:latin typeface="Times New Roman" panose="02020603050405020304" pitchFamily="18" charset="0"/>
                <a:cs typeface="Times New Roman" panose="02020603050405020304" pitchFamily="18" charset="0"/>
              </a:rPr>
              <a:t>only 365 km, with all-weather road a mere 259 km</a:t>
            </a:r>
            <a:r>
              <a:rPr lang="en-US" sz="2400" dirty="0"/>
              <a:t>. </a:t>
            </a:r>
            <a:r>
              <a:rPr lang="en-US" sz="2400" b="1" dirty="0" err="1">
                <a:latin typeface="Times New Roman" panose="02020603050405020304" pitchFamily="18" charset="0"/>
                <a:cs typeface="Times New Roman" panose="02020603050405020304" pitchFamily="18" charset="0"/>
              </a:rPr>
              <a:t>Tribhuvan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Rajpath</a:t>
            </a:r>
            <a:r>
              <a:rPr lang="en-US" sz="2400" dirty="0">
                <a:latin typeface="Times New Roman" panose="02020603050405020304" pitchFamily="18" charset="0"/>
                <a:cs typeface="Times New Roman" panose="02020603050405020304" pitchFamily="18" charset="0"/>
              </a:rPr>
              <a:t>, constructed with Indian aid and connecting </a:t>
            </a:r>
            <a:r>
              <a:rPr lang="en-US" sz="2400" dirty="0" smtClean="0">
                <a:latin typeface="Times New Roman" panose="02020603050405020304" pitchFamily="18" charset="0"/>
                <a:cs typeface="Times New Roman" panose="02020603050405020304" pitchFamily="18" charset="0"/>
              </a:rPr>
              <a:t>Kathmandu </a:t>
            </a:r>
            <a:r>
              <a:rPr lang="en-US" sz="2400" dirty="0">
                <a:latin typeface="Times New Roman" panose="02020603050405020304" pitchFamily="18" charset="0"/>
                <a:cs typeface="Times New Roman" panose="02020603050405020304" pitchFamily="18" charset="0"/>
              </a:rPr>
              <a:t>to India by, way of the railhead at </a:t>
            </a:r>
            <a:r>
              <a:rPr lang="en-US" sz="2400" dirty="0" err="1">
                <a:latin typeface="Times New Roman" panose="02020603050405020304" pitchFamily="18" charset="0"/>
                <a:cs typeface="Times New Roman" panose="02020603050405020304" pitchFamily="18" charset="0"/>
              </a:rPr>
              <a:t>Raxual</a:t>
            </a:r>
            <a:r>
              <a:rPr lang="en-US" sz="2400" dirty="0">
                <a:latin typeface="Times New Roman" panose="02020603050405020304" pitchFamily="18" charset="0"/>
                <a:cs typeface="Times New Roman" panose="02020603050405020304" pitchFamily="18" charset="0"/>
              </a:rPr>
              <a:t> in Bihar</a:t>
            </a:r>
            <a:r>
              <a:rPr lang="en-US" sz="2400" dirty="0" smtClean="0">
                <a:latin typeface="Times New Roman" panose="02020603050405020304" pitchFamily="18" charset="0"/>
                <a:cs typeface="Times New Roman" panose="02020603050405020304" pitchFamily="18" charset="0"/>
              </a:rPr>
              <a:t>.</a:t>
            </a:r>
            <a:r>
              <a:rPr lang="en-US" sz="2400" dirty="0"/>
              <a:t> </a:t>
            </a:r>
            <a:endParaRPr lang="en-US" sz="2400" dirty="0" smtClean="0"/>
          </a:p>
          <a:p>
            <a:r>
              <a:rPr lang="en-US" sz="2400" dirty="0" smtClean="0">
                <a:latin typeface="Times New Roman" panose="02020603050405020304" pitchFamily="18" charset="0"/>
                <a:cs typeface="Times New Roman" panose="02020603050405020304" pitchFamily="18" charset="0"/>
              </a:rPr>
              <a:t>In December 1960 ,The </a:t>
            </a:r>
            <a:r>
              <a:rPr lang="en-US" sz="2400" dirty="0">
                <a:latin typeface="Times New Roman" panose="02020603050405020304" pitchFamily="18" charset="0"/>
                <a:cs typeface="Times New Roman" panose="02020603050405020304" pitchFamily="18" charset="0"/>
              </a:rPr>
              <a:t>prime minister, </a:t>
            </a:r>
            <a:r>
              <a:rPr lang="en-US" sz="2400" b="1" dirty="0" smtClean="0">
                <a:latin typeface="Times New Roman" panose="02020603050405020304" pitchFamily="18" charset="0"/>
                <a:cs typeface="Times New Roman" panose="02020603050405020304" pitchFamily="18" charset="0"/>
              </a:rPr>
              <a:t>BP </a:t>
            </a:r>
            <a:r>
              <a:rPr lang="en-US" sz="2400" b="1" dirty="0" err="1" smtClean="0">
                <a:latin typeface="Times New Roman" panose="02020603050405020304" pitchFamily="18" charset="0"/>
                <a:cs typeface="Times New Roman" panose="02020603050405020304" pitchFamily="18" charset="0"/>
              </a:rPr>
              <a:t>Koirala</a:t>
            </a:r>
            <a:r>
              <a:rPr lang="en-US" sz="2400" b="1" dirty="0">
                <a:latin typeface="Times New Roman" panose="02020603050405020304" pitchFamily="18" charset="0"/>
                <a:cs typeface="Times New Roman" panose="02020603050405020304" pitchFamily="18" charset="0"/>
              </a:rPr>
              <a:t>, was arrested</a:t>
            </a:r>
            <a:r>
              <a:rPr lang="en-US" sz="2400" dirty="0">
                <a:latin typeface="Times New Roman" panose="02020603050405020304" pitchFamily="18" charset="0"/>
                <a:cs typeface="Times New Roman" panose="02020603050405020304" pitchFamily="18" charset="0"/>
              </a:rPr>
              <a:t>, as were many other local and central party officials; and all political parties were banned. </a:t>
            </a:r>
          </a:p>
          <a:p>
            <a:r>
              <a:rPr lang="en-US" sz="2400" b="1" dirty="0">
                <a:latin typeface="Times New Roman" panose="02020603050405020304" pitchFamily="18" charset="0"/>
                <a:cs typeface="Times New Roman" panose="02020603050405020304" pitchFamily="18" charset="0"/>
              </a:rPr>
              <a:t>Higher ranking officers </a:t>
            </a:r>
            <a:r>
              <a:rPr lang="en-US" sz="2400" dirty="0">
                <a:latin typeface="Times New Roman" panose="02020603050405020304" pitchFamily="18" charset="0"/>
                <a:cs typeface="Times New Roman" panose="02020603050405020304" pitchFamily="18" charset="0"/>
              </a:rPr>
              <a:t>of the </a:t>
            </a:r>
            <a:r>
              <a:rPr lang="en-US" sz="2400" b="1" dirty="0" smtClean="0">
                <a:latin typeface="Times New Roman" panose="02020603050405020304" pitchFamily="18" charset="0"/>
                <a:cs typeface="Times New Roman" panose="02020603050405020304" pitchFamily="18" charset="0"/>
              </a:rPr>
              <a:t>Army </a:t>
            </a:r>
            <a:r>
              <a:rPr lang="en-US" sz="2400" b="1" dirty="0">
                <a:latin typeface="Times New Roman" panose="02020603050405020304" pitchFamily="18" charset="0"/>
                <a:cs typeface="Times New Roman" panose="02020603050405020304" pitchFamily="18" charset="0"/>
              </a:rPr>
              <a:t>and the </a:t>
            </a:r>
            <a:r>
              <a:rPr lang="en-US" sz="2400" b="1" dirty="0" smtClean="0">
                <a:latin typeface="Times New Roman" panose="02020603050405020304" pitchFamily="18" charset="0"/>
                <a:cs typeface="Times New Roman" panose="02020603050405020304" pitchFamily="18" charset="0"/>
              </a:rPr>
              <a:t>Police</a:t>
            </a:r>
            <a:r>
              <a:rPr lang="en-US" sz="2400" b="1" dirty="0">
                <a:latin typeface="Times New Roman" panose="02020603050405020304" pitchFamily="18" charset="0"/>
                <a:cs typeface="Times New Roman" panose="02020603050405020304" pitchFamily="18" charset="0"/>
              </a:rPr>
              <a:t>, as well as the </a:t>
            </a:r>
            <a:r>
              <a:rPr lang="en-US" sz="2400" b="1" dirty="0" smtClean="0">
                <a:latin typeface="Times New Roman" panose="02020603050405020304" pitchFamily="18" charset="0"/>
                <a:cs typeface="Times New Roman" panose="02020603050405020304" pitchFamily="18" charset="0"/>
              </a:rPr>
              <a:t>Secret </a:t>
            </a:r>
            <a:r>
              <a:rPr lang="en-US" sz="2400" b="1" dirty="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ervice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were on the king's side, but not the overwhelming majority of the </a:t>
            </a:r>
            <a:r>
              <a:rPr lang="en-US" sz="2400" b="1" dirty="0">
                <a:latin typeface="Times New Roman" panose="02020603050405020304" pitchFamily="18" charset="0"/>
                <a:cs typeface="Times New Roman" panose="02020603050405020304" pitchFamily="18" charset="0"/>
              </a:rPr>
              <a:t>younger officers and civil </a:t>
            </a:r>
            <a:r>
              <a:rPr lang="en-US" sz="2400" dirty="0">
                <a:latin typeface="Times New Roman" panose="02020603050405020304" pitchFamily="18" charset="0"/>
                <a:cs typeface="Times New Roman" panose="02020603050405020304" pitchFamily="18" charset="0"/>
              </a:rPr>
              <a:t>servants.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Giving such a </a:t>
            </a:r>
            <a:r>
              <a:rPr lang="en-US" sz="2400" b="1" dirty="0">
                <a:latin typeface="Times New Roman" panose="02020603050405020304" pitchFamily="18" charset="0"/>
                <a:cs typeface="Times New Roman" panose="02020603050405020304" pitchFamily="18" charset="0"/>
              </a:rPr>
              <a:t>fundamental rift </a:t>
            </a:r>
            <a:r>
              <a:rPr lang="en-US" sz="2400" dirty="0">
                <a:latin typeface="Times New Roman" panose="02020603050405020304" pitchFamily="18" charset="0"/>
                <a:cs typeface="Times New Roman" panose="02020603050405020304" pitchFamily="18" charset="0"/>
              </a:rPr>
              <a:t>even within the </a:t>
            </a:r>
            <a:r>
              <a:rPr lang="en-US" sz="2400" b="1" dirty="0">
                <a:latin typeface="Times New Roman" panose="02020603050405020304" pitchFamily="18" charset="0"/>
                <a:cs typeface="Times New Roman" panose="02020603050405020304" pitchFamily="18" charset="0"/>
              </a:rPr>
              <a:t>bureaucracy</a:t>
            </a:r>
            <a:r>
              <a:rPr lang="en-US" sz="2400" dirty="0">
                <a:latin typeface="Times New Roman" panose="02020603050405020304" pitchFamily="18" charset="0"/>
                <a:cs typeface="Times New Roman" panose="02020603050405020304" pitchFamily="18" charset="0"/>
              </a:rPr>
              <a:t> it was inevitable that the next </a:t>
            </a:r>
            <a:r>
              <a:rPr lang="en-US" sz="2400" b="1" dirty="0" smtClean="0">
                <a:latin typeface="Times New Roman" panose="02020603050405020304" pitchFamily="18" charset="0"/>
                <a:cs typeface="Times New Roman" panose="02020603050405020304" pitchFamily="18" charset="0"/>
              </a:rPr>
              <a:t>15 years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were to see the monarchy performing </a:t>
            </a:r>
            <a:r>
              <a:rPr lang="en-US" sz="2400" b="1" dirty="0">
                <a:latin typeface="Times New Roman" panose="02020603050405020304" pitchFamily="18" charset="0"/>
                <a:cs typeface="Times New Roman" panose="02020603050405020304" pitchFamily="18" charset="0"/>
              </a:rPr>
              <a:t>a dangerous tightrope act </a:t>
            </a:r>
            <a:r>
              <a:rPr lang="en-US" sz="2400" dirty="0">
                <a:latin typeface="Times New Roman" panose="02020603050405020304" pitchFamily="18" charset="0"/>
                <a:cs typeface="Times New Roman" panose="02020603050405020304" pitchFamily="18" charset="0"/>
              </a:rPr>
              <a:t>to maintain </a:t>
            </a:r>
            <a:r>
              <a:rPr lang="en-US" sz="2400" b="1" dirty="0">
                <a:latin typeface="Times New Roman" panose="02020603050405020304" pitchFamily="18" charset="0"/>
                <a:cs typeface="Times New Roman" panose="02020603050405020304" pitchFamily="18" charset="0"/>
              </a:rPr>
              <a:t>political stability </a:t>
            </a:r>
            <a:r>
              <a:rPr lang="en-US" sz="2400" dirty="0">
                <a:latin typeface="Times New Roman" panose="02020603050405020304" pitchFamily="18" charset="0"/>
                <a:cs typeface="Times New Roman" panose="02020603050405020304" pitchFamily="18" charset="0"/>
              </a:rPr>
              <a:t>and existing privileges and yet encourage a modicum of </a:t>
            </a:r>
            <a:r>
              <a:rPr lang="en-US" sz="2400" b="1" dirty="0">
                <a:latin typeface="Times New Roman" panose="02020603050405020304" pitchFamily="18" charset="0"/>
                <a:cs typeface="Times New Roman" panose="02020603050405020304" pitchFamily="18" charset="0"/>
              </a:rPr>
              <a:t>economic and social developments. </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2050" name="Picture 2" descr="https://tse1.mm.bing.net/th?id=OIP.8JIcmjAAPqUWlUjhk6ucWQAAAA&amp;pid=Api&amp;P=0&amp;w=171&amp;h=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552" y="1243705"/>
            <a:ext cx="162877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se1.mm.bing.net/th?id=OIP.HXwQLSjWPJI7L6HQ2TWlagHaI2&amp;pid=Api&amp;P=0&amp;w=142&amp;h=1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664" y="3984942"/>
            <a:ext cx="1352550"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7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814" y="1060854"/>
            <a:ext cx="11564389" cy="5572702"/>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Emerging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Panchayat</a:t>
            </a:r>
            <a:r>
              <a:rPr lang="en-US" b="1" dirty="0" smtClean="0">
                <a:latin typeface="Times New Roman" panose="02020603050405020304" pitchFamily="18" charset="0"/>
                <a:cs typeface="Times New Roman" panose="02020603050405020304" pitchFamily="18" charset="0"/>
              </a:rPr>
              <a:t> System‘</a:t>
            </a:r>
          </a:p>
          <a:p>
            <a:r>
              <a:rPr lang="en-US" sz="2400" b="1" dirty="0">
                <a:latin typeface="Times New Roman" panose="02020603050405020304" pitchFamily="18" charset="0"/>
                <a:cs typeface="Times New Roman" panose="02020603050405020304" pitchFamily="18" charset="0"/>
              </a:rPr>
              <a:t> T</a:t>
            </a:r>
            <a:r>
              <a:rPr lang="en-US" sz="2400" b="1" dirty="0" smtClean="0">
                <a:latin typeface="Times New Roman" panose="02020603050405020304" pitchFamily="18" charset="0"/>
                <a:cs typeface="Times New Roman" panose="02020603050405020304" pitchFamily="18" charset="0"/>
              </a:rPr>
              <a:t>he </a:t>
            </a:r>
            <a:r>
              <a:rPr lang="en-US" sz="2400" b="1" dirty="0">
                <a:latin typeface="Times New Roman" panose="02020603050405020304" pitchFamily="18" charset="0"/>
                <a:cs typeface="Times New Roman" panose="02020603050405020304" pitchFamily="18" charset="0"/>
              </a:rPr>
              <a:t>economic situation of Nepal </a:t>
            </a:r>
            <a:r>
              <a:rPr lang="en-US" sz="2400" dirty="0">
                <a:latin typeface="Times New Roman" panose="02020603050405020304" pitchFamily="18" charset="0"/>
                <a:cs typeface="Times New Roman" panose="02020603050405020304" pitchFamily="18" charset="0"/>
              </a:rPr>
              <a:t>has continued to deteriorate despite the increasingly large volume of foreign aid provided </a:t>
            </a:r>
            <a:r>
              <a:rPr lang="en-US" sz="2400" b="1" dirty="0">
                <a:latin typeface="Times New Roman" panose="02020603050405020304" pitchFamily="18" charset="0"/>
                <a:cs typeface="Times New Roman" panose="02020603050405020304" pitchFamily="18" charset="0"/>
              </a:rPr>
              <a:t>by India, the United States, China, and other countries</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creation and elaboration of a system known as </a:t>
            </a: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Panchayat</a:t>
            </a:r>
            <a:r>
              <a:rPr lang="en-US" sz="2400" b="1" dirty="0" smtClean="0">
                <a:latin typeface="Times New Roman" panose="02020603050405020304" pitchFamily="18" charset="0"/>
                <a:cs typeface="Times New Roman" panose="02020603050405020304" pitchFamily="18" charset="0"/>
              </a:rPr>
              <a:t> Democracy‘</a:t>
            </a:r>
          </a:p>
          <a:p>
            <a:r>
              <a:rPr lang="en-US" sz="2400" b="1" dirty="0">
                <a:latin typeface="Times New Roman" panose="02020603050405020304" pitchFamily="18" charset="0"/>
                <a:cs typeface="Times New Roman" panose="02020603050405020304" pitchFamily="18" charset="0"/>
              </a:rPr>
              <a:t> The ruling class in Nepal confronts a basic dilemma</a:t>
            </a:r>
            <a:r>
              <a:rPr lang="en-US" sz="2400" b="1" dirty="0" smtClean="0">
                <a:latin typeface="Times New Roman" panose="02020603050405020304" pitchFamily="18" charset="0"/>
                <a:cs typeface="Times New Roman" panose="02020603050405020304" pitchFamily="18" charset="0"/>
              </a:rPr>
              <a:t>:</a:t>
            </a:r>
            <a:r>
              <a:rPr lang="en-US" sz="2400" dirty="0"/>
              <a:t> </a:t>
            </a:r>
            <a:endParaRPr lang="en-US" sz="2400" dirty="0" smtClean="0"/>
          </a:p>
          <a:p>
            <a:pPr lvl="1">
              <a:buFont typeface="Wingdings" panose="05000000000000000000" pitchFamily="2" charset="2"/>
              <a:buChar char="Ø"/>
            </a:pPr>
            <a:r>
              <a:rPr lang="en-US" sz="2000" dirty="0"/>
              <a:t>	</a:t>
            </a:r>
            <a:r>
              <a:rPr lang="en-US" sz="2000" b="1" dirty="0">
                <a:latin typeface="Times New Roman" panose="02020603050405020304" pitchFamily="18" charset="0"/>
                <a:cs typeface="Times New Roman" panose="02020603050405020304" pitchFamily="18" charset="0"/>
              </a:rPr>
              <a:t>P</a:t>
            </a:r>
            <a:r>
              <a:rPr lang="en-US" sz="2000" b="1" dirty="0" smtClean="0">
                <a:latin typeface="Times New Roman" panose="02020603050405020304" pitchFamily="18" charset="0"/>
                <a:cs typeface="Times New Roman" panose="02020603050405020304" pitchFamily="18" charset="0"/>
              </a:rPr>
              <a:t>romoting </a:t>
            </a:r>
            <a:r>
              <a:rPr lang="en-US" sz="2000" b="1" dirty="0">
                <a:latin typeface="Times New Roman" panose="02020603050405020304" pitchFamily="18" charset="0"/>
                <a:cs typeface="Times New Roman" panose="02020603050405020304" pitchFamily="18" charset="0"/>
              </a:rPr>
              <a:t>the economic and social changes without which the country as a whole will collapse and bring about their own downfall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While </a:t>
            </a:r>
            <a:r>
              <a:rPr lang="en-US" sz="2000" dirty="0">
                <a:latin typeface="Times New Roman" panose="02020603050405020304" pitchFamily="18" charset="0"/>
                <a:cs typeface="Times New Roman" panose="02020603050405020304" pitchFamily="18" charset="0"/>
              </a:rPr>
              <a:t>at the </a:t>
            </a:r>
            <a:r>
              <a:rPr lang="en-US" sz="2000" b="1" dirty="0">
                <a:latin typeface="Times New Roman" panose="02020603050405020304" pitchFamily="18" charset="0"/>
                <a:cs typeface="Times New Roman" panose="02020603050405020304" pitchFamily="18" charset="0"/>
              </a:rPr>
              <a:t>same time preserving the essentially non-progressive political structure </a:t>
            </a:r>
            <a:r>
              <a:rPr lang="en-US" sz="2000" dirty="0">
                <a:latin typeface="Times New Roman" panose="02020603050405020304" pitchFamily="18" charset="0"/>
                <a:cs typeface="Times New Roman" panose="02020603050405020304" pitchFamily="18" charset="0"/>
              </a:rPr>
              <a:t>in whose absence their </a:t>
            </a:r>
            <a:r>
              <a:rPr lang="en-US" sz="2000" b="1" dirty="0">
                <a:latin typeface="Times New Roman" panose="02020603050405020304" pitchFamily="18" charset="0"/>
                <a:cs typeface="Times New Roman" panose="02020603050405020304" pitchFamily="18" charset="0"/>
              </a:rPr>
              <a:t>own privileged position </a:t>
            </a:r>
            <a:r>
              <a:rPr lang="en-US" sz="2000" dirty="0">
                <a:latin typeface="Times New Roman" panose="02020603050405020304" pitchFamily="18" charset="0"/>
                <a:cs typeface="Times New Roman" panose="02020603050405020304" pitchFamily="18" charset="0"/>
              </a:rPr>
              <a:t>becomes </a:t>
            </a:r>
            <a:r>
              <a:rPr lang="en-US" sz="2000" b="1" dirty="0">
                <a:latin typeface="Times New Roman" panose="02020603050405020304" pitchFamily="18" charset="0"/>
                <a:cs typeface="Times New Roman" panose="02020603050405020304" pitchFamily="18" charset="0"/>
              </a:rPr>
              <a:t>rapidly threatened</a:t>
            </a:r>
            <a:r>
              <a:rPr lang="en-US" sz="20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Nepal's position </a:t>
            </a:r>
            <a:r>
              <a:rPr lang="en-US" sz="2400" b="1" dirty="0" smtClean="0">
                <a:latin typeface="Times New Roman" panose="02020603050405020304" pitchFamily="18" charset="0"/>
                <a:cs typeface="Times New Roman" panose="02020603050405020304" pitchFamily="18" charset="0"/>
              </a:rPr>
              <a:t>‘As </a:t>
            </a:r>
            <a:r>
              <a:rPr lang="en-US" sz="2400" b="1" dirty="0">
                <a:latin typeface="Times New Roman" panose="02020603050405020304" pitchFamily="18" charset="0"/>
                <a:cs typeface="Times New Roman" panose="02020603050405020304" pitchFamily="18" charset="0"/>
              </a:rPr>
              <a:t>a yam between two </a:t>
            </a:r>
            <a:r>
              <a:rPr lang="en-US" sz="2400" b="1" dirty="0" smtClean="0">
                <a:latin typeface="Times New Roman" panose="02020603050405020304" pitchFamily="18" charset="0"/>
                <a:cs typeface="Times New Roman" panose="02020603050405020304" pitchFamily="18" charset="0"/>
              </a:rPr>
              <a:t>boulders‘</a:t>
            </a:r>
          </a:p>
          <a:p>
            <a:r>
              <a:rPr lang="en-US" sz="2400" b="1" dirty="0">
                <a:latin typeface="Times New Roman" panose="02020603050405020304" pitchFamily="18" charset="0"/>
                <a:cs typeface="Times New Roman" panose="02020603050405020304" pitchFamily="18" charset="0"/>
              </a:rPr>
              <a:t> I</a:t>
            </a:r>
            <a:r>
              <a:rPr lang="en-US" sz="2400" b="1" dirty="0" smtClean="0">
                <a:latin typeface="Times New Roman" panose="02020603050405020304" pitchFamily="18" charset="0"/>
                <a:cs typeface="Times New Roman" panose="02020603050405020304" pitchFamily="18" charset="0"/>
              </a:rPr>
              <a:t>ncreasingly </a:t>
            </a:r>
            <a:r>
              <a:rPr lang="en-US" sz="2400" b="1" dirty="0">
                <a:latin typeface="Times New Roman" panose="02020603050405020304" pitchFamily="18" charset="0"/>
                <a:cs typeface="Times New Roman" panose="02020603050405020304" pitchFamily="18" charset="0"/>
              </a:rPr>
              <a:t>hazardous economic </a:t>
            </a:r>
            <a:r>
              <a:rPr lang="en-US" sz="2400" b="1" dirty="0" smtClean="0">
                <a:latin typeface="Times New Roman" panose="02020603050405020304" pitchFamily="18" charset="0"/>
                <a:cs typeface="Times New Roman" panose="02020603050405020304" pitchFamily="18" charset="0"/>
              </a:rPr>
              <a:t>situation</a:t>
            </a:r>
          </a:p>
          <a:p>
            <a:r>
              <a:rPr lang="en-US" sz="2400" b="1" dirty="0">
                <a:latin typeface="Times New Roman" panose="02020603050405020304" pitchFamily="18" charset="0"/>
                <a:cs typeface="Times New Roman" panose="02020603050405020304" pitchFamily="18" charset="0"/>
              </a:rPr>
              <a:t> C</a:t>
            </a:r>
            <a:r>
              <a:rPr lang="en-US" sz="2400" b="1" dirty="0" smtClean="0">
                <a:latin typeface="Times New Roman" panose="02020603050405020304" pitchFamily="18" charset="0"/>
                <a:cs typeface="Times New Roman" panose="02020603050405020304" pitchFamily="18" charset="0"/>
              </a:rPr>
              <a:t>hanging </a:t>
            </a:r>
            <a:r>
              <a:rPr lang="en-US" sz="2400" b="1" dirty="0">
                <a:latin typeface="Times New Roman" panose="02020603050405020304" pitchFamily="18" charset="0"/>
                <a:cs typeface="Times New Roman" panose="02020603050405020304" pitchFamily="18" charset="0"/>
              </a:rPr>
              <a:t>relations between India and </a:t>
            </a:r>
            <a:r>
              <a:rPr lang="en-US" sz="2400" b="1" dirty="0" smtClean="0">
                <a:latin typeface="Times New Roman" panose="02020603050405020304" pitchFamily="18" charset="0"/>
                <a:cs typeface="Times New Roman" panose="02020603050405020304" pitchFamily="18" charset="0"/>
              </a:rPr>
              <a:t>China ( Non-alignment)</a:t>
            </a:r>
          </a:p>
          <a:p>
            <a:r>
              <a:rPr lang="en-US" sz="2400" b="1" dirty="0">
                <a:latin typeface="Times New Roman" panose="02020603050405020304" pitchFamily="18" charset="0"/>
                <a:cs typeface="Times New Roman" panose="02020603050405020304" pitchFamily="18" charset="0"/>
              </a:rPr>
              <a:t> Nepal's heavy economic dependence upon India,</a:t>
            </a:r>
            <a:r>
              <a:rPr lang="en-US" sz="2400" dirty="0">
                <a:latin typeface="Times New Roman" panose="02020603050405020304" pitchFamily="18" charset="0"/>
                <a:cs typeface="Times New Roman" panose="02020603050405020304" pitchFamily="18" charset="0"/>
              </a:rPr>
              <a:t> all make the continuation of these policies in the future extremely problematic</a:t>
            </a:r>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838200" y="155823"/>
            <a:ext cx="10634540" cy="678954"/>
            <a:chOff x="488220" y="3628750"/>
            <a:chExt cx="10634540" cy="678954"/>
          </a:xfrm>
          <a:scene3d>
            <a:camera prst="orthographicFront">
              <a:rot lat="0" lon="0" rev="0"/>
            </a:camera>
            <a:lightRig rig="contrasting" dir="t">
              <a:rot lat="0" lon="0" rev="1200000"/>
            </a:lightRig>
          </a:scene3d>
        </p:grpSpPr>
        <p:sp>
          <p:nvSpPr>
            <p:cNvPr id="5" name="Rounded Rectangle 4"/>
            <p:cNvSpPr/>
            <p:nvPr/>
          </p:nvSpPr>
          <p:spPr>
            <a:xfrm>
              <a:off x="488220" y="3628750"/>
              <a:ext cx="10634540" cy="678954"/>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sp>
        <p:sp>
          <p:nvSpPr>
            <p:cNvPr id="6" name="Rounded Rectangle 4"/>
            <p:cNvSpPr/>
            <p:nvPr/>
          </p:nvSpPr>
          <p:spPr>
            <a:xfrm>
              <a:off x="521364" y="3661894"/>
              <a:ext cx="10568252" cy="61266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marL="914400" lvl="0" indent="-914400" algn="l" defTabSz="1422400">
                <a:lnSpc>
                  <a:spcPct val="90000"/>
                </a:lnSpc>
                <a:spcBef>
                  <a:spcPct val="0"/>
                </a:spcBef>
                <a:spcAft>
                  <a:spcPct val="35000"/>
                </a:spcAft>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tightrope act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pic>
        <p:nvPicPr>
          <p:cNvPr id="7" name="Picture 6"/>
          <p:cNvPicPr>
            <a:picLocks noChangeAspect="1"/>
          </p:cNvPicPr>
          <p:nvPr/>
        </p:nvPicPr>
        <p:blipFill>
          <a:blip r:embed="rId2"/>
          <a:stretch>
            <a:fillRect/>
          </a:stretch>
        </p:blipFill>
        <p:spPr>
          <a:xfrm>
            <a:off x="1052653" y="181329"/>
            <a:ext cx="1152244" cy="627942"/>
          </a:xfrm>
          <a:prstGeom prst="rect">
            <a:avLst/>
          </a:prstGeom>
        </p:spPr>
      </p:pic>
    </p:spTree>
    <p:extLst>
      <p:ext uri="{BB962C8B-B14F-4D97-AF65-F5344CB8AC3E}">
        <p14:creationId xmlns:p14="http://schemas.microsoft.com/office/powerpoint/2010/main" val="1002694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8836" y="1561599"/>
            <a:ext cx="6100676" cy="2278101"/>
          </a:xfrm>
          <a:prstGeom prst="rect">
            <a:avLst/>
          </a:prstGeom>
        </p:spPr>
      </p:pic>
    </p:spTree>
    <p:extLst>
      <p:ext uri="{BB962C8B-B14F-4D97-AF65-F5344CB8AC3E}">
        <p14:creationId xmlns:p14="http://schemas.microsoft.com/office/powerpoint/2010/main" val="192151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2652333"/>
              </p:ext>
            </p:extLst>
          </p:nvPr>
        </p:nvGraphicFramePr>
        <p:xfrm>
          <a:off x="219075" y="1321570"/>
          <a:ext cx="11801475" cy="4307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800100" y="76201"/>
            <a:ext cx="10448925" cy="685799"/>
          </a:xfrm>
          <a:prstGeom prst="roundRect">
            <a:avLst>
              <a:gd name="adj" fmla="val 12143"/>
            </a:avLst>
          </a:prstGeom>
          <a:solidFill>
            <a:srgbClr val="92D050"/>
          </a:solidFill>
          <a:ln w="12700" cap="flat" cmpd="sng" algn="ctr">
            <a:solidFill>
              <a:srgbClr val="5B9BD5">
                <a:shade val="50000"/>
              </a:srgbClr>
            </a:solidFill>
            <a:prstDash val="solid"/>
            <a:miter lim="800000"/>
          </a:ln>
          <a:effectLst>
            <a:outerShdw blurRad="76200" dist="12700" dir="2700000" sy="-23000" kx="-800400" algn="bl" rotWithShape="0">
              <a:prstClr val="black">
                <a:alpha val="20000"/>
              </a:prstClr>
            </a:outerShdw>
          </a:effectLst>
        </p:spPr>
        <p:txBody>
          <a:bodyPr rtlCol="0" anchor="ctr"/>
          <a:lstStyle/>
          <a:p>
            <a:pPr lvl="0" algn="ctr">
              <a:defRPr/>
            </a:pPr>
            <a:r>
              <a:rPr lang="en-US" sz="4000" b="1" kern="0" dirty="0">
                <a:ln w="0"/>
                <a:solidFill>
                  <a:prstClr val="black"/>
                </a:solidFill>
                <a:effectLst>
                  <a:reflection blurRad="6350" stA="53000" endA="300" endPos="35500" dir="5400000" sy="-90000" algn="bl" rotWithShape="0"/>
                </a:effectLst>
                <a:latin typeface="Algerian" panose="04020705040A02060702" pitchFamily="82" charset="0"/>
              </a:rPr>
              <a:t>Historical Antecedents</a:t>
            </a:r>
            <a:endParaRPr kumimoji="0" lang="en-US" sz="4000" b="1" i="0" u="none" strike="noStrike" kern="0" cap="none" spc="0" normalizeH="0" baseline="0" noProof="0" dirty="0" smtClean="0">
              <a:ln w="0"/>
              <a:solidFill>
                <a:prstClr val="black"/>
              </a:solidFill>
              <a:effectLst>
                <a:reflection blurRad="6350" stA="53000" endA="300" endPos="35500" dir="5400000" sy="-90000" algn="bl" rotWithShape="0"/>
              </a:effectLst>
              <a:uLnTx/>
              <a:uFillTx/>
              <a:latin typeface="Algerian" panose="04020705040A02060702" pitchFamily="82" charset="0"/>
            </a:endParaRPr>
          </a:p>
        </p:txBody>
      </p:sp>
      <p:grpSp>
        <p:nvGrpSpPr>
          <p:cNvPr id="19" name="Group 18"/>
          <p:cNvGrpSpPr/>
          <p:nvPr/>
        </p:nvGrpSpPr>
        <p:grpSpPr>
          <a:xfrm>
            <a:off x="852746" y="4969184"/>
            <a:ext cx="1105694" cy="539132"/>
            <a:chOff x="548705" y="2467876"/>
            <a:chExt cx="1105694" cy="539132"/>
          </a:xfrm>
          <a:scene3d>
            <a:camera prst="orthographicFront">
              <a:rot lat="0" lon="0" rev="0"/>
            </a:camera>
            <a:lightRig rig="contrasting" dir="t">
              <a:rot lat="0" lon="0" rev="1200000"/>
            </a:lightRig>
          </a:scene3d>
        </p:grpSpPr>
        <p:sp>
          <p:nvSpPr>
            <p:cNvPr id="20" name="Oval 19"/>
            <p:cNvSpPr/>
            <p:nvPr/>
          </p:nvSpPr>
          <p:spPr>
            <a:xfrm>
              <a:off x="548705" y="2467876"/>
              <a:ext cx="1105694" cy="539132"/>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2032949"/>
                <a:satOff val="75000"/>
                <a:lumOff val="-11029"/>
                <a:alphaOff val="0"/>
              </a:schemeClr>
            </a:fillRef>
            <a:effectRef idx="2">
              <a:schemeClr val="accent3">
                <a:hueOff val="2032949"/>
                <a:satOff val="75000"/>
                <a:lumOff val="-11029"/>
                <a:alphaOff val="0"/>
              </a:schemeClr>
            </a:effectRef>
            <a:fontRef idx="minor">
              <a:schemeClr val="lt1"/>
            </a:fontRef>
          </p:style>
        </p:sp>
        <p:sp>
          <p:nvSpPr>
            <p:cNvPr id="21" name="Oval 4"/>
            <p:cNvSpPr/>
            <p:nvPr/>
          </p:nvSpPr>
          <p:spPr>
            <a:xfrm>
              <a:off x="710630" y="2546830"/>
              <a:ext cx="781844" cy="38122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dirty="0" smtClean="0">
                  <a:ln w="9525">
                    <a:prstDash val="solid"/>
                  </a:ln>
                  <a:effectLst>
                    <a:outerShdw blurRad="12700" dist="38100" dir="2700000" algn="tl" rotWithShape="0">
                      <a:schemeClr val="bg1">
                        <a:lumMod val="50000"/>
                      </a:schemeClr>
                    </a:outerShdw>
                  </a:effectLst>
                </a:rPr>
                <a:t>6</a:t>
              </a:r>
              <a:endParaRPr lang="en-US" sz="2100" b="1" kern="1200" cap="none" spc="0" dirty="0">
                <a:ln w="9525">
                  <a:prstDash val="solid"/>
                </a:ln>
                <a:effectLst>
                  <a:outerShdw blurRad="12700" dist="38100" dir="2700000" algn="tl" rotWithShape="0">
                    <a:schemeClr val="bg1">
                      <a:lumMod val="50000"/>
                    </a:schemeClr>
                  </a:outerShdw>
                </a:effectLst>
              </a:endParaRPr>
            </a:p>
          </p:txBody>
        </p:sp>
      </p:grpSp>
      <p:pic>
        <p:nvPicPr>
          <p:cNvPr id="22" name="Picture 21"/>
          <p:cNvPicPr>
            <a:picLocks noChangeAspect="1"/>
          </p:cNvPicPr>
          <p:nvPr/>
        </p:nvPicPr>
        <p:blipFill>
          <a:blip r:embed="rId8"/>
          <a:stretch>
            <a:fillRect/>
          </a:stretch>
        </p:blipFill>
        <p:spPr>
          <a:xfrm>
            <a:off x="800100" y="4233713"/>
            <a:ext cx="1158340" cy="627942"/>
          </a:xfrm>
          <a:prstGeom prst="rect">
            <a:avLst/>
          </a:prstGeom>
        </p:spPr>
      </p:pic>
    </p:spTree>
    <p:extLst>
      <p:ext uri="{BB962C8B-B14F-4D97-AF65-F5344CB8AC3E}">
        <p14:creationId xmlns:p14="http://schemas.microsoft.com/office/powerpoint/2010/main" val="3132668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3">
                                            <p:graphicEl>
                                              <a:dgm id="{9E87D3F1-4C62-44C2-839D-F5FF792F807F}"/>
                                            </p:graphicEl>
                                          </p:spTgt>
                                        </p:tgtEl>
                                        <p:attrNameLst>
                                          <p:attrName>style.visibility</p:attrName>
                                        </p:attrNameLst>
                                      </p:cBhvr>
                                      <p:to>
                                        <p:strVal val="visible"/>
                                      </p:to>
                                    </p:set>
                                    <p:anim calcmode="lin" valueType="num">
                                      <p:cBhvr>
                                        <p:cTn id="7" dur="1000" fill="hold"/>
                                        <p:tgtEl>
                                          <p:spTgt spid="3">
                                            <p:graphicEl>
                                              <a:dgm id="{9E87D3F1-4C62-44C2-839D-F5FF792F807F}"/>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9E87D3F1-4C62-44C2-839D-F5FF792F807F}"/>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9E87D3F1-4C62-44C2-839D-F5FF792F807F}"/>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9E87D3F1-4C62-44C2-839D-F5FF792F807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193D7722-BC70-46AA-A506-3DB4A98F9308}"/>
                                            </p:graphicEl>
                                          </p:spTgt>
                                        </p:tgtEl>
                                        <p:attrNameLst>
                                          <p:attrName>style.visibility</p:attrName>
                                        </p:attrNameLst>
                                      </p:cBhvr>
                                      <p:to>
                                        <p:strVal val="visible"/>
                                      </p:to>
                                    </p:set>
                                    <p:animEffect transition="in" filter="fade">
                                      <p:cBhvr>
                                        <p:cTn id="13" dur="1000"/>
                                        <p:tgtEl>
                                          <p:spTgt spid="3">
                                            <p:graphicEl>
                                              <a:dgm id="{193D7722-BC70-46AA-A506-3DB4A98F9308}"/>
                                            </p:graphicEl>
                                          </p:spTgt>
                                        </p:tgtEl>
                                      </p:cBhvr>
                                    </p:animEffect>
                                  </p:childTnLst>
                                </p:cTn>
                              </p:par>
                              <p:par>
                                <p:cTn id="14" presetID="63" presetClass="path" presetSubtype="0" accel="50000" decel="50000" fill="hold" grpId="1" nodeType="withEffect">
                                  <p:stCondLst>
                                    <p:cond delay="0"/>
                                  </p:stCondLst>
                                  <p:childTnLst>
                                    <p:animMotion origin="layout" path="M 5.55112E-17 -2.96296E-6 L 0.25 -2.96296E-6 " pathEditMode="relative" rAng="0" ptsTypes="AA">
                                      <p:cBhvr>
                                        <p:cTn id="15" dur="1000" spd="-100000" fill="hold"/>
                                        <p:tgtEl>
                                          <p:spTgt spid="3">
                                            <p:graphicEl>
                                              <a:dgm id="{9E87D3F1-4C62-44C2-839D-F5FF792F807F}"/>
                                            </p:graphicEl>
                                          </p:spTgt>
                                        </p:tgtEl>
                                        <p:attrNameLst>
                                          <p:attrName>ppt_x</p:attrName>
                                          <p:attrName>ppt_y</p:attrName>
                                        </p:attrNameLst>
                                      </p:cBhvr>
                                      <p:rCtr x="12500" y="0"/>
                                    </p:animMotion>
                                  </p:childTnLst>
                                </p:cTn>
                              </p:par>
                              <p:par>
                                <p:cTn id="16" presetID="63" presetClass="path" presetSubtype="0" accel="50000" decel="50000" fill="hold" grpId="1" nodeType="withEffect">
                                  <p:stCondLst>
                                    <p:cond delay="0"/>
                                  </p:stCondLst>
                                  <p:childTnLst>
                                    <p:animMotion origin="layout" path="M 5.55112E-17 -2.96296E-6 L 0.25 -2.96296E-6 " pathEditMode="relative" rAng="0" ptsTypes="AA">
                                      <p:cBhvr>
                                        <p:cTn id="17" dur="1000" spd="-100000" fill="hold"/>
                                        <p:tgtEl>
                                          <p:spTgt spid="3">
                                            <p:graphicEl>
                                              <a:dgm id="{193D7722-BC70-46AA-A506-3DB4A98F9308}"/>
                                            </p:graphicEl>
                                          </p:spTgt>
                                        </p:tgtEl>
                                        <p:attrNameLst>
                                          <p:attrName>ppt_x</p:attrName>
                                          <p:attrName>ppt_y</p:attrName>
                                        </p:attrNameLst>
                                      </p:cBhvr>
                                      <p:rCtr x="12500" y="0"/>
                                    </p:animMotion>
                                  </p:childTnLst>
                                </p:cTn>
                              </p:par>
                              <p:par>
                                <p:cTn id="18" presetID="63" presetClass="path" presetSubtype="0" accel="50000" decel="50000" fill="hold" grpId="1" nodeType="withEffect">
                                  <p:stCondLst>
                                    <p:cond delay="0"/>
                                  </p:stCondLst>
                                  <p:childTnLst>
                                    <p:animMotion origin="layout" path="M 5.55112E-17 -2.96296E-6 L 0.25 -2.96296E-6 " pathEditMode="relative" rAng="0" ptsTypes="AA">
                                      <p:cBhvr>
                                        <p:cTn id="19" dur="1000" spd="-100000" fill="hold"/>
                                        <p:tgtEl>
                                          <p:spTgt spid="3">
                                            <p:graphicEl>
                                              <a:dgm id="{A60E8B29-3A41-41E6-92ED-087DF974D6A6}"/>
                                            </p:graphicEl>
                                          </p:spTgt>
                                        </p:tgtEl>
                                        <p:attrNameLst>
                                          <p:attrName>ppt_x</p:attrName>
                                          <p:attrName>ppt_y</p:attrName>
                                        </p:attrNameLst>
                                      </p:cBhvr>
                                      <p:rCtr x="12500" y="0"/>
                                    </p:animMotion>
                                  </p:childTnLst>
                                </p:cTn>
                              </p:par>
                              <p:par>
                                <p:cTn id="20" presetID="31" presetClass="entr" presetSubtype="0" fill="hold" grpId="0" nodeType="withEffect">
                                  <p:stCondLst>
                                    <p:cond delay="0"/>
                                  </p:stCondLst>
                                  <p:iterate type="lt">
                                    <p:tmPct val="5000"/>
                                  </p:iterate>
                                  <p:childTnLst>
                                    <p:set>
                                      <p:cBhvr>
                                        <p:cTn id="21" dur="1" fill="hold">
                                          <p:stCondLst>
                                            <p:cond delay="0"/>
                                          </p:stCondLst>
                                        </p:cTn>
                                        <p:tgtEl>
                                          <p:spTgt spid="3">
                                            <p:graphicEl>
                                              <a:dgm id="{A60E8B29-3A41-41E6-92ED-087DF974D6A6}"/>
                                            </p:graphicEl>
                                          </p:spTgt>
                                        </p:tgtEl>
                                        <p:attrNameLst>
                                          <p:attrName>style.visibility</p:attrName>
                                        </p:attrNameLst>
                                      </p:cBhvr>
                                      <p:to>
                                        <p:strVal val="visible"/>
                                      </p:to>
                                    </p:set>
                                    <p:anim calcmode="lin" valueType="num">
                                      <p:cBhvr>
                                        <p:cTn id="22" dur="1000" fill="hold"/>
                                        <p:tgtEl>
                                          <p:spTgt spid="3">
                                            <p:graphicEl>
                                              <a:dgm id="{A60E8B29-3A41-41E6-92ED-087DF974D6A6}"/>
                                            </p:graphicEl>
                                          </p:spTgt>
                                        </p:tgtEl>
                                        <p:attrNameLst>
                                          <p:attrName>ppt_w</p:attrName>
                                        </p:attrNameLst>
                                      </p:cBhvr>
                                      <p:tavLst>
                                        <p:tav tm="0">
                                          <p:val>
                                            <p:fltVal val="0"/>
                                          </p:val>
                                        </p:tav>
                                        <p:tav tm="100000">
                                          <p:val>
                                            <p:strVal val="#ppt_w"/>
                                          </p:val>
                                        </p:tav>
                                      </p:tavLst>
                                    </p:anim>
                                    <p:anim calcmode="lin" valueType="num">
                                      <p:cBhvr>
                                        <p:cTn id="23" dur="1000" fill="hold"/>
                                        <p:tgtEl>
                                          <p:spTgt spid="3">
                                            <p:graphicEl>
                                              <a:dgm id="{A60E8B29-3A41-41E6-92ED-087DF974D6A6}"/>
                                            </p:graphicEl>
                                          </p:spTgt>
                                        </p:tgtEl>
                                        <p:attrNameLst>
                                          <p:attrName>ppt_h</p:attrName>
                                        </p:attrNameLst>
                                      </p:cBhvr>
                                      <p:tavLst>
                                        <p:tav tm="0">
                                          <p:val>
                                            <p:fltVal val="0"/>
                                          </p:val>
                                        </p:tav>
                                        <p:tav tm="100000">
                                          <p:val>
                                            <p:strVal val="#ppt_h"/>
                                          </p:val>
                                        </p:tav>
                                      </p:tavLst>
                                    </p:anim>
                                    <p:anim calcmode="lin" valueType="num">
                                      <p:cBhvr>
                                        <p:cTn id="24" dur="1000" fill="hold"/>
                                        <p:tgtEl>
                                          <p:spTgt spid="3">
                                            <p:graphicEl>
                                              <a:dgm id="{A60E8B29-3A41-41E6-92ED-087DF974D6A6}"/>
                                            </p:graphicEl>
                                          </p:spTgt>
                                        </p:tgtEl>
                                        <p:attrNameLst>
                                          <p:attrName>style.rotation</p:attrName>
                                        </p:attrNameLst>
                                      </p:cBhvr>
                                      <p:tavLst>
                                        <p:tav tm="0">
                                          <p:val>
                                            <p:fltVal val="90"/>
                                          </p:val>
                                        </p:tav>
                                        <p:tav tm="100000">
                                          <p:val>
                                            <p:fltVal val="0"/>
                                          </p:val>
                                        </p:tav>
                                      </p:tavLst>
                                    </p:anim>
                                    <p:animEffect transition="in" filter="fade">
                                      <p:cBhvr>
                                        <p:cTn id="25" dur="1000"/>
                                        <p:tgtEl>
                                          <p:spTgt spid="3">
                                            <p:graphicEl>
                                              <a:dgm id="{A60E8B29-3A41-41E6-92ED-087DF974D6A6}"/>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graphicEl>
                                              <a:dgm id="{D12A3826-2E3C-4C07-A727-88547A37A6F8}"/>
                                            </p:graphicEl>
                                          </p:spTgt>
                                        </p:tgtEl>
                                        <p:attrNameLst>
                                          <p:attrName>style.visibility</p:attrName>
                                        </p:attrNameLst>
                                      </p:cBhvr>
                                      <p:to>
                                        <p:strVal val="visible"/>
                                      </p:to>
                                    </p:set>
                                    <p:animEffect transition="in" filter="fade">
                                      <p:cBhvr>
                                        <p:cTn id="28" dur="1000"/>
                                        <p:tgtEl>
                                          <p:spTgt spid="3">
                                            <p:graphicEl>
                                              <a:dgm id="{D12A3826-2E3C-4C07-A727-88547A37A6F8}"/>
                                            </p:graphicEl>
                                          </p:spTgt>
                                        </p:tgtEl>
                                      </p:cBhvr>
                                    </p:animEffect>
                                  </p:childTnLst>
                                </p:cTn>
                              </p:par>
                              <p:par>
                                <p:cTn id="29" presetID="63" presetClass="path" presetSubtype="0" accel="50000" decel="50000" fill="hold" grpId="1" nodeType="withEffect">
                                  <p:stCondLst>
                                    <p:cond delay="0"/>
                                  </p:stCondLst>
                                  <p:childTnLst>
                                    <p:animMotion origin="layout" path="M 5.55112E-17 -2.96296E-6 L 0.25 -2.96296E-6 " pathEditMode="relative" rAng="0" ptsTypes="AA">
                                      <p:cBhvr>
                                        <p:cTn id="30" dur="1000" spd="-100000" fill="hold"/>
                                        <p:tgtEl>
                                          <p:spTgt spid="3">
                                            <p:graphicEl>
                                              <a:dgm id="{D12A3826-2E3C-4C07-A727-88547A37A6F8}"/>
                                            </p:graphicEl>
                                          </p:spTgt>
                                        </p:tgtEl>
                                        <p:attrNameLst>
                                          <p:attrName>ppt_x</p:attrName>
                                          <p:attrName>ppt_y</p:attrName>
                                        </p:attrNameLst>
                                      </p:cBhvr>
                                      <p:rCtr x="12500" y="0"/>
                                    </p:animMotion>
                                  </p:childTnLst>
                                </p:cTn>
                              </p:par>
                              <p:par>
                                <p:cTn id="31" presetID="63" presetClass="path" presetSubtype="0" accel="50000" decel="50000" fill="hold" grpId="1" nodeType="withEffect">
                                  <p:stCondLst>
                                    <p:cond delay="0"/>
                                  </p:stCondLst>
                                  <p:childTnLst>
                                    <p:animMotion origin="layout" path="M 5.55112E-17 -2.96296E-6 L 0.25 -2.96296E-6 " pathEditMode="relative" rAng="0" ptsTypes="AA">
                                      <p:cBhvr>
                                        <p:cTn id="32" dur="1000" spd="-100000" fill="hold"/>
                                        <p:tgtEl>
                                          <p:spTgt spid="3">
                                            <p:graphicEl>
                                              <a:dgm id="{3364F820-B13F-496A-8388-7D4ADED4386F}"/>
                                            </p:graphicEl>
                                          </p:spTgt>
                                        </p:tgtEl>
                                        <p:attrNameLst>
                                          <p:attrName>ppt_x</p:attrName>
                                          <p:attrName>ppt_y</p:attrName>
                                        </p:attrNameLst>
                                      </p:cBhvr>
                                      <p:rCtr x="12500" y="0"/>
                                    </p:animMotion>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3">
                                            <p:graphicEl>
                                              <a:dgm id="{3364F820-B13F-496A-8388-7D4ADED4386F}"/>
                                            </p:graphicEl>
                                          </p:spTgt>
                                        </p:tgtEl>
                                        <p:attrNameLst>
                                          <p:attrName>style.visibility</p:attrName>
                                        </p:attrNameLst>
                                      </p:cBhvr>
                                      <p:to>
                                        <p:strVal val="visible"/>
                                      </p:to>
                                    </p:set>
                                    <p:anim calcmode="lin" valueType="num">
                                      <p:cBhvr>
                                        <p:cTn id="35" dur="1000" fill="hold"/>
                                        <p:tgtEl>
                                          <p:spTgt spid="3">
                                            <p:graphicEl>
                                              <a:dgm id="{3364F820-B13F-496A-8388-7D4ADED4386F}"/>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3364F820-B13F-496A-8388-7D4ADED4386F}"/>
                                            </p:graphicEl>
                                          </p:spTgt>
                                        </p:tgtEl>
                                        <p:attrNameLst>
                                          <p:attrName>ppt_h</p:attrName>
                                        </p:attrNameLst>
                                      </p:cBhvr>
                                      <p:tavLst>
                                        <p:tav tm="0">
                                          <p:val>
                                            <p:fltVal val="0"/>
                                          </p:val>
                                        </p:tav>
                                        <p:tav tm="100000">
                                          <p:val>
                                            <p:strVal val="#ppt_h"/>
                                          </p:val>
                                        </p:tav>
                                      </p:tavLst>
                                    </p:anim>
                                    <p:anim calcmode="lin" valueType="num">
                                      <p:cBhvr>
                                        <p:cTn id="37" dur="1000" fill="hold"/>
                                        <p:tgtEl>
                                          <p:spTgt spid="3">
                                            <p:graphicEl>
                                              <a:dgm id="{3364F820-B13F-496A-8388-7D4ADED4386F}"/>
                                            </p:graphicEl>
                                          </p:spTgt>
                                        </p:tgtEl>
                                        <p:attrNameLst>
                                          <p:attrName>style.rotation</p:attrName>
                                        </p:attrNameLst>
                                      </p:cBhvr>
                                      <p:tavLst>
                                        <p:tav tm="0">
                                          <p:val>
                                            <p:fltVal val="90"/>
                                          </p:val>
                                        </p:tav>
                                        <p:tav tm="100000">
                                          <p:val>
                                            <p:fltVal val="0"/>
                                          </p:val>
                                        </p:tav>
                                      </p:tavLst>
                                    </p:anim>
                                    <p:animEffect transition="in" filter="fade">
                                      <p:cBhvr>
                                        <p:cTn id="38" dur="1000"/>
                                        <p:tgtEl>
                                          <p:spTgt spid="3">
                                            <p:graphicEl>
                                              <a:dgm id="{3364F820-B13F-496A-8388-7D4ADED4386F}"/>
                                            </p:graphicEl>
                                          </p:spTgt>
                                        </p:tgtEl>
                                      </p:cBhvr>
                                    </p:animEffect>
                                  </p:childTnLst>
                                </p:cTn>
                              </p:par>
                              <p:par>
                                <p:cTn id="39" presetID="10" presetClass="entr" presetSubtype="0" fill="hold" grpId="0" nodeType="withEffect">
                                  <p:stCondLst>
                                    <p:cond delay="0"/>
                                  </p:stCondLst>
                                  <p:iterate type="lt">
                                    <p:tmPct val="0"/>
                                  </p:iterate>
                                  <p:childTnLst>
                                    <p:set>
                                      <p:cBhvr>
                                        <p:cTn id="40" dur="1" fill="hold">
                                          <p:stCondLst>
                                            <p:cond delay="0"/>
                                          </p:stCondLst>
                                        </p:cTn>
                                        <p:tgtEl>
                                          <p:spTgt spid="3">
                                            <p:graphicEl>
                                              <a:dgm id="{B8C87BA3-2339-4CFC-B0F3-582D7C37476C}"/>
                                            </p:graphicEl>
                                          </p:spTgt>
                                        </p:tgtEl>
                                        <p:attrNameLst>
                                          <p:attrName>style.visibility</p:attrName>
                                        </p:attrNameLst>
                                      </p:cBhvr>
                                      <p:to>
                                        <p:strVal val="visible"/>
                                      </p:to>
                                    </p:set>
                                    <p:animEffect transition="in" filter="fade">
                                      <p:cBhvr>
                                        <p:cTn id="41" dur="1000"/>
                                        <p:tgtEl>
                                          <p:spTgt spid="3">
                                            <p:graphicEl>
                                              <a:dgm id="{B8C87BA3-2339-4CFC-B0F3-582D7C37476C}"/>
                                            </p:graphicEl>
                                          </p:spTgt>
                                        </p:tgtEl>
                                      </p:cBhvr>
                                    </p:animEffect>
                                  </p:childTnLst>
                                </p:cTn>
                              </p:par>
                              <p:par>
                                <p:cTn id="42" presetID="63" presetClass="path" presetSubtype="0" accel="50000" decel="50000" fill="hold" grpId="1" nodeType="withEffect">
                                  <p:stCondLst>
                                    <p:cond delay="0"/>
                                  </p:stCondLst>
                                  <p:iterate type="lt">
                                    <p:tmPct val="0"/>
                                  </p:iterate>
                                  <p:childTnLst>
                                    <p:animMotion origin="layout" path="M 5.55112E-17 -2.96296E-6 L 0.25 -2.96296E-6 " pathEditMode="relative" rAng="0" ptsTypes="AA">
                                      <p:cBhvr>
                                        <p:cTn id="43" dur="1000" spd="-100000" fill="hold"/>
                                        <p:tgtEl>
                                          <p:spTgt spid="3">
                                            <p:graphicEl>
                                              <a:dgm id="{B8C87BA3-2339-4CFC-B0F3-582D7C37476C}"/>
                                            </p:graphicEl>
                                          </p:spTgt>
                                        </p:tgtEl>
                                        <p:attrNameLst>
                                          <p:attrName>ppt_x</p:attrName>
                                          <p:attrName>ppt_y</p:attrName>
                                        </p:attrNameLst>
                                      </p:cBhvr>
                                      <p:rCtr x="12500" y="0"/>
                                    </p:animMotion>
                                  </p:childTnLst>
                                </p:cTn>
                              </p:par>
                              <p:par>
                                <p:cTn id="44" presetID="63" presetClass="path" presetSubtype="0" accel="50000" decel="50000" fill="hold" grpId="1" nodeType="withEffect">
                                  <p:stCondLst>
                                    <p:cond delay="0"/>
                                  </p:stCondLst>
                                  <p:childTnLst>
                                    <p:animMotion origin="layout" path="M 5.55112E-17 -2.96296E-6 L 0.25 -2.96296E-6 " pathEditMode="relative" rAng="0" ptsTypes="AA">
                                      <p:cBhvr>
                                        <p:cTn id="45" dur="1000" spd="-100000" fill="hold"/>
                                        <p:tgtEl>
                                          <p:spTgt spid="3">
                                            <p:graphicEl>
                                              <a:dgm id="{D91B0B47-F3B7-4737-BE5C-BB3F0115C9EB}"/>
                                            </p:graphicEl>
                                          </p:spTgt>
                                        </p:tgtEl>
                                        <p:attrNameLst>
                                          <p:attrName>ppt_x</p:attrName>
                                          <p:attrName>ppt_y</p:attrName>
                                        </p:attrNameLst>
                                      </p:cBhvr>
                                      <p:rCtr x="12500" y="0"/>
                                    </p:animMotion>
                                  </p:childTnLst>
                                </p:cTn>
                              </p:par>
                              <p:par>
                                <p:cTn id="46" presetID="31" presetClass="entr" presetSubtype="0" fill="hold" grpId="0" nodeType="withEffect">
                                  <p:stCondLst>
                                    <p:cond delay="0"/>
                                  </p:stCondLst>
                                  <p:iterate type="lt">
                                    <p:tmPct val="5000"/>
                                  </p:iterate>
                                  <p:childTnLst>
                                    <p:set>
                                      <p:cBhvr>
                                        <p:cTn id="47" dur="1" fill="hold">
                                          <p:stCondLst>
                                            <p:cond delay="0"/>
                                          </p:stCondLst>
                                        </p:cTn>
                                        <p:tgtEl>
                                          <p:spTgt spid="3">
                                            <p:graphicEl>
                                              <a:dgm id="{D91B0B47-F3B7-4737-BE5C-BB3F0115C9EB}"/>
                                            </p:graphicEl>
                                          </p:spTgt>
                                        </p:tgtEl>
                                        <p:attrNameLst>
                                          <p:attrName>style.visibility</p:attrName>
                                        </p:attrNameLst>
                                      </p:cBhvr>
                                      <p:to>
                                        <p:strVal val="visible"/>
                                      </p:to>
                                    </p:set>
                                    <p:anim calcmode="lin" valueType="num">
                                      <p:cBhvr>
                                        <p:cTn id="48" dur="1000" fill="hold"/>
                                        <p:tgtEl>
                                          <p:spTgt spid="3">
                                            <p:graphicEl>
                                              <a:dgm id="{D91B0B47-F3B7-4737-BE5C-BB3F0115C9EB}"/>
                                            </p:graphicEl>
                                          </p:spTgt>
                                        </p:tgtEl>
                                        <p:attrNameLst>
                                          <p:attrName>ppt_w</p:attrName>
                                        </p:attrNameLst>
                                      </p:cBhvr>
                                      <p:tavLst>
                                        <p:tav tm="0">
                                          <p:val>
                                            <p:fltVal val="0"/>
                                          </p:val>
                                        </p:tav>
                                        <p:tav tm="100000">
                                          <p:val>
                                            <p:strVal val="#ppt_w"/>
                                          </p:val>
                                        </p:tav>
                                      </p:tavLst>
                                    </p:anim>
                                    <p:anim calcmode="lin" valueType="num">
                                      <p:cBhvr>
                                        <p:cTn id="49" dur="1000" fill="hold"/>
                                        <p:tgtEl>
                                          <p:spTgt spid="3">
                                            <p:graphicEl>
                                              <a:dgm id="{D91B0B47-F3B7-4737-BE5C-BB3F0115C9EB}"/>
                                            </p:graphicEl>
                                          </p:spTgt>
                                        </p:tgtEl>
                                        <p:attrNameLst>
                                          <p:attrName>ppt_h</p:attrName>
                                        </p:attrNameLst>
                                      </p:cBhvr>
                                      <p:tavLst>
                                        <p:tav tm="0">
                                          <p:val>
                                            <p:fltVal val="0"/>
                                          </p:val>
                                        </p:tav>
                                        <p:tav tm="100000">
                                          <p:val>
                                            <p:strVal val="#ppt_h"/>
                                          </p:val>
                                        </p:tav>
                                      </p:tavLst>
                                    </p:anim>
                                    <p:anim calcmode="lin" valueType="num">
                                      <p:cBhvr>
                                        <p:cTn id="50" dur="1000" fill="hold"/>
                                        <p:tgtEl>
                                          <p:spTgt spid="3">
                                            <p:graphicEl>
                                              <a:dgm id="{D91B0B47-F3B7-4737-BE5C-BB3F0115C9EB}"/>
                                            </p:graphicEl>
                                          </p:spTgt>
                                        </p:tgtEl>
                                        <p:attrNameLst>
                                          <p:attrName>style.rotation</p:attrName>
                                        </p:attrNameLst>
                                      </p:cBhvr>
                                      <p:tavLst>
                                        <p:tav tm="0">
                                          <p:val>
                                            <p:fltVal val="90"/>
                                          </p:val>
                                        </p:tav>
                                        <p:tav tm="100000">
                                          <p:val>
                                            <p:fltVal val="0"/>
                                          </p:val>
                                        </p:tav>
                                      </p:tavLst>
                                    </p:anim>
                                    <p:animEffect transition="in" filter="fade">
                                      <p:cBhvr>
                                        <p:cTn id="51" dur="1000"/>
                                        <p:tgtEl>
                                          <p:spTgt spid="3">
                                            <p:graphicEl>
                                              <a:dgm id="{D91B0B47-F3B7-4737-BE5C-BB3F0115C9EB}"/>
                                            </p:graphicEl>
                                          </p:spTgt>
                                        </p:tgtEl>
                                      </p:cBhvr>
                                    </p:animEffect>
                                  </p:childTnLst>
                                </p:cTn>
                              </p:par>
                              <p:par>
                                <p:cTn id="52" presetID="10" presetClass="entr" presetSubtype="0" fill="hold" grpId="0" nodeType="withEffect">
                                  <p:stCondLst>
                                    <p:cond delay="0"/>
                                  </p:stCondLst>
                                  <p:iterate type="lt">
                                    <p:tmPct val="0"/>
                                  </p:iterate>
                                  <p:childTnLst>
                                    <p:set>
                                      <p:cBhvr>
                                        <p:cTn id="53" dur="1" fill="hold">
                                          <p:stCondLst>
                                            <p:cond delay="0"/>
                                          </p:stCondLst>
                                        </p:cTn>
                                        <p:tgtEl>
                                          <p:spTgt spid="3">
                                            <p:graphicEl>
                                              <a:dgm id="{F54CC983-2FE2-4D0A-B507-72F8DDB1CE8B}"/>
                                            </p:graphicEl>
                                          </p:spTgt>
                                        </p:tgtEl>
                                        <p:attrNameLst>
                                          <p:attrName>style.visibility</p:attrName>
                                        </p:attrNameLst>
                                      </p:cBhvr>
                                      <p:to>
                                        <p:strVal val="visible"/>
                                      </p:to>
                                    </p:set>
                                    <p:animEffect transition="in" filter="fade">
                                      <p:cBhvr>
                                        <p:cTn id="54" dur="1000"/>
                                        <p:tgtEl>
                                          <p:spTgt spid="3">
                                            <p:graphicEl>
                                              <a:dgm id="{F54CC983-2FE2-4D0A-B507-72F8DDB1CE8B}"/>
                                            </p:graphicEl>
                                          </p:spTgt>
                                        </p:tgtEl>
                                      </p:cBhvr>
                                    </p:animEffect>
                                  </p:childTnLst>
                                </p:cTn>
                              </p:par>
                              <p:par>
                                <p:cTn id="55" presetID="31" presetClass="entr" presetSubtype="0" fill="hold" grpId="0" nodeType="withEffect">
                                  <p:stCondLst>
                                    <p:cond delay="0"/>
                                  </p:stCondLst>
                                  <p:iterate type="lt">
                                    <p:tmPct val="5000"/>
                                  </p:iterate>
                                  <p:childTnLst>
                                    <p:set>
                                      <p:cBhvr>
                                        <p:cTn id="56" dur="1" fill="hold">
                                          <p:stCondLst>
                                            <p:cond delay="0"/>
                                          </p:stCondLst>
                                        </p:cTn>
                                        <p:tgtEl>
                                          <p:spTgt spid="3">
                                            <p:graphicEl>
                                              <a:dgm id="{8A2D01EA-53CD-4D13-8C1E-36404AA8BC18}"/>
                                            </p:graphicEl>
                                          </p:spTgt>
                                        </p:tgtEl>
                                        <p:attrNameLst>
                                          <p:attrName>style.visibility</p:attrName>
                                        </p:attrNameLst>
                                      </p:cBhvr>
                                      <p:to>
                                        <p:strVal val="visible"/>
                                      </p:to>
                                    </p:set>
                                    <p:anim calcmode="lin" valueType="num">
                                      <p:cBhvr>
                                        <p:cTn id="57" dur="1000" fill="hold"/>
                                        <p:tgtEl>
                                          <p:spTgt spid="3">
                                            <p:graphicEl>
                                              <a:dgm id="{8A2D01EA-53CD-4D13-8C1E-36404AA8BC18}"/>
                                            </p:graphicEl>
                                          </p:spTgt>
                                        </p:tgtEl>
                                        <p:attrNameLst>
                                          <p:attrName>ppt_w</p:attrName>
                                        </p:attrNameLst>
                                      </p:cBhvr>
                                      <p:tavLst>
                                        <p:tav tm="0">
                                          <p:val>
                                            <p:fltVal val="0"/>
                                          </p:val>
                                        </p:tav>
                                        <p:tav tm="100000">
                                          <p:val>
                                            <p:strVal val="#ppt_w"/>
                                          </p:val>
                                        </p:tav>
                                      </p:tavLst>
                                    </p:anim>
                                    <p:anim calcmode="lin" valueType="num">
                                      <p:cBhvr>
                                        <p:cTn id="58" dur="1000" fill="hold"/>
                                        <p:tgtEl>
                                          <p:spTgt spid="3">
                                            <p:graphicEl>
                                              <a:dgm id="{8A2D01EA-53CD-4D13-8C1E-36404AA8BC18}"/>
                                            </p:graphicEl>
                                          </p:spTgt>
                                        </p:tgtEl>
                                        <p:attrNameLst>
                                          <p:attrName>ppt_h</p:attrName>
                                        </p:attrNameLst>
                                      </p:cBhvr>
                                      <p:tavLst>
                                        <p:tav tm="0">
                                          <p:val>
                                            <p:fltVal val="0"/>
                                          </p:val>
                                        </p:tav>
                                        <p:tav tm="100000">
                                          <p:val>
                                            <p:strVal val="#ppt_h"/>
                                          </p:val>
                                        </p:tav>
                                      </p:tavLst>
                                    </p:anim>
                                    <p:anim calcmode="lin" valueType="num">
                                      <p:cBhvr>
                                        <p:cTn id="59" dur="1000" fill="hold"/>
                                        <p:tgtEl>
                                          <p:spTgt spid="3">
                                            <p:graphicEl>
                                              <a:dgm id="{8A2D01EA-53CD-4D13-8C1E-36404AA8BC18}"/>
                                            </p:graphicEl>
                                          </p:spTgt>
                                        </p:tgtEl>
                                        <p:attrNameLst>
                                          <p:attrName>style.rotation</p:attrName>
                                        </p:attrNameLst>
                                      </p:cBhvr>
                                      <p:tavLst>
                                        <p:tav tm="0">
                                          <p:val>
                                            <p:fltVal val="90"/>
                                          </p:val>
                                        </p:tav>
                                        <p:tav tm="100000">
                                          <p:val>
                                            <p:fltVal val="0"/>
                                          </p:val>
                                        </p:tav>
                                      </p:tavLst>
                                    </p:anim>
                                    <p:animEffect transition="in" filter="fade">
                                      <p:cBhvr>
                                        <p:cTn id="60" dur="1000"/>
                                        <p:tgtEl>
                                          <p:spTgt spid="3">
                                            <p:graphicEl>
                                              <a:dgm id="{8A2D01EA-53CD-4D13-8C1E-36404AA8BC18}"/>
                                            </p:graphicEl>
                                          </p:spTgt>
                                        </p:tgtEl>
                                      </p:cBhvr>
                                    </p:animEffect>
                                  </p:childTnLst>
                                </p:cTn>
                              </p:par>
                              <p:par>
                                <p:cTn id="61" presetID="31" presetClass="entr" presetSubtype="0" fill="hold" grpId="0" nodeType="withEffect">
                                  <p:stCondLst>
                                    <p:cond delay="0"/>
                                  </p:stCondLst>
                                  <p:iterate type="lt">
                                    <p:tmPct val="5000"/>
                                  </p:iterate>
                                  <p:childTnLst>
                                    <p:set>
                                      <p:cBhvr>
                                        <p:cTn id="62" dur="1" fill="hold">
                                          <p:stCondLst>
                                            <p:cond delay="0"/>
                                          </p:stCondLst>
                                        </p:cTn>
                                        <p:tgtEl>
                                          <p:spTgt spid="3">
                                            <p:graphicEl>
                                              <a:dgm id="{8D3A6324-DC36-49D8-AB97-693669CFEC96}"/>
                                            </p:graphicEl>
                                          </p:spTgt>
                                        </p:tgtEl>
                                        <p:attrNameLst>
                                          <p:attrName>style.visibility</p:attrName>
                                        </p:attrNameLst>
                                      </p:cBhvr>
                                      <p:to>
                                        <p:strVal val="visible"/>
                                      </p:to>
                                    </p:set>
                                    <p:anim calcmode="lin" valueType="num">
                                      <p:cBhvr>
                                        <p:cTn id="63" dur="1000" fill="hold"/>
                                        <p:tgtEl>
                                          <p:spTgt spid="3">
                                            <p:graphicEl>
                                              <a:dgm id="{8D3A6324-DC36-49D8-AB97-693669CFEC96}"/>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8D3A6324-DC36-49D8-AB97-693669CFEC96}"/>
                                            </p:graphicEl>
                                          </p:spTgt>
                                        </p:tgtEl>
                                        <p:attrNameLst>
                                          <p:attrName>ppt_h</p:attrName>
                                        </p:attrNameLst>
                                      </p:cBhvr>
                                      <p:tavLst>
                                        <p:tav tm="0">
                                          <p:val>
                                            <p:fltVal val="0"/>
                                          </p:val>
                                        </p:tav>
                                        <p:tav tm="100000">
                                          <p:val>
                                            <p:strVal val="#ppt_h"/>
                                          </p:val>
                                        </p:tav>
                                      </p:tavLst>
                                    </p:anim>
                                    <p:anim calcmode="lin" valueType="num">
                                      <p:cBhvr>
                                        <p:cTn id="65" dur="1000" fill="hold"/>
                                        <p:tgtEl>
                                          <p:spTgt spid="3">
                                            <p:graphicEl>
                                              <a:dgm id="{8D3A6324-DC36-49D8-AB97-693669CFEC96}"/>
                                            </p:graphicEl>
                                          </p:spTgt>
                                        </p:tgtEl>
                                        <p:attrNameLst>
                                          <p:attrName>style.rotation</p:attrName>
                                        </p:attrNameLst>
                                      </p:cBhvr>
                                      <p:tavLst>
                                        <p:tav tm="0">
                                          <p:val>
                                            <p:fltVal val="90"/>
                                          </p:val>
                                        </p:tav>
                                        <p:tav tm="100000">
                                          <p:val>
                                            <p:fltVal val="0"/>
                                          </p:val>
                                        </p:tav>
                                      </p:tavLst>
                                    </p:anim>
                                    <p:animEffect transition="in" filter="fade">
                                      <p:cBhvr>
                                        <p:cTn id="66" dur="1000"/>
                                        <p:tgtEl>
                                          <p:spTgt spid="3">
                                            <p:graphicEl>
                                              <a:dgm id="{8D3A6324-DC36-49D8-AB97-693669CFEC96}"/>
                                            </p:graphicEl>
                                          </p:spTgt>
                                        </p:tgtEl>
                                      </p:cBhvr>
                                    </p:animEffect>
                                  </p:childTnLst>
                                </p:cTn>
                              </p:par>
                              <p:par>
                                <p:cTn id="67" presetID="63" presetClass="path" presetSubtype="0" accel="50000" decel="50000" fill="hold" grpId="1" nodeType="withEffect">
                                  <p:stCondLst>
                                    <p:cond delay="0"/>
                                  </p:stCondLst>
                                  <p:iterate type="lt">
                                    <p:tmPct val="0"/>
                                  </p:iterate>
                                  <p:childTnLst>
                                    <p:animMotion origin="layout" path="M 5.55112E-17 -2.96296E-6 L 0.25 -2.96296E-6 " pathEditMode="relative" rAng="0" ptsTypes="AA">
                                      <p:cBhvr>
                                        <p:cTn id="68" dur="1000" spd="-100000" fill="hold"/>
                                        <p:tgtEl>
                                          <p:spTgt spid="3">
                                            <p:graphicEl>
                                              <a:dgm id="{F54CC983-2FE2-4D0A-B507-72F8DDB1CE8B}"/>
                                            </p:graphicEl>
                                          </p:spTgt>
                                        </p:tgtEl>
                                        <p:attrNameLst>
                                          <p:attrName>ppt_x</p:attrName>
                                          <p:attrName>ppt_y</p:attrName>
                                        </p:attrNameLst>
                                      </p:cBhvr>
                                      <p:rCtr x="12500" y="0"/>
                                    </p:animMotion>
                                  </p:childTnLst>
                                </p:cTn>
                              </p:par>
                              <p:par>
                                <p:cTn id="69" presetID="63" presetClass="path" presetSubtype="0" accel="50000" decel="50000" fill="hold" grpId="1" nodeType="withEffect">
                                  <p:stCondLst>
                                    <p:cond delay="0"/>
                                  </p:stCondLst>
                                  <p:childTnLst>
                                    <p:animMotion origin="layout" path="M 5.55112E-17 -2.96296E-6 L 0.25 -2.96296E-6 " pathEditMode="relative" rAng="0" ptsTypes="AA">
                                      <p:cBhvr>
                                        <p:cTn id="70" dur="1000" spd="-100000" fill="hold"/>
                                        <p:tgtEl>
                                          <p:spTgt spid="3">
                                            <p:graphicEl>
                                              <a:dgm id="{8A2D01EA-53CD-4D13-8C1E-36404AA8BC18}"/>
                                            </p:graphicEl>
                                          </p:spTgt>
                                        </p:tgtEl>
                                        <p:attrNameLst>
                                          <p:attrName>ppt_x</p:attrName>
                                          <p:attrName>ppt_y</p:attrName>
                                        </p:attrNameLst>
                                      </p:cBhvr>
                                      <p:rCtr x="12500" y="0"/>
                                    </p:animMotion>
                                  </p:childTnLst>
                                </p:cTn>
                              </p:par>
                              <p:par>
                                <p:cTn id="71" presetID="63" presetClass="path" presetSubtype="0" accel="50000" decel="50000" fill="hold" grpId="1" nodeType="withEffect">
                                  <p:stCondLst>
                                    <p:cond delay="0"/>
                                  </p:stCondLst>
                                  <p:childTnLst>
                                    <p:animMotion origin="layout" path="M 5.55112E-17 -2.96296E-6 L 0.25 -2.96296E-6 " pathEditMode="relative" rAng="0" ptsTypes="AA">
                                      <p:cBhvr>
                                        <p:cTn id="72" dur="1000" spd="-100000" fill="hold"/>
                                        <p:tgtEl>
                                          <p:spTgt spid="3">
                                            <p:graphicEl>
                                              <a:dgm id="{8D3A6324-DC36-49D8-AB97-693669CFEC96}"/>
                                            </p:graphicEl>
                                          </p:spTgt>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537" y="1219201"/>
            <a:ext cx="6415838" cy="4876800"/>
          </a:xfrm>
        </p:spPr>
        <p:txBody>
          <a:bodyPr>
            <a:normAutofit/>
          </a:bodyPr>
          <a:lstStyle/>
          <a:p>
            <a:r>
              <a:rPr lang="en-US" dirty="0">
                <a:latin typeface="Times New Roman" panose="02020603050405020304" pitchFamily="18" charset="0"/>
                <a:ea typeface="SimSun" panose="02010600030101010101" pitchFamily="2" charset="-122"/>
              </a:rPr>
              <a:t>D</a:t>
            </a:r>
            <a:r>
              <a:rPr lang="en-US" dirty="0" smtClean="0">
                <a:effectLst/>
                <a:latin typeface="Times New Roman" panose="02020603050405020304" pitchFamily="18" charset="0"/>
                <a:ea typeface="SimSun" panose="02010600030101010101" pitchFamily="2" charset="-122"/>
              </a:rPr>
              <a:t>uring the </a:t>
            </a:r>
            <a:r>
              <a:rPr lang="en-US" b="1" dirty="0" smtClean="0">
                <a:effectLst/>
                <a:latin typeface="Times New Roman" panose="02020603050405020304" pitchFamily="18" charset="0"/>
                <a:ea typeface="SimSun" panose="02010600030101010101" pitchFamily="2" charset="-122"/>
              </a:rPr>
              <a:t>seventeenth</a:t>
            </a:r>
            <a:r>
              <a:rPr lang="en-US" dirty="0" smtClean="0">
                <a:effectLst/>
                <a:latin typeface="Times New Roman" panose="02020603050405020304" pitchFamily="18" charset="0"/>
                <a:ea typeface="SimSun" panose="02010600030101010101" pitchFamily="2" charset="-122"/>
              </a:rPr>
              <a:t> and </a:t>
            </a:r>
            <a:r>
              <a:rPr lang="en-US" b="1" dirty="0" smtClean="0">
                <a:effectLst/>
                <a:latin typeface="Times New Roman" panose="02020603050405020304" pitchFamily="18" charset="0"/>
                <a:ea typeface="SimSun" panose="02010600030101010101" pitchFamily="2" charset="-122"/>
              </a:rPr>
              <a:t>eighteenth </a:t>
            </a:r>
          </a:p>
          <a:p>
            <a:pPr marL="0" indent="0">
              <a:buNone/>
            </a:pPr>
            <a:r>
              <a:rPr lang="en-US" dirty="0" smtClean="0">
                <a:effectLst/>
                <a:latin typeface="Times New Roman" panose="02020603050405020304" pitchFamily="18" charset="0"/>
                <a:ea typeface="SimSun" panose="02010600030101010101" pitchFamily="2" charset="-122"/>
              </a:rPr>
              <a:t>Kingdom of Nepal was divided </a:t>
            </a:r>
            <a:r>
              <a:rPr lang="en-US" dirty="0" smtClean="0">
                <a:latin typeface="Times New Roman" panose="02020603050405020304" pitchFamily="18" charset="0"/>
                <a:ea typeface="SimSun" panose="02010600030101010101" pitchFamily="2" charset="-122"/>
                <a:cs typeface="Times New Roman" panose="02020603050405020304" pitchFamily="18" charset="0"/>
              </a:rPr>
              <a:t>N</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umerous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petty hill states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lnSpc>
                <a:spcPct val="107000"/>
              </a:lnSpc>
              <a:spcBef>
                <a:spcPts val="0"/>
              </a:spcBef>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W</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hose rulers, in the majority of cases, were of </a:t>
            </a:r>
            <a:r>
              <a:rPr lang="en-US" b="1" dirty="0" err="1" smtClean="0">
                <a:effectLst/>
                <a:latin typeface="Times New Roman" panose="02020603050405020304" pitchFamily="18" charset="0"/>
                <a:ea typeface="SimSun" panose="02010600030101010101" pitchFamily="2" charset="-122"/>
                <a:cs typeface="Times New Roman" panose="02020603050405020304" pitchFamily="18" charset="0"/>
              </a:rPr>
              <a:t>Thakuri</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 caste</a:t>
            </a:r>
          </a:p>
          <a:p>
            <a:pPr marL="0"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Claimed descent from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the ancient Rajput families </a:t>
            </a:r>
          </a:p>
          <a:p>
            <a:pPr marL="0"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Who ruled</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 Rajasthan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before the early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Muslim conquests in India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in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ninth</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and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tenth centuries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pSp>
        <p:nvGrpSpPr>
          <p:cNvPr id="4" name="Group 3"/>
          <p:cNvGrpSpPr/>
          <p:nvPr/>
        </p:nvGrpSpPr>
        <p:grpSpPr>
          <a:xfrm>
            <a:off x="775537" y="274939"/>
            <a:ext cx="10546362" cy="634855"/>
            <a:chOff x="396876" y="48271"/>
            <a:chExt cx="10805725" cy="634855"/>
          </a:xfrm>
          <a:scene3d>
            <a:camera prst="orthographicFront">
              <a:rot lat="0" lon="0" rev="0"/>
            </a:camera>
            <a:lightRig rig="contrasting" dir="t">
              <a:rot lat="0" lon="0" rev="1200000"/>
            </a:lightRig>
          </a:scene3d>
        </p:grpSpPr>
        <p:sp>
          <p:nvSpPr>
            <p:cNvPr id="5" name="Snip Diagonal Corner Rectangle 4"/>
            <p:cNvSpPr/>
            <p:nvPr/>
          </p:nvSpPr>
          <p:spPr>
            <a:xfrm rot="5400000">
              <a:off x="5482311" y="-5037164"/>
              <a:ext cx="634855" cy="10805725"/>
            </a:xfrm>
            <a:prstGeom prst="snip2DiagRect">
              <a:avLst/>
            </a:prstGeom>
            <a:sp3d contourW="19050" prstMaterial="metal">
              <a:bevelT w="88900" h="203200"/>
              <a:bevelB w="165100" h="254000"/>
            </a:sp3d>
          </p:spPr>
          <p:style>
            <a:lnRef idx="0">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6" name="Snip Diagonal Corner Rectangle 4"/>
            <p:cNvSpPr/>
            <p:nvPr/>
          </p:nvSpPr>
          <p:spPr>
            <a:xfrm>
              <a:off x="449782" y="101177"/>
              <a:ext cx="10699913" cy="52904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The petty hills states</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pic>
        <p:nvPicPr>
          <p:cNvPr id="7" name="Picture 6"/>
          <p:cNvPicPr>
            <a:picLocks noChangeAspect="1"/>
          </p:cNvPicPr>
          <p:nvPr/>
        </p:nvPicPr>
        <p:blipFill>
          <a:blip r:embed="rId2"/>
          <a:stretch>
            <a:fillRect/>
          </a:stretch>
        </p:blipFill>
        <p:spPr>
          <a:xfrm>
            <a:off x="666749" y="354603"/>
            <a:ext cx="846167" cy="47552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1375" y="1057276"/>
            <a:ext cx="4057650" cy="2282428"/>
          </a:xfrm>
          <a:prstGeom prst="rect">
            <a:avLst/>
          </a:prstGeom>
        </p:spPr>
      </p:pic>
      <p:pic>
        <p:nvPicPr>
          <p:cNvPr id="1026" name="Picture 2" descr="https://upload.wikimedia.org/wikipedia/commons/thumb/6/68/A_Rajput_of_Rajgarh.jpg/220px-A_Rajput_of_Rajgar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9362" y="3460428"/>
            <a:ext cx="2466976" cy="309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6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149225"/>
            <a:ext cx="1476375" cy="415925"/>
          </a:xfrm>
          <a:solidFill>
            <a:srgbClr val="FFFF00"/>
          </a:solidFill>
          <a:ln w="28575">
            <a:solidFill>
              <a:schemeClr val="tx1"/>
            </a:solidFill>
          </a:ln>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err="1" smtClean="0">
                <a:latin typeface="Times New Roman" panose="02020603050405020304" pitchFamily="18" charset="0"/>
                <a:cs typeface="Times New Roman" panose="02020603050405020304" pitchFamily="18" charset="0"/>
              </a:rPr>
              <a:t>Cont</a:t>
            </a:r>
            <a:r>
              <a:rPr lang="en-US" dirty="0" smtClean="0"/>
              <a:t>…..</a:t>
            </a:r>
            <a:endParaRPr lang="en-US" dirty="0"/>
          </a:p>
        </p:txBody>
      </p:sp>
      <p:sp>
        <p:nvSpPr>
          <p:cNvPr id="3" name="Content Placeholder 2"/>
          <p:cNvSpPr>
            <a:spLocks noGrp="1"/>
          </p:cNvSpPr>
          <p:nvPr>
            <p:ph idx="1"/>
          </p:nvPr>
        </p:nvSpPr>
        <p:spPr>
          <a:xfrm>
            <a:off x="638175" y="619125"/>
            <a:ext cx="7962900" cy="5924550"/>
          </a:xfrm>
        </p:spPr>
        <p:txBody>
          <a:bodyPr>
            <a:normAutofit fontScale="92500"/>
          </a:bodyPr>
          <a:lstStyle/>
          <a:p>
            <a:r>
              <a:rPr lang="en-US" b="1" dirty="0" smtClean="0">
                <a:effectLst/>
                <a:latin typeface="Times New Roman" panose="02020603050405020304" pitchFamily="18" charset="0"/>
                <a:ea typeface="SimSun" panose="02010600030101010101" pitchFamily="2" charset="-122"/>
              </a:rPr>
              <a:t>Officials and generals </a:t>
            </a:r>
            <a:r>
              <a:rPr lang="en-US" dirty="0" smtClean="0">
                <a:effectLst/>
                <a:latin typeface="Times New Roman" panose="02020603050405020304" pitchFamily="18" charset="0"/>
                <a:ea typeface="SimSun" panose="02010600030101010101" pitchFamily="2" charset="-122"/>
              </a:rPr>
              <a:t>of these petty states, </a:t>
            </a:r>
            <a:r>
              <a:rPr lang="en-US" dirty="0" smtClean="0">
                <a:effectLst/>
                <a:latin typeface="Times New Roman" panose="02020603050405020304" pitchFamily="18" charset="0"/>
                <a:ea typeface="SimSun" panose="02010600030101010101" pitchFamily="2" charset="-122"/>
              </a:rPr>
              <a:t>were </a:t>
            </a:r>
            <a:r>
              <a:rPr lang="en-US" b="1" dirty="0" smtClean="0">
                <a:effectLst/>
                <a:latin typeface="Times New Roman" panose="02020603050405020304" pitchFamily="18" charset="0"/>
                <a:ea typeface="SimSun" panose="02010600030101010101" pitchFamily="2" charset="-122"/>
              </a:rPr>
              <a:t>'high </a:t>
            </a:r>
            <a:r>
              <a:rPr lang="en-US" b="1" dirty="0" smtClean="0">
                <a:effectLst/>
                <a:latin typeface="Times New Roman" panose="02020603050405020304" pitchFamily="18" charset="0"/>
                <a:ea typeface="SimSun" panose="02010600030101010101" pitchFamily="2" charset="-122"/>
              </a:rPr>
              <a:t>caste' </a:t>
            </a:r>
            <a:r>
              <a:rPr lang="en-US" dirty="0" smtClean="0">
                <a:effectLst/>
                <a:latin typeface="Times New Roman" panose="02020603050405020304" pitchFamily="18" charset="0"/>
                <a:ea typeface="SimSun" panose="02010600030101010101" pitchFamily="2" charset="-122"/>
              </a:rPr>
              <a:t>Hindus (Brahmin and </a:t>
            </a:r>
            <a:r>
              <a:rPr lang="en-US" dirty="0" err="1" smtClean="0">
                <a:effectLst/>
                <a:latin typeface="Times New Roman" panose="02020603050405020304" pitchFamily="18" charset="0"/>
                <a:ea typeface="SimSun" panose="02010600030101010101" pitchFamily="2" charset="-122"/>
              </a:rPr>
              <a:t>Chhetri</a:t>
            </a:r>
            <a:r>
              <a:rPr lang="en-US" dirty="0" smtClean="0">
                <a:effectLst/>
                <a:latin typeface="Times New Roman" panose="02020603050405020304" pitchFamily="18" charset="0"/>
                <a:ea typeface="SimSun" panose="02010600030101010101" pitchFamily="2" charset="-122"/>
              </a:rPr>
              <a:t>) of Indo-Aryan extraction </a:t>
            </a:r>
          </a:p>
          <a:p>
            <a:pPr marL="0"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The majority of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indigenous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Mongoloid population </a:t>
            </a:r>
          </a:p>
          <a:p>
            <a:pPr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And also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'low caste' artisans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(e.g. blacksmiths, leatherworkers, and tailors) and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small farmers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who accompanied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warrior-leaders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in their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gradual migration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into and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within the Nepalese hills from the eleventh century onwards.</a:t>
            </a:r>
          </a:p>
          <a:p>
            <a:pPr marL="0"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The establishment of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petty Hindu kingdoms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meant a significant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development in technology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and in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division of </a:t>
            </a:r>
            <a:r>
              <a:rPr lang="en-US" b="1" dirty="0" err="1" smtClean="0">
                <a:effectLst/>
                <a:latin typeface="Times New Roman" panose="02020603050405020304" pitchFamily="18" charset="0"/>
                <a:ea typeface="SimSun" panose="02010600030101010101" pitchFamily="2" charset="-122"/>
                <a:cs typeface="Times New Roman" panose="02020603050405020304" pitchFamily="18" charset="0"/>
              </a:rPr>
              <a:t>labour</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 in society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and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emergence of a class structure and a state apparatus. </a:t>
            </a:r>
            <a:endPar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R="0" algn="just">
              <a:lnSpc>
                <a:spcPct val="107000"/>
              </a:lnSpc>
              <a:spcBef>
                <a:spcPts val="0"/>
              </a:spcBef>
              <a:spcAft>
                <a:spcPts val="800"/>
              </a:spcAft>
            </a:pPr>
            <a:endParaRPr lang="en-US" sz="2400" b="1"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Rectangle 3"/>
          <p:cNvSpPr/>
          <p:nvPr/>
        </p:nvSpPr>
        <p:spPr>
          <a:xfrm>
            <a:off x="8796866" y="4895850"/>
            <a:ext cx="2866490" cy="461665"/>
          </a:xfrm>
          <a:prstGeom prst="rect">
            <a:avLst/>
          </a:prstGeom>
        </p:spPr>
        <p:txBody>
          <a:bodyPr wrap="none">
            <a:spAutoFit/>
          </a:bodyPr>
          <a:lstStyle/>
          <a:p>
            <a:r>
              <a:rPr lang="en-US" sz="2400" b="1" dirty="0">
                <a:latin typeface="Times New Roman" panose="02020603050405020304" pitchFamily="18" charset="0"/>
                <a:ea typeface="SimSun" panose="02010600030101010101" pitchFamily="2" charset="-122"/>
              </a:rPr>
              <a:t>H</a:t>
            </a:r>
            <a:r>
              <a:rPr lang="en-US" sz="2400" b="1" dirty="0" smtClean="0">
                <a:effectLst/>
                <a:latin typeface="Times New Roman" panose="02020603050405020304" pitchFamily="18" charset="0"/>
                <a:ea typeface="SimSun" panose="02010600030101010101" pitchFamily="2" charset="-122"/>
              </a:rPr>
              <a:t>ill people of Nepal </a:t>
            </a:r>
            <a:endParaRPr lang="en-US" sz="3600" b="1" dirty="0"/>
          </a:p>
        </p:txBody>
      </p:sp>
      <p:pic>
        <p:nvPicPr>
          <p:cNvPr id="2050" name="Picture 2" descr="https://www.19cphoto.com/wp-content/uploads/2016/09/3eg12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1616" y="1505483"/>
            <a:ext cx="2769907" cy="339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91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5975" y="3976289"/>
            <a:ext cx="11229975" cy="6438900"/>
          </a:xfrm>
        </p:spPr>
        <p:txBody>
          <a:bodyPr/>
          <a:lstStyle/>
          <a:p>
            <a:pPr marL="0" indent="0">
              <a:buNone/>
            </a:pPr>
            <a:r>
              <a:rPr lang="en-US" sz="3200" b="1" dirty="0" smtClean="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p>
          <a:p>
            <a:pPr marL="0" indent="0">
              <a:buNone/>
            </a:pPr>
            <a:endParaRPr lang="en-US" sz="3200" b="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3200" dirty="0" smtClean="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dirty="0" smtClean="0">
                <a:solidFill>
                  <a:prstClr val="black"/>
                </a:solidFill>
                <a:latin typeface="Calibri" panose="020F0502020204030204" pitchFamily="34" charset="0"/>
                <a:ea typeface="SimSun" panose="02010600030101010101" pitchFamily="2" charset="-122"/>
                <a:cs typeface="Times New Roman" panose="02020603050405020304" pitchFamily="18" charset="0"/>
              </a:rPr>
              <a:t/>
            </a:r>
            <a:br>
              <a:rPr lang="en-US" dirty="0" smtClean="0">
                <a:solidFill>
                  <a:prstClr val="black"/>
                </a:solidFill>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5" name="Rectangle 4"/>
          <p:cNvSpPr/>
          <p:nvPr/>
        </p:nvSpPr>
        <p:spPr>
          <a:xfrm>
            <a:off x="539970" y="511060"/>
            <a:ext cx="3318216" cy="646331"/>
          </a:xfrm>
          <a:prstGeom prst="rect">
            <a:avLst/>
          </a:prstGeom>
          <a:solidFill>
            <a:srgbClr val="FF0000"/>
          </a:solidFill>
        </p:spPr>
        <p:txBody>
          <a:bodyPr wrap="none">
            <a:spAutoFit/>
          </a:bodyPr>
          <a:lstStyle/>
          <a:p>
            <a:r>
              <a:rPr lang="en-US" sz="3600" b="1" dirty="0" smtClean="0">
                <a:solidFill>
                  <a:srgbClr val="FFFF00"/>
                </a:solidFill>
                <a:latin typeface="Times New Roman" panose="02020603050405020304" pitchFamily="18" charset="0"/>
                <a:ea typeface="SimSun" panose="02010600030101010101" pitchFamily="2" charset="-122"/>
                <a:cs typeface="Times New Roman" panose="02020603050405020304" pitchFamily="18" charset="0"/>
              </a:rPr>
              <a:t>Size </a:t>
            </a:r>
            <a:r>
              <a:rPr lang="en-US" sz="3600" b="1" dirty="0">
                <a:solidFill>
                  <a:srgbClr val="FFFF00"/>
                </a:solidFill>
                <a:latin typeface="Times New Roman" panose="02020603050405020304" pitchFamily="18" charset="0"/>
                <a:ea typeface="SimSun" panose="02010600030101010101" pitchFamily="2" charset="-122"/>
                <a:cs typeface="Times New Roman" panose="02020603050405020304" pitchFamily="18" charset="0"/>
              </a:rPr>
              <a:t>and P</a:t>
            </a:r>
            <a:r>
              <a:rPr lang="en-US" sz="3600" b="1" dirty="0" smtClean="0">
                <a:solidFill>
                  <a:srgbClr val="FFFF00"/>
                </a:solidFill>
                <a:latin typeface="Times New Roman" panose="02020603050405020304" pitchFamily="18" charset="0"/>
                <a:ea typeface="SimSun" panose="02010600030101010101" pitchFamily="2" charset="-122"/>
                <a:cs typeface="Times New Roman" panose="02020603050405020304" pitchFamily="18" charset="0"/>
              </a:rPr>
              <a:t>ower </a:t>
            </a:r>
            <a:endParaRPr lang="en-US" sz="2000" dirty="0">
              <a:solidFill>
                <a:srgbClr val="FFFF00"/>
              </a:solidFill>
            </a:endParaRPr>
          </a:p>
        </p:txBody>
      </p:sp>
      <p:sp>
        <p:nvSpPr>
          <p:cNvPr id="6" name="Rectangle 5"/>
          <p:cNvSpPr/>
          <p:nvPr/>
        </p:nvSpPr>
        <p:spPr>
          <a:xfrm>
            <a:off x="4862993" y="517454"/>
            <a:ext cx="2313454" cy="590931"/>
          </a:xfrm>
          <a:prstGeom prst="rect">
            <a:avLst/>
          </a:prstGeom>
          <a:solidFill>
            <a:srgbClr val="00B0F0"/>
          </a:solidFill>
        </p:spPr>
        <p:txBody>
          <a:bodyPr wrap="none">
            <a:spAutoFit/>
          </a:bodyPr>
          <a:lstStyle/>
          <a:p>
            <a:pPr lvl="0">
              <a:lnSpc>
                <a:spcPct val="90000"/>
              </a:lnSpc>
              <a:spcBef>
                <a:spcPts val="1000"/>
              </a:spcBef>
            </a:pPr>
            <a:r>
              <a:rPr lang="en-US" sz="3600" b="1"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Petty State </a:t>
            </a:r>
          </a:p>
        </p:txBody>
      </p:sp>
      <p:sp>
        <p:nvSpPr>
          <p:cNvPr id="7" name="Rectangle 6"/>
          <p:cNvSpPr/>
          <p:nvPr/>
        </p:nvSpPr>
        <p:spPr>
          <a:xfrm>
            <a:off x="8436112" y="258644"/>
            <a:ext cx="3273653" cy="584775"/>
          </a:xfrm>
          <a:prstGeom prst="rect">
            <a:avLst/>
          </a:prstGeom>
          <a:solidFill>
            <a:srgbClr val="FFFF00"/>
          </a:solidFill>
        </p:spPr>
        <p:txBody>
          <a:bodyPr wrap="none">
            <a:spAutoFit/>
          </a:bodyPr>
          <a:lstStyle/>
          <a:p>
            <a:r>
              <a:rPr lang="en-US" sz="3200" b="1" dirty="0" smtClean="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sz="3200" b="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variety of factors</a:t>
            </a:r>
            <a:endParaRPr lang="en-US" dirty="0"/>
          </a:p>
        </p:txBody>
      </p:sp>
      <p:sp>
        <p:nvSpPr>
          <p:cNvPr id="8" name="Right Arrow 7"/>
          <p:cNvSpPr/>
          <p:nvPr/>
        </p:nvSpPr>
        <p:spPr>
          <a:xfrm>
            <a:off x="3960079" y="591909"/>
            <a:ext cx="69255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327942" y="561974"/>
            <a:ext cx="6626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9575" y="1106584"/>
            <a:ext cx="8296275" cy="5427448"/>
          </a:xfrm>
          <a:prstGeom prst="rect">
            <a:avLst/>
          </a:prstGeom>
        </p:spPr>
        <p:txBody>
          <a:bodyPr wrap="square">
            <a:spAutoFit/>
          </a:bodyPr>
          <a:lstStyle/>
          <a:p>
            <a:pPr marL="342900" marR="0" lvl="0" indent="-342900" algn="just">
              <a:lnSpc>
                <a:spcPct val="107000"/>
              </a:lnSpc>
              <a:spcBef>
                <a:spcPts val="0"/>
              </a:spcBef>
              <a:spcAft>
                <a:spcPts val="0"/>
              </a:spcAft>
              <a:buFont typeface="Calibri" panose="020F0502020204030204" pitchFamily="34" charset="0"/>
              <a:buChar char="-"/>
            </a:pP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On the ability to appropriate (in the form of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taxation</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surplus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produced by farmers and others;</a:t>
            </a:r>
            <a:endParaRPr lang="en-US" sz="3200"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pP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On the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ability to maintain an effective army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to defend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borders and to encroach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upon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the territory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of other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rival states; </a:t>
            </a:r>
            <a:endParaRPr lang="en-US" sz="3200" b="1" dirty="0" smtClean="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Calibri" panose="020F0502020204030204" pitchFamily="34" charset="0"/>
              <a:buChar char="-"/>
            </a:pP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And on the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capacity to control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and</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 exploit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particular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local advantages,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such as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mineral deposits </a:t>
            </a:r>
            <a:r>
              <a:rPr lang="en-US" sz="3600" dirty="0" smtClean="0">
                <a:effectLst/>
                <a:latin typeface="Times New Roman" panose="02020603050405020304" pitchFamily="18" charset="0"/>
                <a:ea typeface="SimSun" panose="02010600030101010101" pitchFamily="2" charset="-122"/>
                <a:cs typeface="Times New Roman" panose="02020603050405020304" pitchFamily="18" charset="0"/>
              </a:rPr>
              <a:t>or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trade routes.</a:t>
            </a:r>
            <a:endParaRPr lang="en-US" sz="32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074" name="Picture 2" descr="https://tse3.mm.bing.net/th?id=OIP.Wh3WcQzyrxCzOBdPyUIK5gHaFi&amp;pid=Api&amp;P=0&amp;w=234&amp;h=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850" y="933642"/>
            <a:ext cx="22288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tse2.mm.bing.net/th?id=OIP.-N7wD_cmc2QSf4xJ7Lo3RAHaFM&amp;pid=Api&amp;P=0&amp;w=278&amp;h=1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227" y="2539808"/>
            <a:ext cx="1990473" cy="13961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se2.mm.bing.net/th?id=OIP.Ue9BfrVy8jfT-XqjVMuQngHaFj&amp;pid=Api&amp;P=0&amp;w=225&amp;h=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227" y="4003218"/>
            <a:ext cx="1501925" cy="11281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4.bp.blogspot.com/_Y9-xi5n9m3E/TSCiNGItEjI/AAAAAAAAHs0/2lHulQljzyg/s1600/Silk_rout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44227" y="5311776"/>
            <a:ext cx="2257425" cy="114267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66675" y="33547"/>
            <a:ext cx="1476375" cy="415925"/>
          </a:xfrm>
          <a:prstGeom prst="rect">
            <a:avLst/>
          </a:prstGeom>
          <a:solidFill>
            <a:srgbClr val="FFFF00"/>
          </a:solidFill>
          <a:ln w="28575">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6400" b="1" dirty="0" err="1" smtClean="0">
                <a:latin typeface="Algerian" panose="04020705040A02060702" pitchFamily="82" charset="0"/>
                <a:cs typeface="Times New Roman" panose="02020603050405020304" pitchFamily="18" charset="0"/>
              </a:rPr>
              <a:t>Cont</a:t>
            </a:r>
            <a:r>
              <a:rPr lang="en-US" sz="9600" dirty="0" smtClean="0">
                <a:latin typeface="Algerian" panose="04020705040A02060702" pitchFamily="82" charset="0"/>
              </a:rPr>
              <a:t>…..</a:t>
            </a:r>
            <a:endParaRPr lang="en-US" sz="9600" dirty="0">
              <a:latin typeface="Algerian" panose="04020705040A02060702" pitchFamily="82" charset="0"/>
            </a:endParaRPr>
          </a:p>
        </p:txBody>
      </p:sp>
    </p:spTree>
    <p:extLst>
      <p:ext uri="{BB962C8B-B14F-4D97-AF65-F5344CB8AC3E}">
        <p14:creationId xmlns:p14="http://schemas.microsoft.com/office/powerpoint/2010/main" val="196920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519955"/>
            <a:ext cx="5224464" cy="3162300"/>
          </a:xfrm>
          <a:solidFill>
            <a:schemeClr val="accent1">
              <a:lumMod val="40000"/>
              <a:lumOff val="60000"/>
            </a:schemeClr>
          </a:solidFill>
          <a:ln w="38100">
            <a:solidFill>
              <a:schemeClr val="tx1"/>
            </a:solidFill>
          </a:ln>
        </p:spPr>
        <p:txBody>
          <a:bodyPr>
            <a:normAutofit fontScale="92500" lnSpcReduction="10000"/>
          </a:bodyPr>
          <a:lstStyle/>
          <a:p>
            <a:pPr marL="0" indent="0" algn="ctr">
              <a:buNone/>
            </a:pPr>
            <a:r>
              <a:rPr lang="en-US" dirty="0" smtClean="0">
                <a:highlight>
                  <a:srgbClr val="FFFF00"/>
                </a:highlight>
                <a:latin typeface="Algerian" panose="04020705040A02060702" pitchFamily="82" charset="0"/>
                <a:ea typeface="SimSun" panose="02010600030101010101" pitchFamily="2" charset="-122"/>
              </a:rPr>
              <a:t>H</a:t>
            </a:r>
            <a:r>
              <a:rPr lang="en-US" dirty="0" smtClean="0">
                <a:effectLst/>
                <a:highlight>
                  <a:srgbClr val="FFFF00"/>
                </a:highlight>
                <a:latin typeface="Algerian" panose="04020705040A02060702" pitchFamily="82" charset="0"/>
                <a:ea typeface="SimSun" panose="02010600030101010101" pitchFamily="2" charset="-122"/>
              </a:rPr>
              <a:t>ills</a:t>
            </a:r>
          </a:p>
          <a:p>
            <a:r>
              <a:rPr lang="en-US" dirty="0" smtClean="0">
                <a:effectLst/>
                <a:highlight>
                  <a:srgbClr val="FFFF00"/>
                </a:highlight>
                <a:latin typeface="Times New Roman" panose="02020603050405020304" pitchFamily="18" charset="0"/>
                <a:ea typeface="SimSun" panose="02010600030101010101" pitchFamily="2" charset="-122"/>
              </a:rPr>
              <a:t> </a:t>
            </a:r>
            <a:r>
              <a:rPr lang="en-US" dirty="0">
                <a:highlight>
                  <a:srgbClr val="FFFF00"/>
                </a:highlight>
                <a:latin typeface="Times New Roman" panose="02020603050405020304" pitchFamily="18" charset="0"/>
                <a:ea typeface="SimSun" panose="02010600030101010101" pitchFamily="2" charset="-122"/>
              </a:rPr>
              <a:t>M</a:t>
            </a:r>
            <a:r>
              <a:rPr lang="en-US" dirty="0" smtClean="0">
                <a:effectLst/>
                <a:latin typeface="Times New Roman" panose="02020603050405020304" pitchFamily="18" charset="0"/>
                <a:ea typeface="SimSun" panose="02010600030101010101" pitchFamily="2" charset="-122"/>
              </a:rPr>
              <a:t>ajority of producers were involved in rural activities or in shifting cultivation</a:t>
            </a:r>
          </a:p>
          <a:p>
            <a:pPr marL="0" indent="0">
              <a:buNone/>
            </a:pPr>
            <a:endParaRPr lang="en-US" dirty="0" smtClean="0">
              <a:effectLst/>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 H</a:t>
            </a:r>
            <a:r>
              <a:rPr lang="en-US" dirty="0" smtClean="0">
                <a:effectLst/>
                <a:latin typeface="Times New Roman" panose="02020603050405020304" pitchFamily="18" charset="0"/>
                <a:ea typeface="SimSun" panose="02010600030101010101" pitchFamily="2" charset="-122"/>
              </a:rPr>
              <a:t>ills people provided the majority of soldiers for the army</a:t>
            </a:r>
            <a:endParaRPr lang="en-US" dirty="0" smtClean="0">
              <a:effectLst/>
              <a:highlight>
                <a:srgbClr val="FFFF00"/>
              </a:highlight>
              <a:latin typeface="Times New Roman" panose="02020603050405020304" pitchFamily="18" charset="0"/>
              <a:ea typeface="SimSun" panose="02010600030101010101" pitchFamily="2" charset="-122"/>
            </a:endParaRPr>
          </a:p>
          <a:p>
            <a:pPr marL="0" indent="0">
              <a:buNone/>
            </a:pPr>
            <a:r>
              <a:rPr lang="en-US" dirty="0">
                <a:highlight>
                  <a:srgbClr val="FFFF00"/>
                </a:highlight>
                <a:latin typeface="Times New Roman" panose="02020603050405020304" pitchFamily="18" charset="0"/>
                <a:ea typeface="SimSun" panose="02010600030101010101" pitchFamily="2" charset="-122"/>
              </a:rPr>
              <a:t> </a:t>
            </a:r>
            <a:r>
              <a:rPr lang="en-US" dirty="0" smtClean="0">
                <a:highlight>
                  <a:srgbClr val="FFFF00"/>
                </a:highlight>
                <a:latin typeface="Times New Roman" panose="02020603050405020304" pitchFamily="18" charset="0"/>
                <a:ea typeface="SimSun" panose="02010600030101010101" pitchFamily="2" charset="-122"/>
              </a:rPr>
              <a:t>            </a:t>
            </a:r>
            <a:endParaRPr lang="en-US" dirty="0"/>
          </a:p>
        </p:txBody>
      </p:sp>
      <p:sp>
        <p:nvSpPr>
          <p:cNvPr id="4" name="TextBox 3"/>
          <p:cNvSpPr txBox="1"/>
          <p:nvPr/>
        </p:nvSpPr>
        <p:spPr>
          <a:xfrm>
            <a:off x="5484019" y="0"/>
            <a:ext cx="733424" cy="523220"/>
          </a:xfrm>
          <a:prstGeom prst="rect">
            <a:avLst/>
          </a:prstGeom>
          <a:noFill/>
        </p:spPr>
        <p:txBody>
          <a:bodyPr wrap="square" rtlCol="0">
            <a:spAutoFit/>
          </a:bodyPr>
          <a:lstStyle/>
          <a:p>
            <a:r>
              <a:rPr lang="en-US" sz="2800" b="1" dirty="0" err="1" smtClean="0">
                <a:latin typeface="Arial Black" panose="020B0A04020102020204" pitchFamily="34" charset="0"/>
              </a:rPr>
              <a:t>Vs</a:t>
            </a:r>
            <a:endParaRPr lang="en-US" sz="2800" b="1" dirty="0">
              <a:latin typeface="Arial Black" panose="020B0A04020102020204" pitchFamily="34" charset="0"/>
            </a:endParaRPr>
          </a:p>
        </p:txBody>
      </p:sp>
      <p:sp>
        <p:nvSpPr>
          <p:cNvPr id="6" name="Rectangle 5"/>
          <p:cNvSpPr/>
          <p:nvPr/>
        </p:nvSpPr>
        <p:spPr>
          <a:xfrm>
            <a:off x="6172199" y="88269"/>
            <a:ext cx="5529262" cy="3194592"/>
          </a:xfrm>
          <a:prstGeom prst="rect">
            <a:avLst/>
          </a:prstGeom>
          <a:solidFill>
            <a:schemeClr val="accent4">
              <a:lumMod val="20000"/>
              <a:lumOff val="80000"/>
            </a:schemeClr>
          </a:solidFill>
          <a:ln w="38100">
            <a:solidFill>
              <a:schemeClr val="tx1"/>
            </a:solidFill>
          </a:ln>
        </p:spPr>
        <p:txBody>
          <a:bodyPr wrap="square">
            <a:spAutoFit/>
          </a:bodyPr>
          <a:lstStyle/>
          <a:p>
            <a:pPr algn="ctr"/>
            <a:r>
              <a:rPr lang="en-US" sz="2800" dirty="0" err="1" smtClean="0">
                <a:effectLst/>
                <a:highlight>
                  <a:srgbClr val="FFFF00"/>
                </a:highlight>
                <a:latin typeface="Algerian" panose="04020705040A02060702" pitchFamily="82" charset="0"/>
                <a:ea typeface="SimSun" panose="02010600030101010101" pitchFamily="2" charset="-122"/>
              </a:rPr>
              <a:t>Tarai</a:t>
            </a:r>
            <a:endParaRPr lang="en-US" sz="2800" dirty="0" smtClean="0">
              <a:effectLst/>
              <a:highlight>
                <a:srgbClr val="FFFF00"/>
              </a:highlight>
              <a:latin typeface="Algerian" panose="04020705040A02060702" pitchFamily="82" charset="0"/>
              <a:ea typeface="SimSun" panose="02010600030101010101" pitchFamily="2" charset="-122"/>
            </a:endParaRPr>
          </a:p>
          <a:p>
            <a:pPr marL="285750" indent="-285750" algn="just">
              <a:lnSpc>
                <a:spcPct val="107000"/>
              </a:lnSpc>
              <a:spcAft>
                <a:spcPts val="800"/>
              </a:spcAft>
              <a:buFont typeface="Arial" panose="020B0604020202020204" pitchFamily="34" charset="0"/>
              <a:buChar char="•"/>
            </a:pPr>
            <a:r>
              <a:rPr lang="en-US" sz="2600" dirty="0">
                <a:latin typeface="Times New Roman" panose="02020603050405020304" pitchFamily="18" charset="0"/>
                <a:ea typeface="SimSun" panose="02010600030101010101" pitchFamily="2" charset="-122"/>
                <a:cs typeface="Times New Roman" panose="02020603050405020304" pitchFamily="18" charset="0"/>
              </a:rPr>
              <a:t>R</a:t>
            </a:r>
            <a:r>
              <a:rPr lang="en-US" sz="2600" dirty="0" smtClean="0">
                <a:effectLst/>
                <a:latin typeface="Times New Roman" panose="02020603050405020304" pitchFamily="18" charset="0"/>
                <a:ea typeface="SimSun" panose="02010600030101010101" pitchFamily="2" charset="-122"/>
                <a:cs typeface="Times New Roman" panose="02020603050405020304" pitchFamily="18" charset="0"/>
              </a:rPr>
              <a:t>ich in such resources as </a:t>
            </a:r>
            <a:r>
              <a:rPr lang="en-US" sz="2600" b="1" dirty="0" smtClean="0">
                <a:effectLst/>
                <a:latin typeface="Times New Roman" panose="02020603050405020304" pitchFamily="18" charset="0"/>
                <a:ea typeface="SimSun" panose="02010600030101010101" pitchFamily="2" charset="-122"/>
                <a:cs typeface="Times New Roman" panose="02020603050405020304" pitchFamily="18" charset="0"/>
              </a:rPr>
              <a:t>timber</a:t>
            </a:r>
            <a:r>
              <a:rPr lang="en-US" sz="2600" dirty="0" smtClean="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600" b="1" dirty="0" smtClean="0">
                <a:effectLst/>
                <a:latin typeface="Times New Roman" panose="02020603050405020304" pitchFamily="18" charset="0"/>
                <a:ea typeface="SimSun" panose="02010600030101010101" pitchFamily="2" charset="-122"/>
                <a:cs typeface="Times New Roman" panose="02020603050405020304" pitchFamily="18" charset="0"/>
              </a:rPr>
              <a:t>ivory, </a:t>
            </a:r>
            <a:r>
              <a:rPr lang="en-US" sz="2600" dirty="0" smtClean="0">
                <a:effectLst/>
                <a:latin typeface="Times New Roman" panose="02020603050405020304" pitchFamily="18" charset="0"/>
                <a:ea typeface="SimSun" panose="02010600030101010101" pitchFamily="2" charset="-122"/>
                <a:cs typeface="Times New Roman" panose="02020603050405020304" pitchFamily="18" charset="0"/>
              </a:rPr>
              <a:t>and were amenable to rice cultivation.</a:t>
            </a:r>
          </a:p>
          <a:p>
            <a:pPr marL="457200" indent="-457200" algn="just">
              <a:lnSpc>
                <a:spcPct val="107000"/>
              </a:lnSpc>
              <a:spcAft>
                <a:spcPts val="800"/>
              </a:spcAft>
              <a:buFont typeface="Arial" panose="020B0604020202020204" pitchFamily="34" charset="0"/>
              <a:buChar char="•"/>
            </a:pPr>
            <a:r>
              <a:rPr lang="en-US" sz="2600" dirty="0" err="1" smtClean="0">
                <a:latin typeface="Times New Roman" panose="02020603050405020304" pitchFamily="18" charset="0"/>
                <a:ea typeface="SimSun" panose="02010600030101010101" pitchFamily="2" charset="-122"/>
                <a:cs typeface="Times New Roman" panose="02020603050405020304" pitchFamily="18" charset="0"/>
              </a:rPr>
              <a:t>Ta</a:t>
            </a:r>
            <a:r>
              <a:rPr lang="en-US" sz="2600" dirty="0" err="1" smtClean="0">
                <a:effectLst/>
                <a:latin typeface="Times New Roman" panose="02020603050405020304" pitchFamily="18" charset="0"/>
                <a:ea typeface="SimSun" panose="02010600030101010101" pitchFamily="2" charset="-122"/>
                <a:cs typeface="Times New Roman" panose="02020603050405020304" pitchFamily="18" charset="0"/>
              </a:rPr>
              <a:t>rai</a:t>
            </a:r>
            <a:r>
              <a:rPr lang="en-US" sz="2600" dirty="0" smtClean="0">
                <a:effectLst/>
                <a:latin typeface="Times New Roman" panose="02020603050405020304" pitchFamily="18" charset="0"/>
                <a:ea typeface="SimSun" panose="02010600030101010101" pitchFamily="2" charset="-122"/>
                <a:cs typeface="Times New Roman" panose="02020603050405020304" pitchFamily="18" charset="0"/>
              </a:rPr>
              <a:t> was important as a means of deriving revenue for the state treasuries. </a:t>
            </a:r>
          </a:p>
        </p:txBody>
      </p:sp>
      <p:sp>
        <p:nvSpPr>
          <p:cNvPr id="7" name="Rectangle 6"/>
          <p:cNvSpPr/>
          <p:nvPr/>
        </p:nvSpPr>
        <p:spPr>
          <a:xfrm>
            <a:off x="428625" y="3761687"/>
            <a:ext cx="11487149" cy="2961132"/>
          </a:xfrm>
          <a:prstGeom prst="rect">
            <a:avLst/>
          </a:prstGeom>
          <a:ln w="57150">
            <a:solidFill>
              <a:schemeClr val="tx1"/>
            </a:solidFill>
          </a:ln>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The </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Newar</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rulers of the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Kathmandu Valley kingdoms recruited mercenaries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when necessary and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grew rich by virtue of the agricultural potential of the valley itself</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control over the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major long-distance trade routes,</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craftwork</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on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traded commodities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and, for some periods,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control over parts of </a:t>
            </a:r>
            <a:r>
              <a:rPr lang="en-US" sz="2400" b="1" dirty="0" err="1">
                <a:latin typeface="Times New Roman" panose="02020603050405020304" pitchFamily="18" charset="0"/>
                <a:ea typeface="SimSun" panose="02010600030101010101" pitchFamily="2" charset="-122"/>
                <a:cs typeface="Times New Roman" panose="02020603050405020304" pitchFamily="18" charset="0"/>
              </a:rPr>
              <a:t>T</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arai</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Ø"/>
            </a:pP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During the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18</a:t>
            </a:r>
            <a:r>
              <a:rPr lang="en-US" sz="2400" b="1" baseline="30000" dirty="0" smtClean="0">
                <a:effectLst/>
                <a:latin typeface="Times New Roman" panose="02020603050405020304" pitchFamily="18" charset="0"/>
                <a:ea typeface="SimSun" panose="02010600030101010101" pitchFamily="2" charset="-122"/>
                <a:cs typeface="Times New Roman" panose="02020603050405020304" pitchFamily="18" charset="0"/>
              </a:rPr>
              <a:t>th</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century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the rulers, of other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petty states encouraged </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Newar</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traders</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 to</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settle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in their territories to promote trade and small-scale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"Industrial' production </a:t>
            </a:r>
            <a:r>
              <a:rPr lang="en-US" sz="2400" dirty="0" smtClean="0">
                <a:effectLst/>
                <a:latin typeface="Times New Roman" panose="02020603050405020304" pitchFamily="18" charset="0"/>
                <a:ea typeface="SimSun" panose="02010600030101010101" pitchFamily="2" charset="-122"/>
                <a:cs typeface="Times New Roman" panose="02020603050405020304" pitchFamily="18" charset="0"/>
              </a:rPr>
              <a:t>as well as to </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develop building and decoration in the attractive, distinctive </a:t>
            </a:r>
            <a:r>
              <a:rPr lang="en-US" sz="2400" b="1" dirty="0" err="1" smtClean="0">
                <a:effectLst/>
                <a:latin typeface="Times New Roman" panose="02020603050405020304" pitchFamily="18" charset="0"/>
                <a:ea typeface="SimSun" panose="02010600030101010101" pitchFamily="2" charset="-122"/>
                <a:cs typeface="Times New Roman" panose="02020603050405020304" pitchFamily="18" charset="0"/>
              </a:rPr>
              <a:t>Newar</a:t>
            </a:r>
            <a:r>
              <a:rPr lang="en-US" sz="2400" b="1" dirty="0" smtClean="0">
                <a:effectLst/>
                <a:latin typeface="Times New Roman" panose="02020603050405020304" pitchFamily="18" charset="0"/>
                <a:ea typeface="SimSun" panose="02010600030101010101" pitchFamily="2" charset="-122"/>
                <a:cs typeface="Times New Roman" panose="02020603050405020304" pitchFamily="18" charset="0"/>
              </a:rPr>
              <a:t> style</a:t>
            </a:r>
            <a:r>
              <a:rPr lang="en-US" sz="2000" dirty="0" smtClean="0">
                <a:effectLst/>
                <a:latin typeface="Times New Roman" panose="02020603050405020304" pitchFamily="18" charset="0"/>
                <a:ea typeface="SimSun" panose="02010600030101010101" pitchFamily="2" charset="-122"/>
                <a:cs typeface="Times New Roman" panose="02020603050405020304" pitchFamily="18" charset="0"/>
              </a:rPr>
              <a:t>.</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TextBox 7"/>
          <p:cNvSpPr txBox="1"/>
          <p:nvPr/>
        </p:nvSpPr>
        <p:spPr>
          <a:xfrm>
            <a:off x="4043362" y="3209204"/>
            <a:ext cx="3952875" cy="523220"/>
          </a:xfrm>
          <a:prstGeom prst="rect">
            <a:avLst/>
          </a:prstGeom>
          <a:solidFill>
            <a:srgbClr val="FFC000"/>
          </a:solidFill>
        </p:spPr>
        <p:txBody>
          <a:bodyPr wrap="square" rtlCol="0">
            <a:spAutoFit/>
          </a:bodyPr>
          <a:lstStyle/>
          <a:p>
            <a:pPr algn="ctr"/>
            <a:r>
              <a:rPr lang="en-US" sz="2800" b="1" dirty="0" smtClean="0">
                <a:latin typeface="Algerian" panose="04020705040A02060702" pitchFamily="82" charset="0"/>
              </a:rPr>
              <a:t>Kathmandu valley </a:t>
            </a:r>
            <a:endParaRPr lang="en-US" sz="2800" b="1" dirty="0">
              <a:latin typeface="Algerian" panose="04020705040A02060702" pitchFamily="82" charset="0"/>
            </a:endParaRPr>
          </a:p>
        </p:txBody>
      </p:sp>
      <p:pic>
        <p:nvPicPr>
          <p:cNvPr id="10" name="Picture 9"/>
          <p:cNvPicPr>
            <a:picLocks noChangeAspect="1"/>
          </p:cNvPicPr>
          <p:nvPr/>
        </p:nvPicPr>
        <p:blipFill>
          <a:blip r:embed="rId2"/>
          <a:stretch>
            <a:fillRect/>
          </a:stretch>
        </p:blipFill>
        <p:spPr>
          <a:xfrm>
            <a:off x="-43595" y="-63138"/>
            <a:ext cx="1530229" cy="646232"/>
          </a:xfrm>
          <a:prstGeom prst="rect">
            <a:avLst/>
          </a:prstGeom>
        </p:spPr>
      </p:pic>
    </p:spTree>
    <p:extLst>
      <p:ext uri="{BB962C8B-B14F-4D97-AF65-F5344CB8AC3E}">
        <p14:creationId xmlns:p14="http://schemas.microsoft.com/office/powerpoint/2010/main" val="390321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617" y="3580268"/>
            <a:ext cx="4234690" cy="2790825"/>
          </a:xfrm>
          <a:solidFill>
            <a:srgbClr val="00B0F0"/>
          </a:solidFill>
        </p:spPr>
        <p:txBody>
          <a:bodyPr>
            <a:normAutofit/>
          </a:bodyPr>
          <a:lstStyle/>
          <a:p>
            <a:pPr marL="0" marR="0" algn="just">
              <a:lnSpc>
                <a:spcPct val="107000"/>
              </a:lnSpc>
              <a:spcBef>
                <a:spcPts val="0"/>
              </a:spcBef>
              <a:spcAft>
                <a:spcPts val="800"/>
              </a:spcAft>
            </a:pP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Gorkha</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consolidated and extend their control</a:t>
            </a:r>
          </a:p>
          <a:p>
            <a:pPr marR="0" algn="just">
              <a:lnSpc>
                <a:spcPct val="107000"/>
              </a:lnSpc>
              <a:spcBef>
                <a:spcPts val="0"/>
              </a:spcBef>
              <a:spcAft>
                <a:spcPts val="800"/>
              </a:spcAft>
            </a:pP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And subjecting to its rule the local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Gurung</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and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Magar</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tribes.</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grpSp>
        <p:nvGrpSpPr>
          <p:cNvPr id="4" name="Group 3"/>
          <p:cNvGrpSpPr/>
          <p:nvPr/>
        </p:nvGrpSpPr>
        <p:grpSpPr>
          <a:xfrm>
            <a:off x="624592" y="225497"/>
            <a:ext cx="11243558" cy="634855"/>
            <a:chOff x="485627" y="697794"/>
            <a:chExt cx="10695166" cy="634855"/>
          </a:xfrm>
          <a:scene3d>
            <a:camera prst="orthographicFront">
              <a:rot lat="0" lon="0" rev="0"/>
            </a:camera>
            <a:lightRig rig="contrasting" dir="t">
              <a:rot lat="0" lon="0" rev="1200000"/>
            </a:lightRig>
          </a:scene3d>
        </p:grpSpPr>
        <p:sp>
          <p:nvSpPr>
            <p:cNvPr id="5" name="Snip Diagonal Corner Rectangle 4"/>
            <p:cNvSpPr/>
            <p:nvPr/>
          </p:nvSpPr>
          <p:spPr>
            <a:xfrm rot="5400000">
              <a:off x="5515782" y="-4332361"/>
              <a:ext cx="634855" cy="10695166"/>
            </a:xfrm>
            <a:prstGeom prst="snip2DiagRect">
              <a:avLst/>
            </a:prstGeom>
            <a:sp3d contourW="19050" prstMaterial="metal">
              <a:bevelT w="88900" h="203200"/>
              <a:bevelB w="165100" h="254000"/>
            </a:sp3d>
          </p:spPr>
          <p:style>
            <a:lnRef idx="0">
              <a:schemeClr val="accent3">
                <a:tint val="40000"/>
                <a:alpha val="90000"/>
                <a:hueOff val="676380"/>
                <a:satOff val="33333"/>
                <a:lumOff val="593"/>
                <a:alphaOff val="0"/>
              </a:schemeClr>
            </a:lnRef>
            <a:fillRef idx="1">
              <a:schemeClr val="accent3">
                <a:tint val="40000"/>
                <a:alpha val="90000"/>
                <a:hueOff val="676380"/>
                <a:satOff val="33333"/>
                <a:lumOff val="593"/>
                <a:alphaOff val="0"/>
              </a:schemeClr>
            </a:fillRef>
            <a:effectRef idx="0">
              <a:schemeClr val="accent3">
                <a:tint val="40000"/>
                <a:alpha val="90000"/>
                <a:hueOff val="676380"/>
                <a:satOff val="33333"/>
                <a:lumOff val="593"/>
                <a:alphaOff val="0"/>
              </a:schemeClr>
            </a:effectRef>
            <a:fontRef idx="minor">
              <a:schemeClr val="dk1">
                <a:hueOff val="0"/>
                <a:satOff val="0"/>
                <a:lumOff val="0"/>
                <a:alphaOff val="0"/>
              </a:schemeClr>
            </a:fontRef>
          </p:style>
        </p:sp>
        <p:sp>
          <p:nvSpPr>
            <p:cNvPr id="6" name="Snip Diagonal Corner Rectangle 4"/>
            <p:cNvSpPr/>
            <p:nvPr/>
          </p:nvSpPr>
          <p:spPr>
            <a:xfrm>
              <a:off x="538533" y="750700"/>
              <a:ext cx="10589354" cy="52904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0" kern="1200" cap="none" spc="0" dirty="0" smtClean="0">
                  <a:ln w="0"/>
                  <a:effectLst>
                    <a:reflection blurRad="6350" stA="53000" endA="300" endPos="35500" dir="5400000" sy="-90000" algn="bl" rotWithShape="0"/>
                  </a:effectLst>
                  <a:latin typeface="Algerian" panose="04020705040A02060702" pitchFamily="82" charset="0"/>
                </a:rPr>
                <a:t> The expansion of </a:t>
              </a:r>
              <a:r>
                <a:rPr lang="en-US" sz="3200" b="0" kern="1200" cap="none" spc="0" dirty="0" err="1" smtClean="0">
                  <a:ln w="0"/>
                  <a:effectLst>
                    <a:reflection blurRad="6350" stA="53000" endA="300" endPos="35500" dir="5400000" sy="-90000" algn="bl" rotWithShape="0"/>
                  </a:effectLst>
                  <a:latin typeface="Algerian" panose="04020705040A02060702" pitchFamily="82" charset="0"/>
                </a:rPr>
                <a:t>Gorkha</a:t>
              </a:r>
              <a:endParaRPr lang="en-US" sz="3200" b="0" kern="1200" cap="none" spc="0" dirty="0">
                <a:ln w="0"/>
                <a:effectLst>
                  <a:reflection blurRad="6350" stA="53000" endA="300" endPos="35500" dir="5400000" sy="-90000" algn="bl" rotWithShape="0"/>
                </a:effectLst>
                <a:latin typeface="Algerian" panose="04020705040A02060702" pitchFamily="82" charset="0"/>
              </a:endParaRPr>
            </a:p>
          </p:txBody>
        </p:sp>
      </p:grpSp>
      <p:grpSp>
        <p:nvGrpSpPr>
          <p:cNvPr id="7" name="Group 6"/>
          <p:cNvGrpSpPr/>
          <p:nvPr/>
        </p:nvGrpSpPr>
        <p:grpSpPr>
          <a:xfrm>
            <a:off x="751792" y="306236"/>
            <a:ext cx="1106265" cy="473375"/>
            <a:chOff x="539284" y="802382"/>
            <a:chExt cx="1106265" cy="473375"/>
          </a:xfrm>
          <a:scene3d>
            <a:camera prst="orthographicFront">
              <a:rot lat="0" lon="0" rev="0"/>
            </a:camera>
            <a:lightRig rig="contrasting" dir="t">
              <a:rot lat="0" lon="0" rev="1200000"/>
            </a:lightRig>
          </a:scene3d>
        </p:grpSpPr>
        <p:sp>
          <p:nvSpPr>
            <p:cNvPr id="8" name="Oval 7"/>
            <p:cNvSpPr/>
            <p:nvPr/>
          </p:nvSpPr>
          <p:spPr>
            <a:xfrm>
              <a:off x="539284" y="802382"/>
              <a:ext cx="1106265" cy="473375"/>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542120"/>
                <a:satOff val="20000"/>
                <a:lumOff val="-2941"/>
                <a:alphaOff val="0"/>
              </a:schemeClr>
            </a:fillRef>
            <a:effectRef idx="2">
              <a:schemeClr val="accent3">
                <a:hueOff val="542120"/>
                <a:satOff val="20000"/>
                <a:lumOff val="-2941"/>
                <a:alphaOff val="0"/>
              </a:schemeClr>
            </a:effectRef>
            <a:fontRef idx="minor">
              <a:schemeClr val="lt1"/>
            </a:fontRef>
          </p:style>
        </p:sp>
        <p:sp>
          <p:nvSpPr>
            <p:cNvPr id="9" name="Oval 4"/>
            <p:cNvSpPr/>
            <p:nvPr/>
          </p:nvSpPr>
          <p:spPr>
            <a:xfrm>
              <a:off x="701293" y="871706"/>
              <a:ext cx="782247" cy="3347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cap="none" spc="0" dirty="0" smtClean="0">
                  <a:ln w="9525">
                    <a:prstDash val="solid"/>
                  </a:ln>
                  <a:effectLst>
                    <a:outerShdw blurRad="12700" dist="38100" dir="2700000" algn="tl" rotWithShape="0">
                      <a:schemeClr val="bg1">
                        <a:lumMod val="50000"/>
                      </a:schemeClr>
                    </a:outerShdw>
                  </a:effectLst>
                </a:rPr>
                <a:t>2</a:t>
              </a:r>
              <a:endParaRPr lang="en-US" sz="1800" b="1" kern="1200" cap="none" spc="0" dirty="0">
                <a:ln w="9525">
                  <a:prstDash val="solid"/>
                </a:ln>
                <a:effectLst>
                  <a:outerShdw blurRad="12700" dist="38100" dir="2700000" algn="tl" rotWithShape="0">
                    <a:schemeClr val="bg1">
                      <a:lumMod val="50000"/>
                    </a:schemeClr>
                  </a:outerShdw>
                </a:effectLst>
              </a:endParaRPr>
            </a:p>
          </p:txBody>
        </p:sp>
      </p:grpSp>
      <p:graphicFrame>
        <p:nvGraphicFramePr>
          <p:cNvPr id="10" name="Diagram 9"/>
          <p:cNvGraphicFramePr/>
          <p:nvPr>
            <p:extLst>
              <p:ext uri="{D42A27DB-BD31-4B8C-83A1-F6EECF244321}">
                <p14:modId xmlns:p14="http://schemas.microsoft.com/office/powerpoint/2010/main" val="2961736049"/>
              </p:ext>
            </p:extLst>
          </p:nvPr>
        </p:nvGraphicFramePr>
        <p:xfrm>
          <a:off x="5054601" y="860354"/>
          <a:ext cx="6813550" cy="2730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443617" y="1079092"/>
            <a:ext cx="5842884" cy="1936428"/>
          </a:xfrm>
          <a:prstGeom prst="rect">
            <a:avLst/>
          </a:prstGeom>
          <a:solidFill>
            <a:srgbClr val="FFC000"/>
          </a:solidFill>
        </p:spPr>
        <p:txBody>
          <a:bodyPr wrap="square">
            <a:spAutoFit/>
          </a:bodyPr>
          <a:lstStyle/>
          <a:p>
            <a:pPr marL="457200" indent="-457200" algn="just">
              <a:lnSpc>
                <a:spcPct val="107000"/>
              </a:lnSpc>
              <a:spcAft>
                <a:spcPts val="800"/>
              </a:spcAft>
              <a:buFont typeface="Wingdings" panose="05000000000000000000" pitchFamily="2" charset="2"/>
              <a:buChar char="§"/>
            </a:pP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17</a:t>
            </a:r>
            <a:r>
              <a:rPr lang="en-US" sz="2800" b="1" baseline="30000" dirty="0" smtClean="0">
                <a:effectLst/>
                <a:latin typeface="Times New Roman" panose="02020603050405020304" pitchFamily="18" charset="0"/>
                <a:ea typeface="SimSun" panose="02010600030101010101" pitchFamily="2" charset="-122"/>
                <a:cs typeface="Times New Roman" panose="02020603050405020304" pitchFamily="18" charset="0"/>
              </a:rPr>
              <a:t>th</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century</a:t>
            </a:r>
            <a:r>
              <a:rPr lang="en-US" sz="2800" dirty="0" smtClean="0">
                <a:effectLst/>
                <a:latin typeface="Algerian" panose="04020705040A02060702" pitchFamily="82" charset="0"/>
                <a:ea typeface="SimSun" panose="02010600030101010101" pitchFamily="2" charset="-122"/>
                <a:cs typeface="Times New Roman" panose="02020603050405020304" pitchFamily="18" charset="0"/>
              </a:rPr>
              <a:t> </a:t>
            </a:r>
            <a:r>
              <a:rPr lang="en-US" sz="2800" dirty="0" err="1" smtClean="0">
                <a:effectLst/>
                <a:latin typeface="Algerian" panose="04020705040A02060702" pitchFamily="82" charset="0"/>
                <a:ea typeface="SimSun" panose="02010600030101010101" pitchFamily="2" charset="-122"/>
                <a:cs typeface="Times New Roman" panose="02020603050405020304" pitchFamily="18" charset="0"/>
              </a:rPr>
              <a:t>Lamjung</a:t>
            </a:r>
            <a:r>
              <a:rPr lang="en-US" sz="2800" dirty="0">
                <a:latin typeface="Algerian" panose="04020705040A02060702" pitchFamily="82" charset="0"/>
                <a:ea typeface="SimSun" panose="02010600030101010101" pitchFamily="2" charset="-122"/>
                <a:cs typeface="Times New Roman" panose="02020603050405020304" pitchFamily="18" charset="0"/>
              </a:rPr>
              <a:t>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a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petty state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was able to succeed the tribal (</a:t>
            </a:r>
            <a:r>
              <a:rPr lang="en-US" sz="2800" dirty="0" err="1" smtClean="0">
                <a:effectLst/>
                <a:latin typeface="Times New Roman" panose="02020603050405020304" pitchFamily="18" charset="0"/>
                <a:ea typeface="SimSun" panose="02010600030101010101" pitchFamily="2" charset="-122"/>
                <a:cs typeface="Times New Roman" panose="02020603050405020304" pitchFamily="18" charset="0"/>
              </a:rPr>
              <a:t>Magar</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 chieftain of </a:t>
            </a:r>
            <a:r>
              <a:rPr lang="en-US" sz="2800" dirty="0" err="1" smtClean="0">
                <a:effectLst/>
                <a:latin typeface="Times New Roman" panose="02020603050405020304" pitchFamily="18" charset="0"/>
                <a:ea typeface="SimSun" panose="02010600030101010101" pitchFamily="2" charset="-122"/>
                <a:cs typeface="Times New Roman" panose="02020603050405020304" pitchFamily="18" charset="0"/>
              </a:rPr>
              <a:t>Gorkha</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 and establish a Hindu kingdom. </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2" name="Rectangle 11"/>
          <p:cNvSpPr/>
          <p:nvPr/>
        </p:nvSpPr>
        <p:spPr>
          <a:xfrm>
            <a:off x="5153025" y="3580268"/>
            <a:ext cx="6819899" cy="2677656"/>
          </a:xfrm>
          <a:prstGeom prst="rect">
            <a:avLst/>
          </a:prstGeom>
        </p:spPr>
        <p:txBody>
          <a:bodyPr wrap="square">
            <a:spAutoFit/>
          </a:bodyPr>
          <a:lstStyle/>
          <a:p>
            <a:pPr marL="171450" indent="-171450">
              <a:buFont typeface="Arial" panose="020B0604020202020204" pitchFamily="34" charset="0"/>
              <a:buChar char="•"/>
            </a:pPr>
            <a:r>
              <a:rPr lang="en-US" sz="2400" dirty="0" err="1" smtClean="0">
                <a:effectLst/>
                <a:latin typeface="Times New Roman" panose="02020603050405020304" pitchFamily="18" charset="0"/>
                <a:ea typeface="SimSun" panose="02010600030101010101" pitchFamily="2" charset="-122"/>
              </a:rPr>
              <a:t>Gorkha</a:t>
            </a:r>
            <a:r>
              <a:rPr lang="en-US" sz="2400" dirty="0" smtClean="0">
                <a:effectLst/>
                <a:latin typeface="Times New Roman" panose="02020603050405020304" pitchFamily="18" charset="0"/>
                <a:ea typeface="SimSun" panose="02010600030101010101" pitchFamily="2" charset="-122"/>
              </a:rPr>
              <a:t> </a:t>
            </a:r>
            <a:r>
              <a:rPr lang="en-US" sz="2400" b="1" dirty="0" smtClean="0">
                <a:effectLst/>
                <a:latin typeface="Times New Roman" panose="02020603050405020304" pitchFamily="18" charset="0"/>
                <a:ea typeface="SimSun" panose="02010600030101010101" pitchFamily="2" charset="-122"/>
              </a:rPr>
              <a:t>continued to expand </a:t>
            </a:r>
            <a:r>
              <a:rPr lang="en-US" sz="2400" dirty="0" smtClean="0">
                <a:effectLst/>
                <a:latin typeface="Times New Roman" panose="02020603050405020304" pitchFamily="18" charset="0"/>
                <a:ea typeface="SimSun" panose="02010600030101010101" pitchFamily="2" charset="-122"/>
              </a:rPr>
              <a:t>and to </a:t>
            </a:r>
            <a:r>
              <a:rPr lang="en-US" sz="2400" b="1" dirty="0" smtClean="0">
                <a:effectLst/>
                <a:latin typeface="Times New Roman" panose="02020603050405020304" pitchFamily="18" charset="0"/>
                <a:ea typeface="SimSun" panose="02010600030101010101" pitchFamily="2" charset="-122"/>
              </a:rPr>
              <a:t>strengthen</a:t>
            </a:r>
            <a:r>
              <a:rPr lang="en-US" sz="2400" dirty="0" smtClean="0">
                <a:effectLst/>
                <a:latin typeface="Times New Roman" panose="02020603050405020304" pitchFamily="18" charset="0"/>
                <a:ea typeface="SimSun" panose="02010600030101010101" pitchFamily="2" charset="-122"/>
              </a:rPr>
              <a:t> its position until in 1744, 18</a:t>
            </a:r>
            <a:r>
              <a:rPr lang="en-US" sz="2400" baseline="30000" dirty="0" smtClean="0">
                <a:effectLst/>
                <a:latin typeface="Times New Roman" panose="02020603050405020304" pitchFamily="18" charset="0"/>
                <a:ea typeface="SimSun" panose="02010600030101010101" pitchFamily="2" charset="-122"/>
              </a:rPr>
              <a:t>th</a:t>
            </a:r>
            <a:r>
              <a:rPr lang="en-US" sz="2400" dirty="0" smtClean="0">
                <a:effectLst/>
                <a:latin typeface="Times New Roman" panose="02020603050405020304" pitchFamily="18" charset="0"/>
                <a:ea typeface="SimSun" panose="02010600030101010101" pitchFamily="2" charset="-122"/>
              </a:rPr>
              <a:t> century </a:t>
            </a:r>
          </a:p>
          <a:p>
            <a:pPr marL="171450" indent="-171450">
              <a:buFont typeface="Arial" panose="020B0604020202020204" pitchFamily="34" charset="0"/>
              <a:buChar char="•"/>
            </a:pPr>
            <a:r>
              <a:rPr lang="en-US" sz="2400" b="1" dirty="0" smtClean="0">
                <a:effectLst/>
                <a:latin typeface="Times New Roman" panose="02020603050405020304" pitchFamily="18" charset="0"/>
                <a:ea typeface="SimSun" panose="02010600030101010101" pitchFamily="2" charset="-122"/>
              </a:rPr>
              <a:t>After several attempts</a:t>
            </a:r>
            <a:r>
              <a:rPr lang="en-US" sz="2400" dirty="0" smtClean="0">
                <a:effectLst/>
                <a:latin typeface="Times New Roman" panose="02020603050405020304" pitchFamily="18" charset="0"/>
                <a:ea typeface="SimSun" panose="02010600030101010101" pitchFamily="2" charset="-122"/>
              </a:rPr>
              <a:t>, it was able to, </a:t>
            </a:r>
            <a:r>
              <a:rPr lang="en-US" sz="2400" b="1" dirty="0" smtClean="0">
                <a:effectLst/>
                <a:latin typeface="Times New Roman" panose="02020603050405020304" pitchFamily="18" charset="0"/>
                <a:ea typeface="SimSun" panose="02010600030101010101" pitchFamily="2" charset="-122"/>
              </a:rPr>
              <a:t>annex </a:t>
            </a:r>
            <a:r>
              <a:rPr lang="en-US" sz="2400" b="1" dirty="0" err="1" smtClean="0">
                <a:effectLst/>
                <a:latin typeface="Times New Roman" panose="02020603050405020304" pitchFamily="18" charset="0"/>
                <a:ea typeface="SimSun" panose="02010600030101010101" pitchFamily="2" charset="-122"/>
              </a:rPr>
              <a:t>Nuwakot</a:t>
            </a:r>
            <a:r>
              <a:rPr lang="en-US" sz="2400" b="1" dirty="0" smtClean="0">
                <a:effectLst/>
                <a:latin typeface="Times New Roman" panose="02020603050405020304" pitchFamily="18" charset="0"/>
                <a:ea typeface="SimSun" panose="02010600030101010101" pitchFamily="2" charset="-122"/>
              </a:rPr>
              <a:t>, </a:t>
            </a:r>
          </a:p>
          <a:p>
            <a:pPr marL="171450" indent="-17145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a:t>
            </a:r>
            <a:r>
              <a:rPr lang="en-US" sz="2400" dirty="0" smtClean="0">
                <a:effectLst/>
                <a:latin typeface="Times New Roman" panose="02020603050405020304" pitchFamily="18" charset="0"/>
                <a:ea typeface="SimSun" panose="02010600030101010101" pitchFamily="2" charset="-122"/>
              </a:rPr>
              <a:t>y the careful maintenance of peaceful relations with the relatively powerful states of </a:t>
            </a:r>
            <a:r>
              <a:rPr lang="en-US" sz="2400" dirty="0" err="1" smtClean="0">
                <a:effectLst/>
                <a:latin typeface="Times New Roman" panose="02020603050405020304" pitchFamily="18" charset="0"/>
                <a:ea typeface="SimSun" panose="02010600030101010101" pitchFamily="2" charset="-122"/>
              </a:rPr>
              <a:t>Lamjung</a:t>
            </a:r>
            <a:r>
              <a:rPr lang="en-US" sz="2400" dirty="0" smtClean="0">
                <a:effectLst/>
                <a:latin typeface="Times New Roman" panose="02020603050405020304" pitchFamily="18" charset="0"/>
                <a:ea typeface="SimSun" panose="02010600030101010101" pitchFamily="2" charset="-122"/>
              </a:rPr>
              <a:t>, </a:t>
            </a:r>
            <a:r>
              <a:rPr lang="en-US" sz="2400" dirty="0" err="1" smtClean="0">
                <a:effectLst/>
                <a:latin typeface="Times New Roman" panose="02020603050405020304" pitchFamily="18" charset="0"/>
                <a:ea typeface="SimSun" panose="02010600030101010101" pitchFamily="2" charset="-122"/>
              </a:rPr>
              <a:t>Tanahun</a:t>
            </a:r>
            <a:r>
              <a:rPr lang="en-US" sz="2400" dirty="0" smtClean="0">
                <a:effectLst/>
                <a:latin typeface="Times New Roman" panose="02020603050405020304" pitchFamily="18" charset="0"/>
                <a:ea typeface="SimSun" panose="02010600030101010101" pitchFamily="2" charset="-122"/>
              </a:rPr>
              <a:t>, and </a:t>
            </a:r>
            <a:r>
              <a:rPr lang="en-US" sz="2400" dirty="0" err="1" smtClean="0">
                <a:effectLst/>
                <a:latin typeface="Times New Roman" panose="02020603050405020304" pitchFamily="18" charset="0"/>
                <a:ea typeface="SimSun" panose="02010600030101010101" pitchFamily="2" charset="-122"/>
              </a:rPr>
              <a:t>Kaski</a:t>
            </a:r>
            <a:r>
              <a:rPr lang="en-US" sz="2400" dirty="0" smtClean="0">
                <a:effectLst/>
                <a:latin typeface="Times New Roman" panose="02020603050405020304" pitchFamily="18" charset="0"/>
                <a:ea typeface="SimSun" panose="02010600030101010101" pitchFamily="2" charset="-122"/>
              </a:rPr>
              <a:t> further west </a:t>
            </a:r>
            <a:endParaRPr lang="en-US" sz="3600" dirty="0"/>
          </a:p>
        </p:txBody>
      </p:sp>
    </p:spTree>
    <p:extLst>
      <p:ext uri="{BB962C8B-B14F-4D97-AF65-F5344CB8AC3E}">
        <p14:creationId xmlns:p14="http://schemas.microsoft.com/office/powerpoint/2010/main" val="254036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909" y="511176"/>
            <a:ext cx="5933767" cy="3232150"/>
          </a:xfrm>
          <a:ln w="28575">
            <a:solidFill>
              <a:schemeClr val="tx1"/>
            </a:solidFill>
          </a:ln>
        </p:spPr>
        <p:txBody>
          <a:bodyPr>
            <a:normAutofit fontScale="92500"/>
          </a:bodyPr>
          <a:lstStyle/>
          <a:p>
            <a:pPr marL="0" marR="0" algn="just">
              <a:lnSpc>
                <a:spcPct val="107000"/>
              </a:lnSpc>
              <a:spcBef>
                <a:spcPts val="0"/>
              </a:spcBef>
              <a:spcAft>
                <a:spcPts val="800"/>
              </a:spcAft>
            </a:pPr>
            <a:r>
              <a:rPr lang="en-US" dirty="0" smtClean="0"/>
              <a:t>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Control of </a:t>
            </a:r>
            <a:r>
              <a:rPr lang="en-US" dirty="0" err="1" smtClean="0">
                <a:effectLst/>
                <a:latin typeface="Times New Roman" panose="02020603050405020304" pitchFamily="18" charset="0"/>
                <a:ea typeface="SimSun" panose="02010600030101010101" pitchFamily="2" charset="-122"/>
                <a:cs typeface="Times New Roman" panose="02020603050405020304" pitchFamily="18" charset="0"/>
              </a:rPr>
              <a:t>Nuwakot</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enabled the ruler of </a:t>
            </a:r>
            <a:r>
              <a:rPr lang="en-US" b="1" dirty="0" err="1" smtClean="0">
                <a:effectLst/>
                <a:latin typeface="Times New Roman" panose="02020603050405020304" pitchFamily="18" charset="0"/>
                <a:ea typeface="SimSun" panose="02010600030101010101" pitchFamily="2" charset="-122"/>
                <a:cs typeface="Times New Roman" panose="02020603050405020304" pitchFamily="18" charset="0"/>
              </a:rPr>
              <a:t>Gorkha</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to derive </a:t>
            </a:r>
            <a:r>
              <a:rPr lang="en-US" i="1" dirty="0" smtClean="0">
                <a:effectLst/>
                <a:latin typeface="Times New Roman" panose="02020603050405020304" pitchFamily="18" charset="0"/>
                <a:ea typeface="SimSun" panose="02010600030101010101" pitchFamily="2" charset="-122"/>
                <a:cs typeface="Times New Roman" panose="02020603050405020304" pitchFamily="18" charset="0"/>
              </a:rPr>
              <a:t>significant benefits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from the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long-distance trade,</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funds</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and </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improved equipment to suppression and control of other areas further east,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including the passes of </a:t>
            </a:r>
            <a:r>
              <a:rPr lang="en-US" b="1" dirty="0" err="1" smtClean="0">
                <a:effectLst/>
                <a:latin typeface="Times New Roman" panose="02020603050405020304" pitchFamily="18" charset="0"/>
                <a:ea typeface="SimSun" panose="02010600030101010101" pitchFamily="2" charset="-122"/>
                <a:cs typeface="Times New Roman" panose="02020603050405020304" pitchFamily="18" charset="0"/>
              </a:rPr>
              <a:t>Kuti</a:t>
            </a:r>
            <a:r>
              <a:rPr lang="en-US"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and </a:t>
            </a:r>
            <a:r>
              <a:rPr lang="en-US" b="1" dirty="0" err="1" smtClean="0">
                <a:effectLst/>
                <a:latin typeface="Times New Roman" panose="02020603050405020304" pitchFamily="18" charset="0"/>
                <a:ea typeface="SimSun" panose="02010600030101010101" pitchFamily="2" charset="-122"/>
                <a:cs typeface="Times New Roman" panose="02020603050405020304" pitchFamily="18" charset="0"/>
              </a:rPr>
              <a:t>Kerung</a:t>
            </a:r>
            <a:r>
              <a:rPr lang="en-US" dirty="0" smtClean="0">
                <a:effectLst/>
                <a:latin typeface="Times New Roman" panose="02020603050405020304" pitchFamily="18" charset="0"/>
                <a:ea typeface="SimSun" panose="02010600030101010101" pitchFamily="2" charset="-122"/>
                <a:cs typeface="Times New Roman" panose="02020603050405020304" pitchFamily="18" charset="0"/>
              </a:rPr>
              <a:t>, main routes for the Tibet-Kathmandu trade. </a:t>
            </a:r>
            <a:endParaRPr lang="en-US" sz="2400" dirty="0" smtClean="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4098" name="Picture 2" descr="https://upload.wikimedia.org/wikipedia/commons/thumb/6/69/Nuwakot_durbar.jpg/330px-Nuwakot_durb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334" y="558801"/>
            <a:ext cx="5565466" cy="313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0" y="-2441"/>
            <a:ext cx="1530229" cy="646232"/>
          </a:xfrm>
          <a:prstGeom prst="rect">
            <a:avLst/>
          </a:prstGeom>
        </p:spPr>
      </p:pic>
      <p:sp>
        <p:nvSpPr>
          <p:cNvPr id="6" name="Rectangle 5"/>
          <p:cNvSpPr/>
          <p:nvPr/>
        </p:nvSpPr>
        <p:spPr>
          <a:xfrm>
            <a:off x="228908" y="3838881"/>
            <a:ext cx="6467167" cy="2858475"/>
          </a:xfrm>
          <a:prstGeom prst="rect">
            <a:avLst/>
          </a:prstGeom>
          <a:ln w="19050">
            <a:solidFill>
              <a:schemeClr val="tx1"/>
            </a:solidFill>
          </a:ln>
        </p:spPr>
        <p:txBody>
          <a:bodyPr wrap="square">
            <a:spAutoFit/>
          </a:bodyPr>
          <a:lstStyle/>
          <a:p>
            <a:pPr marL="171450" indent="-171450" algn="just">
              <a:lnSpc>
                <a:spcPct val="107000"/>
              </a:lnSpc>
              <a:spcAft>
                <a:spcPts val="800"/>
              </a:spcAft>
              <a:buFont typeface="Arial" panose="020B0604020202020204" pitchFamily="34" charset="0"/>
              <a:buChar char="•"/>
            </a:pP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Conquest of </a:t>
            </a:r>
            <a:r>
              <a:rPr lang="en-US" sz="2800" b="1" dirty="0" err="1" smtClean="0">
                <a:effectLst/>
                <a:latin typeface="Times New Roman" panose="02020603050405020304" pitchFamily="18" charset="0"/>
                <a:ea typeface="SimSun" panose="02010600030101010101" pitchFamily="2" charset="-122"/>
                <a:cs typeface="Times New Roman" panose="02020603050405020304" pitchFamily="18" charset="0"/>
              </a:rPr>
              <a:t>Makwanpur</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in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1762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enabled the ruler of </a:t>
            </a:r>
            <a:r>
              <a:rPr lang="en-US" sz="2800" b="1" dirty="0" err="1" smtClean="0">
                <a:effectLst/>
                <a:latin typeface="Times New Roman" panose="02020603050405020304" pitchFamily="18" charset="0"/>
                <a:ea typeface="SimSun" panose="02010600030101010101" pitchFamily="2" charset="-122"/>
                <a:cs typeface="Times New Roman" panose="02020603050405020304" pitchFamily="18" charset="0"/>
              </a:rPr>
              <a:t>Gorkha</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to extend his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growing empire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into the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flat productive lands to the </a:t>
            </a:r>
            <a:r>
              <a:rPr lang="en-US" sz="2800" b="1" dirty="0" err="1" smtClean="0">
                <a:effectLst/>
                <a:latin typeface="Times New Roman" panose="02020603050405020304" pitchFamily="18" charset="0"/>
                <a:ea typeface="SimSun" panose="02010600030101010101" pitchFamily="2" charset="-122"/>
                <a:cs typeface="Times New Roman" panose="02020603050405020304" pitchFamily="18" charset="0"/>
              </a:rPr>
              <a:t>terai</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and also to control the </a:t>
            </a:r>
            <a:r>
              <a:rPr lang="en-US" sz="2800" b="1" dirty="0" smtClean="0">
                <a:effectLst/>
                <a:latin typeface="Times New Roman" panose="02020603050405020304" pitchFamily="18" charset="0"/>
                <a:ea typeface="SimSun" panose="02010600030101010101" pitchFamily="2" charset="-122"/>
                <a:cs typeface="Times New Roman" panose="02020603050405020304" pitchFamily="18" charset="0"/>
              </a:rPr>
              <a:t>southern routes between the Kathmandu Valley and India</a:t>
            </a:r>
            <a:r>
              <a:rPr lang="en-US" sz="2800" dirty="0" smtClean="0">
                <a:effectLst/>
                <a:latin typeface="Times New Roman" panose="02020603050405020304" pitchFamily="18" charset="0"/>
                <a:ea typeface="SimSun" panose="02010600030101010101" pitchFamily="2" charset="-122"/>
                <a:cs typeface="Times New Roman" panose="02020603050405020304" pitchFamily="18" charset="0"/>
              </a:rPr>
              <a:t>. </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100" name="Picture 4" descr="https://tse4.mm.bing.net/th?id=OIP.BWiif1T_Wn-wML57PbiFjwHaD5&amp;pid=Api&amp;P=0&amp;w=332&amp;h=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021" y="3943656"/>
            <a:ext cx="4942779" cy="25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650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4270</Words>
  <Application>Microsoft Office PowerPoint</Application>
  <PresentationFormat>Widescreen</PresentationFormat>
  <Paragraphs>285</Paragraphs>
  <Slides>26</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Open Sans</vt:lpstr>
      <vt:lpstr>Roboto</vt:lpstr>
      <vt:lpstr>SimSun</vt:lpstr>
      <vt:lpstr>Algerian</vt:lpstr>
      <vt:lpstr>Arial</vt:lpstr>
      <vt:lpstr>Arial Black</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Economic development and political unity are frequently invoked in Nepal </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98</cp:revision>
  <dcterms:created xsi:type="dcterms:W3CDTF">2022-02-11T09:55:40Z</dcterms:created>
  <dcterms:modified xsi:type="dcterms:W3CDTF">2022-02-13T10:13:33Z</dcterms:modified>
</cp:coreProperties>
</file>