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3"/>
  </p:notesMasterIdLst>
  <p:sldIdLst>
    <p:sldId id="256" r:id="rId3"/>
    <p:sldId id="258" r:id="rId4"/>
    <p:sldId id="287" r:id="rId5"/>
    <p:sldId id="299" r:id="rId6"/>
    <p:sldId id="311" r:id="rId7"/>
    <p:sldId id="300" r:id="rId8"/>
    <p:sldId id="332" r:id="rId9"/>
    <p:sldId id="301" r:id="rId10"/>
    <p:sldId id="302" r:id="rId11"/>
    <p:sldId id="303" r:id="rId12"/>
    <p:sldId id="304" r:id="rId13"/>
    <p:sldId id="305" r:id="rId14"/>
    <p:sldId id="306" r:id="rId15"/>
    <p:sldId id="307" r:id="rId16"/>
    <p:sldId id="308" r:id="rId17"/>
    <p:sldId id="331" r:id="rId18"/>
    <p:sldId id="324" r:id="rId19"/>
    <p:sldId id="329" r:id="rId20"/>
    <p:sldId id="325" r:id="rId21"/>
    <p:sldId id="313" r:id="rId22"/>
    <p:sldId id="314" r:id="rId23"/>
    <p:sldId id="327" r:id="rId24"/>
    <p:sldId id="315" r:id="rId25"/>
    <p:sldId id="328" r:id="rId26"/>
    <p:sldId id="316" r:id="rId27"/>
    <p:sldId id="317" r:id="rId28"/>
    <p:sldId id="309" r:id="rId29"/>
    <p:sldId id="312" r:id="rId30"/>
    <p:sldId id="310" r:id="rId31"/>
    <p:sldId id="29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90"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DD4474-5105-4572-B94F-B4F5E4782FD6}" type="doc">
      <dgm:prSet loTypeId="urn:microsoft.com/office/officeart/2005/8/layout/vList5" loCatId="list" qsTypeId="urn:microsoft.com/office/officeart/2005/8/quickstyle/3d3" qsCatId="3D" csTypeId="urn:microsoft.com/office/officeart/2005/8/colors/colorful3" csCatId="colorful" phldr="1"/>
      <dgm:spPr/>
      <dgm:t>
        <a:bodyPr/>
        <a:lstStyle/>
        <a:p>
          <a:endParaRPr lang="en-US"/>
        </a:p>
      </dgm:t>
    </dgm:pt>
    <dgm:pt modelId="{2F9F6499-8A87-4895-8D43-E581613B5309}">
      <dgm:prSet phldrT="[Text]"/>
      <dgm:spPr/>
      <dgm:t>
        <a:bodyPr/>
        <a:lstStyle/>
        <a:p>
          <a:r>
            <a:rPr lang="en-US" b="1" cap="none" spc="0" dirty="0" smtClean="0">
              <a:ln w="9525">
                <a:prstDash val="solid"/>
              </a:ln>
              <a:effectLst>
                <a:outerShdw blurRad="12700" dist="38100" dir="2700000" algn="tl" rotWithShape="0">
                  <a:schemeClr val="bg1">
                    <a:lumMod val="50000"/>
                  </a:schemeClr>
                </a:outerShdw>
              </a:effectLst>
            </a:rPr>
            <a:t>1</a:t>
          </a:r>
          <a:endParaRPr lang="en-US" b="1" cap="none" spc="0" dirty="0">
            <a:ln w="9525">
              <a:prstDash val="solid"/>
            </a:ln>
            <a:effectLst>
              <a:outerShdw blurRad="12700" dist="38100" dir="2700000" algn="tl" rotWithShape="0">
                <a:schemeClr val="bg1">
                  <a:lumMod val="50000"/>
                </a:schemeClr>
              </a:outerShdw>
            </a:effectLst>
          </a:endParaRPr>
        </a:p>
      </dgm:t>
    </dgm:pt>
    <dgm:pt modelId="{8BE1F363-58DE-4B33-B37E-0576AF4C4787}" type="parTrans" cxnId="{56033E77-E82D-4032-A015-87996624844C}">
      <dgm:prSet/>
      <dgm:spPr/>
      <dgm:t>
        <a:bodyPr/>
        <a:lstStyle/>
        <a:p>
          <a:endParaRPr lang="en-US"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dgm:t>
    </dgm:pt>
    <dgm:pt modelId="{0A8B6C8B-4565-4C5E-8A04-DECBA3F46D66}" type="sibTrans" cxnId="{56033E77-E82D-4032-A015-87996624844C}">
      <dgm:prSet/>
      <dgm:spPr/>
      <dgm:t>
        <a:bodyPr/>
        <a:lstStyle/>
        <a:p>
          <a:endParaRPr lang="en-US"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dgm:t>
    </dgm:pt>
    <dgm:pt modelId="{99B877B8-CEBA-47B2-AA4F-B6ED659DFB7F}">
      <dgm:prSet phldrT="[Text]" custT="1"/>
      <dgm:spPr/>
      <dgm:t>
        <a:bodyPr/>
        <a:lstStyle/>
        <a:p>
          <a:pPr marL="914400" indent="-914400"/>
          <a:endParaRPr lang="en-US" sz="3200" b="1" cap="none" spc="0" dirty="0">
            <a:ln w="9525">
              <a:prstDash val="solid"/>
            </a:ln>
            <a:effectLst>
              <a:outerShdw blurRad="12700" dist="38100" dir="2700000" algn="tl" rotWithShape="0">
                <a:schemeClr val="bg1">
                  <a:lumMod val="50000"/>
                </a:schemeClr>
              </a:outerShdw>
            </a:effectLst>
            <a:latin typeface="Algerian" panose="04020705040A02060702" pitchFamily="82" charset="0"/>
          </a:endParaRPr>
        </a:p>
      </dgm:t>
    </dgm:pt>
    <dgm:pt modelId="{1184EA28-87DB-4EC7-A57A-64384041F7CF}" type="parTrans" cxnId="{D1624B4E-FCEA-4785-9064-904C735ACA86}">
      <dgm:prSet/>
      <dgm:spPr/>
      <dgm:t>
        <a:bodyPr/>
        <a:lstStyle/>
        <a:p>
          <a:endParaRPr lang="en-US"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dgm:t>
    </dgm:pt>
    <dgm:pt modelId="{7220D579-BC7E-48B4-ABD2-8DF515E1294B}" type="sibTrans" cxnId="{D1624B4E-FCEA-4785-9064-904C735ACA86}">
      <dgm:prSet/>
      <dgm:spPr/>
      <dgm:t>
        <a:bodyPr/>
        <a:lstStyle/>
        <a:p>
          <a:endParaRPr lang="en-US"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dgm:t>
    </dgm:pt>
    <dgm:pt modelId="{0271F4F0-5F5A-47C3-B389-0A268DAC8A8F}">
      <dgm:prSet phldrT="[Text]"/>
      <dgm:spPr/>
      <dgm:t>
        <a:bodyPr/>
        <a:lstStyle/>
        <a:p>
          <a:r>
            <a:rPr lang="en-US" b="1" cap="none" spc="0" dirty="0" smtClean="0">
              <a:ln w="9525">
                <a:prstDash val="solid"/>
              </a:ln>
              <a:effectLst>
                <a:outerShdw blurRad="12700" dist="38100" dir="2700000" algn="tl" rotWithShape="0">
                  <a:schemeClr val="bg1">
                    <a:lumMod val="50000"/>
                  </a:schemeClr>
                </a:outerShdw>
              </a:effectLst>
            </a:rPr>
            <a:t>2</a:t>
          </a:r>
          <a:endParaRPr lang="en-US" b="1" cap="none" spc="0" dirty="0">
            <a:ln w="9525">
              <a:prstDash val="solid"/>
            </a:ln>
            <a:effectLst>
              <a:outerShdw blurRad="12700" dist="38100" dir="2700000" algn="tl" rotWithShape="0">
                <a:schemeClr val="bg1">
                  <a:lumMod val="50000"/>
                </a:schemeClr>
              </a:outerShdw>
            </a:effectLst>
          </a:endParaRPr>
        </a:p>
      </dgm:t>
    </dgm:pt>
    <dgm:pt modelId="{B813AACA-9F16-49A8-9E63-661611B26DE3}" type="parTrans" cxnId="{817213B6-C95C-4C1D-A93D-DFCF721D3032}">
      <dgm:prSet/>
      <dgm:spPr/>
      <dgm:t>
        <a:bodyPr/>
        <a:lstStyle/>
        <a:p>
          <a:endParaRPr lang="en-US"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dgm:t>
    </dgm:pt>
    <dgm:pt modelId="{38D60B73-0A26-40D5-B734-2D9E6C83CE35}" type="sibTrans" cxnId="{817213B6-C95C-4C1D-A93D-DFCF721D3032}">
      <dgm:prSet/>
      <dgm:spPr/>
      <dgm:t>
        <a:bodyPr/>
        <a:lstStyle/>
        <a:p>
          <a:endParaRPr lang="en-US"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dgm:t>
    </dgm:pt>
    <dgm:pt modelId="{48EC9D48-B447-420E-8D76-417C0F1F1CD4}">
      <dgm:prSet phldrT="[Text]"/>
      <dgm:spPr/>
      <dgm:t>
        <a:bodyPr/>
        <a:lstStyle/>
        <a:p>
          <a:r>
            <a:rPr lang="en-US" b="1" cap="none" spc="0" dirty="0" smtClean="0">
              <a:ln w="9525">
                <a:prstDash val="solid"/>
              </a:ln>
              <a:effectLst>
                <a:outerShdw blurRad="12700" dist="38100" dir="2700000" algn="tl" rotWithShape="0">
                  <a:schemeClr val="bg1">
                    <a:lumMod val="50000"/>
                  </a:schemeClr>
                </a:outerShdw>
              </a:effectLst>
            </a:rPr>
            <a:t>3</a:t>
          </a:r>
          <a:endParaRPr lang="en-US" b="1" cap="none" spc="0" dirty="0">
            <a:ln w="9525">
              <a:prstDash val="solid"/>
            </a:ln>
            <a:effectLst>
              <a:outerShdw blurRad="12700" dist="38100" dir="2700000" algn="tl" rotWithShape="0">
                <a:schemeClr val="bg1">
                  <a:lumMod val="50000"/>
                </a:schemeClr>
              </a:outerShdw>
            </a:effectLst>
          </a:endParaRPr>
        </a:p>
      </dgm:t>
    </dgm:pt>
    <dgm:pt modelId="{B05FBB73-44A5-4F18-846C-7EA77CBAC763}" type="parTrans" cxnId="{B41F2B84-7419-478C-82ED-9493339403D8}">
      <dgm:prSet/>
      <dgm:spPr/>
      <dgm:t>
        <a:bodyPr/>
        <a:lstStyle/>
        <a:p>
          <a:endParaRPr lang="en-US"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dgm:t>
    </dgm:pt>
    <dgm:pt modelId="{320F60E1-FB82-4791-B46B-C5644EE3822A}" type="sibTrans" cxnId="{B41F2B84-7419-478C-82ED-9493339403D8}">
      <dgm:prSet/>
      <dgm:spPr/>
      <dgm:t>
        <a:bodyPr/>
        <a:lstStyle/>
        <a:p>
          <a:endParaRPr lang="en-US"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dgm:t>
    </dgm:pt>
    <dgm:pt modelId="{B44B4F92-697B-47A8-A203-7E3E66A70CA3}">
      <dgm:prSet phldrT="[Text]" custT="1"/>
      <dgm:spPr/>
      <dgm:t>
        <a:bodyPr/>
        <a:lstStyle/>
        <a:p>
          <a:pPr marL="914400" indent="-914400"/>
          <a:r>
            <a:rPr lang="en-US" sz="3200" b="1" cap="none" spc="0" dirty="0" smtClean="0">
              <a:ln w="9525">
                <a:prstDash val="solid"/>
              </a:ln>
              <a:effectLst>
                <a:outerShdw blurRad="12700" dist="38100" dir="2700000" algn="tl" rotWithShape="0">
                  <a:schemeClr val="bg1">
                    <a:lumMod val="50000"/>
                  </a:schemeClr>
                </a:outerShdw>
              </a:effectLst>
              <a:latin typeface="Algerian" panose="04020705040A02060702" pitchFamily="82" charset="0"/>
            </a:rPr>
            <a:t>  </a:t>
          </a:r>
          <a:r>
            <a:rPr lang="en-US" sz="3200" b="1" cap="none" spc="0" dirty="0" smtClean="0">
              <a:ln w="9525">
                <a:prstDash val="solid"/>
              </a:ln>
              <a:effectLst>
                <a:outerShdw blurRad="12700" dist="38100" dir="2700000" algn="tl" rotWithShape="0">
                  <a:schemeClr val="bg1">
                    <a:lumMod val="50000"/>
                  </a:schemeClr>
                </a:outerShdw>
              </a:effectLst>
              <a:latin typeface="Algerian" panose="04020705040A02060702" pitchFamily="82" charset="0"/>
            </a:rPr>
            <a:t>mode of production</a:t>
          </a:r>
          <a:endParaRPr lang="en-US" sz="3200" b="1" cap="none" spc="0" dirty="0">
            <a:ln w="9525">
              <a:prstDash val="solid"/>
            </a:ln>
            <a:effectLst>
              <a:outerShdw blurRad="12700" dist="38100" dir="2700000" algn="tl" rotWithShape="0">
                <a:schemeClr val="bg1">
                  <a:lumMod val="50000"/>
                </a:schemeClr>
              </a:outerShdw>
            </a:effectLst>
            <a:latin typeface="Algerian" panose="04020705040A02060702" pitchFamily="82" charset="0"/>
          </a:endParaRPr>
        </a:p>
      </dgm:t>
    </dgm:pt>
    <dgm:pt modelId="{3C1D84FF-3019-4EEC-84EE-12F53C6F92D7}" type="parTrans" cxnId="{69A7597D-2B65-4DA2-8FC4-495C8676B465}">
      <dgm:prSet/>
      <dgm:spPr/>
      <dgm:t>
        <a:bodyPr/>
        <a:lstStyle/>
        <a:p>
          <a:endParaRPr lang="en-US"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dgm:t>
    </dgm:pt>
    <dgm:pt modelId="{32C13B34-2AED-48BD-952A-01E8A856D85A}" type="sibTrans" cxnId="{69A7597D-2B65-4DA2-8FC4-495C8676B465}">
      <dgm:prSet/>
      <dgm:spPr/>
      <dgm:t>
        <a:bodyPr/>
        <a:lstStyle/>
        <a:p>
          <a:endParaRPr lang="en-US"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dgm:t>
    </dgm:pt>
    <dgm:pt modelId="{09BA1F44-AC19-4253-B684-D50C539E60F2}">
      <dgm:prSet phldrT="[Text]"/>
      <dgm:spPr/>
      <dgm:t>
        <a:bodyPr/>
        <a:lstStyle/>
        <a:p>
          <a:r>
            <a:rPr lang="en-US" b="1" cap="none" spc="0" dirty="0" smtClean="0">
              <a:ln w="9525">
                <a:prstDash val="solid"/>
              </a:ln>
              <a:effectLst>
                <a:outerShdw blurRad="12700" dist="38100" dir="2700000" algn="tl" rotWithShape="0">
                  <a:schemeClr val="bg1">
                    <a:lumMod val="50000"/>
                  </a:schemeClr>
                </a:outerShdw>
              </a:effectLst>
            </a:rPr>
            <a:t>4</a:t>
          </a:r>
          <a:endParaRPr lang="en-US" b="1" cap="none" spc="0" dirty="0">
            <a:ln w="9525">
              <a:prstDash val="solid"/>
            </a:ln>
            <a:effectLst>
              <a:outerShdw blurRad="12700" dist="38100" dir="2700000" algn="tl" rotWithShape="0">
                <a:schemeClr val="bg1">
                  <a:lumMod val="50000"/>
                </a:schemeClr>
              </a:outerShdw>
            </a:effectLst>
          </a:endParaRPr>
        </a:p>
      </dgm:t>
    </dgm:pt>
    <dgm:pt modelId="{BFB4838E-67DF-49BD-834E-4A881DAE94C2}" type="parTrans" cxnId="{4917354A-09CC-414A-8825-F6D5D08BFE55}">
      <dgm:prSet/>
      <dgm:spPr/>
      <dgm:t>
        <a:bodyPr/>
        <a:lstStyle/>
        <a:p>
          <a:endParaRPr lang="en-US"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dgm:t>
    </dgm:pt>
    <dgm:pt modelId="{2A1C411B-5511-4882-BFB9-3A75776FF245}" type="sibTrans" cxnId="{4917354A-09CC-414A-8825-F6D5D08BFE55}">
      <dgm:prSet/>
      <dgm:spPr/>
      <dgm:t>
        <a:bodyPr/>
        <a:lstStyle/>
        <a:p>
          <a:endParaRPr lang="en-US"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dgm:t>
    </dgm:pt>
    <dgm:pt modelId="{1FCF1488-F129-4E0B-9FCE-E5CC8DC34B25}">
      <dgm:prSet phldrT="[Text]" custT="1"/>
      <dgm:spPr/>
      <dgm:t>
        <a:bodyPr/>
        <a:lstStyle/>
        <a:p>
          <a:pPr marL="914400" indent="-914400"/>
          <a:r>
            <a:rPr lang="en-US" sz="3200" b="1" cap="none" spc="0" dirty="0" smtClean="0">
              <a:ln w="9525">
                <a:prstDash val="solid"/>
              </a:ln>
              <a:effectLst>
                <a:outerShdw blurRad="12700" dist="38100" dir="2700000" algn="tl" rotWithShape="0">
                  <a:schemeClr val="bg1">
                    <a:lumMod val="50000"/>
                  </a:schemeClr>
                </a:outerShdw>
              </a:effectLst>
              <a:latin typeface="Algerian" panose="04020705040A02060702" pitchFamily="82" charset="0"/>
            </a:rPr>
            <a:t>  Class formation  </a:t>
          </a:r>
          <a:endParaRPr lang="en-US" sz="3200" b="1" cap="none" spc="0" dirty="0">
            <a:ln w="9525">
              <a:prstDash val="solid"/>
            </a:ln>
            <a:effectLst>
              <a:outerShdw blurRad="12700" dist="38100" dir="2700000" algn="tl" rotWithShape="0">
                <a:schemeClr val="bg1">
                  <a:lumMod val="50000"/>
                </a:schemeClr>
              </a:outerShdw>
            </a:effectLst>
            <a:latin typeface="Algerian" panose="04020705040A02060702" pitchFamily="82" charset="0"/>
          </a:endParaRPr>
        </a:p>
      </dgm:t>
    </dgm:pt>
    <dgm:pt modelId="{96BA2545-FBF5-4616-985F-B93917173472}" type="parTrans" cxnId="{2360F813-9029-45D0-9F52-24ACC270E599}">
      <dgm:prSet/>
      <dgm:spPr/>
      <dgm:t>
        <a:bodyPr/>
        <a:lstStyle/>
        <a:p>
          <a:endParaRPr lang="en-US"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dgm:t>
    </dgm:pt>
    <dgm:pt modelId="{9828C773-25FE-4368-9516-4B2D447E31FA}" type="sibTrans" cxnId="{2360F813-9029-45D0-9F52-24ACC270E599}">
      <dgm:prSet/>
      <dgm:spPr/>
      <dgm:t>
        <a:bodyPr/>
        <a:lstStyle/>
        <a:p>
          <a:endParaRPr lang="en-US"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dgm:t>
    </dgm:pt>
    <dgm:pt modelId="{6E265761-6ED8-4B00-AFCC-DD3BC9B2A0E6}">
      <dgm:prSet phldrT="[Text]" custT="1"/>
      <dgm:spPr/>
      <dgm:t>
        <a:bodyPr/>
        <a:lstStyle/>
        <a:p>
          <a:pPr marL="914400" indent="-914400"/>
          <a:r>
            <a:rPr lang="en-US" sz="3200" b="1" cap="none" spc="0" dirty="0" smtClean="0">
              <a:ln w="0"/>
              <a:effectLst>
                <a:reflection blurRad="6350" stA="53000" endA="300" endPos="35500" dir="5400000" sy="-90000" algn="bl" rotWithShape="0"/>
              </a:effectLst>
              <a:latin typeface="Algerian" panose="04020705040A02060702" pitchFamily="82" charset="0"/>
            </a:rPr>
            <a:t> Anthropological political economy  </a:t>
          </a:r>
          <a:endParaRPr lang="en-US" sz="3200" b="1" cap="none" spc="0" dirty="0">
            <a:ln w="0"/>
            <a:effectLst>
              <a:reflection blurRad="6350" stA="53000" endA="300" endPos="35500" dir="5400000" sy="-90000" algn="bl" rotWithShape="0"/>
            </a:effectLst>
            <a:latin typeface="Algerian" panose="04020705040A02060702" pitchFamily="82" charset="0"/>
          </a:endParaRPr>
        </a:p>
      </dgm:t>
    </dgm:pt>
    <dgm:pt modelId="{A2131EA3-16AF-46F1-B299-12B3BBD74613}" type="sibTrans" cxnId="{8FD5E510-8583-423C-A869-3680BD377554}">
      <dgm:prSet/>
      <dgm:spPr/>
      <dgm:t>
        <a:bodyPr/>
        <a:lstStyle/>
        <a:p>
          <a:endParaRPr lang="en-US"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dgm:t>
    </dgm:pt>
    <dgm:pt modelId="{85680AB6-5036-43F7-B88B-07D38C7CC8FC}" type="parTrans" cxnId="{8FD5E510-8583-423C-A869-3680BD377554}">
      <dgm:prSet/>
      <dgm:spPr/>
      <dgm:t>
        <a:bodyPr/>
        <a:lstStyle/>
        <a:p>
          <a:endParaRPr lang="en-US"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dgm:t>
    </dgm:pt>
    <dgm:pt modelId="{65C10D57-AE46-48A6-9842-DE26D8A0E0B1}" type="pres">
      <dgm:prSet presAssocID="{EEDD4474-5105-4572-B94F-B4F5E4782FD6}" presName="Name0" presStyleCnt="0">
        <dgm:presLayoutVars>
          <dgm:dir/>
          <dgm:animLvl val="lvl"/>
          <dgm:resizeHandles val="exact"/>
        </dgm:presLayoutVars>
      </dgm:prSet>
      <dgm:spPr/>
      <dgm:t>
        <a:bodyPr/>
        <a:lstStyle/>
        <a:p>
          <a:endParaRPr lang="en-US"/>
        </a:p>
      </dgm:t>
    </dgm:pt>
    <dgm:pt modelId="{5474B167-69C0-4A98-A5AE-46F0EFFD5FF5}" type="pres">
      <dgm:prSet presAssocID="{2F9F6499-8A87-4895-8D43-E581613B5309}" presName="linNode" presStyleCnt="0"/>
      <dgm:spPr/>
      <dgm:t>
        <a:bodyPr/>
        <a:lstStyle/>
        <a:p>
          <a:endParaRPr lang="en-US"/>
        </a:p>
      </dgm:t>
    </dgm:pt>
    <dgm:pt modelId="{9E87D3F1-4C62-44C2-839D-F5FF792F807F}" type="pres">
      <dgm:prSet presAssocID="{2F9F6499-8A87-4895-8D43-E581613B5309}" presName="parentText" presStyleLbl="node1" presStyleIdx="0" presStyleCnt="4" custScaleX="322220" custScaleY="37952" custLinFactX="3081" custLinFactNeighborX="100000" custLinFactNeighborY="3346">
        <dgm:presLayoutVars>
          <dgm:chMax val="1"/>
          <dgm:bulletEnabled val="1"/>
        </dgm:presLayoutVars>
      </dgm:prSet>
      <dgm:spPr>
        <a:prstGeom prst="ellipse">
          <a:avLst/>
        </a:prstGeom>
      </dgm:spPr>
      <dgm:t>
        <a:bodyPr/>
        <a:lstStyle/>
        <a:p>
          <a:endParaRPr lang="en-US"/>
        </a:p>
      </dgm:t>
    </dgm:pt>
    <dgm:pt modelId="{193D7722-BC70-46AA-A506-3DB4A98F9308}" type="pres">
      <dgm:prSet presAssocID="{2F9F6499-8A87-4895-8D43-E581613B5309}" presName="descendantText" presStyleLbl="alignAccFollowNode1" presStyleIdx="0" presStyleCnt="4" custScaleX="2000000" custScaleY="63623" custLinFactX="-51546" custLinFactNeighborX="-100000" custLinFactNeighborY="4780">
        <dgm:presLayoutVars>
          <dgm:bulletEnabled val="1"/>
        </dgm:presLayoutVars>
      </dgm:prSet>
      <dgm:spPr>
        <a:prstGeom prst="snip2DiagRect">
          <a:avLst/>
        </a:prstGeom>
      </dgm:spPr>
      <dgm:t>
        <a:bodyPr/>
        <a:lstStyle/>
        <a:p>
          <a:endParaRPr lang="en-US"/>
        </a:p>
      </dgm:t>
    </dgm:pt>
    <dgm:pt modelId="{0402F198-01DE-4387-8861-BED7BC71E74D}" type="pres">
      <dgm:prSet presAssocID="{0A8B6C8B-4565-4C5E-8A04-DECBA3F46D66}" presName="sp" presStyleCnt="0"/>
      <dgm:spPr/>
      <dgm:t>
        <a:bodyPr/>
        <a:lstStyle/>
        <a:p>
          <a:endParaRPr lang="en-US"/>
        </a:p>
      </dgm:t>
    </dgm:pt>
    <dgm:pt modelId="{0D507EBB-1CE4-4569-A615-7B867D686189}" type="pres">
      <dgm:prSet presAssocID="{0271F4F0-5F5A-47C3-B389-0A268DAC8A8F}" presName="linNode" presStyleCnt="0"/>
      <dgm:spPr/>
      <dgm:t>
        <a:bodyPr/>
        <a:lstStyle/>
        <a:p>
          <a:endParaRPr lang="en-US"/>
        </a:p>
      </dgm:t>
    </dgm:pt>
    <dgm:pt modelId="{A60E8B29-3A41-41E6-92ED-087DF974D6A6}" type="pres">
      <dgm:prSet presAssocID="{0271F4F0-5F5A-47C3-B389-0A268DAC8A8F}" presName="parentText" presStyleLbl="node1" presStyleIdx="1" presStyleCnt="4" custScaleX="322220" custScaleY="37952" custLinFactNeighborX="88352" custLinFactNeighborY="1912">
        <dgm:presLayoutVars>
          <dgm:chMax val="1"/>
          <dgm:bulletEnabled val="1"/>
        </dgm:presLayoutVars>
      </dgm:prSet>
      <dgm:spPr>
        <a:prstGeom prst="ellipse">
          <a:avLst/>
        </a:prstGeom>
      </dgm:spPr>
      <dgm:t>
        <a:bodyPr/>
        <a:lstStyle/>
        <a:p>
          <a:endParaRPr lang="en-US"/>
        </a:p>
      </dgm:t>
    </dgm:pt>
    <dgm:pt modelId="{D12A3826-2E3C-4C07-A727-88547A37A6F8}" type="pres">
      <dgm:prSet presAssocID="{0271F4F0-5F5A-47C3-B389-0A268DAC8A8F}" presName="descendantText" presStyleLbl="alignAccFollowNode1" presStyleIdx="1" presStyleCnt="4" custScaleX="1752279" custScaleY="63623" custLinFactX="-45438" custLinFactNeighborX="-100000">
        <dgm:presLayoutVars>
          <dgm:bulletEnabled val="1"/>
        </dgm:presLayoutVars>
      </dgm:prSet>
      <dgm:spPr>
        <a:prstGeom prst="snip2DiagRect">
          <a:avLst/>
        </a:prstGeom>
      </dgm:spPr>
      <dgm:t>
        <a:bodyPr/>
        <a:lstStyle/>
        <a:p>
          <a:endParaRPr lang="en-US"/>
        </a:p>
      </dgm:t>
    </dgm:pt>
    <dgm:pt modelId="{C0B75B6E-1394-4A93-8E4F-271E63A6A3DE}" type="pres">
      <dgm:prSet presAssocID="{38D60B73-0A26-40D5-B734-2D9E6C83CE35}" presName="sp" presStyleCnt="0"/>
      <dgm:spPr/>
      <dgm:t>
        <a:bodyPr/>
        <a:lstStyle/>
        <a:p>
          <a:endParaRPr lang="en-US"/>
        </a:p>
      </dgm:t>
    </dgm:pt>
    <dgm:pt modelId="{2F2F68BE-C28B-4D93-AB40-F2BA188B62C6}" type="pres">
      <dgm:prSet presAssocID="{48EC9D48-B447-420E-8D76-417C0F1F1CD4}" presName="linNode" presStyleCnt="0"/>
      <dgm:spPr/>
      <dgm:t>
        <a:bodyPr/>
        <a:lstStyle/>
        <a:p>
          <a:endParaRPr lang="en-US"/>
        </a:p>
      </dgm:t>
    </dgm:pt>
    <dgm:pt modelId="{3364F820-B13F-496A-8388-7D4ADED4386F}" type="pres">
      <dgm:prSet presAssocID="{48EC9D48-B447-420E-8D76-417C0F1F1CD4}" presName="parentText" presStyleLbl="node1" presStyleIdx="2" presStyleCnt="4" custScaleX="322220" custScaleY="37952" custLinFactNeighborX="98781">
        <dgm:presLayoutVars>
          <dgm:chMax val="1"/>
          <dgm:bulletEnabled val="1"/>
        </dgm:presLayoutVars>
      </dgm:prSet>
      <dgm:spPr>
        <a:prstGeom prst="ellipse">
          <a:avLst/>
        </a:prstGeom>
      </dgm:spPr>
      <dgm:t>
        <a:bodyPr/>
        <a:lstStyle/>
        <a:p>
          <a:endParaRPr lang="en-US"/>
        </a:p>
      </dgm:t>
    </dgm:pt>
    <dgm:pt modelId="{B8C87BA3-2339-4CFC-B0F3-582D7C37476C}" type="pres">
      <dgm:prSet presAssocID="{48EC9D48-B447-420E-8D76-417C0F1F1CD4}" presName="descendantText" presStyleLbl="alignAccFollowNode1" presStyleIdx="2" presStyleCnt="4" custScaleX="1746299" custScaleY="63623" custLinFactX="-42933" custLinFactNeighborX="-100000" custLinFactNeighborY="-403">
        <dgm:presLayoutVars>
          <dgm:bulletEnabled val="1"/>
        </dgm:presLayoutVars>
      </dgm:prSet>
      <dgm:spPr>
        <a:prstGeom prst="snip2DiagRect">
          <a:avLst/>
        </a:prstGeom>
      </dgm:spPr>
      <dgm:t>
        <a:bodyPr/>
        <a:lstStyle/>
        <a:p>
          <a:endParaRPr lang="en-US"/>
        </a:p>
      </dgm:t>
    </dgm:pt>
    <dgm:pt modelId="{6C45377D-665B-4B32-8E82-93D7AAB20CBE}" type="pres">
      <dgm:prSet presAssocID="{320F60E1-FB82-4791-B46B-C5644EE3822A}" presName="sp" presStyleCnt="0"/>
      <dgm:spPr/>
      <dgm:t>
        <a:bodyPr/>
        <a:lstStyle/>
        <a:p>
          <a:endParaRPr lang="en-US"/>
        </a:p>
      </dgm:t>
    </dgm:pt>
    <dgm:pt modelId="{7863A837-824B-4A6B-B523-4FC50ACEEF41}" type="pres">
      <dgm:prSet presAssocID="{09BA1F44-AC19-4253-B684-D50C539E60F2}" presName="linNode" presStyleCnt="0"/>
      <dgm:spPr/>
      <dgm:t>
        <a:bodyPr/>
        <a:lstStyle/>
        <a:p>
          <a:endParaRPr lang="en-US"/>
        </a:p>
      </dgm:t>
    </dgm:pt>
    <dgm:pt modelId="{D91B0B47-F3B7-4737-BE5C-BB3F0115C9EB}" type="pres">
      <dgm:prSet presAssocID="{09BA1F44-AC19-4253-B684-D50C539E60F2}" presName="parentText" presStyleLbl="node1" presStyleIdx="3" presStyleCnt="4" custScaleX="322220" custScaleY="37952" custLinFactNeighborX="89942" custLinFactNeighborY="-478">
        <dgm:presLayoutVars>
          <dgm:chMax val="1"/>
          <dgm:bulletEnabled val="1"/>
        </dgm:presLayoutVars>
      </dgm:prSet>
      <dgm:spPr>
        <a:prstGeom prst="ellipse">
          <a:avLst/>
        </a:prstGeom>
      </dgm:spPr>
      <dgm:t>
        <a:bodyPr/>
        <a:lstStyle/>
        <a:p>
          <a:endParaRPr lang="en-US"/>
        </a:p>
      </dgm:t>
    </dgm:pt>
    <dgm:pt modelId="{F54CC983-2FE2-4D0A-B507-72F8DDB1CE8B}" type="pres">
      <dgm:prSet presAssocID="{09BA1F44-AC19-4253-B684-D50C539E60F2}" presName="descendantText" presStyleLbl="alignAccFollowNode1" presStyleIdx="3" presStyleCnt="4" custScaleX="1746299" custScaleY="63623" custLinFactX="-45438" custLinFactNeighborX="-100000">
        <dgm:presLayoutVars>
          <dgm:bulletEnabled val="1"/>
        </dgm:presLayoutVars>
      </dgm:prSet>
      <dgm:spPr>
        <a:prstGeom prst="snip2DiagRect">
          <a:avLst/>
        </a:prstGeom>
      </dgm:spPr>
      <dgm:t>
        <a:bodyPr/>
        <a:lstStyle/>
        <a:p>
          <a:endParaRPr lang="en-US"/>
        </a:p>
      </dgm:t>
    </dgm:pt>
  </dgm:ptLst>
  <dgm:cxnLst>
    <dgm:cxn modelId="{B8748516-1545-4619-BA76-98083F896BD3}" type="presOf" srcId="{2F9F6499-8A87-4895-8D43-E581613B5309}" destId="{9E87D3F1-4C62-44C2-839D-F5FF792F807F}" srcOrd="0" destOrd="0" presId="urn:microsoft.com/office/officeart/2005/8/layout/vList5"/>
    <dgm:cxn modelId="{2360F813-9029-45D0-9F52-24ACC270E599}" srcId="{09BA1F44-AC19-4253-B684-D50C539E60F2}" destId="{1FCF1488-F129-4E0B-9FCE-E5CC8DC34B25}" srcOrd="0" destOrd="0" parTransId="{96BA2545-FBF5-4616-985F-B93917173472}" sibTransId="{9828C773-25FE-4368-9516-4B2D447E31FA}"/>
    <dgm:cxn modelId="{E0E4407B-3736-466F-92D6-78A07EE7C571}" type="presOf" srcId="{1FCF1488-F129-4E0B-9FCE-E5CC8DC34B25}" destId="{F54CC983-2FE2-4D0A-B507-72F8DDB1CE8B}" srcOrd="0" destOrd="0" presId="urn:microsoft.com/office/officeart/2005/8/layout/vList5"/>
    <dgm:cxn modelId="{9E73930D-50AE-41E1-B5A9-0566828C9C97}" type="presOf" srcId="{EEDD4474-5105-4572-B94F-B4F5E4782FD6}" destId="{65C10D57-AE46-48A6-9842-DE26D8A0E0B1}" srcOrd="0" destOrd="0" presId="urn:microsoft.com/office/officeart/2005/8/layout/vList5"/>
    <dgm:cxn modelId="{76158D6A-39FA-4408-95BD-BDA57FD20BEC}" type="presOf" srcId="{0271F4F0-5F5A-47C3-B389-0A268DAC8A8F}" destId="{A60E8B29-3A41-41E6-92ED-087DF974D6A6}" srcOrd="0" destOrd="0" presId="urn:microsoft.com/office/officeart/2005/8/layout/vList5"/>
    <dgm:cxn modelId="{B41F2B84-7419-478C-82ED-9493339403D8}" srcId="{EEDD4474-5105-4572-B94F-B4F5E4782FD6}" destId="{48EC9D48-B447-420E-8D76-417C0F1F1CD4}" srcOrd="2" destOrd="0" parTransId="{B05FBB73-44A5-4F18-846C-7EA77CBAC763}" sibTransId="{320F60E1-FB82-4791-B46B-C5644EE3822A}"/>
    <dgm:cxn modelId="{817213B6-C95C-4C1D-A93D-DFCF721D3032}" srcId="{EEDD4474-5105-4572-B94F-B4F5E4782FD6}" destId="{0271F4F0-5F5A-47C3-B389-0A268DAC8A8F}" srcOrd="1" destOrd="0" parTransId="{B813AACA-9F16-49A8-9E63-661611B26DE3}" sibTransId="{38D60B73-0A26-40D5-B734-2D9E6C83CE35}"/>
    <dgm:cxn modelId="{9F99BC95-A07E-4B8D-A21F-2845DFBE7A0D}" type="presOf" srcId="{99B877B8-CEBA-47B2-AA4F-B6ED659DFB7F}" destId="{193D7722-BC70-46AA-A506-3DB4A98F9308}" srcOrd="0" destOrd="0" presId="urn:microsoft.com/office/officeart/2005/8/layout/vList5"/>
    <dgm:cxn modelId="{D1624B4E-FCEA-4785-9064-904C735ACA86}" srcId="{2F9F6499-8A87-4895-8D43-E581613B5309}" destId="{99B877B8-CEBA-47B2-AA4F-B6ED659DFB7F}" srcOrd="0" destOrd="0" parTransId="{1184EA28-87DB-4EC7-A57A-64384041F7CF}" sibTransId="{7220D579-BC7E-48B4-ABD2-8DF515E1294B}"/>
    <dgm:cxn modelId="{284C8D99-7269-4A76-86D8-B3B549D9286C}" type="presOf" srcId="{B44B4F92-697B-47A8-A203-7E3E66A70CA3}" destId="{B8C87BA3-2339-4CFC-B0F3-582D7C37476C}" srcOrd="0" destOrd="0" presId="urn:microsoft.com/office/officeart/2005/8/layout/vList5"/>
    <dgm:cxn modelId="{69A7597D-2B65-4DA2-8FC4-495C8676B465}" srcId="{48EC9D48-B447-420E-8D76-417C0F1F1CD4}" destId="{B44B4F92-697B-47A8-A203-7E3E66A70CA3}" srcOrd="0" destOrd="0" parTransId="{3C1D84FF-3019-4EEC-84EE-12F53C6F92D7}" sibTransId="{32C13B34-2AED-48BD-952A-01E8A856D85A}"/>
    <dgm:cxn modelId="{56033E77-E82D-4032-A015-87996624844C}" srcId="{EEDD4474-5105-4572-B94F-B4F5E4782FD6}" destId="{2F9F6499-8A87-4895-8D43-E581613B5309}" srcOrd="0" destOrd="0" parTransId="{8BE1F363-58DE-4B33-B37E-0576AF4C4787}" sibTransId="{0A8B6C8B-4565-4C5E-8A04-DECBA3F46D66}"/>
    <dgm:cxn modelId="{38651EFC-8EBB-4D4B-A68C-E2E1CB3A5164}" type="presOf" srcId="{6E265761-6ED8-4B00-AFCC-DD3BC9B2A0E6}" destId="{D12A3826-2E3C-4C07-A727-88547A37A6F8}" srcOrd="0" destOrd="0" presId="urn:microsoft.com/office/officeart/2005/8/layout/vList5"/>
    <dgm:cxn modelId="{8FD5E510-8583-423C-A869-3680BD377554}" srcId="{0271F4F0-5F5A-47C3-B389-0A268DAC8A8F}" destId="{6E265761-6ED8-4B00-AFCC-DD3BC9B2A0E6}" srcOrd="0" destOrd="0" parTransId="{85680AB6-5036-43F7-B88B-07D38C7CC8FC}" sibTransId="{A2131EA3-16AF-46F1-B299-12B3BBD74613}"/>
    <dgm:cxn modelId="{4917354A-09CC-414A-8825-F6D5D08BFE55}" srcId="{EEDD4474-5105-4572-B94F-B4F5E4782FD6}" destId="{09BA1F44-AC19-4253-B684-D50C539E60F2}" srcOrd="3" destOrd="0" parTransId="{BFB4838E-67DF-49BD-834E-4A881DAE94C2}" sibTransId="{2A1C411B-5511-4882-BFB9-3A75776FF245}"/>
    <dgm:cxn modelId="{C77DE17E-10FB-4758-A9D4-0C783171537D}" type="presOf" srcId="{48EC9D48-B447-420E-8D76-417C0F1F1CD4}" destId="{3364F820-B13F-496A-8388-7D4ADED4386F}" srcOrd="0" destOrd="0" presId="urn:microsoft.com/office/officeart/2005/8/layout/vList5"/>
    <dgm:cxn modelId="{FAE684D8-9609-4276-BBB3-E059DA2C6A89}" type="presOf" srcId="{09BA1F44-AC19-4253-B684-D50C539E60F2}" destId="{D91B0B47-F3B7-4737-BE5C-BB3F0115C9EB}" srcOrd="0" destOrd="0" presId="urn:microsoft.com/office/officeart/2005/8/layout/vList5"/>
    <dgm:cxn modelId="{575E86FC-476D-42A2-972F-255AE8A46D95}" type="presParOf" srcId="{65C10D57-AE46-48A6-9842-DE26D8A0E0B1}" destId="{5474B167-69C0-4A98-A5AE-46F0EFFD5FF5}" srcOrd="0" destOrd="0" presId="urn:microsoft.com/office/officeart/2005/8/layout/vList5"/>
    <dgm:cxn modelId="{0255002C-4419-4CA3-9D07-A6E9BF042D14}" type="presParOf" srcId="{5474B167-69C0-4A98-A5AE-46F0EFFD5FF5}" destId="{9E87D3F1-4C62-44C2-839D-F5FF792F807F}" srcOrd="0" destOrd="0" presId="urn:microsoft.com/office/officeart/2005/8/layout/vList5"/>
    <dgm:cxn modelId="{78DBF915-97C5-4505-A421-088E4E3F5042}" type="presParOf" srcId="{5474B167-69C0-4A98-A5AE-46F0EFFD5FF5}" destId="{193D7722-BC70-46AA-A506-3DB4A98F9308}" srcOrd="1" destOrd="0" presId="urn:microsoft.com/office/officeart/2005/8/layout/vList5"/>
    <dgm:cxn modelId="{CA1A8BD6-D906-43BC-96AD-2A31D392124A}" type="presParOf" srcId="{65C10D57-AE46-48A6-9842-DE26D8A0E0B1}" destId="{0402F198-01DE-4387-8861-BED7BC71E74D}" srcOrd="1" destOrd="0" presId="urn:microsoft.com/office/officeart/2005/8/layout/vList5"/>
    <dgm:cxn modelId="{ABB82271-10C8-46B8-A554-9D789C4807DD}" type="presParOf" srcId="{65C10D57-AE46-48A6-9842-DE26D8A0E0B1}" destId="{0D507EBB-1CE4-4569-A615-7B867D686189}" srcOrd="2" destOrd="0" presId="urn:microsoft.com/office/officeart/2005/8/layout/vList5"/>
    <dgm:cxn modelId="{F42C1DFA-87D0-4D90-8A52-2D529C5D63E1}" type="presParOf" srcId="{0D507EBB-1CE4-4569-A615-7B867D686189}" destId="{A60E8B29-3A41-41E6-92ED-087DF974D6A6}" srcOrd="0" destOrd="0" presId="urn:microsoft.com/office/officeart/2005/8/layout/vList5"/>
    <dgm:cxn modelId="{F5779863-9910-4BD7-8E6A-9375A63A3F9D}" type="presParOf" srcId="{0D507EBB-1CE4-4569-A615-7B867D686189}" destId="{D12A3826-2E3C-4C07-A727-88547A37A6F8}" srcOrd="1" destOrd="0" presId="urn:microsoft.com/office/officeart/2005/8/layout/vList5"/>
    <dgm:cxn modelId="{4FD42E40-4702-44FE-A783-7F6B6F318ACC}" type="presParOf" srcId="{65C10D57-AE46-48A6-9842-DE26D8A0E0B1}" destId="{C0B75B6E-1394-4A93-8E4F-271E63A6A3DE}" srcOrd="3" destOrd="0" presId="urn:microsoft.com/office/officeart/2005/8/layout/vList5"/>
    <dgm:cxn modelId="{6F736BD3-9397-4A51-8E6D-6D21F3771ED7}" type="presParOf" srcId="{65C10D57-AE46-48A6-9842-DE26D8A0E0B1}" destId="{2F2F68BE-C28B-4D93-AB40-F2BA188B62C6}" srcOrd="4" destOrd="0" presId="urn:microsoft.com/office/officeart/2005/8/layout/vList5"/>
    <dgm:cxn modelId="{4AEB3E2A-EE98-47C3-9B47-C15B3E7486C5}" type="presParOf" srcId="{2F2F68BE-C28B-4D93-AB40-F2BA188B62C6}" destId="{3364F820-B13F-496A-8388-7D4ADED4386F}" srcOrd="0" destOrd="0" presId="urn:microsoft.com/office/officeart/2005/8/layout/vList5"/>
    <dgm:cxn modelId="{15A84E9F-C804-4310-A58E-274393A6A8A7}" type="presParOf" srcId="{2F2F68BE-C28B-4D93-AB40-F2BA188B62C6}" destId="{B8C87BA3-2339-4CFC-B0F3-582D7C37476C}" srcOrd="1" destOrd="0" presId="urn:microsoft.com/office/officeart/2005/8/layout/vList5"/>
    <dgm:cxn modelId="{4B450446-3137-458C-A441-4F4B50FDDD00}" type="presParOf" srcId="{65C10D57-AE46-48A6-9842-DE26D8A0E0B1}" destId="{6C45377D-665B-4B32-8E82-93D7AAB20CBE}" srcOrd="5" destOrd="0" presId="urn:microsoft.com/office/officeart/2005/8/layout/vList5"/>
    <dgm:cxn modelId="{B580556E-CDDB-4704-802D-7EBC674A32F0}" type="presParOf" srcId="{65C10D57-AE46-48A6-9842-DE26D8A0E0B1}" destId="{7863A837-824B-4A6B-B523-4FC50ACEEF41}" srcOrd="6" destOrd="0" presId="urn:microsoft.com/office/officeart/2005/8/layout/vList5"/>
    <dgm:cxn modelId="{B6FE4B2A-CE1C-4567-B46D-A223356E7332}" type="presParOf" srcId="{7863A837-824B-4A6B-B523-4FC50ACEEF41}" destId="{D91B0B47-F3B7-4737-BE5C-BB3F0115C9EB}" srcOrd="0" destOrd="0" presId="urn:microsoft.com/office/officeart/2005/8/layout/vList5"/>
    <dgm:cxn modelId="{5CAB51CB-FEB1-4997-B950-CC5E1EF6E4DB}" type="presParOf" srcId="{7863A837-824B-4A6B-B523-4FC50ACEEF41}" destId="{F54CC983-2FE2-4D0A-B507-72F8DDB1CE8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3D7722-BC70-46AA-A506-3DB4A98F9308}">
      <dsp:nvSpPr>
        <dsp:cNvPr id="0" name=""/>
        <dsp:cNvSpPr/>
      </dsp:nvSpPr>
      <dsp:spPr>
        <a:xfrm rot="5400000">
          <a:off x="5364615" y="-4884804"/>
          <a:ext cx="1011698" cy="10937495"/>
        </a:xfrm>
        <a:prstGeom prst="snip2DiagRect">
          <a:avLst/>
        </a:prstGeom>
        <a:solidFill>
          <a:schemeClr val="accent3">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914400" lvl="1" indent="-914400" algn="l" defTabSz="1422400">
            <a:lnSpc>
              <a:spcPct val="90000"/>
            </a:lnSpc>
            <a:spcBef>
              <a:spcPct val="0"/>
            </a:spcBef>
            <a:spcAft>
              <a:spcPct val="15000"/>
            </a:spcAft>
            <a:buChar char="••"/>
          </a:pPr>
          <a:endParaRPr lang="en-US" sz="3200" b="1" kern="1200" cap="none" spc="0" dirty="0">
            <a:ln w="9525">
              <a:prstDash val="solid"/>
            </a:ln>
            <a:effectLst>
              <a:outerShdw blurRad="12700" dist="38100" dir="2700000" algn="tl" rotWithShape="0">
                <a:schemeClr val="bg1">
                  <a:lumMod val="50000"/>
                </a:schemeClr>
              </a:outerShdw>
            </a:effectLst>
            <a:latin typeface="Algerian" panose="04020705040A02060702" pitchFamily="82" charset="0"/>
          </a:endParaRPr>
        </a:p>
      </dsp:txBody>
      <dsp:txXfrm rot="-5400000">
        <a:off x="486027" y="162404"/>
        <a:ext cx="10768875" cy="843078"/>
      </dsp:txXfrm>
    </dsp:sp>
    <dsp:sp modelId="{9E87D3F1-4C62-44C2-839D-F5FF792F807F}">
      <dsp:nvSpPr>
        <dsp:cNvPr id="0" name=""/>
        <dsp:cNvSpPr/>
      </dsp:nvSpPr>
      <dsp:spPr>
        <a:xfrm>
          <a:off x="556374" y="197259"/>
          <a:ext cx="991203" cy="754364"/>
        </a:xfrm>
        <a:prstGeom prst="ellipse">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en-US" sz="3000" b="1" kern="1200" cap="none" spc="0" dirty="0" smtClean="0">
              <a:ln w="9525">
                <a:prstDash val="solid"/>
              </a:ln>
              <a:effectLst>
                <a:outerShdw blurRad="12700" dist="38100" dir="2700000" algn="tl" rotWithShape="0">
                  <a:schemeClr val="bg1">
                    <a:lumMod val="50000"/>
                  </a:schemeClr>
                </a:outerShdw>
              </a:effectLst>
            </a:rPr>
            <a:t>1</a:t>
          </a:r>
          <a:endParaRPr lang="en-US" sz="3000" b="1" kern="1200" cap="none" spc="0" dirty="0">
            <a:ln w="9525">
              <a:prstDash val="solid"/>
            </a:ln>
            <a:effectLst>
              <a:outerShdw blurRad="12700" dist="38100" dir="2700000" algn="tl" rotWithShape="0">
                <a:schemeClr val="bg1">
                  <a:lumMod val="50000"/>
                </a:schemeClr>
              </a:outerShdw>
            </a:effectLst>
          </a:endParaRPr>
        </a:p>
      </dsp:txBody>
      <dsp:txXfrm>
        <a:off x="701532" y="307733"/>
        <a:ext cx="700887" cy="533416"/>
      </dsp:txXfrm>
    </dsp:sp>
    <dsp:sp modelId="{D12A3826-2E3C-4C07-A727-88547A37A6F8}">
      <dsp:nvSpPr>
        <dsp:cNvPr id="0" name=""/>
        <dsp:cNvSpPr/>
      </dsp:nvSpPr>
      <dsp:spPr>
        <a:xfrm rot="5400000">
          <a:off x="5398493" y="-3793778"/>
          <a:ext cx="1011698" cy="10825589"/>
        </a:xfrm>
        <a:prstGeom prst="snip2DiagRect">
          <a:avLst/>
        </a:prstGeom>
        <a:solidFill>
          <a:schemeClr val="accent3">
            <a:tint val="40000"/>
            <a:alpha val="90000"/>
            <a:hueOff val="676380"/>
            <a:satOff val="33333"/>
            <a:lumOff val="59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914400" lvl="1" indent="-914400" algn="l" defTabSz="1422400">
            <a:lnSpc>
              <a:spcPct val="90000"/>
            </a:lnSpc>
            <a:spcBef>
              <a:spcPct val="0"/>
            </a:spcBef>
            <a:spcAft>
              <a:spcPct val="15000"/>
            </a:spcAft>
            <a:buChar char="••"/>
          </a:pPr>
          <a:r>
            <a:rPr lang="en-US" sz="3200" b="1" kern="1200" cap="none" spc="0" dirty="0" smtClean="0">
              <a:ln w="0"/>
              <a:effectLst>
                <a:reflection blurRad="6350" stA="53000" endA="300" endPos="35500" dir="5400000" sy="-90000" algn="bl" rotWithShape="0"/>
              </a:effectLst>
              <a:latin typeface="Algerian" panose="04020705040A02060702" pitchFamily="82" charset="0"/>
            </a:rPr>
            <a:t> Anthropological political economy  </a:t>
          </a:r>
          <a:endParaRPr lang="en-US" sz="3200" b="1" kern="1200" cap="none" spc="0" dirty="0">
            <a:ln w="0"/>
            <a:effectLst>
              <a:reflection blurRad="6350" stA="53000" endA="300" endPos="35500" dir="5400000" sy="-90000" algn="bl" rotWithShape="0"/>
            </a:effectLst>
            <a:latin typeface="Algerian" panose="04020705040A02060702" pitchFamily="82" charset="0"/>
          </a:endParaRPr>
        </a:p>
      </dsp:txBody>
      <dsp:txXfrm rot="-5400000">
        <a:off x="575858" y="1197477"/>
        <a:ext cx="10656969" cy="843078"/>
      </dsp:txXfrm>
    </dsp:sp>
    <dsp:sp modelId="{A60E8B29-3A41-41E6-92ED-087DF974D6A6}">
      <dsp:nvSpPr>
        <dsp:cNvPr id="0" name=""/>
        <dsp:cNvSpPr/>
      </dsp:nvSpPr>
      <dsp:spPr>
        <a:xfrm>
          <a:off x="545860" y="1279838"/>
          <a:ext cx="1119755" cy="754364"/>
        </a:xfrm>
        <a:prstGeom prst="ellipse">
          <a:avLst/>
        </a:prstGeom>
        <a:solidFill>
          <a:schemeClr val="accent3">
            <a:hueOff val="903533"/>
            <a:satOff val="33333"/>
            <a:lumOff val="-490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en-US" sz="3000" b="1" kern="1200" cap="none" spc="0" dirty="0" smtClean="0">
              <a:ln w="9525">
                <a:prstDash val="solid"/>
              </a:ln>
              <a:effectLst>
                <a:outerShdw blurRad="12700" dist="38100" dir="2700000" algn="tl" rotWithShape="0">
                  <a:schemeClr val="bg1">
                    <a:lumMod val="50000"/>
                  </a:schemeClr>
                </a:outerShdw>
              </a:effectLst>
            </a:rPr>
            <a:t>2</a:t>
          </a:r>
          <a:endParaRPr lang="en-US" sz="3000" b="1" kern="1200" cap="none" spc="0" dirty="0">
            <a:ln w="9525">
              <a:prstDash val="solid"/>
            </a:ln>
            <a:effectLst>
              <a:outerShdw blurRad="12700" dist="38100" dir="2700000" algn="tl" rotWithShape="0">
                <a:schemeClr val="bg1">
                  <a:lumMod val="50000"/>
                </a:schemeClr>
              </a:outerShdw>
            </a:effectLst>
          </a:endParaRPr>
        </a:p>
      </dsp:txBody>
      <dsp:txXfrm>
        <a:off x="709844" y="1390312"/>
        <a:ext cx="791787" cy="533416"/>
      </dsp:txXfrm>
    </dsp:sp>
    <dsp:sp modelId="{B8C87BA3-2339-4CFC-B0F3-582D7C37476C}">
      <dsp:nvSpPr>
        <dsp:cNvPr id="0" name=""/>
        <dsp:cNvSpPr/>
      </dsp:nvSpPr>
      <dsp:spPr>
        <a:xfrm rot="5400000">
          <a:off x="5413326" y="-2686929"/>
          <a:ext cx="1011698" cy="10821238"/>
        </a:xfrm>
        <a:prstGeom prst="snip2DiagRect">
          <a:avLst/>
        </a:prstGeom>
        <a:solidFill>
          <a:schemeClr val="accent3">
            <a:tint val="40000"/>
            <a:alpha val="90000"/>
            <a:hueOff val="1352761"/>
            <a:satOff val="66667"/>
            <a:lumOff val="1186"/>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914400" lvl="1" indent="-914400" algn="l" defTabSz="1422400">
            <a:lnSpc>
              <a:spcPct val="90000"/>
            </a:lnSpc>
            <a:spcBef>
              <a:spcPct val="0"/>
            </a:spcBef>
            <a:spcAft>
              <a:spcPct val="15000"/>
            </a:spcAft>
            <a:buChar char="••"/>
          </a:pPr>
          <a:r>
            <a:rPr lang="en-US" sz="3200" b="1" kern="1200" cap="none" spc="0" dirty="0" smtClean="0">
              <a:ln w="9525">
                <a:prstDash val="solid"/>
              </a:ln>
              <a:effectLst>
                <a:outerShdw blurRad="12700" dist="38100" dir="2700000" algn="tl" rotWithShape="0">
                  <a:schemeClr val="bg1">
                    <a:lumMod val="50000"/>
                  </a:schemeClr>
                </a:outerShdw>
              </a:effectLst>
              <a:latin typeface="Algerian" panose="04020705040A02060702" pitchFamily="82" charset="0"/>
            </a:rPr>
            <a:t>  </a:t>
          </a:r>
          <a:r>
            <a:rPr lang="en-US" sz="3200" b="1" kern="1200" cap="none" spc="0" dirty="0" smtClean="0">
              <a:ln w="9525">
                <a:prstDash val="solid"/>
              </a:ln>
              <a:effectLst>
                <a:outerShdw blurRad="12700" dist="38100" dir="2700000" algn="tl" rotWithShape="0">
                  <a:schemeClr val="bg1">
                    <a:lumMod val="50000"/>
                  </a:schemeClr>
                </a:outerShdw>
              </a:effectLst>
              <a:latin typeface="Algerian" panose="04020705040A02060702" pitchFamily="82" charset="0"/>
            </a:rPr>
            <a:t>mode of production</a:t>
          </a:r>
          <a:endParaRPr lang="en-US" sz="3200" b="1" kern="1200" cap="none" spc="0" dirty="0">
            <a:ln w="9525">
              <a:prstDash val="solid"/>
            </a:ln>
            <a:effectLst>
              <a:outerShdw blurRad="12700" dist="38100" dir="2700000" algn="tl" rotWithShape="0">
                <a:schemeClr val="bg1">
                  <a:lumMod val="50000"/>
                </a:schemeClr>
              </a:outerShdw>
            </a:effectLst>
            <a:latin typeface="Algerian" panose="04020705040A02060702" pitchFamily="82" charset="0"/>
          </a:endParaRPr>
        </a:p>
      </dsp:txBody>
      <dsp:txXfrm rot="-5400000">
        <a:off x="592866" y="2302151"/>
        <a:ext cx="10652618" cy="843078"/>
      </dsp:txXfrm>
    </dsp:sp>
    <dsp:sp modelId="{3364F820-B13F-496A-8388-7D4ADED4386F}">
      <dsp:nvSpPr>
        <dsp:cNvPr id="0" name=""/>
        <dsp:cNvSpPr/>
      </dsp:nvSpPr>
      <dsp:spPr>
        <a:xfrm>
          <a:off x="612134" y="2352916"/>
          <a:ext cx="1123138" cy="754364"/>
        </a:xfrm>
        <a:prstGeom prst="ellipse">
          <a:avLst/>
        </a:prstGeom>
        <a:solidFill>
          <a:schemeClr val="accent3">
            <a:hueOff val="1807066"/>
            <a:satOff val="66667"/>
            <a:lumOff val="-9804"/>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en-US" sz="3000" b="1" kern="1200" cap="none" spc="0" dirty="0" smtClean="0">
              <a:ln w="9525">
                <a:prstDash val="solid"/>
              </a:ln>
              <a:effectLst>
                <a:outerShdw blurRad="12700" dist="38100" dir="2700000" algn="tl" rotWithShape="0">
                  <a:schemeClr val="bg1">
                    <a:lumMod val="50000"/>
                  </a:schemeClr>
                </a:outerShdw>
              </a:effectLst>
            </a:rPr>
            <a:t>3</a:t>
          </a:r>
          <a:endParaRPr lang="en-US" sz="3000" b="1" kern="1200" cap="none" spc="0" dirty="0">
            <a:ln w="9525">
              <a:prstDash val="solid"/>
            </a:ln>
            <a:effectLst>
              <a:outerShdw blurRad="12700" dist="38100" dir="2700000" algn="tl" rotWithShape="0">
                <a:schemeClr val="bg1">
                  <a:lumMod val="50000"/>
                </a:schemeClr>
              </a:outerShdw>
            </a:effectLst>
          </a:endParaRPr>
        </a:p>
      </dsp:txBody>
      <dsp:txXfrm>
        <a:off x="776614" y="2463390"/>
        <a:ext cx="794178" cy="533416"/>
      </dsp:txXfrm>
    </dsp:sp>
    <dsp:sp modelId="{F54CC983-2FE2-4D0A-B507-72F8DDB1CE8B}">
      <dsp:nvSpPr>
        <dsp:cNvPr id="0" name=""/>
        <dsp:cNvSpPr/>
      </dsp:nvSpPr>
      <dsp:spPr>
        <a:xfrm rot="5400000">
          <a:off x="5397803" y="-1569438"/>
          <a:ext cx="1011698" cy="10821238"/>
        </a:xfrm>
        <a:prstGeom prst="snip2DiagRect">
          <a:avLst/>
        </a:prstGeom>
        <a:solidFill>
          <a:schemeClr val="accent3">
            <a:tint val="40000"/>
            <a:alpha val="90000"/>
            <a:hueOff val="2029141"/>
            <a:satOff val="100000"/>
            <a:lumOff val="1779"/>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914400" lvl="1" indent="-914400" algn="l" defTabSz="1422400">
            <a:lnSpc>
              <a:spcPct val="90000"/>
            </a:lnSpc>
            <a:spcBef>
              <a:spcPct val="0"/>
            </a:spcBef>
            <a:spcAft>
              <a:spcPct val="15000"/>
            </a:spcAft>
            <a:buChar char="••"/>
          </a:pPr>
          <a:r>
            <a:rPr lang="en-US" sz="3200" b="1" kern="1200" cap="none" spc="0" dirty="0" smtClean="0">
              <a:ln w="9525">
                <a:prstDash val="solid"/>
              </a:ln>
              <a:effectLst>
                <a:outerShdw blurRad="12700" dist="38100" dir="2700000" algn="tl" rotWithShape="0">
                  <a:schemeClr val="bg1">
                    <a:lumMod val="50000"/>
                  </a:schemeClr>
                </a:outerShdw>
              </a:effectLst>
              <a:latin typeface="Algerian" panose="04020705040A02060702" pitchFamily="82" charset="0"/>
            </a:rPr>
            <a:t>  Class formation  </a:t>
          </a:r>
          <a:endParaRPr lang="en-US" sz="3200" b="1" kern="1200" cap="none" spc="0" dirty="0">
            <a:ln w="9525">
              <a:prstDash val="solid"/>
            </a:ln>
            <a:effectLst>
              <a:outerShdw blurRad="12700" dist="38100" dir="2700000" algn="tl" rotWithShape="0">
                <a:schemeClr val="bg1">
                  <a:lumMod val="50000"/>
                </a:schemeClr>
              </a:outerShdw>
            </a:effectLst>
            <a:latin typeface="Algerian" panose="04020705040A02060702" pitchFamily="82" charset="0"/>
          </a:endParaRPr>
        </a:p>
      </dsp:txBody>
      <dsp:txXfrm rot="-5400000">
        <a:off x="577343" y="3419642"/>
        <a:ext cx="10652618" cy="843078"/>
      </dsp:txXfrm>
    </dsp:sp>
    <dsp:sp modelId="{D91B0B47-F3B7-4737-BE5C-BB3F0115C9EB}">
      <dsp:nvSpPr>
        <dsp:cNvPr id="0" name=""/>
        <dsp:cNvSpPr/>
      </dsp:nvSpPr>
      <dsp:spPr>
        <a:xfrm>
          <a:off x="557362" y="3454497"/>
          <a:ext cx="1123138" cy="754364"/>
        </a:xfrm>
        <a:prstGeom prst="ellipse">
          <a:avLst/>
        </a:prstGeom>
        <a:solidFill>
          <a:schemeClr val="accent3">
            <a:hueOff val="2710599"/>
            <a:satOff val="100000"/>
            <a:lumOff val="-14706"/>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en-US" sz="3000" b="1" kern="1200" cap="none" spc="0" dirty="0" smtClean="0">
              <a:ln w="9525">
                <a:prstDash val="solid"/>
              </a:ln>
              <a:effectLst>
                <a:outerShdw blurRad="12700" dist="38100" dir="2700000" algn="tl" rotWithShape="0">
                  <a:schemeClr val="bg1">
                    <a:lumMod val="50000"/>
                  </a:schemeClr>
                </a:outerShdw>
              </a:effectLst>
            </a:rPr>
            <a:t>4</a:t>
          </a:r>
          <a:endParaRPr lang="en-US" sz="3000" b="1" kern="1200" cap="none" spc="0" dirty="0">
            <a:ln w="9525">
              <a:prstDash val="solid"/>
            </a:ln>
            <a:effectLst>
              <a:outerShdw blurRad="12700" dist="38100" dir="2700000" algn="tl" rotWithShape="0">
                <a:schemeClr val="bg1">
                  <a:lumMod val="50000"/>
                </a:schemeClr>
              </a:outerShdw>
            </a:effectLst>
          </a:endParaRPr>
        </a:p>
      </dsp:txBody>
      <dsp:txXfrm>
        <a:off x="721842" y="3564971"/>
        <a:ext cx="794178" cy="53341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274556-A0E8-43B7-9B3F-9B6F0B4ACEC4}" type="datetimeFigureOut">
              <a:rPr lang="en-US" smtClean="0"/>
              <a:t>3/27/2022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012B6C-70B2-442D-A109-74F56FB3188F}" type="slidenum">
              <a:rPr lang="en-US" smtClean="0"/>
              <a:t>‹#›</a:t>
            </a:fld>
            <a:endParaRPr lang="en-US"/>
          </a:p>
        </p:txBody>
      </p:sp>
    </p:spTree>
    <p:extLst>
      <p:ext uri="{BB962C8B-B14F-4D97-AF65-F5344CB8AC3E}">
        <p14:creationId xmlns:p14="http://schemas.microsoft.com/office/powerpoint/2010/main" val="1459107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xfrm>
            <a:off x="673100" y="4687888"/>
            <a:ext cx="5389563" cy="4441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155592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r>
              <a:rPr lang="en-US" sz="1400" b="1" dirty="0" smtClean="0"/>
              <a:t>Animated vertical block list </a:t>
            </a:r>
          </a:p>
          <a:p>
            <a:r>
              <a:rPr lang="en-US" sz="1400" dirty="0" smtClean="0"/>
              <a:t>(Intermediate)</a:t>
            </a:r>
          </a:p>
          <a:p>
            <a:pPr marL="228600" indent="-228600">
              <a:buFont typeface="+mj-lt"/>
              <a:buNone/>
            </a:pPr>
            <a:endParaRPr lang="en-US" sz="1200" dirty="0" smtClean="0"/>
          </a:p>
          <a:p>
            <a:pPr marL="228600" indent="-228600">
              <a:buFont typeface="+mj-lt"/>
              <a:buNone/>
            </a:pPr>
            <a:endParaRPr lang="en-US" sz="1200" dirty="0" smtClean="0"/>
          </a:p>
          <a:p>
            <a:pPr marL="228600" indent="-228600">
              <a:buFont typeface="+mj-lt"/>
              <a:buNone/>
            </a:pPr>
            <a:r>
              <a:rPr lang="en-US" sz="1200" dirty="0" smtClean="0"/>
              <a:t>To reproduce the SmartArt graphic effects on</a:t>
            </a:r>
            <a:r>
              <a:rPr lang="en-US" sz="1200" baseline="0" dirty="0" smtClean="0"/>
              <a:t> this slide, do the following:</a:t>
            </a:r>
            <a:endParaRPr lang="en-US" sz="120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dirty="0" smtClean="0"/>
              <a:t>On the </a:t>
            </a:r>
            <a:r>
              <a:rPr lang="en-US" sz="1200" b="1" dirty="0" smtClean="0"/>
              <a:t>Home</a:t>
            </a:r>
            <a:r>
              <a:rPr lang="en-US" sz="1200" b="0" dirty="0" smtClean="0"/>
              <a:t> tab, in the </a:t>
            </a:r>
            <a:r>
              <a:rPr lang="en-US" sz="1200" b="1" dirty="0" smtClean="0"/>
              <a:t>Slides</a:t>
            </a:r>
            <a:r>
              <a:rPr lang="en-US" sz="1200" b="0" dirty="0" smtClean="0"/>
              <a:t> group, click </a:t>
            </a:r>
            <a:r>
              <a:rPr lang="en-US" sz="1200" b="1" dirty="0" smtClean="0"/>
              <a:t>Layout</a:t>
            </a:r>
            <a:r>
              <a:rPr lang="en-US" sz="1200" b="0" dirty="0" smtClean="0"/>
              <a:t>, and then click</a:t>
            </a:r>
            <a:r>
              <a:rPr lang="en-US" sz="1200" b="0" baseline="0" dirty="0" smtClean="0"/>
              <a:t> </a:t>
            </a:r>
            <a:r>
              <a:rPr lang="en-US" sz="1200" b="1" baseline="0" dirty="0" smtClean="0"/>
              <a:t>Blank</a:t>
            </a:r>
            <a:r>
              <a:rPr lang="en-US" sz="1200" b="0" baseline="0" dirty="0" smtClean="0"/>
              <a:t>. </a:t>
            </a:r>
            <a:endParaRPr lang="en-US" sz="1200" dirty="0" smtClean="0"/>
          </a:p>
          <a:p>
            <a:pPr marL="228600" indent="-228600">
              <a:buFont typeface="+mj-lt"/>
              <a:buAutoNum type="arabicPeriod"/>
            </a:pPr>
            <a:r>
              <a:rPr lang="en-US" sz="1200" b="0" dirty="0" smtClean="0"/>
              <a:t>On the </a:t>
            </a:r>
            <a:r>
              <a:rPr lang="en-US" sz="1200" b="1" dirty="0" smtClean="0"/>
              <a:t>Insert tab</a:t>
            </a:r>
            <a:r>
              <a:rPr lang="en-US" sz="1200" b="0" dirty="0" smtClean="0"/>
              <a:t>, in the </a:t>
            </a:r>
            <a:r>
              <a:rPr lang="en-US" sz="1200" b="1" dirty="0" smtClean="0"/>
              <a:t>Illustrations</a:t>
            </a:r>
            <a:r>
              <a:rPr lang="en-US" sz="1200" dirty="0" smtClean="0"/>
              <a:t> group, click </a:t>
            </a:r>
            <a:r>
              <a:rPr lang="en-US" sz="1200" b="1" dirty="0" err="1" smtClean="0"/>
              <a:t>SmartArt</a:t>
            </a:r>
            <a:r>
              <a:rPr lang="en-US" sz="1200" b="0" dirty="0" smtClean="0"/>
              <a:t>.</a:t>
            </a:r>
            <a:r>
              <a:rPr lang="en-US" sz="1200" b="0" baseline="0" dirty="0" smtClean="0"/>
              <a:t> In the </a:t>
            </a:r>
            <a:r>
              <a:rPr lang="en-US" sz="1200" b="1" baseline="0" dirty="0" smtClean="0"/>
              <a:t>Choose a </a:t>
            </a:r>
            <a:r>
              <a:rPr lang="en-US" sz="1200" b="1" baseline="0" dirty="0" err="1" smtClean="0"/>
              <a:t>SmartArt</a:t>
            </a:r>
            <a:r>
              <a:rPr lang="en-US" sz="1200" b="1" baseline="0" dirty="0" smtClean="0"/>
              <a:t> Graphic</a:t>
            </a:r>
            <a:r>
              <a:rPr lang="en-US" sz="1200" b="0" baseline="0" dirty="0" smtClean="0"/>
              <a:t> dialog box, in the left pane, click </a:t>
            </a:r>
            <a:r>
              <a:rPr lang="en-US" sz="1200" b="1" baseline="0" dirty="0" smtClean="0"/>
              <a:t>List</a:t>
            </a:r>
            <a:r>
              <a:rPr lang="en-US" sz="1200" b="0" baseline="0" dirty="0" smtClean="0"/>
              <a:t>. In the </a:t>
            </a:r>
            <a:r>
              <a:rPr lang="en-US" sz="1200" b="1" baseline="0" dirty="0" smtClean="0"/>
              <a:t>List </a:t>
            </a:r>
            <a:r>
              <a:rPr lang="en-US" sz="1200" b="0" baseline="0" dirty="0" smtClean="0"/>
              <a:t>pane, click </a:t>
            </a:r>
            <a:r>
              <a:rPr lang="en-US" sz="1200" b="1" baseline="0" dirty="0" smtClean="0"/>
              <a:t>Vertical Block List</a:t>
            </a:r>
            <a:r>
              <a:rPr lang="en-US" sz="1200" baseline="0" dirty="0" smtClean="0"/>
              <a:t>, and then click </a:t>
            </a:r>
            <a:r>
              <a:rPr lang="en-US" sz="1200" b="1" baseline="0" dirty="0" smtClean="0"/>
              <a:t>OK</a:t>
            </a:r>
            <a:r>
              <a:rPr lang="en-US" sz="1200" baseline="0" dirty="0" smtClean="0"/>
              <a:t> to insert the graphic into the slide.</a:t>
            </a:r>
            <a:r>
              <a:rPr lang="en-US" sz="1200" b="0" baseline="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To create a fourth row,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Select the third  block shape (the shape on the left side)at the bottom of the graphic, and then under </a:t>
            </a:r>
            <a:r>
              <a:rPr lang="en-US" sz="1200" b="1" baseline="0" dirty="0" err="1" smtClean="0"/>
              <a:t>SmartArt</a:t>
            </a:r>
            <a:r>
              <a:rPr lang="en-US" sz="1200" b="0" baseline="0" dirty="0" smtClean="0"/>
              <a:t> </a:t>
            </a:r>
            <a:r>
              <a:rPr lang="en-US" sz="1200" b="1" baseline="0" dirty="0" smtClean="0"/>
              <a:t>Tools</a:t>
            </a:r>
            <a:r>
              <a:rPr lang="en-US" sz="1200" b="0" baseline="0" dirty="0" smtClean="0"/>
              <a:t>, on the </a:t>
            </a:r>
            <a:r>
              <a:rPr lang="en-US" sz="1200" b="1" baseline="0" dirty="0" smtClean="0"/>
              <a:t>Design</a:t>
            </a:r>
            <a:r>
              <a:rPr lang="en-US" sz="1200" b="0" baseline="0" dirty="0" smtClean="0"/>
              <a:t> tab, in the </a:t>
            </a:r>
            <a:r>
              <a:rPr lang="en-US" sz="1200" b="1" baseline="0" dirty="0" smtClean="0"/>
              <a:t>Create</a:t>
            </a:r>
            <a:r>
              <a:rPr lang="en-US" sz="1200" b="0" baseline="0" dirty="0" smtClean="0"/>
              <a:t> </a:t>
            </a:r>
            <a:r>
              <a:rPr lang="en-US" sz="1200" b="1" baseline="0" dirty="0" smtClean="0"/>
              <a:t>Graphic</a:t>
            </a:r>
            <a:r>
              <a:rPr lang="en-US" sz="1200" b="0" baseline="0" dirty="0" smtClean="0"/>
              <a:t> group, click the arrow next to </a:t>
            </a:r>
            <a:r>
              <a:rPr lang="en-US" sz="1200" b="1" baseline="0" dirty="0" smtClean="0"/>
              <a:t>Add</a:t>
            </a:r>
            <a:r>
              <a:rPr lang="en-US" sz="1200" b="0" baseline="0" dirty="0" smtClean="0"/>
              <a:t> </a:t>
            </a:r>
            <a:r>
              <a:rPr lang="en-US" sz="1200" b="1" baseline="0" dirty="0" smtClean="0"/>
              <a:t>Shape</a:t>
            </a:r>
            <a:r>
              <a:rPr lang="en-US" sz="1200" b="0" baseline="0" dirty="0" smtClean="0"/>
              <a:t>, and select </a:t>
            </a:r>
            <a:r>
              <a:rPr lang="en-US" sz="1200" b="1" baseline="0" dirty="0" smtClean="0"/>
              <a:t>Add</a:t>
            </a:r>
            <a:r>
              <a:rPr lang="en-US" sz="1200" b="0" baseline="0" dirty="0" smtClean="0"/>
              <a:t> </a:t>
            </a:r>
            <a:r>
              <a:rPr lang="en-US" sz="1200" b="1" baseline="0" dirty="0" smtClean="0"/>
              <a:t>Shape</a:t>
            </a:r>
            <a:r>
              <a:rPr lang="en-US" sz="1200" b="0" baseline="0" dirty="0" smtClean="0"/>
              <a:t> </a:t>
            </a:r>
            <a:r>
              <a:rPr lang="en-US" sz="1200" b="1" baseline="0" dirty="0" smtClean="0"/>
              <a:t>After</a:t>
            </a:r>
            <a:r>
              <a:rPr lang="en-US" sz="1200" b="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To add a bulleted, rectangle shape next to the fourth block shape, select the fourth block shape, and then under </a:t>
            </a:r>
            <a:r>
              <a:rPr lang="en-US" sz="1200" b="1" baseline="0" dirty="0" err="1" smtClean="0"/>
              <a:t>SmartArt</a:t>
            </a:r>
            <a:r>
              <a:rPr lang="en-US" sz="1200" b="0" baseline="0" dirty="0" smtClean="0"/>
              <a:t> </a:t>
            </a:r>
            <a:r>
              <a:rPr lang="en-US" sz="1200" b="1" baseline="0" dirty="0" smtClean="0"/>
              <a:t>Tools</a:t>
            </a:r>
            <a:r>
              <a:rPr lang="en-US" sz="1200" b="0" baseline="0" dirty="0" smtClean="0"/>
              <a:t>, on the </a:t>
            </a:r>
            <a:r>
              <a:rPr lang="en-US" sz="1200" b="1" baseline="0" dirty="0" smtClean="0"/>
              <a:t>Design</a:t>
            </a:r>
            <a:r>
              <a:rPr lang="en-US" sz="1200" b="0" baseline="0" dirty="0" smtClean="0"/>
              <a:t> tab, in the </a:t>
            </a:r>
            <a:r>
              <a:rPr lang="en-US" sz="1200" b="1" baseline="0" dirty="0" smtClean="0"/>
              <a:t>Create</a:t>
            </a:r>
            <a:r>
              <a:rPr lang="en-US" sz="1200" b="0" baseline="0" dirty="0" smtClean="0"/>
              <a:t> </a:t>
            </a:r>
            <a:r>
              <a:rPr lang="en-US" sz="1200" b="1" baseline="0" dirty="0" smtClean="0"/>
              <a:t>Graphic</a:t>
            </a:r>
            <a:r>
              <a:rPr lang="en-US" sz="1200" b="0" baseline="0" dirty="0" smtClean="0"/>
              <a:t> group, click </a:t>
            </a:r>
            <a:r>
              <a:rPr lang="en-US" sz="1200" b="1" baseline="0" dirty="0" smtClean="0"/>
              <a:t>Add</a:t>
            </a:r>
            <a:r>
              <a:rPr lang="en-US" sz="1200" b="0" baseline="0" dirty="0" smtClean="0"/>
              <a:t> </a:t>
            </a:r>
            <a:r>
              <a:rPr lang="en-US" sz="1200" b="1" baseline="0" dirty="0" smtClean="0"/>
              <a:t>Bullet</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To</a:t>
            </a:r>
            <a:r>
              <a:rPr lang="en-US" sz="1200" baseline="0" dirty="0" smtClean="0"/>
              <a:t> enter numbers and text in the blocks and rectangles, s</a:t>
            </a:r>
            <a:r>
              <a:rPr lang="en-US" sz="1200" dirty="0" smtClean="0"/>
              <a:t>elect</a:t>
            </a:r>
            <a:r>
              <a:rPr lang="en-US" sz="1200" baseline="0" dirty="0" smtClean="0"/>
              <a:t> the graphic, and then click one of the arrows on the left border. In the </a:t>
            </a:r>
            <a:r>
              <a:rPr lang="en-US" sz="1200" b="1" baseline="0" dirty="0" smtClean="0"/>
              <a:t>Type your text here </a:t>
            </a:r>
            <a:r>
              <a:rPr lang="en-US" sz="1200" baseline="0" dirty="0" smtClean="0"/>
              <a:t>dialog box, enter text for each shape. (Note: In the example slide, the highest level text are the “1,” “2,” “3,” and “4.” The next level text is only one bullet (delete the second bullet) and are “First statement,” “Second statement,” and so on.)</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n-US" sz="1200" dirty="0" smtClean="0"/>
              <a:t>To reproduce the rectangle effects on</a:t>
            </a:r>
            <a:r>
              <a:rPr lang="en-US" sz="1200" baseline="0" dirty="0" smtClean="0"/>
              <a:t> this slide, do the following:</a:t>
            </a:r>
            <a:endParaRPr lang="en-US" sz="1200" dirty="0" smtClean="0"/>
          </a:p>
          <a:p>
            <a:pPr marL="228600" indent="-228600">
              <a:buFont typeface="+mj-lt"/>
              <a:buAutoNum type="arabicPeriod"/>
            </a:pPr>
            <a:r>
              <a:rPr lang="en-US" sz="1200" dirty="0" smtClean="0"/>
              <a:t>Press and hold CTRL, and then select each of the rectangles (on the right of the graphic).</a:t>
            </a:r>
          </a:p>
          <a:p>
            <a:pPr marL="228600" indent="-228600">
              <a:buFont typeface="+mj-lt"/>
              <a:buAutoNum type="arabicPeriod"/>
            </a:pPr>
            <a:r>
              <a:rPr lang="en-US" sz="1200" dirty="0" smtClean="0"/>
              <a:t>Under </a:t>
            </a:r>
            <a:r>
              <a:rPr lang="en-US" sz="1200" b="1" dirty="0" err="1" smtClean="0"/>
              <a:t>SmartArt</a:t>
            </a:r>
            <a:r>
              <a:rPr lang="en-US" sz="1200" dirty="0" smtClean="0"/>
              <a:t> </a:t>
            </a:r>
            <a:r>
              <a:rPr lang="en-US" sz="1200" b="1" dirty="0" smtClean="0"/>
              <a:t>Tools</a:t>
            </a:r>
            <a:r>
              <a:rPr lang="en-US" sz="1200" dirty="0" smtClean="0"/>
              <a:t>, on the </a:t>
            </a:r>
            <a:r>
              <a:rPr lang="en-US" sz="1200" b="1" dirty="0" smtClean="0"/>
              <a:t>Format</a:t>
            </a:r>
            <a:r>
              <a:rPr lang="en-US" sz="1200" dirty="0" smtClean="0"/>
              <a:t> tab, in the </a:t>
            </a:r>
            <a:r>
              <a:rPr lang="en-US" sz="1200" b="1" dirty="0" smtClean="0"/>
              <a:t>Shapes</a:t>
            </a:r>
            <a:r>
              <a:rPr lang="en-US" sz="1200" dirty="0" smtClean="0"/>
              <a:t> group, click the arrow to the right of </a:t>
            </a:r>
            <a:r>
              <a:rPr lang="en-US" sz="1200" b="1" dirty="0" smtClean="0"/>
              <a:t>Change</a:t>
            </a:r>
            <a:r>
              <a:rPr lang="en-US" sz="1200" dirty="0" smtClean="0"/>
              <a:t> </a:t>
            </a:r>
            <a:r>
              <a:rPr lang="en-US" sz="1200" b="1" dirty="0" smtClean="0"/>
              <a:t>Shape</a:t>
            </a:r>
            <a:r>
              <a:rPr lang="en-US" sz="1200" dirty="0" smtClean="0"/>
              <a:t>, and under </a:t>
            </a:r>
            <a:r>
              <a:rPr lang="en-US" sz="1200" b="1" dirty="0" smtClean="0"/>
              <a:t>Rectangles</a:t>
            </a:r>
            <a:r>
              <a:rPr lang="en-US" sz="1200" dirty="0" smtClean="0"/>
              <a:t> select </a:t>
            </a:r>
            <a:r>
              <a:rPr lang="en-US" sz="1200" b="1" dirty="0" smtClean="0"/>
              <a:t>Snip</a:t>
            </a:r>
            <a:r>
              <a:rPr lang="en-US" sz="1200" dirty="0" smtClean="0"/>
              <a:t> </a:t>
            </a:r>
            <a:r>
              <a:rPr lang="en-US" sz="1200" b="1" dirty="0" smtClean="0"/>
              <a:t>Diagonal</a:t>
            </a:r>
            <a:r>
              <a:rPr lang="en-US" sz="1200" dirty="0" smtClean="0"/>
              <a:t> </a:t>
            </a:r>
            <a:r>
              <a:rPr lang="en-US" sz="1200" b="1" dirty="0" smtClean="0"/>
              <a:t>Corner</a:t>
            </a:r>
            <a:r>
              <a:rPr lang="en-US" sz="1200" dirty="0" smtClean="0"/>
              <a:t> </a:t>
            </a:r>
            <a:r>
              <a:rPr lang="en-US" sz="1200" b="1" dirty="0" smtClean="0"/>
              <a:t>Rectangle</a:t>
            </a:r>
            <a:r>
              <a:rPr lang="en-US" sz="1200" b="0" baseline="0" dirty="0" smtClean="0"/>
              <a:t> (the fifth option from the left).</a:t>
            </a:r>
            <a:endParaRPr lang="en-US" sz="1200" dirty="0" smtClean="0"/>
          </a:p>
          <a:p>
            <a:pPr marL="228600" indent="-228600">
              <a:buFont typeface="+mj-lt"/>
              <a:buAutoNum type="arabicPeriod"/>
            </a:pPr>
            <a:r>
              <a:rPr lang="en-US" sz="1200" dirty="0" smtClean="0"/>
              <a:t>With the rectangles still selected, drag one of the left center sizing handles to the left 1” to lengthen all four at once.</a:t>
            </a:r>
          </a:p>
          <a:p>
            <a:pPr marL="228600" indent="-228600">
              <a:buFont typeface="+mj-lt"/>
              <a:buAutoNum type="arabicPeriod"/>
            </a:pPr>
            <a:r>
              <a:rPr lang="en-US" sz="1200" dirty="0" smtClean="0"/>
              <a:t>Also with the</a:t>
            </a:r>
            <a:r>
              <a:rPr lang="en-US" sz="1200" baseline="0" dirty="0" smtClean="0"/>
              <a:t> rectangles selected, on the </a:t>
            </a:r>
            <a:r>
              <a:rPr lang="en-US" sz="1200" b="1" baseline="0" dirty="0" smtClean="0"/>
              <a:t>Home</a:t>
            </a:r>
            <a:r>
              <a:rPr lang="en-US" sz="1200" baseline="0" dirty="0" smtClean="0"/>
              <a:t> tab, in the bottom right corner of the </a:t>
            </a:r>
            <a:r>
              <a:rPr lang="en-US" sz="1200" b="1" baseline="0" dirty="0" smtClean="0"/>
              <a:t>Paragraph</a:t>
            </a:r>
            <a:r>
              <a:rPr lang="en-US" sz="1200" baseline="0" dirty="0" smtClean="0"/>
              <a:t> group, click the </a:t>
            </a:r>
            <a:r>
              <a:rPr lang="en-US" sz="1200" b="1" baseline="0" dirty="0" smtClean="0"/>
              <a:t>Paragraph</a:t>
            </a:r>
            <a:r>
              <a:rPr lang="en-US" sz="1200" baseline="0" dirty="0" smtClean="0"/>
              <a:t> dialog box launcher. In the </a:t>
            </a:r>
            <a:r>
              <a:rPr lang="en-US" sz="1200" b="1" baseline="0" dirty="0" smtClean="0"/>
              <a:t>Paragraph</a:t>
            </a:r>
            <a:r>
              <a:rPr lang="en-US" sz="1200" baseline="0" dirty="0" smtClean="0"/>
              <a:t> dialog box, under </a:t>
            </a:r>
            <a:r>
              <a:rPr lang="en-US" sz="1200" b="1" baseline="0" dirty="0" smtClean="0"/>
              <a:t>Indentation</a:t>
            </a:r>
            <a:r>
              <a:rPr lang="en-US" sz="1200" baseline="0" dirty="0" smtClean="0"/>
              <a:t> do the following:</a:t>
            </a:r>
          </a:p>
          <a:p>
            <a:pPr marL="685800" lvl="1" indent="-228600">
              <a:buFont typeface="+mj-lt"/>
              <a:buAutoNum type="arabicPeriod"/>
            </a:pPr>
            <a:r>
              <a:rPr lang="en-US" sz="1200" baseline="0" dirty="0" smtClean="0"/>
              <a:t>In the </a:t>
            </a:r>
            <a:r>
              <a:rPr lang="en-US" sz="1200" b="1" baseline="0" dirty="0" smtClean="0"/>
              <a:t>Before</a:t>
            </a:r>
            <a:r>
              <a:rPr lang="en-US" sz="1200" baseline="0" dirty="0" smtClean="0"/>
              <a:t> </a:t>
            </a:r>
            <a:r>
              <a:rPr lang="en-US" sz="1200" b="1" baseline="0" dirty="0" smtClean="0"/>
              <a:t>Text</a:t>
            </a:r>
            <a:r>
              <a:rPr lang="en-US" sz="1200" baseline="0" dirty="0" smtClean="0"/>
              <a:t> box, enter </a:t>
            </a:r>
            <a:r>
              <a:rPr lang="en-US" sz="1200" b="1" baseline="0" dirty="0" smtClean="0"/>
              <a:t>1”</a:t>
            </a:r>
            <a:r>
              <a:rPr lang="en-US" sz="1200" baseline="0" dirty="0" smtClean="0"/>
              <a:t>.</a:t>
            </a:r>
          </a:p>
          <a:p>
            <a:pPr marL="685800" lvl="1" indent="-228600">
              <a:buFont typeface="+mj-lt"/>
              <a:buAutoNum type="arabicPeriod"/>
            </a:pPr>
            <a:r>
              <a:rPr lang="en-US" sz="1200" baseline="0" dirty="0" smtClean="0"/>
              <a:t>In the </a:t>
            </a:r>
            <a:r>
              <a:rPr lang="en-US" sz="1200" b="1" baseline="0" dirty="0" smtClean="0"/>
              <a:t>Special</a:t>
            </a:r>
            <a:r>
              <a:rPr lang="en-US" sz="1200" baseline="0" dirty="0" smtClean="0"/>
              <a:t> list, select </a:t>
            </a:r>
            <a:r>
              <a:rPr lang="en-US" sz="1200" b="1" baseline="0" dirty="0" smtClean="0"/>
              <a:t>Hanging</a:t>
            </a:r>
            <a:r>
              <a:rPr lang="en-US" sz="1200" baseline="0" dirty="0" smtClean="0"/>
              <a:t>.</a:t>
            </a:r>
          </a:p>
          <a:p>
            <a:pPr marL="685800" lvl="1" indent="-228600">
              <a:buFont typeface="+mj-lt"/>
              <a:buAutoNum type="arabicPeriod"/>
            </a:pPr>
            <a:r>
              <a:rPr lang="en-US" sz="1200" baseline="0" dirty="0" smtClean="0"/>
              <a:t>Next to the </a:t>
            </a:r>
            <a:r>
              <a:rPr lang="en-US" sz="1200" b="1" baseline="0" dirty="0" smtClean="0"/>
              <a:t>Special</a:t>
            </a:r>
            <a:r>
              <a:rPr lang="en-US" sz="1200" baseline="0" dirty="0" smtClean="0"/>
              <a:t> list, in the </a:t>
            </a:r>
            <a:r>
              <a:rPr lang="en-US" sz="1200" b="1" baseline="0" dirty="0" smtClean="0"/>
              <a:t>By</a:t>
            </a:r>
            <a:r>
              <a:rPr lang="en-US" sz="1200" baseline="0" dirty="0" smtClean="0"/>
              <a:t> box enter </a:t>
            </a:r>
            <a:r>
              <a:rPr lang="en-US" sz="1200" b="1" baseline="0" dirty="0" smtClean="0"/>
              <a:t>1”</a:t>
            </a:r>
            <a:r>
              <a:rPr lang="en-US" sz="1200" baseline="0" dirty="0" smtClean="0"/>
              <a:t>.</a:t>
            </a:r>
          </a:p>
          <a:p>
            <a:pPr marL="685800" lvl="1" indent="-228600">
              <a:buFont typeface="+mj-lt"/>
              <a:buAutoNum type="arabicPeriod"/>
            </a:pPr>
            <a:r>
              <a:rPr lang="en-US" sz="1200" baseline="0" dirty="0" smtClean="0"/>
              <a:t>Click </a:t>
            </a:r>
            <a:r>
              <a:rPr lang="en-US" sz="1200" b="1" baseline="0" dirty="0" smtClean="0"/>
              <a:t>OK</a:t>
            </a:r>
            <a:r>
              <a:rPr lang="en-US" sz="1200" baseline="0" dirty="0" smtClean="0"/>
              <a:t>.</a:t>
            </a:r>
          </a:p>
          <a:p>
            <a:pPr marL="228600" indent="-228600">
              <a:buFont typeface="+mj-lt"/>
              <a:buAutoNum type="arabicPeriod"/>
            </a:pPr>
            <a:r>
              <a:rPr lang="en-US" sz="1200" dirty="0" smtClean="0"/>
              <a:t>Select the </a:t>
            </a:r>
            <a:r>
              <a:rPr lang="en-US" sz="1200" dirty="0" err="1" smtClean="0"/>
              <a:t>SmartArt</a:t>
            </a:r>
            <a:r>
              <a:rPr lang="en-US" sz="1200" dirty="0" smtClean="0"/>
              <a:t> graphic, and</a:t>
            </a:r>
            <a:r>
              <a:rPr lang="en-US" sz="1200" baseline="0" dirty="0" smtClean="0"/>
              <a:t> then u</a:t>
            </a:r>
            <a:r>
              <a:rPr lang="en-US" sz="1200" dirty="0" smtClean="0"/>
              <a:t>nder </a:t>
            </a:r>
            <a:r>
              <a:rPr lang="en-US" sz="1200" b="1" dirty="0" err="1" smtClean="0"/>
              <a:t>SmartArt</a:t>
            </a:r>
            <a:r>
              <a:rPr lang="en-US" sz="1200" baseline="0" dirty="0" smtClean="0"/>
              <a:t> </a:t>
            </a:r>
            <a:r>
              <a:rPr lang="en-US" sz="1200" b="1" baseline="0" dirty="0" smtClean="0"/>
              <a:t>Tools</a:t>
            </a:r>
            <a:r>
              <a:rPr lang="en-US" sz="1200" baseline="0" dirty="0" smtClean="0"/>
              <a:t>, on the </a:t>
            </a:r>
            <a:r>
              <a:rPr lang="en-US" sz="1200" b="1" baseline="0" dirty="0" smtClean="0"/>
              <a:t>Design</a:t>
            </a:r>
            <a:r>
              <a:rPr lang="en-US" sz="1200" baseline="0" dirty="0" smtClean="0"/>
              <a:t> tab, in the </a:t>
            </a:r>
            <a:r>
              <a:rPr lang="en-US" sz="1200" b="1" baseline="0" dirty="0" err="1" smtClean="0"/>
              <a:t>SmartArt</a:t>
            </a:r>
            <a:r>
              <a:rPr lang="en-US" sz="1200" baseline="0" dirty="0" smtClean="0"/>
              <a:t> </a:t>
            </a:r>
            <a:r>
              <a:rPr lang="en-US" sz="1200" b="1" baseline="0" dirty="0" smtClean="0"/>
              <a:t>Styles</a:t>
            </a:r>
            <a:r>
              <a:rPr lang="en-US" sz="1200" baseline="0" dirty="0" smtClean="0"/>
              <a:t> group, click </a:t>
            </a:r>
            <a:r>
              <a:rPr lang="en-US" sz="1200" b="1" baseline="0" dirty="0" smtClean="0"/>
              <a:t>More</a:t>
            </a:r>
            <a:r>
              <a:rPr lang="en-US" sz="1200" baseline="0" dirty="0" smtClean="0"/>
              <a:t> </a:t>
            </a:r>
            <a:r>
              <a:rPr lang="en-US" sz="1200" b="1" baseline="0" dirty="0" smtClean="0"/>
              <a:t>Styles</a:t>
            </a:r>
            <a:r>
              <a:rPr lang="en-US" sz="1200" baseline="0" dirty="0" smtClean="0"/>
              <a:t>, and under </a:t>
            </a:r>
            <a:r>
              <a:rPr lang="en-US" sz="1200" b="1" baseline="0" dirty="0" smtClean="0"/>
              <a:t>3-D</a:t>
            </a:r>
            <a:r>
              <a:rPr lang="en-US" sz="1200" baseline="0" dirty="0" smtClean="0"/>
              <a:t> select </a:t>
            </a:r>
            <a:r>
              <a:rPr lang="en-US" sz="1200" b="1" baseline="0" dirty="0" smtClean="0"/>
              <a:t>Polished</a:t>
            </a:r>
            <a:r>
              <a:rPr lang="en-US" sz="1200" baseline="0" dirty="0" smtClean="0"/>
              <a:t> </a:t>
            </a:r>
            <a:r>
              <a:rPr lang="en-US" sz="1200" b="1" baseline="0" dirty="0" smtClean="0"/>
              <a:t>Effect</a:t>
            </a:r>
            <a:r>
              <a:rPr lang="en-US" sz="1200" baseline="0" dirty="0" smtClean="0"/>
              <a:t> (the first option form the left). </a:t>
            </a:r>
            <a:endParaRPr lang="en-US" sz="1200" dirty="0" smtClean="0"/>
          </a:p>
          <a:p>
            <a:pPr marL="228600" indent="-228600">
              <a:buFont typeface="+mj-lt"/>
              <a:buAutoNum type="arabicPeriod"/>
            </a:pPr>
            <a:r>
              <a:rPr lang="en-US" sz="1200" dirty="0" smtClean="0"/>
              <a:t>Select the first rectangle from the top (“First statement” in the example slide), and on</a:t>
            </a:r>
            <a:r>
              <a:rPr lang="en-US" sz="1200" baseline="0" dirty="0" smtClean="0"/>
              <a:t>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the arrow to the right of </a:t>
            </a:r>
            <a:r>
              <a:rPr lang="en-US" sz="1200" b="1" baseline="0" dirty="0" smtClean="0"/>
              <a:t>Shape</a:t>
            </a:r>
            <a:r>
              <a:rPr lang="en-US" sz="1200" baseline="0" dirty="0" smtClean="0"/>
              <a:t> </a:t>
            </a:r>
            <a:r>
              <a:rPr lang="en-US" sz="1200" b="1" baseline="0" dirty="0" smtClean="0"/>
              <a:t>Fill</a:t>
            </a:r>
            <a:r>
              <a:rPr lang="en-US" sz="1200" baseline="0" dirty="0" smtClean="0"/>
              <a:t>, and under </a:t>
            </a:r>
            <a:r>
              <a:rPr lang="en-US" sz="1200" b="1" baseline="0" dirty="0" smtClean="0"/>
              <a:t>Theme</a:t>
            </a:r>
            <a:r>
              <a:rPr lang="en-US" sz="1200" baseline="0" dirty="0" smtClean="0"/>
              <a:t> </a:t>
            </a:r>
            <a:r>
              <a:rPr lang="en-US" sz="1200" b="1" baseline="0" dirty="0" smtClean="0"/>
              <a:t>Colors</a:t>
            </a:r>
            <a:r>
              <a:rPr lang="en-US" sz="1200" baseline="0" dirty="0" smtClean="0"/>
              <a:t> select </a:t>
            </a:r>
            <a:r>
              <a:rPr lang="en-US" sz="1200" b="1" baseline="0" dirty="0" smtClean="0"/>
              <a:t>Red, Accent 2 </a:t>
            </a:r>
            <a:r>
              <a:rPr lang="en-US" sz="1200" baseline="0" dirty="0" smtClean="0"/>
              <a:t>(first row, the sixth option from the right).</a:t>
            </a:r>
            <a:endParaRPr lang="en-US" sz="1200" dirty="0" smtClean="0"/>
          </a:p>
          <a:p>
            <a:pPr marL="228600" indent="-228600">
              <a:buFont typeface="+mj-lt"/>
              <a:buAutoNum type="arabicPeriod"/>
            </a:pPr>
            <a:r>
              <a:rPr lang="en-US" sz="1200" dirty="0" smtClean="0"/>
              <a:t>Select the second rectangle from the top (“Second statement” in the example slide), and on</a:t>
            </a:r>
            <a:r>
              <a:rPr lang="en-US" sz="1200" baseline="0" dirty="0" smtClean="0"/>
              <a:t>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the arrow to the right of </a:t>
            </a:r>
            <a:r>
              <a:rPr lang="en-US" sz="1200" b="1" baseline="0" dirty="0" smtClean="0"/>
              <a:t>Shape</a:t>
            </a:r>
            <a:r>
              <a:rPr lang="en-US" sz="1200" baseline="0" dirty="0" smtClean="0"/>
              <a:t> </a:t>
            </a:r>
            <a:r>
              <a:rPr lang="en-US" sz="1200" b="1" baseline="0" dirty="0" smtClean="0"/>
              <a:t>Fill</a:t>
            </a:r>
            <a:r>
              <a:rPr lang="en-US" sz="1200" baseline="0" dirty="0" smtClean="0"/>
              <a:t>, and under </a:t>
            </a:r>
            <a:r>
              <a:rPr lang="en-US" sz="1200" b="1" baseline="0" dirty="0" smtClean="0"/>
              <a:t>Theme</a:t>
            </a:r>
            <a:r>
              <a:rPr lang="en-US" sz="1200" baseline="0" dirty="0" smtClean="0"/>
              <a:t> </a:t>
            </a:r>
            <a:r>
              <a:rPr lang="en-US" sz="1200" b="1" baseline="0" dirty="0" smtClean="0"/>
              <a:t>Colors</a:t>
            </a:r>
            <a:r>
              <a:rPr lang="en-US" sz="1200" baseline="0" dirty="0" smtClean="0"/>
              <a:t> select </a:t>
            </a:r>
            <a:r>
              <a:rPr lang="en-US" sz="1200" b="1" baseline="0" dirty="0" smtClean="0"/>
              <a:t>Olive Green, Accent 3 </a:t>
            </a:r>
            <a:r>
              <a:rPr lang="en-US" sz="1200" baseline="0" dirty="0" smtClean="0"/>
              <a:t>(first row, the seventh option from the right)</a:t>
            </a:r>
            <a:r>
              <a:rPr lang="en-US" sz="1200" dirty="0" smtClean="0"/>
              <a:t>.</a:t>
            </a:r>
          </a:p>
          <a:p>
            <a:pPr marL="228600" indent="-228600">
              <a:buFont typeface="+mj-lt"/>
              <a:buAutoNum type="arabicPeriod"/>
            </a:pPr>
            <a:r>
              <a:rPr lang="en-US" sz="1200" dirty="0" smtClean="0"/>
              <a:t>Select the third rectangle from the top (“Third statement” in the example slide), and on</a:t>
            </a:r>
            <a:r>
              <a:rPr lang="en-US" sz="1200" baseline="0" dirty="0" smtClean="0"/>
              <a:t>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the arrow to the right of </a:t>
            </a:r>
            <a:r>
              <a:rPr lang="en-US" sz="1200" b="1" baseline="0" dirty="0" smtClean="0"/>
              <a:t>Shape</a:t>
            </a:r>
            <a:r>
              <a:rPr lang="en-US" sz="1200" baseline="0" dirty="0" smtClean="0"/>
              <a:t> </a:t>
            </a:r>
            <a:r>
              <a:rPr lang="en-US" sz="1200" b="1" baseline="0" dirty="0" smtClean="0"/>
              <a:t>Fill</a:t>
            </a:r>
            <a:r>
              <a:rPr lang="en-US" sz="1200" baseline="0" dirty="0" smtClean="0"/>
              <a:t>, and under </a:t>
            </a:r>
            <a:r>
              <a:rPr lang="en-US" sz="1200" b="1" baseline="0" dirty="0" smtClean="0"/>
              <a:t>Theme</a:t>
            </a:r>
            <a:r>
              <a:rPr lang="en-US" sz="1200" baseline="0" dirty="0" smtClean="0"/>
              <a:t> </a:t>
            </a:r>
            <a:r>
              <a:rPr lang="en-US" sz="1200" b="1" baseline="0" dirty="0" smtClean="0"/>
              <a:t>Colors</a:t>
            </a:r>
            <a:r>
              <a:rPr lang="en-US" sz="1200" baseline="0" dirty="0" smtClean="0"/>
              <a:t> select </a:t>
            </a:r>
            <a:r>
              <a:rPr lang="en-US" sz="1200" b="1" baseline="0" dirty="0" smtClean="0"/>
              <a:t>Purple, Accent 4 </a:t>
            </a:r>
            <a:r>
              <a:rPr lang="en-US" sz="1200" baseline="0" dirty="0" smtClean="0"/>
              <a:t>(first row, the eighth option from the right). </a:t>
            </a:r>
            <a:endParaRPr lang="en-US" sz="1200" dirty="0" smtClean="0"/>
          </a:p>
          <a:p>
            <a:pPr marL="228600" indent="-228600">
              <a:buFont typeface="+mj-lt"/>
              <a:buAutoNum type="arabicPeriod"/>
            </a:pPr>
            <a:r>
              <a:rPr lang="en-US" sz="1200" dirty="0" smtClean="0"/>
              <a:t>Select the fourth rectangle from the top (“Fourth statement” in the example slide), and on</a:t>
            </a:r>
            <a:r>
              <a:rPr lang="en-US" sz="1200" baseline="0" dirty="0" smtClean="0"/>
              <a:t>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the arrow to the right of </a:t>
            </a:r>
            <a:r>
              <a:rPr lang="en-US" sz="1200" b="1" baseline="0" dirty="0" smtClean="0"/>
              <a:t>Shape</a:t>
            </a:r>
            <a:r>
              <a:rPr lang="en-US" sz="1200" baseline="0" dirty="0" smtClean="0"/>
              <a:t> </a:t>
            </a:r>
            <a:r>
              <a:rPr lang="en-US" sz="1200" b="1" baseline="0" dirty="0" smtClean="0"/>
              <a:t>Fill</a:t>
            </a:r>
            <a:r>
              <a:rPr lang="en-US" sz="1200" baseline="0" dirty="0" smtClean="0"/>
              <a:t>, and under </a:t>
            </a:r>
            <a:r>
              <a:rPr lang="en-US" sz="1200" b="1" baseline="0" dirty="0" smtClean="0"/>
              <a:t>Theme</a:t>
            </a:r>
            <a:r>
              <a:rPr lang="en-US" sz="1200" baseline="0" dirty="0" smtClean="0"/>
              <a:t> </a:t>
            </a:r>
            <a:r>
              <a:rPr lang="en-US" sz="1200" b="1" baseline="0" dirty="0" smtClean="0"/>
              <a:t>Colors</a:t>
            </a:r>
            <a:r>
              <a:rPr lang="en-US" sz="1200" baseline="0" dirty="0" smtClean="0"/>
              <a:t> select </a:t>
            </a:r>
            <a:r>
              <a:rPr lang="en-US" sz="1200" b="1" baseline="0" dirty="0" smtClean="0"/>
              <a:t>Orange, Accent 6 </a:t>
            </a:r>
            <a:r>
              <a:rPr lang="en-US" sz="1200" baseline="0" dirty="0" smtClean="0"/>
              <a:t>(first row, the tenth option from the right).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Press and hold CTRL, and select all of the rectangles (on the right side of the graphic).</a:t>
            </a:r>
            <a:r>
              <a:rPr lang="en-US" sz="1200" baseline="0" dirty="0" smtClean="0"/>
              <a:t> On the </a:t>
            </a:r>
            <a:r>
              <a:rPr lang="en-US" sz="1200" b="1" baseline="0" dirty="0" smtClean="0"/>
              <a:t>Home</a:t>
            </a:r>
            <a:r>
              <a:rPr lang="en-US" sz="1200" baseline="0" dirty="0" smtClean="0"/>
              <a:t> tab, in the </a:t>
            </a:r>
            <a:r>
              <a:rPr lang="en-US" sz="1200" b="1" baseline="0" dirty="0" smtClean="0"/>
              <a:t>Font</a:t>
            </a:r>
            <a:r>
              <a:rPr lang="en-US" sz="1200" baseline="0" dirty="0" smtClean="0"/>
              <a:t> group, in the </a:t>
            </a:r>
            <a:r>
              <a:rPr lang="en-US" sz="1200" b="1" baseline="0" dirty="0" smtClean="0"/>
              <a:t>Font</a:t>
            </a:r>
            <a:r>
              <a:rPr lang="en-US" sz="1200" baseline="0" dirty="0" smtClean="0"/>
              <a:t> </a:t>
            </a:r>
            <a:r>
              <a:rPr lang="en-US" sz="1200" b="1" baseline="0" dirty="0" smtClean="0"/>
              <a:t>Size</a:t>
            </a:r>
            <a:r>
              <a:rPr lang="en-US" sz="1200" baseline="0" dirty="0" smtClean="0"/>
              <a:t> box, select </a:t>
            </a:r>
            <a:r>
              <a:rPr lang="en-US" sz="1200" b="1" baseline="0" dirty="0" smtClean="0"/>
              <a:t>36 pt.</a:t>
            </a:r>
            <a:r>
              <a:rPr lang="en-US" sz="1200" b="0" baseline="0" dirty="0" smtClean="0"/>
              <a:t>, and </a:t>
            </a:r>
            <a:r>
              <a:rPr lang="en-US" sz="1200" dirty="0" smtClean="0"/>
              <a:t>in the </a:t>
            </a:r>
            <a:r>
              <a:rPr lang="en-US" sz="1200" b="1" dirty="0" smtClean="0"/>
              <a:t>Font</a:t>
            </a:r>
            <a:r>
              <a:rPr lang="en-US" sz="1200" dirty="0" smtClean="0"/>
              <a:t> </a:t>
            </a:r>
            <a:r>
              <a:rPr lang="en-US" sz="1200" b="1" dirty="0" smtClean="0"/>
              <a:t>Color</a:t>
            </a:r>
            <a:r>
              <a:rPr lang="en-US" sz="1200" dirty="0" smtClean="0"/>
              <a:t> list,</a:t>
            </a:r>
            <a:r>
              <a:rPr lang="en-US" sz="1200" baseline="0" dirty="0" smtClean="0"/>
              <a:t> under </a:t>
            </a:r>
            <a:r>
              <a:rPr lang="en-US" sz="1200" b="1" baseline="0" dirty="0" smtClean="0"/>
              <a:t>Theme</a:t>
            </a:r>
            <a:r>
              <a:rPr lang="en-US" sz="1200" baseline="0" dirty="0" smtClean="0"/>
              <a:t> </a:t>
            </a:r>
            <a:r>
              <a:rPr lang="en-US" sz="1200" b="1" baseline="0" dirty="0" smtClean="0"/>
              <a:t>Colors</a:t>
            </a:r>
            <a:r>
              <a:rPr lang="en-US" sz="1200" baseline="0" dirty="0" smtClean="0"/>
              <a:t> select </a:t>
            </a:r>
            <a:r>
              <a:rPr lang="en-US" sz="1200" b="1" baseline="0" dirty="0" smtClean="0"/>
              <a:t>White, Background 1</a:t>
            </a:r>
            <a:r>
              <a:rPr lang="en-US" sz="1200" baseline="0" dirty="0" smtClean="0"/>
              <a:t> (first row, the first option from the left). </a:t>
            </a:r>
          </a:p>
          <a:p>
            <a:pPr marL="685800" lvl="1" indent="-228600">
              <a:buFont typeface="+mj-lt"/>
              <a:buAutoNum type="arabicPeriod"/>
            </a:pPr>
            <a:endParaRPr lang="en-US" sz="1200" baseline="0" dirty="0" smtClean="0"/>
          </a:p>
          <a:p>
            <a:pPr marL="685800" lvl="1" indent="-228600">
              <a:buFont typeface="+mj-lt"/>
              <a:buNone/>
            </a:pPr>
            <a:endParaRPr lang="en-US" sz="1200" dirty="0" smtClean="0"/>
          </a:p>
          <a:p>
            <a:pPr marL="0" marR="0" lvl="1" indent="0" algn="l" defTabSz="914400" rtl="0" eaLnBrk="1" fontAlgn="auto" latinLnBrk="0" hangingPunct="1">
              <a:lnSpc>
                <a:spcPct val="100000"/>
              </a:lnSpc>
              <a:spcBef>
                <a:spcPts val="0"/>
              </a:spcBef>
              <a:spcAft>
                <a:spcPts val="0"/>
              </a:spcAft>
              <a:buClrTx/>
              <a:buSzTx/>
              <a:buFont typeface="+mj-lt"/>
              <a:buNone/>
              <a:tabLst/>
              <a:defRPr/>
            </a:pPr>
            <a:r>
              <a:rPr lang="en-US" sz="1200" dirty="0" smtClean="0"/>
              <a:t>To reproduce the circles</a:t>
            </a:r>
            <a:r>
              <a:rPr lang="en-US" sz="1200" baseline="0" dirty="0" smtClean="0"/>
              <a:t> </a:t>
            </a:r>
            <a:r>
              <a:rPr lang="en-US" sz="1200" dirty="0" smtClean="0"/>
              <a:t>on</a:t>
            </a:r>
            <a:r>
              <a:rPr lang="en-US" sz="1200" baseline="0" dirty="0" smtClean="0"/>
              <a:t> this slide, do the following:</a:t>
            </a:r>
          </a:p>
          <a:p>
            <a:pPr marL="2286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Press and hold CTRL,</a:t>
            </a:r>
            <a:r>
              <a:rPr lang="en-US" sz="1200" baseline="0" dirty="0" smtClean="0"/>
              <a:t> and then select the four block shapes (the shapes on the left) in the </a:t>
            </a:r>
            <a:r>
              <a:rPr lang="en-US" sz="1200" baseline="0" dirty="0" err="1" smtClean="0"/>
              <a:t>SmartArt</a:t>
            </a:r>
            <a:r>
              <a:rPr lang="en-US" sz="1200" baseline="0" dirty="0" smtClean="0"/>
              <a:t> graphic, and then u</a:t>
            </a:r>
            <a:r>
              <a:rPr lang="en-US" sz="1200" dirty="0" smtClean="0"/>
              <a:t>nder </a:t>
            </a:r>
            <a:r>
              <a:rPr lang="en-US" sz="1200" b="1" dirty="0" err="1" smtClean="0"/>
              <a:t>SmartArt</a:t>
            </a:r>
            <a:r>
              <a:rPr lang="en-US" sz="1200" baseline="0" dirty="0" smtClean="0"/>
              <a:t> </a:t>
            </a:r>
            <a:r>
              <a:rPr lang="en-US" sz="1200" b="1" baseline="0" dirty="0" smtClean="0"/>
              <a:t>Tools</a:t>
            </a:r>
            <a:r>
              <a:rPr lang="en-US" sz="1200" baseline="0" dirty="0" smtClean="0"/>
              <a:t>, on the </a:t>
            </a:r>
            <a:r>
              <a:rPr lang="en-US" sz="1200" b="1" baseline="0" dirty="0" smtClean="0"/>
              <a:t>Format</a:t>
            </a:r>
            <a:r>
              <a:rPr lang="en-US" sz="1200" baseline="0" dirty="0" smtClean="0"/>
              <a:t> tab, in the </a:t>
            </a:r>
            <a:r>
              <a:rPr lang="en-US" sz="1200" b="1" baseline="0" dirty="0" smtClean="0"/>
              <a:t>Shapes</a:t>
            </a:r>
            <a:r>
              <a:rPr lang="en-US" sz="1200" baseline="0" dirty="0" smtClean="0"/>
              <a:t> group, click the arrow to the right of </a:t>
            </a:r>
            <a:r>
              <a:rPr lang="en-US" sz="1200" b="1" baseline="0" dirty="0" smtClean="0"/>
              <a:t>Change</a:t>
            </a:r>
            <a:r>
              <a:rPr lang="en-US" sz="1200" baseline="0" dirty="0" smtClean="0"/>
              <a:t> </a:t>
            </a:r>
            <a:r>
              <a:rPr lang="en-US" sz="1200" b="1" baseline="0" dirty="0" smtClean="0"/>
              <a:t>Shape</a:t>
            </a:r>
            <a:r>
              <a:rPr lang="en-US" sz="1200" baseline="0" dirty="0" smtClean="0"/>
              <a:t>, and under </a:t>
            </a:r>
            <a:r>
              <a:rPr lang="en-US" sz="1200" b="1" baseline="0" dirty="0" smtClean="0"/>
              <a:t>Basic</a:t>
            </a:r>
            <a:r>
              <a:rPr lang="en-US" sz="1200" baseline="0" dirty="0" smtClean="0"/>
              <a:t> </a:t>
            </a:r>
            <a:r>
              <a:rPr lang="en-US" sz="1200" b="1" baseline="0" dirty="0" smtClean="0"/>
              <a:t>Shapes</a:t>
            </a:r>
            <a:r>
              <a:rPr lang="en-US" sz="1200" baseline="0" dirty="0" smtClean="0"/>
              <a:t> select </a:t>
            </a:r>
            <a:r>
              <a:rPr lang="en-US" sz="1200" b="1" baseline="0" dirty="0" smtClean="0"/>
              <a:t>Oval </a:t>
            </a:r>
            <a:r>
              <a:rPr lang="en-US" sz="1200" b="0" baseline="0" dirty="0" smtClean="0"/>
              <a:t>(first row, first option from the left)</a:t>
            </a:r>
            <a:r>
              <a:rPr lang="en-US" sz="1200" baseline="0" dirty="0" smtClean="0"/>
              <a:t>. </a:t>
            </a:r>
            <a:endParaRPr lang="en-US" sz="1200" dirty="0" smtClean="0"/>
          </a:p>
          <a:p>
            <a:pPr marL="228600" indent="-228600">
              <a:buFont typeface="+mj-lt"/>
              <a:buAutoNum type="arabicPeriod"/>
            </a:pPr>
            <a:r>
              <a:rPr lang="en-US" sz="1200" dirty="0" smtClean="0"/>
              <a:t>On the slide, drag</a:t>
            </a:r>
            <a:r>
              <a:rPr lang="en-US" sz="1200" baseline="0" dirty="0" smtClean="0"/>
              <a:t> one of the top right sizing handles to the left to make the ovals into a circle and to make them smaller.</a:t>
            </a:r>
            <a:endParaRPr lang="en-US" sz="1200" dirty="0" smtClean="0"/>
          </a:p>
          <a:p>
            <a:pPr marL="228600" indent="-228600">
              <a:buFont typeface="+mj-lt"/>
              <a:buAutoNum type="arabicPeriod"/>
            </a:pPr>
            <a:r>
              <a:rPr lang="en-US" sz="1200" dirty="0" smtClean="0"/>
              <a:t>Also with the four circles selected, position the circles so that they cover the bullet on the rectangles, and then on the </a:t>
            </a:r>
            <a:r>
              <a:rPr lang="en-US" sz="1200" b="1" dirty="0" smtClean="0"/>
              <a:t>Home</a:t>
            </a:r>
            <a:r>
              <a:rPr lang="en-US" sz="1200" baseline="0" dirty="0" smtClean="0"/>
              <a:t> tab, in the </a:t>
            </a:r>
            <a:r>
              <a:rPr lang="en-US" sz="1200" b="1" baseline="0" dirty="0" smtClean="0"/>
              <a:t>Font</a:t>
            </a:r>
            <a:r>
              <a:rPr lang="en-US" sz="1200" baseline="0" dirty="0" smtClean="0"/>
              <a:t> group, in the </a:t>
            </a:r>
            <a:r>
              <a:rPr lang="en-US" sz="1200" b="1" baseline="0" dirty="0" smtClean="0"/>
              <a:t>Font</a:t>
            </a:r>
            <a:r>
              <a:rPr lang="en-US" sz="1200" baseline="0" dirty="0" smtClean="0"/>
              <a:t> </a:t>
            </a:r>
            <a:r>
              <a:rPr lang="en-US" sz="1200" b="1" baseline="0" dirty="0" smtClean="0"/>
              <a:t>Color</a:t>
            </a:r>
            <a:r>
              <a:rPr lang="en-US" sz="1200" baseline="0" dirty="0" smtClean="0"/>
              <a:t> list, under </a:t>
            </a:r>
            <a:r>
              <a:rPr lang="en-US" sz="1200" b="1" baseline="0" dirty="0" smtClean="0"/>
              <a:t>Theme</a:t>
            </a:r>
            <a:r>
              <a:rPr lang="en-US" sz="1200" baseline="0" dirty="0" smtClean="0"/>
              <a:t> </a:t>
            </a:r>
            <a:r>
              <a:rPr lang="en-US" sz="1200" b="1" baseline="0" dirty="0" smtClean="0"/>
              <a:t>Colors</a:t>
            </a:r>
            <a:r>
              <a:rPr lang="en-US" sz="1200" baseline="0" dirty="0" smtClean="0"/>
              <a:t> select </a:t>
            </a:r>
            <a:r>
              <a:rPr lang="en-US" sz="1200" b="1" baseline="0" dirty="0" smtClean="0"/>
              <a:t>White, Background 1, Darker 50% </a:t>
            </a:r>
            <a:r>
              <a:rPr lang="en-US" sz="1200" baseline="0" dirty="0" smtClean="0"/>
              <a:t>(sixth row, first option from the left). </a:t>
            </a:r>
            <a:endParaRPr lang="en-US" sz="1200" dirty="0" smtClean="0"/>
          </a:p>
          <a:p>
            <a:pPr marL="228600" indent="-228600">
              <a:buFont typeface="+mj-lt"/>
              <a:buAutoNum type="arabicPeriod"/>
            </a:pPr>
            <a:r>
              <a:rPr lang="en-US" sz="1200" dirty="0" smtClean="0"/>
              <a:t>Also</a:t>
            </a:r>
            <a:r>
              <a:rPr lang="en-US" sz="1200" baseline="0" dirty="0" smtClean="0"/>
              <a:t> o</a:t>
            </a:r>
            <a:r>
              <a:rPr lang="en-US" sz="1200" dirty="0" smtClean="0"/>
              <a:t>n the </a:t>
            </a:r>
            <a:r>
              <a:rPr lang="en-US" sz="1200" b="1" dirty="0" smtClean="0"/>
              <a:t>Home</a:t>
            </a:r>
            <a:r>
              <a:rPr lang="en-US" sz="1200" dirty="0" smtClean="0"/>
              <a:t> tab, in the bottom right corner of the </a:t>
            </a:r>
            <a:r>
              <a:rPr lang="en-US" sz="1200" b="1" dirty="0" smtClean="0"/>
              <a:t>Drawing</a:t>
            </a:r>
            <a:r>
              <a:rPr lang="en-US" sz="1200" dirty="0" smtClean="0"/>
              <a:t> group,</a:t>
            </a:r>
            <a:r>
              <a:rPr lang="en-US" sz="1200" baseline="0" dirty="0" smtClean="0"/>
              <a:t>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Fill</a:t>
            </a:r>
            <a:r>
              <a:rPr lang="en-US" sz="1200" baseline="0" dirty="0" smtClean="0"/>
              <a:t> in the left pane, in the </a:t>
            </a:r>
            <a:r>
              <a:rPr lang="en-US" sz="1200" b="1" baseline="0" dirty="0" smtClean="0"/>
              <a:t>Fill</a:t>
            </a:r>
            <a:r>
              <a:rPr lang="en-US" sz="1200" baseline="0" dirty="0" smtClean="0"/>
              <a:t> pane, click </a:t>
            </a:r>
            <a:r>
              <a:rPr lang="en-US" sz="1200" b="1" baseline="0" dirty="0" smtClean="0"/>
              <a:t>Gradient fill</a:t>
            </a:r>
            <a:r>
              <a:rPr lang="en-US" sz="1200" baseline="0" dirty="0" smtClean="0"/>
              <a:t>, and then do the following:</a:t>
            </a:r>
          </a:p>
          <a:p>
            <a:pPr marL="685800" lvl="1" indent="-228600">
              <a:buFont typeface="Arial" pitchFamily="34" charset="0"/>
              <a:buChar char="•"/>
            </a:pPr>
            <a:r>
              <a:rPr lang="en-US" sz="1200" baseline="0" dirty="0" smtClean="0"/>
              <a:t>In the </a:t>
            </a:r>
            <a:r>
              <a:rPr lang="en-US" sz="1200" b="1" baseline="0" dirty="0" smtClean="0"/>
              <a:t>Type</a:t>
            </a:r>
            <a:r>
              <a:rPr lang="en-US" sz="1200" baseline="0" dirty="0" smtClean="0"/>
              <a:t> list, select </a:t>
            </a:r>
            <a:r>
              <a:rPr lang="en-US" sz="1200" b="1" baseline="0" dirty="0" smtClean="0"/>
              <a:t>Radial</a:t>
            </a:r>
            <a:r>
              <a:rPr lang="en-US" sz="1200" baseline="0" dirty="0" smtClean="0"/>
              <a:t>.</a:t>
            </a:r>
          </a:p>
          <a:p>
            <a:pPr marL="685800" lvl="1" indent="-228600">
              <a:buFont typeface="Arial" pitchFamily="34" charset="0"/>
              <a:buChar char="•"/>
            </a:pPr>
            <a:r>
              <a:rPr lang="en-US" sz="1200" baseline="0" dirty="0" smtClean="0"/>
              <a:t>In the </a:t>
            </a:r>
            <a:r>
              <a:rPr lang="en-US" sz="1200" b="1" baseline="0" dirty="0" smtClean="0"/>
              <a:t>Direction</a:t>
            </a:r>
            <a:r>
              <a:rPr lang="en-US" sz="1200" baseline="0" dirty="0" smtClean="0"/>
              <a:t> list, select </a:t>
            </a:r>
            <a:r>
              <a:rPr lang="en-US" sz="1200" b="1" baseline="0" dirty="0" smtClean="0"/>
              <a:t>From</a:t>
            </a:r>
            <a:r>
              <a:rPr lang="en-US" sz="1200" baseline="0" dirty="0" smtClean="0"/>
              <a:t> </a:t>
            </a:r>
            <a:r>
              <a:rPr lang="en-US" sz="1200" b="1" baseline="0" dirty="0" smtClean="0"/>
              <a:t>Center</a:t>
            </a:r>
            <a:r>
              <a:rPr lang="en-US" sz="1200" baseline="0" dirty="0" smtClean="0"/>
              <a:t> (third option from the left).</a:t>
            </a: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 gradient stop</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 gradient stop</a:t>
            </a:r>
            <a:r>
              <a:rPr lang="en-US" sz="1200" kern="1200" dirty="0" smtClean="0">
                <a:solidFill>
                  <a:schemeClr val="tx1"/>
                </a:solidFill>
                <a:latin typeface="+mn-lt"/>
                <a:ea typeface="+mn-ea"/>
                <a:cs typeface="+mn-cs"/>
              </a:rPr>
              <a:t> until two stops appear in </a:t>
            </a:r>
            <a:r>
              <a:rPr lang="en-US" sz="1200" kern="1200" smtClean="0">
                <a:solidFill>
                  <a:schemeClr val="tx1"/>
                </a:solidFill>
                <a:latin typeface="+mn-lt"/>
                <a:ea typeface="+mn-ea"/>
                <a:cs typeface="+mn-cs"/>
              </a:rPr>
              <a:t>the slider</a:t>
            </a:r>
            <a:endParaRPr lang="en-US" sz="1200" kern="1200" dirty="0" smtClean="0">
              <a:solidFill>
                <a:schemeClr val="tx1"/>
              </a:solidFill>
              <a:latin typeface="+mn-lt"/>
              <a:ea typeface="+mn-ea"/>
              <a:cs typeface="+mn-cs"/>
            </a:endParaRP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first stop in the slider</a:t>
            </a:r>
            <a:r>
              <a:rPr lang="en-US" sz="1200" kern="1200" dirty="0" smtClean="0">
                <a:solidFill>
                  <a:schemeClr val="tx1"/>
                </a:solidFill>
                <a:latin typeface="+mn-lt"/>
                <a:ea typeface="+mn-ea"/>
                <a:cs typeface="+mn-cs"/>
              </a:rPr>
              <a: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b="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White, Background 1 </a:t>
            </a:r>
            <a:r>
              <a:rPr lang="en-US" sz="1200" b="0" baseline="0" dirty="0" smtClean="0">
                <a:solidFill>
                  <a:schemeClr val="accent6"/>
                </a:solidFill>
                <a:latin typeface="+mn-lt"/>
              </a:rPr>
              <a:t>(first row, first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last stop in the slider</a:t>
            </a:r>
            <a:r>
              <a:rPr lang="en-US" sz="1200" kern="1200" dirty="0" smtClean="0">
                <a:solidFill>
                  <a:schemeClr val="tx1"/>
                </a:solidFill>
                <a:latin typeface="+mn-lt"/>
                <a:ea typeface="+mn-ea"/>
                <a:cs typeface="+mn-cs"/>
              </a:rPr>
              <a: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Click the button next to </a:t>
            </a:r>
            <a:r>
              <a:rPr lang="en-US" sz="1200" b="1" dirty="0" smtClean="0"/>
              <a:t>Color</a:t>
            </a:r>
            <a:r>
              <a:rPr lang="en-US" sz="1200" dirty="0" smtClean="0"/>
              <a:t>, </a:t>
            </a:r>
            <a:r>
              <a:rPr lang="en-US" sz="1200" kern="1200" dirty="0" smtClean="0">
                <a:solidFill>
                  <a:schemeClr val="tx1"/>
                </a:solidFill>
                <a:latin typeface="+mn-lt"/>
                <a:ea typeface="+mn-ea"/>
                <a:cs typeface="+mn-cs"/>
              </a:rPr>
              <a:t>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White, Background 2, Darker 25% </a:t>
            </a:r>
            <a:r>
              <a:rPr lang="en-US" sz="1200" b="0" baseline="0" dirty="0" smtClean="0">
                <a:solidFill>
                  <a:schemeClr val="accent6"/>
                </a:solidFill>
                <a:latin typeface="+mn-lt"/>
              </a:rPr>
              <a:t>(fourth row, first option from the left). </a:t>
            </a:r>
            <a:endParaRPr lang="en-US" sz="1200" dirty="0" smtClean="0"/>
          </a:p>
          <a:p>
            <a:pPr marL="228600" indent="-228600">
              <a:buFont typeface="+mj-lt"/>
              <a:buAutoNum type="arabicPeriod"/>
            </a:pPr>
            <a:endParaRPr lang="en-US" sz="1200" dirty="0" smtClean="0"/>
          </a:p>
          <a:p>
            <a:pPr marL="228600" indent="-228600">
              <a:buFont typeface="+mj-lt"/>
              <a:buNone/>
            </a:pPr>
            <a:endParaRPr lang="en-US" sz="1200" dirty="0" smtClean="0"/>
          </a:p>
          <a:p>
            <a:pPr marL="228600" indent="-228600">
              <a:buFont typeface="+mj-lt"/>
              <a:buNone/>
            </a:pPr>
            <a:r>
              <a:rPr lang="en-US" sz="1200" dirty="0" smtClean="0"/>
              <a:t>To</a:t>
            </a:r>
            <a:r>
              <a:rPr lang="en-US" sz="1200" baseline="0" dirty="0" smtClean="0"/>
              <a:t> reproduce the animation effects on this slide, do the following:</a:t>
            </a:r>
            <a:endParaRPr lang="en-US" sz="1200" dirty="0" smtClean="0"/>
          </a:p>
          <a:p>
            <a:pPr marL="228600" indent="-228600">
              <a:buFont typeface="+mj-lt"/>
              <a:buAutoNum type="arabicPeriod"/>
            </a:pPr>
            <a:r>
              <a:rPr lang="en-US" sz="1200" dirty="0" smtClean="0"/>
              <a:t>On the slide, select the SmartArt graphic. On the </a:t>
            </a:r>
            <a:r>
              <a:rPr lang="en-US" sz="1200" b="1" dirty="0" smtClean="0"/>
              <a:t>Animations</a:t>
            </a:r>
            <a:r>
              <a:rPr lang="en-US" sz="1200" dirty="0" smtClean="0"/>
              <a:t> tab, in the </a:t>
            </a:r>
            <a:r>
              <a:rPr lang="en-US" sz="1200" b="1" dirty="0" smtClean="0"/>
              <a:t>Advanced</a:t>
            </a:r>
            <a:r>
              <a:rPr lang="en-US" sz="1200" b="1" baseline="0" dirty="0" smtClean="0"/>
              <a:t> Animation </a:t>
            </a:r>
            <a:r>
              <a:rPr lang="en-US" sz="1200" baseline="0" dirty="0" smtClean="0"/>
              <a:t>group, click </a:t>
            </a:r>
            <a:r>
              <a:rPr lang="en-US" sz="1200" b="1" baseline="0" dirty="0" smtClean="0"/>
              <a:t>Add Animation</a:t>
            </a:r>
            <a:r>
              <a:rPr lang="en-US" sz="1200" baseline="0" dirty="0" smtClean="0"/>
              <a:t>, and then under </a:t>
            </a:r>
            <a:r>
              <a:rPr lang="en-US" sz="1200" b="1" baseline="0" dirty="0" smtClean="0"/>
              <a:t>Entrance</a:t>
            </a:r>
            <a:r>
              <a:rPr lang="en-US" sz="1200" baseline="0" dirty="0" smtClean="0"/>
              <a:t> click </a:t>
            </a:r>
            <a:r>
              <a:rPr lang="en-US" sz="1200" b="1" baseline="0" dirty="0" smtClean="0"/>
              <a:t>Fade</a:t>
            </a:r>
            <a:r>
              <a:rPr lang="en-US" sz="1200" baseline="0" dirty="0" smtClean="0"/>
              <a:t>.</a:t>
            </a:r>
            <a:endParaRPr lang="en-US" sz="1200" dirty="0" smtClean="0"/>
          </a:p>
          <a:p>
            <a:pPr marL="228600" indent="-228600">
              <a:buFont typeface="+mj-lt"/>
              <a:buAutoNum type="arabicPeriod"/>
            </a:pPr>
            <a:r>
              <a:rPr lang="en-US" sz="1200" dirty="0" smtClean="0"/>
              <a:t>Also on</a:t>
            </a:r>
            <a:r>
              <a:rPr lang="en-US" sz="1200" baseline="0" dirty="0" smtClean="0"/>
              <a:t> the </a:t>
            </a:r>
            <a:r>
              <a:rPr lang="en-US" sz="1200" b="1" baseline="0" dirty="0" smtClean="0"/>
              <a:t>Animations</a:t>
            </a:r>
            <a:r>
              <a:rPr lang="en-US" sz="1200" baseline="0" dirty="0" smtClean="0"/>
              <a:t> tab, in the </a:t>
            </a:r>
            <a:r>
              <a:rPr lang="en-US" sz="1200" b="1" baseline="0" dirty="0" smtClean="0"/>
              <a:t>Advanced Animation</a:t>
            </a:r>
            <a:r>
              <a:rPr lang="en-US" sz="1200" baseline="0" dirty="0" smtClean="0"/>
              <a:t> group, click </a:t>
            </a:r>
            <a:r>
              <a:rPr lang="en-US" sz="1200" b="1" baseline="0" dirty="0" smtClean="0"/>
              <a:t>Add Animation</a:t>
            </a:r>
            <a:r>
              <a:rPr lang="en-US" sz="1200" baseline="0" dirty="0" smtClean="0"/>
              <a:t>, and then under </a:t>
            </a:r>
            <a:r>
              <a:rPr lang="en-US" sz="1200" b="1" baseline="0" dirty="0" smtClean="0"/>
              <a:t>Motion Paths </a:t>
            </a:r>
            <a:r>
              <a:rPr lang="en-US" sz="1200" baseline="0" dirty="0" smtClean="0"/>
              <a:t>click </a:t>
            </a:r>
            <a:r>
              <a:rPr lang="en-US" sz="1200" b="1" baseline="0" dirty="0" smtClean="0"/>
              <a:t>Lines</a:t>
            </a:r>
            <a:r>
              <a:rPr lang="en-US" sz="1200" baseline="0" dirty="0" smtClean="0"/>
              <a:t>.</a:t>
            </a:r>
          </a:p>
          <a:p>
            <a:pPr marL="22860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Animation</a:t>
            </a:r>
            <a:r>
              <a:rPr lang="en-US" sz="1200" baseline="0" dirty="0" smtClean="0"/>
              <a:t> group, click </a:t>
            </a:r>
            <a:r>
              <a:rPr lang="en-US" sz="1200" b="1" baseline="0" dirty="0" smtClean="0"/>
              <a:t>Effect Options</a:t>
            </a:r>
            <a:r>
              <a:rPr lang="en-US" sz="1200" baseline="0" dirty="0" smtClean="0"/>
              <a:t>, and then click </a:t>
            </a:r>
            <a:r>
              <a:rPr lang="en-US" sz="1200" b="1" baseline="0" dirty="0" smtClean="0"/>
              <a:t>Right</a:t>
            </a:r>
            <a:r>
              <a:rPr lang="en-US" sz="1200" baseline="0" dirty="0" smtClean="0"/>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slide, right-click the motion path and select </a:t>
            </a:r>
            <a:r>
              <a:rPr lang="en-US" sz="1200" b="1" baseline="0" dirty="0" smtClean="0"/>
              <a:t>Reverse</a:t>
            </a:r>
            <a:r>
              <a:rPr lang="en-US" sz="1200" baseline="0" dirty="0" smtClean="0"/>
              <a:t> </a:t>
            </a:r>
            <a:r>
              <a:rPr lang="en-US" sz="1200" b="1" baseline="0" dirty="0" smtClean="0"/>
              <a:t>Path</a:t>
            </a:r>
            <a:r>
              <a:rPr lang="en-US" sz="1200" baseline="0" dirty="0" smtClean="0"/>
              <a:t> </a:t>
            </a:r>
            <a:r>
              <a:rPr lang="en-US" sz="1200" b="1" baseline="0" dirty="0" smtClean="0"/>
              <a:t>Direction</a:t>
            </a:r>
            <a:r>
              <a:rPr lang="en-US" sz="1200" baseline="0" dirty="0" smtClean="0"/>
              <a: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a:t>
            </a:r>
            <a:r>
              <a:rPr lang="en-US" sz="1200" b="1" baseline="0" dirty="0" smtClean="0"/>
              <a:t>Animations</a:t>
            </a:r>
            <a:r>
              <a:rPr lang="en-US" sz="1200" baseline="0" dirty="0" smtClean="0"/>
              <a:t> tab, in the </a:t>
            </a:r>
            <a:r>
              <a:rPr lang="en-US" sz="1200" b="1" baseline="0" dirty="0" smtClean="0"/>
              <a:t>Advanced Animation </a:t>
            </a:r>
            <a:r>
              <a:rPr lang="en-US" sz="1200" baseline="0" dirty="0" smtClean="0"/>
              <a:t>group, click </a:t>
            </a:r>
            <a:r>
              <a:rPr lang="en-US" sz="1200" b="1" baseline="0" dirty="0" smtClean="0"/>
              <a:t>Animation Pane</a:t>
            </a:r>
            <a:r>
              <a:rPr lang="en-US" sz="1200" baseline="0" dirty="0" smtClean="0"/>
              <a:t>. </a:t>
            </a:r>
            <a:r>
              <a:rPr lang="en-US" sz="1200" dirty="0" smtClean="0"/>
              <a:t>Press and hold CTRL, and select the two effects in the </a:t>
            </a:r>
            <a:r>
              <a:rPr lang="en-US" sz="1200" b="1" dirty="0" smtClean="0"/>
              <a:t>Animation Pane</a:t>
            </a:r>
            <a:r>
              <a:rPr lang="en-US" sz="1200" dirty="0" smtClean="0"/>
              <a:t>.</a:t>
            </a:r>
            <a:r>
              <a:rPr lang="en-US" sz="1200" baseline="0" dirty="0" smtClean="0"/>
              <a:t> Click the arrow to the right of the selected effects and select </a:t>
            </a:r>
            <a:r>
              <a:rPr lang="en-US" sz="1200" b="1" baseline="0" dirty="0" smtClean="0"/>
              <a:t>Effect</a:t>
            </a:r>
            <a:r>
              <a:rPr lang="en-US" sz="1200" baseline="0" dirty="0" smtClean="0"/>
              <a:t> </a:t>
            </a:r>
            <a:r>
              <a:rPr lang="en-US" sz="1200" b="1" baseline="0" dirty="0" smtClean="0"/>
              <a:t>Options</a:t>
            </a:r>
            <a:r>
              <a:rPr lang="en-US" sz="1200" baseline="0" dirty="0" smtClean="0"/>
              <a:t>. In the </a:t>
            </a:r>
            <a:r>
              <a:rPr lang="en-US" sz="1200" b="1" baseline="0" dirty="0" smtClean="0"/>
              <a:t>Effects</a:t>
            </a:r>
            <a:r>
              <a:rPr lang="en-US" sz="1200" baseline="0" dirty="0" smtClean="0"/>
              <a:t> </a:t>
            </a:r>
            <a:r>
              <a:rPr lang="en-US" sz="1200" b="1" baseline="0" dirty="0" smtClean="0"/>
              <a:t>Options</a:t>
            </a:r>
            <a:r>
              <a:rPr lang="en-US" sz="1200" baseline="0" dirty="0" smtClean="0"/>
              <a:t> dialog box, do the following:</a:t>
            </a:r>
          </a:p>
          <a:p>
            <a:pPr marL="1143000" lvl="2" indent="-228600">
              <a:buFont typeface="Arial" pitchFamily="34" charset="0"/>
              <a:buChar char="•"/>
            </a:pPr>
            <a:r>
              <a:rPr lang="en-US" sz="1200" baseline="0" dirty="0" smtClean="0"/>
              <a:t>On the </a:t>
            </a:r>
            <a:r>
              <a:rPr lang="en-US" sz="1200" b="1" baseline="0" dirty="0" smtClean="0"/>
              <a:t>Timing</a:t>
            </a:r>
            <a:r>
              <a:rPr lang="en-US" sz="1200" baseline="0" dirty="0" smtClean="0"/>
              <a:t> tab, in the </a:t>
            </a:r>
            <a:r>
              <a:rPr lang="en-US" sz="1200" b="1" baseline="0" dirty="0" smtClean="0"/>
              <a:t>Duration </a:t>
            </a:r>
            <a:r>
              <a:rPr lang="en-US" sz="1200" b="0" baseline="0" dirty="0" smtClean="0"/>
              <a:t>box</a:t>
            </a:r>
            <a:r>
              <a:rPr lang="en-US" sz="1200" baseline="0" dirty="0" smtClean="0"/>
              <a:t> enter </a:t>
            </a:r>
            <a:r>
              <a:rPr lang="en-US" sz="1200" b="1" baseline="0" dirty="0" smtClean="0"/>
              <a:t>1.00</a:t>
            </a:r>
            <a:r>
              <a:rPr lang="en-US" sz="1200" baseline="0" dirty="0" smtClean="0"/>
              <a:t>.</a:t>
            </a:r>
            <a:endParaRPr lang="en-US" sz="1200" dirty="0" smtClean="0"/>
          </a:p>
          <a:p>
            <a:pPr marL="1143000" lvl="2" indent="-228600">
              <a:buFont typeface="Arial" pitchFamily="34" charset="0"/>
              <a:buChar char="•"/>
            </a:pPr>
            <a:r>
              <a:rPr lang="en-US" sz="1200" baseline="0" dirty="0" smtClean="0"/>
              <a:t>On the </a:t>
            </a:r>
            <a:r>
              <a:rPr lang="en-US" sz="1200" b="1" baseline="0" dirty="0" err="1" smtClean="0"/>
              <a:t>SmartArt</a:t>
            </a:r>
            <a:r>
              <a:rPr lang="en-US" sz="1200" baseline="0" dirty="0" smtClean="0"/>
              <a:t> </a:t>
            </a:r>
            <a:r>
              <a:rPr lang="en-US" sz="1200" b="1" baseline="0" dirty="0" smtClean="0"/>
              <a:t>Animation</a:t>
            </a:r>
            <a:r>
              <a:rPr lang="en-US" sz="1200" baseline="0" dirty="0" smtClean="0"/>
              <a:t> tab, in the </a:t>
            </a:r>
            <a:r>
              <a:rPr lang="en-US" sz="1200" b="1" baseline="0" dirty="0" smtClean="0"/>
              <a:t>Group</a:t>
            </a:r>
            <a:r>
              <a:rPr lang="en-US" sz="1200" baseline="0" dirty="0" smtClean="0"/>
              <a:t> graphic list select </a:t>
            </a:r>
            <a:r>
              <a:rPr lang="en-US" sz="1200" b="1" baseline="0" dirty="0" smtClean="0"/>
              <a:t>One</a:t>
            </a:r>
            <a:r>
              <a:rPr lang="en-US" sz="1200" baseline="0" dirty="0" smtClean="0"/>
              <a:t> </a:t>
            </a:r>
            <a:r>
              <a:rPr lang="en-US" sz="1200" b="1" baseline="0" dirty="0" smtClean="0"/>
              <a:t>by</a:t>
            </a:r>
            <a:r>
              <a:rPr lang="en-US" sz="1200" baseline="0" dirty="0" smtClean="0"/>
              <a:t> </a:t>
            </a:r>
            <a:r>
              <a:rPr lang="en-US" sz="1200" b="1" baseline="0" dirty="0" smtClean="0"/>
              <a:t>one</a:t>
            </a:r>
            <a:r>
              <a:rPr lang="en-US" sz="1200" b="0" baseline="0" dirty="0" smtClean="0"/>
              <a:t>.</a:t>
            </a:r>
          </a:p>
          <a:p>
            <a:pPr marL="1143000" lvl="2" indent="-228600">
              <a:buFont typeface="Arial" pitchFamily="34" charset="0"/>
              <a:buChar char="•"/>
            </a:pPr>
            <a:r>
              <a:rPr lang="en-US" sz="1200" b="0" baseline="0" dirty="0" smtClean="0"/>
              <a:t>Click </a:t>
            </a:r>
            <a:r>
              <a:rPr lang="en-US" sz="1200" b="1" baseline="0" dirty="0" smtClean="0"/>
              <a:t>OK</a:t>
            </a:r>
            <a:r>
              <a:rPr lang="en-US" sz="1200" baseline="0" dirty="0" smtClean="0"/>
              <a:t>. </a:t>
            </a:r>
            <a:endParaRPr lang="en-US" sz="1200" dirty="0" smtClean="0"/>
          </a:p>
          <a:p>
            <a:pPr marL="228600" lvl="0" indent="-228600">
              <a:buFont typeface="+mj-lt"/>
              <a:buAutoNum type="arabicPeriod"/>
            </a:pPr>
            <a:r>
              <a:rPr lang="en-US" sz="1200" dirty="0" smtClean="0"/>
              <a:t>In the </a:t>
            </a:r>
            <a:r>
              <a:rPr lang="en-US" sz="1200" b="1" dirty="0" smtClean="0"/>
              <a:t>Animation Pane</a:t>
            </a:r>
            <a:r>
              <a:rPr lang="en-US" sz="1200" dirty="0" smtClean="0"/>
              <a:t>, click the double arrows under the two effects to show all the effects for all the shapes (16 effects)</a:t>
            </a:r>
            <a:r>
              <a:rPr lang="en-US" sz="1200" baseline="0" dirty="0" smtClean="0"/>
              <a:t>.</a:t>
            </a:r>
          </a:p>
          <a:p>
            <a:pPr marL="228600" lvl="0" indent="-228600">
              <a:buFont typeface="+mj-lt"/>
              <a:buAutoNum type="arabicPeriod"/>
            </a:pPr>
            <a:r>
              <a:rPr lang="en-US" sz="1200" dirty="0" smtClean="0"/>
              <a:t>Press and hold CTRL, and select </a:t>
            </a:r>
            <a:r>
              <a:rPr lang="en-US" sz="1200" baseline="0" dirty="0" smtClean="0"/>
              <a:t>all of the effects in the </a:t>
            </a:r>
            <a:r>
              <a:rPr lang="en-US" sz="1200" b="1" baseline="0" dirty="0" smtClean="0"/>
              <a:t>Animation Pane</a:t>
            </a:r>
            <a:r>
              <a:rPr lang="en-US" sz="1200" baseline="0" dirty="0" smtClean="0"/>
              <a:t>. On the </a:t>
            </a:r>
            <a:r>
              <a:rPr lang="en-US" sz="1200" b="1" baseline="0" dirty="0" smtClean="0"/>
              <a:t>Animations</a:t>
            </a:r>
            <a:r>
              <a:rPr lang="en-US" sz="1200" baseline="0" dirty="0" smtClean="0"/>
              <a:t> tab, in the </a:t>
            </a:r>
            <a:r>
              <a:rPr lang="en-US" sz="1200" b="1" baseline="0" dirty="0" smtClean="0"/>
              <a:t>Timing</a:t>
            </a:r>
            <a:r>
              <a:rPr lang="en-US" sz="1200" baseline="0" dirty="0" smtClean="0"/>
              <a:t> group, in the </a:t>
            </a:r>
            <a:r>
              <a:rPr lang="en-US" sz="1200" b="1" baseline="0" dirty="0" smtClean="0"/>
              <a:t>Start</a:t>
            </a:r>
            <a:r>
              <a:rPr lang="en-US" sz="1200" baseline="0" dirty="0" smtClean="0"/>
              <a:t> list, select </a:t>
            </a:r>
            <a:r>
              <a:rPr lang="en-US" sz="1200" b="1" baseline="0" dirty="0" smtClean="0"/>
              <a:t>With</a:t>
            </a:r>
            <a:r>
              <a:rPr lang="en-US" sz="1200" baseline="0" dirty="0" smtClean="0"/>
              <a:t> </a:t>
            </a:r>
            <a:r>
              <a:rPr lang="en-US" sz="1200" b="1" baseline="0" dirty="0" smtClean="0"/>
              <a:t>Previous</a:t>
            </a:r>
            <a:r>
              <a:rPr lang="en-US" sz="1200" baseline="0" dirty="0" smtClean="0"/>
              <a:t>.</a:t>
            </a:r>
            <a:endParaRPr lang="en-US" sz="1200" dirty="0" smtClean="0"/>
          </a:p>
          <a:p>
            <a:pPr marL="228600" lvl="0" indent="-228600">
              <a:buFont typeface="+mj-lt"/>
              <a:buAutoNum type="arabicPeriod"/>
            </a:pPr>
            <a:r>
              <a:rPr lang="en-US" sz="1200" dirty="0" smtClean="0"/>
              <a:t>Press and hold CTRL, and select the first, third,</a:t>
            </a:r>
            <a:r>
              <a:rPr lang="en-US" sz="1200" baseline="0" dirty="0" smtClean="0"/>
              <a:t> fifth, and seventh effects (fade entrance effects). On the </a:t>
            </a:r>
            <a:r>
              <a:rPr lang="en-US" sz="1200" b="1" baseline="0" dirty="0" smtClean="0"/>
              <a:t>Animations</a:t>
            </a:r>
            <a:r>
              <a:rPr lang="en-US" sz="1200" baseline="0" dirty="0" smtClean="0"/>
              <a:t> tab, do the following:</a:t>
            </a:r>
          </a:p>
          <a:p>
            <a:pPr marL="685800" lvl="1" indent="-228600">
              <a:buFont typeface="Arial" pitchFamily="34" charset="0"/>
              <a:buChar char="•"/>
            </a:pPr>
            <a:r>
              <a:rPr lang="en-US" sz="1200" baseline="0" dirty="0" smtClean="0"/>
              <a:t>In the </a:t>
            </a:r>
            <a:r>
              <a:rPr lang="en-US" sz="1200" b="1" baseline="0" dirty="0" smtClean="0"/>
              <a:t>Advanced</a:t>
            </a:r>
            <a:r>
              <a:rPr lang="en-US" sz="1200" baseline="0" dirty="0" smtClean="0"/>
              <a:t> </a:t>
            </a:r>
            <a:r>
              <a:rPr lang="en-US" sz="1200" b="1" baseline="0" dirty="0" smtClean="0"/>
              <a:t>Animation</a:t>
            </a:r>
            <a:r>
              <a:rPr lang="en-US" sz="1200" baseline="0" dirty="0" smtClean="0"/>
              <a:t> group, click </a:t>
            </a:r>
            <a:r>
              <a:rPr lang="en-US" sz="1200" b="1" baseline="0" dirty="0" smtClean="0"/>
              <a:t>Add Animation</a:t>
            </a:r>
            <a:r>
              <a:rPr lang="en-US" sz="1200" baseline="0" dirty="0" smtClean="0"/>
              <a:t>, and then under </a:t>
            </a:r>
            <a:r>
              <a:rPr lang="en-US" sz="1200" b="1" baseline="0" dirty="0" smtClean="0"/>
              <a:t>Entrance</a:t>
            </a:r>
            <a:r>
              <a:rPr lang="en-US" sz="1200" baseline="0" dirty="0" smtClean="0"/>
              <a:t> click </a:t>
            </a:r>
            <a:r>
              <a:rPr lang="en-US" sz="1200" b="1" baseline="0" dirty="0" smtClean="0"/>
              <a:t>Grow &amp; Turn</a:t>
            </a:r>
            <a:r>
              <a:rPr lang="en-US" sz="1200" baseline="0" dirty="0" smtClean="0"/>
              <a:t>.</a:t>
            </a:r>
          </a:p>
          <a:p>
            <a:pPr marL="685800" lvl="1" indent="-228600">
              <a:buFont typeface="Arial" pitchFamily="34" charset="0"/>
              <a:buChar char="•"/>
            </a:pPr>
            <a:r>
              <a:rPr lang="en-US" sz="1200" baseline="0" dirty="0" smtClean="0"/>
              <a:t>In the </a:t>
            </a:r>
            <a:r>
              <a:rPr lang="en-US" sz="1200" b="1" baseline="0" dirty="0" smtClean="0"/>
              <a:t>Timing</a:t>
            </a:r>
            <a:r>
              <a:rPr lang="en-US" sz="1200" baseline="0" dirty="0" smtClean="0"/>
              <a:t> group, in the </a:t>
            </a:r>
            <a:r>
              <a:rPr lang="en-US" sz="1200" b="1" baseline="0" dirty="0" smtClean="0"/>
              <a:t>Start</a:t>
            </a:r>
            <a:r>
              <a:rPr lang="en-US" sz="1200" baseline="0" dirty="0" smtClean="0"/>
              <a:t> list, select </a:t>
            </a:r>
            <a:r>
              <a:rPr lang="en-US" sz="1200" b="1" baseline="0" dirty="0" smtClean="0"/>
              <a:t>After Previous</a:t>
            </a:r>
            <a:r>
              <a:rPr lang="en-US" sz="1200" baseline="0" dirty="0" smtClean="0"/>
              <a:t>.</a:t>
            </a:r>
          </a:p>
          <a:p>
            <a:pPr marL="228600" lvl="0" indent="-228600">
              <a:buFont typeface="+mj-lt"/>
              <a:buAutoNum type="arabicPeriod"/>
            </a:pPr>
            <a:r>
              <a:rPr lang="en-US" sz="1200" dirty="0" smtClean="0"/>
              <a:t>Press and hold CTRL, and select the ninth, eleventh,</a:t>
            </a:r>
            <a:r>
              <a:rPr lang="en-US" sz="1200" baseline="0" dirty="0" smtClean="0"/>
              <a:t> thirteenth, and fifteenth effects (right motion paths) in the </a:t>
            </a:r>
            <a:r>
              <a:rPr lang="en-US" sz="1200" b="1" baseline="0" dirty="0" smtClean="0"/>
              <a:t>Animation Pane</a:t>
            </a:r>
            <a:r>
              <a:rPr lang="en-US" sz="1200" baseline="0" dirty="0" smtClean="0"/>
              <a:t>. Click the arrow next to the effect and then click </a:t>
            </a:r>
            <a:r>
              <a:rPr lang="en-US" sz="1200" b="1" dirty="0" smtClean="0"/>
              <a:t>Remove</a:t>
            </a:r>
            <a:r>
              <a:rPr lang="en-US" sz="1200" dirty="0" smtClean="0"/>
              <a:t>.</a:t>
            </a:r>
          </a:p>
          <a:p>
            <a:pPr marL="228600" lvl="0" indent="-228600">
              <a:buFont typeface="+mj-lt"/>
              <a:buAutoNum type="arabicPeriod"/>
            </a:pPr>
            <a:r>
              <a:rPr lang="en-US" sz="1200" dirty="0" smtClean="0"/>
              <a:t>Select the ninth effect (right motion path)</a:t>
            </a:r>
            <a:r>
              <a:rPr lang="en-US" sz="1200" baseline="0" dirty="0" smtClean="0"/>
              <a:t> in the </a:t>
            </a:r>
            <a:r>
              <a:rPr lang="en-US" sz="1200" b="1" baseline="0" dirty="0" smtClean="0"/>
              <a:t>Animation Pane</a:t>
            </a:r>
            <a:r>
              <a:rPr lang="en-US" sz="1200" dirty="0" smtClean="0"/>
              <a:t> and drag it before the third effect in the list.</a:t>
            </a:r>
          </a:p>
          <a:p>
            <a:pPr marL="228600" lvl="0" indent="-228600">
              <a:buFont typeface="+mj-lt"/>
              <a:buAutoNum type="arabicPeriod"/>
            </a:pPr>
            <a:r>
              <a:rPr lang="en-US" sz="1200" dirty="0" smtClean="0"/>
              <a:t>Select the tenth</a:t>
            </a:r>
            <a:r>
              <a:rPr lang="en-US" sz="1200" baseline="0" dirty="0" smtClean="0"/>
              <a:t> effect (right motion path) in the </a:t>
            </a:r>
            <a:r>
              <a:rPr lang="en-US" sz="1200" b="1" baseline="0" dirty="0" smtClean="0"/>
              <a:t>Animation Pane</a:t>
            </a:r>
            <a:r>
              <a:rPr lang="en-US" sz="1200" dirty="0" smtClean="0"/>
              <a:t> </a:t>
            </a:r>
            <a:r>
              <a:rPr lang="en-US" sz="1200" baseline="0" dirty="0" smtClean="0"/>
              <a:t> and drag it before the sixth effect in the list.</a:t>
            </a:r>
          </a:p>
          <a:p>
            <a:pPr marL="228600" lvl="0" indent="-228600">
              <a:buFont typeface="+mj-lt"/>
              <a:buAutoNum type="arabicPeriod"/>
            </a:pPr>
            <a:r>
              <a:rPr lang="en-US" sz="1200" baseline="0" dirty="0" smtClean="0"/>
              <a:t>Select the eleventh effect (right motion path) in the </a:t>
            </a:r>
            <a:r>
              <a:rPr lang="en-US" sz="1200" b="1" baseline="0" dirty="0" smtClean="0"/>
              <a:t>Animation Pane</a:t>
            </a:r>
            <a:r>
              <a:rPr lang="en-US" sz="1200" dirty="0" smtClean="0"/>
              <a:t> </a:t>
            </a:r>
            <a:r>
              <a:rPr lang="en-US" sz="1200" baseline="0" dirty="0" smtClean="0"/>
              <a:t>and drag it before the ninth effect in the list.</a:t>
            </a:r>
          </a:p>
          <a:p>
            <a:pPr marL="228600" indent="-228600">
              <a:buFont typeface="+mj-lt"/>
              <a:buNone/>
            </a:pPr>
            <a:endParaRPr lang="en-US" sz="1200" dirty="0" smtClean="0"/>
          </a:p>
          <a:p>
            <a:pPr marL="228600" indent="-228600">
              <a:buFont typeface="+mj-lt"/>
              <a:buNone/>
            </a:pPr>
            <a:endParaRPr lang="en-US" sz="1200" dirty="0" smtClean="0"/>
          </a:p>
          <a:p>
            <a:r>
              <a:rPr lang="en-US" sz="1200" baseline="0" dirty="0" smtClean="0">
                <a:latin typeface="+mn-lt"/>
              </a:rPr>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Right-click the slide background area,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Radial</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From Center </a:t>
            </a:r>
            <a:r>
              <a:rPr lang="en-US" sz="1200" b="0" kern="1200" dirty="0" smtClean="0">
                <a:solidFill>
                  <a:schemeClr val="tx1"/>
                </a:solidFill>
                <a:latin typeface="+mn-lt"/>
                <a:ea typeface="+mn-ea"/>
                <a:cs typeface="+mn-cs"/>
              </a:rPr>
              <a:t>(third option from the left). </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 gradient stop</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 gradient stop</a:t>
            </a:r>
            <a:r>
              <a:rPr lang="en-US" sz="1200" kern="1200" dirty="0" smtClean="0">
                <a:solidFill>
                  <a:schemeClr val="tx1"/>
                </a:solidFill>
                <a:latin typeface="+mn-lt"/>
                <a:ea typeface="+mn-ea"/>
                <a:cs typeface="+mn-cs"/>
              </a:rPr>
              <a:t> until two stops appear in the slider</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a:t>
            </a:r>
            <a:r>
              <a:rPr lang="en-US" sz="1200" b="0" kern="1200" baseline="0" dirty="0" smtClean="0">
                <a:solidFill>
                  <a:schemeClr val="tx1"/>
                </a:solidFill>
                <a:latin typeface="+mn-lt"/>
                <a:ea typeface="+mn-ea"/>
                <a:cs typeface="+mn-cs"/>
              </a:rPr>
              <a:t> first stop in the slider</a:t>
            </a:r>
            <a:r>
              <a:rPr lang="en-US" sz="1200" kern="1200" dirty="0" smtClean="0">
                <a:solidFill>
                  <a:schemeClr val="tx1"/>
                </a:solidFill>
                <a:latin typeface="+mn-lt"/>
                <a:ea typeface="+mn-ea"/>
                <a:cs typeface="+mn-cs"/>
              </a:rPr>
              <a: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33%</a:t>
            </a:r>
            <a:r>
              <a:rPr lang="en-US" sz="1200" b="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White, Background 1 </a:t>
            </a:r>
            <a:r>
              <a:rPr lang="en-US" sz="1200" b="0" baseline="0" dirty="0" smtClean="0">
                <a:solidFill>
                  <a:schemeClr val="accent6"/>
                </a:solidFill>
                <a:latin typeface="+mn-lt"/>
              </a:rPr>
              <a:t>(first row, the first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last stop in the slider</a:t>
            </a:r>
            <a:r>
              <a:rPr lang="en-US" sz="1200" kern="1200" dirty="0" smtClean="0">
                <a:solidFill>
                  <a:schemeClr val="tx1"/>
                </a:solidFill>
                <a:latin typeface="+mn-lt"/>
                <a:ea typeface="+mn-ea"/>
                <a:cs typeface="+mn-cs"/>
              </a:rPr>
              <a: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Click the button next to </a:t>
            </a:r>
            <a:r>
              <a:rPr lang="en-US" sz="1200" b="1" dirty="0" smtClean="0"/>
              <a:t>Color</a:t>
            </a:r>
            <a:r>
              <a:rPr lang="en-US" sz="1200" dirty="0" smtClean="0"/>
              <a:t>, </a:t>
            </a:r>
            <a:r>
              <a:rPr lang="en-US" sz="1200" kern="1200" dirty="0" smtClean="0">
                <a:solidFill>
                  <a:schemeClr val="tx1"/>
                </a:solidFill>
                <a:latin typeface="+mn-lt"/>
                <a:ea typeface="+mn-ea"/>
                <a:cs typeface="+mn-cs"/>
              </a:rPr>
              <a:t>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White, Background 1, Darker 25% </a:t>
            </a:r>
            <a:r>
              <a:rPr lang="en-US" sz="1200" b="0" baseline="0" dirty="0" smtClean="0">
                <a:solidFill>
                  <a:schemeClr val="accent6"/>
                </a:solidFill>
                <a:latin typeface="+mn-lt"/>
              </a:rPr>
              <a:t>(fourth row, first option from the left). </a:t>
            </a:r>
            <a:endParaRPr lang="en-US" sz="1200" dirty="0" smtClean="0"/>
          </a:p>
          <a:p>
            <a:endParaRPr lang="en-US" sz="1200" dirty="0" smtClean="0"/>
          </a:p>
        </p:txBody>
      </p:sp>
      <p:sp>
        <p:nvSpPr>
          <p:cNvPr id="6" name="Slide Image Placeholder 5"/>
          <p:cNvSpPr>
            <a:spLocks noGrp="1" noRot="1" noChangeAspect="1"/>
          </p:cNvSpPr>
          <p:nvPr>
            <p:ph type="sldImg"/>
          </p:nvPr>
        </p:nvSpPr>
        <p:spPr>
          <a:xfrm>
            <a:off x="15875" y="503238"/>
            <a:ext cx="4191000" cy="2359025"/>
          </a:xfrm>
        </p:spPr>
      </p:sp>
    </p:spTree>
    <p:extLst>
      <p:ext uri="{BB962C8B-B14F-4D97-AF65-F5344CB8AC3E}">
        <p14:creationId xmlns:p14="http://schemas.microsoft.com/office/powerpoint/2010/main" val="2317412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1E5021E-38F1-47D0-B769-484DA7C05C94}"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D295A-DA52-4E0E-98BE-57C6ECEC9411}" type="slidenum">
              <a:rPr lang="en-US" smtClean="0"/>
              <a:t>‹#›</a:t>
            </a:fld>
            <a:endParaRPr lang="en-US"/>
          </a:p>
        </p:txBody>
      </p:sp>
    </p:spTree>
    <p:extLst>
      <p:ext uri="{BB962C8B-B14F-4D97-AF65-F5344CB8AC3E}">
        <p14:creationId xmlns:p14="http://schemas.microsoft.com/office/powerpoint/2010/main" val="975577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E5021E-38F1-47D0-B769-484DA7C05C94}"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D295A-DA52-4E0E-98BE-57C6ECEC9411}" type="slidenum">
              <a:rPr lang="en-US" smtClean="0"/>
              <a:t>‹#›</a:t>
            </a:fld>
            <a:endParaRPr lang="en-US"/>
          </a:p>
        </p:txBody>
      </p:sp>
    </p:spTree>
    <p:extLst>
      <p:ext uri="{BB962C8B-B14F-4D97-AF65-F5344CB8AC3E}">
        <p14:creationId xmlns:p14="http://schemas.microsoft.com/office/powerpoint/2010/main" val="3301123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E5021E-38F1-47D0-B769-484DA7C05C94}"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D295A-DA52-4E0E-98BE-57C6ECEC9411}" type="slidenum">
              <a:rPr lang="en-US" smtClean="0"/>
              <a:t>‹#›</a:t>
            </a:fld>
            <a:endParaRPr lang="en-US"/>
          </a:p>
        </p:txBody>
      </p:sp>
    </p:spTree>
    <p:extLst>
      <p:ext uri="{BB962C8B-B14F-4D97-AF65-F5344CB8AC3E}">
        <p14:creationId xmlns:p14="http://schemas.microsoft.com/office/powerpoint/2010/main" val="468870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11BC4FE-949B-4800-9A6D-8FDCE3460213}" type="datetimeFigureOut">
              <a:rPr lang="en-US" smtClean="0">
                <a:solidFill>
                  <a:prstClr val="black">
                    <a:tint val="75000"/>
                  </a:prstClr>
                </a:solidFill>
              </a:rPr>
              <a:pPr/>
              <a:t>3/27/2022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2D08D6B-BADE-474B-B907-EC72E06983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1747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1BC4FE-949B-4800-9A6D-8FDCE3460213}" type="datetimeFigureOut">
              <a:rPr lang="en-US" smtClean="0">
                <a:solidFill>
                  <a:prstClr val="black">
                    <a:tint val="75000"/>
                  </a:prstClr>
                </a:solidFill>
              </a:rPr>
              <a:pPr/>
              <a:t>3/27/2022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2D08D6B-BADE-474B-B907-EC72E06983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74466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1BC4FE-949B-4800-9A6D-8FDCE3460213}" type="datetimeFigureOut">
              <a:rPr lang="en-US" smtClean="0">
                <a:solidFill>
                  <a:prstClr val="black">
                    <a:tint val="75000"/>
                  </a:prstClr>
                </a:solidFill>
              </a:rPr>
              <a:pPr/>
              <a:t>3/27/2022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2D08D6B-BADE-474B-B907-EC72E06983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669528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1BC4FE-949B-4800-9A6D-8FDCE3460213}" type="datetimeFigureOut">
              <a:rPr lang="en-US" smtClean="0">
                <a:solidFill>
                  <a:prstClr val="black">
                    <a:tint val="75000"/>
                  </a:prstClr>
                </a:solidFill>
              </a:rPr>
              <a:pPr/>
              <a:t>3/27/2022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2D08D6B-BADE-474B-B907-EC72E06983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15977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11BC4FE-949B-4800-9A6D-8FDCE3460213}" type="datetimeFigureOut">
              <a:rPr lang="en-US" smtClean="0">
                <a:solidFill>
                  <a:prstClr val="black">
                    <a:tint val="75000"/>
                  </a:prstClr>
                </a:solidFill>
              </a:rPr>
              <a:pPr/>
              <a:t>3/27/2022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C2D08D6B-BADE-474B-B907-EC72E06983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56802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11BC4FE-949B-4800-9A6D-8FDCE3460213}" type="datetimeFigureOut">
              <a:rPr lang="en-US" smtClean="0">
                <a:solidFill>
                  <a:prstClr val="black">
                    <a:tint val="75000"/>
                  </a:prstClr>
                </a:solidFill>
              </a:rPr>
              <a:pPr/>
              <a:t>3/27/2022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C2D08D6B-BADE-474B-B907-EC72E06983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62953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1BC4FE-949B-4800-9A6D-8FDCE3460213}" type="datetimeFigureOut">
              <a:rPr lang="en-US" smtClean="0">
                <a:solidFill>
                  <a:prstClr val="black">
                    <a:tint val="75000"/>
                  </a:prstClr>
                </a:solidFill>
              </a:rPr>
              <a:pPr/>
              <a:t>3/27/2022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C2D08D6B-BADE-474B-B907-EC72E06983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102701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1BC4FE-949B-4800-9A6D-8FDCE3460213}" type="datetimeFigureOut">
              <a:rPr lang="en-US" smtClean="0">
                <a:solidFill>
                  <a:prstClr val="black">
                    <a:tint val="75000"/>
                  </a:prstClr>
                </a:solidFill>
              </a:rPr>
              <a:pPr/>
              <a:t>3/27/2022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2D08D6B-BADE-474B-B907-EC72E06983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76234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E5021E-38F1-47D0-B769-484DA7C05C94}"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D295A-DA52-4E0E-98BE-57C6ECEC9411}" type="slidenum">
              <a:rPr lang="en-US" smtClean="0"/>
              <a:t>‹#›</a:t>
            </a:fld>
            <a:endParaRPr lang="en-US"/>
          </a:p>
        </p:txBody>
      </p:sp>
    </p:spTree>
    <p:extLst>
      <p:ext uri="{BB962C8B-B14F-4D97-AF65-F5344CB8AC3E}">
        <p14:creationId xmlns:p14="http://schemas.microsoft.com/office/powerpoint/2010/main" val="24724486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1BC4FE-949B-4800-9A6D-8FDCE3460213}" type="datetimeFigureOut">
              <a:rPr lang="en-US" smtClean="0">
                <a:solidFill>
                  <a:prstClr val="black">
                    <a:tint val="75000"/>
                  </a:prstClr>
                </a:solidFill>
              </a:rPr>
              <a:pPr/>
              <a:t>3/27/2022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2D08D6B-BADE-474B-B907-EC72E06983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723162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1BC4FE-949B-4800-9A6D-8FDCE3460213}" type="datetimeFigureOut">
              <a:rPr lang="en-US" smtClean="0">
                <a:solidFill>
                  <a:prstClr val="black">
                    <a:tint val="75000"/>
                  </a:prstClr>
                </a:solidFill>
              </a:rPr>
              <a:pPr/>
              <a:t>3/27/2022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2D08D6B-BADE-474B-B907-EC72E06983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235501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1BC4FE-949B-4800-9A6D-8FDCE3460213}" type="datetimeFigureOut">
              <a:rPr lang="en-US" smtClean="0">
                <a:solidFill>
                  <a:prstClr val="black">
                    <a:tint val="75000"/>
                  </a:prstClr>
                </a:solidFill>
              </a:rPr>
              <a:pPr/>
              <a:t>3/27/2022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2D08D6B-BADE-474B-B907-EC72E06983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0323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E5021E-38F1-47D0-B769-484DA7C05C94}"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D295A-DA52-4E0E-98BE-57C6ECEC9411}" type="slidenum">
              <a:rPr lang="en-US" smtClean="0"/>
              <a:t>‹#›</a:t>
            </a:fld>
            <a:endParaRPr lang="en-US"/>
          </a:p>
        </p:txBody>
      </p:sp>
    </p:spTree>
    <p:extLst>
      <p:ext uri="{BB962C8B-B14F-4D97-AF65-F5344CB8AC3E}">
        <p14:creationId xmlns:p14="http://schemas.microsoft.com/office/powerpoint/2010/main" val="3411109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E5021E-38F1-47D0-B769-484DA7C05C94}" type="datetimeFigureOut">
              <a:rPr lang="en-US" smtClean="0"/>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DD295A-DA52-4E0E-98BE-57C6ECEC9411}" type="slidenum">
              <a:rPr lang="en-US" smtClean="0"/>
              <a:t>‹#›</a:t>
            </a:fld>
            <a:endParaRPr lang="en-US"/>
          </a:p>
        </p:txBody>
      </p:sp>
    </p:spTree>
    <p:extLst>
      <p:ext uri="{BB962C8B-B14F-4D97-AF65-F5344CB8AC3E}">
        <p14:creationId xmlns:p14="http://schemas.microsoft.com/office/powerpoint/2010/main" val="3311616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1E5021E-38F1-47D0-B769-484DA7C05C94}" type="datetimeFigureOut">
              <a:rPr lang="en-US" smtClean="0"/>
              <a:t>3/27/2022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DD295A-DA52-4E0E-98BE-57C6ECEC9411}" type="slidenum">
              <a:rPr lang="en-US" smtClean="0"/>
              <a:t>‹#›</a:t>
            </a:fld>
            <a:endParaRPr lang="en-US"/>
          </a:p>
        </p:txBody>
      </p:sp>
    </p:spTree>
    <p:extLst>
      <p:ext uri="{BB962C8B-B14F-4D97-AF65-F5344CB8AC3E}">
        <p14:creationId xmlns:p14="http://schemas.microsoft.com/office/powerpoint/2010/main" val="3840843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1E5021E-38F1-47D0-B769-484DA7C05C94}" type="datetimeFigureOut">
              <a:rPr lang="en-US" smtClean="0"/>
              <a:t>3/27/2022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DD295A-DA52-4E0E-98BE-57C6ECEC9411}" type="slidenum">
              <a:rPr lang="en-US" smtClean="0"/>
              <a:t>‹#›</a:t>
            </a:fld>
            <a:endParaRPr lang="en-US"/>
          </a:p>
        </p:txBody>
      </p:sp>
    </p:spTree>
    <p:extLst>
      <p:ext uri="{BB962C8B-B14F-4D97-AF65-F5344CB8AC3E}">
        <p14:creationId xmlns:p14="http://schemas.microsoft.com/office/powerpoint/2010/main" val="2050520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E5021E-38F1-47D0-B769-484DA7C05C94}" type="datetimeFigureOut">
              <a:rPr lang="en-US" smtClean="0"/>
              <a:t>3/27/2022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DD295A-DA52-4E0E-98BE-57C6ECEC9411}" type="slidenum">
              <a:rPr lang="en-US" smtClean="0"/>
              <a:t>‹#›</a:t>
            </a:fld>
            <a:endParaRPr lang="en-US"/>
          </a:p>
        </p:txBody>
      </p:sp>
    </p:spTree>
    <p:extLst>
      <p:ext uri="{BB962C8B-B14F-4D97-AF65-F5344CB8AC3E}">
        <p14:creationId xmlns:p14="http://schemas.microsoft.com/office/powerpoint/2010/main" val="3113334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E5021E-38F1-47D0-B769-484DA7C05C94}" type="datetimeFigureOut">
              <a:rPr lang="en-US" smtClean="0"/>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DD295A-DA52-4E0E-98BE-57C6ECEC9411}" type="slidenum">
              <a:rPr lang="en-US" smtClean="0"/>
              <a:t>‹#›</a:t>
            </a:fld>
            <a:endParaRPr lang="en-US"/>
          </a:p>
        </p:txBody>
      </p:sp>
    </p:spTree>
    <p:extLst>
      <p:ext uri="{BB962C8B-B14F-4D97-AF65-F5344CB8AC3E}">
        <p14:creationId xmlns:p14="http://schemas.microsoft.com/office/powerpoint/2010/main" val="3849583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E5021E-38F1-47D0-B769-484DA7C05C94}" type="datetimeFigureOut">
              <a:rPr lang="en-US" smtClean="0"/>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DD295A-DA52-4E0E-98BE-57C6ECEC9411}" type="slidenum">
              <a:rPr lang="en-US" smtClean="0"/>
              <a:t>‹#›</a:t>
            </a:fld>
            <a:endParaRPr lang="en-US"/>
          </a:p>
        </p:txBody>
      </p:sp>
    </p:spTree>
    <p:extLst>
      <p:ext uri="{BB962C8B-B14F-4D97-AF65-F5344CB8AC3E}">
        <p14:creationId xmlns:p14="http://schemas.microsoft.com/office/powerpoint/2010/main" val="3813586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E5021E-38F1-47D0-B769-484DA7C05C94}" type="datetimeFigureOut">
              <a:rPr lang="en-US" smtClean="0"/>
              <a:t>3/27/2022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DD295A-DA52-4E0E-98BE-57C6ECEC9411}" type="slidenum">
              <a:rPr lang="en-US" smtClean="0"/>
              <a:t>‹#›</a:t>
            </a:fld>
            <a:endParaRPr lang="en-US"/>
          </a:p>
        </p:txBody>
      </p:sp>
    </p:spTree>
    <p:extLst>
      <p:ext uri="{BB962C8B-B14F-4D97-AF65-F5344CB8AC3E}">
        <p14:creationId xmlns:p14="http://schemas.microsoft.com/office/powerpoint/2010/main" val="312650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1BC4FE-949B-4800-9A6D-8FDCE3460213}" type="datetimeFigureOut">
              <a:rPr lang="en-US" smtClean="0">
                <a:solidFill>
                  <a:prstClr val="black">
                    <a:tint val="75000"/>
                  </a:prstClr>
                </a:solidFill>
              </a:rPr>
              <a:pPr/>
              <a:t>3/27/2022</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D08D6B-BADE-474B-B907-EC72E06983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034679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91440"/>
            <a:ext cx="12192000" cy="6683433"/>
          </a:xfrm>
          <a:prstGeom prst="rect">
            <a:avLst/>
          </a:prstGeom>
          <a:solidFill>
            <a:srgbClr val="00B0F0"/>
          </a:solidFill>
        </p:spPr>
        <p:txBody>
          <a:bodyPr wrap="square" rtlCol="0">
            <a:spAutoFit/>
          </a:bodyPr>
          <a:lstStyle/>
          <a:p>
            <a:endParaRPr lang="en-US" dirty="0"/>
          </a:p>
        </p:txBody>
      </p:sp>
    </p:spTree>
    <p:extLst>
      <p:ext uri="{BB962C8B-B14F-4D97-AF65-F5344CB8AC3E}">
        <p14:creationId xmlns:p14="http://schemas.microsoft.com/office/powerpoint/2010/main" val="13242222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416" y="0"/>
            <a:ext cx="1898277" cy="553357"/>
          </a:xfrm>
          <a:prstGeom prst="rect">
            <a:avLst/>
          </a:prstGeom>
        </p:spPr>
        <p:txBody>
          <a:bodyPr wrap="none">
            <a:spAutoFit/>
          </a:bodyPr>
          <a:lstStyle/>
          <a:p>
            <a:pPr algn="just">
              <a:lnSpc>
                <a:spcPct val="107000"/>
              </a:lnSpc>
              <a:spcAft>
                <a:spcPts val="800"/>
              </a:spcAft>
            </a:pPr>
            <a:r>
              <a:rPr lang="en-US" sz="2800" b="1" dirty="0" smtClean="0">
                <a:latin typeface="Algerian" panose="04020705040A02060702" pitchFamily="82" charset="0"/>
                <a:ea typeface="SimSun" panose="02010600030101010101" pitchFamily="2" charset="-122"/>
                <a:cs typeface="Times New Roman" panose="02020603050405020304" pitchFamily="18" charset="0"/>
              </a:rPr>
              <a:t>Cont.……. </a:t>
            </a:r>
            <a:endParaRPr lang="en-US" sz="2400" dirty="0">
              <a:effectLst/>
              <a:latin typeface="Algerian" panose="04020705040A02060702" pitchFamily="82" charset="0"/>
              <a:ea typeface="SimSun" panose="02010600030101010101" pitchFamily="2" charset="-122"/>
              <a:cs typeface="Times New Roman" panose="02020603050405020304" pitchFamily="18" charset="0"/>
            </a:endParaRPr>
          </a:p>
        </p:txBody>
      </p:sp>
      <p:sp>
        <p:nvSpPr>
          <p:cNvPr id="3" name="Rectangle 2"/>
          <p:cNvSpPr/>
          <p:nvPr/>
        </p:nvSpPr>
        <p:spPr>
          <a:xfrm>
            <a:off x="151416" y="553357"/>
            <a:ext cx="11885413" cy="5021952"/>
          </a:xfrm>
          <a:prstGeom prst="rect">
            <a:avLst/>
          </a:prstGeom>
          <a:ln w="57150" cmpd="thickThin">
            <a:solidFill>
              <a:schemeClr val="accent1"/>
            </a:solidFill>
          </a:ln>
        </p:spPr>
        <p:txBody>
          <a:bodyPr wrap="square">
            <a:spAutoFit/>
          </a:bodyPr>
          <a:lstStyle/>
          <a:p>
            <a:pPr algn="just">
              <a:lnSpc>
                <a:spcPct val="107000"/>
              </a:lnSpc>
              <a:spcAft>
                <a:spcPts val="800"/>
              </a:spcAft>
            </a:pPr>
            <a:r>
              <a:rPr lang="en-US" sz="2400" b="1" dirty="0" err="1">
                <a:latin typeface="Algerian" panose="04020705040A02060702" pitchFamily="82" charset="0"/>
                <a:ea typeface="SimSun" panose="02010600030101010101" pitchFamily="2" charset="-122"/>
                <a:cs typeface="Times New Roman" panose="02020603050405020304" pitchFamily="18" charset="0"/>
              </a:rPr>
              <a:t>Kipat</a:t>
            </a:r>
            <a:r>
              <a:rPr lang="en-US" sz="2400" b="1" dirty="0">
                <a:latin typeface="Algerian" panose="04020705040A02060702" pitchFamily="82" charset="0"/>
                <a:ea typeface="SimSun" panose="02010600030101010101" pitchFamily="2" charset="-122"/>
                <a:cs typeface="Times New Roman" panose="02020603050405020304" pitchFamily="18" charset="0"/>
              </a:rPr>
              <a:t> </a:t>
            </a:r>
            <a:endParaRPr lang="en-US" b="1" dirty="0">
              <a:latin typeface="Calibri" panose="020F0502020204030204" pitchFamily="34" charset="0"/>
              <a:ea typeface="SimSun" panose="02010600030101010101" pitchFamily="2" charset="-122"/>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
            </a:pPr>
            <a:r>
              <a:rPr lang="en-US" sz="2000" b="1" dirty="0" err="1">
                <a:latin typeface="Times New Roman" panose="02020603050405020304" pitchFamily="18" charset="0"/>
                <a:ea typeface="SimSun" panose="02010600030101010101" pitchFamily="2" charset="-122"/>
                <a:cs typeface="Times New Roman" panose="02020603050405020304" pitchFamily="18" charset="0"/>
              </a:rPr>
              <a:t>Kipat</a:t>
            </a:r>
            <a:r>
              <a:rPr lang="en-US" sz="2000" b="1" dirty="0">
                <a:latin typeface="Times New Roman" panose="02020603050405020304" pitchFamily="18" charset="0"/>
                <a:ea typeface="SimSun" panose="02010600030101010101" pitchFamily="2" charset="-122"/>
                <a:cs typeface="Times New Roman" panose="02020603050405020304" pitchFamily="18" charset="0"/>
              </a:rPr>
              <a:t> system </a:t>
            </a:r>
            <a:r>
              <a:rPr lang="en-US" sz="2000" dirty="0">
                <a:latin typeface="Times New Roman" panose="02020603050405020304" pitchFamily="18" charset="0"/>
                <a:ea typeface="SimSun" panose="02010600030101010101" pitchFamily="2" charset="-122"/>
                <a:cs typeface="Times New Roman" panose="02020603050405020304" pitchFamily="18" charset="0"/>
              </a:rPr>
              <a:t>is essentially a form of communal tenure and certain ethnic groups are permitted to own land. The most </a:t>
            </a:r>
            <a:r>
              <a:rPr lang="en-US" sz="2000" b="1" dirty="0">
                <a:latin typeface="Times New Roman" panose="02020603050405020304" pitchFamily="18" charset="0"/>
                <a:ea typeface="SimSun" panose="02010600030101010101" pitchFamily="2" charset="-122"/>
                <a:cs typeface="Times New Roman" panose="02020603050405020304" pitchFamily="18" charset="0"/>
              </a:rPr>
              <a:t>prominent groups </a:t>
            </a:r>
            <a:r>
              <a:rPr lang="en-US" sz="2000" dirty="0">
                <a:latin typeface="Times New Roman" panose="02020603050405020304" pitchFamily="18" charset="0"/>
                <a:ea typeface="SimSun" panose="02010600030101010101" pitchFamily="2" charset="-122"/>
                <a:cs typeface="Times New Roman" panose="02020603050405020304" pitchFamily="18" charset="0"/>
              </a:rPr>
              <a:t>are </a:t>
            </a:r>
            <a:r>
              <a:rPr lang="en-US" sz="2000" b="1" dirty="0">
                <a:latin typeface="Times New Roman" panose="02020603050405020304" pitchFamily="18" charset="0"/>
                <a:ea typeface="SimSun" panose="02010600030101010101" pitchFamily="2" charset="-122"/>
                <a:cs typeface="Times New Roman" panose="02020603050405020304" pitchFamily="18" charset="0"/>
              </a:rPr>
              <a:t>from </a:t>
            </a:r>
            <a:r>
              <a:rPr lang="en-US" sz="2000" b="1" dirty="0" err="1">
                <a:latin typeface="Times New Roman" panose="02020603050405020304" pitchFamily="18" charset="0"/>
                <a:ea typeface="SimSun" panose="02010600030101010101" pitchFamily="2" charset="-122"/>
                <a:cs typeface="Times New Roman" panose="02020603050405020304" pitchFamily="18" charset="0"/>
              </a:rPr>
              <a:t>Limbus</a:t>
            </a:r>
            <a:r>
              <a:rPr lang="en-US" sz="2000" b="1" dirty="0">
                <a:latin typeface="Times New Roman" panose="02020603050405020304" pitchFamily="18" charset="0"/>
                <a:ea typeface="SimSun" panose="02010600030101010101" pitchFamily="2" charset="-122"/>
                <a:cs typeface="Times New Roman" panose="02020603050405020304" pitchFamily="18" charset="0"/>
              </a:rPr>
              <a:t> of </a:t>
            </a:r>
            <a:r>
              <a:rPr lang="en-US" sz="2000" b="1" dirty="0" err="1">
                <a:latin typeface="Times New Roman" panose="02020603050405020304" pitchFamily="18" charset="0"/>
                <a:ea typeface="SimSun" panose="02010600030101010101" pitchFamily="2" charset="-122"/>
                <a:cs typeface="Times New Roman" panose="02020603050405020304" pitchFamily="18" charset="0"/>
              </a:rPr>
              <a:t>Dhankuta</a:t>
            </a:r>
            <a:r>
              <a:rPr lang="en-US" sz="2000" b="1" dirty="0">
                <a:latin typeface="Times New Roman" panose="02020603050405020304" pitchFamily="18" charset="0"/>
                <a:ea typeface="SimSun" panose="02010600030101010101" pitchFamily="2" charset="-122"/>
                <a:cs typeface="Times New Roman" panose="02020603050405020304" pitchFamily="18" charset="0"/>
              </a:rPr>
              <a:t> and </a:t>
            </a:r>
            <a:r>
              <a:rPr lang="en-US" sz="2000" b="1" dirty="0" err="1">
                <a:latin typeface="Times New Roman" panose="02020603050405020304" pitchFamily="18" charset="0"/>
                <a:ea typeface="SimSun" panose="02010600030101010101" pitchFamily="2" charset="-122"/>
                <a:cs typeface="Times New Roman" panose="02020603050405020304" pitchFamily="18" charset="0"/>
              </a:rPr>
              <a:t>Ilam</a:t>
            </a:r>
            <a:r>
              <a:rPr lang="en-US" sz="2000" dirty="0">
                <a:latin typeface="Times New Roman" panose="02020603050405020304" pitchFamily="18" charset="0"/>
                <a:ea typeface="SimSun" panose="02010600030101010101" pitchFamily="2" charset="-122"/>
                <a:cs typeface="Times New Roman" panose="02020603050405020304" pitchFamily="18" charset="0"/>
              </a:rPr>
              <a:t>. </a:t>
            </a:r>
            <a:endParaRPr lang="en-US" sz="2000" dirty="0" smtClean="0">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
            </a:pPr>
            <a:r>
              <a:rPr lang="en-US" sz="2000" dirty="0" smtClean="0">
                <a:latin typeface="Times New Roman" panose="02020603050405020304" pitchFamily="18" charset="0"/>
                <a:ea typeface="SimSun" panose="02010600030101010101" pitchFamily="2" charset="-122"/>
                <a:cs typeface="Times New Roman" panose="02020603050405020304" pitchFamily="18" charset="0"/>
              </a:rPr>
              <a:t>The </a:t>
            </a:r>
            <a:r>
              <a:rPr lang="en-US" sz="2000" dirty="0">
                <a:latin typeface="Times New Roman" panose="02020603050405020304" pitchFamily="18" charset="0"/>
                <a:ea typeface="SimSun" panose="02010600030101010101" pitchFamily="2" charset="-122"/>
                <a:cs typeface="Times New Roman" panose="02020603050405020304" pitchFamily="18" charset="0"/>
              </a:rPr>
              <a:t>subgroups are </a:t>
            </a:r>
            <a:r>
              <a:rPr lang="en-US" sz="2000" b="1" dirty="0" err="1">
                <a:latin typeface="Times New Roman" panose="02020603050405020304" pitchFamily="18" charset="0"/>
                <a:ea typeface="SimSun" panose="02010600030101010101" pitchFamily="2" charset="-122"/>
                <a:cs typeface="Times New Roman" panose="02020603050405020304" pitchFamily="18" charset="0"/>
              </a:rPr>
              <a:t>Yakha</a:t>
            </a:r>
            <a:r>
              <a:rPr lang="en-US" sz="2000" b="1" dirty="0">
                <a:latin typeface="Times New Roman" panose="02020603050405020304" pitchFamily="18" charset="0"/>
                <a:ea typeface="SimSun" panose="02010600030101010101" pitchFamily="2" charset="-122"/>
                <a:cs typeface="Times New Roman" panose="02020603050405020304" pitchFamily="18" charset="0"/>
              </a:rPr>
              <a:t>, </a:t>
            </a:r>
            <a:r>
              <a:rPr lang="en-US" sz="2000" dirty="0">
                <a:latin typeface="Times New Roman" panose="02020603050405020304" pitchFamily="18" charset="0"/>
                <a:ea typeface="SimSun" panose="02010600030101010101" pitchFamily="2" charset="-122"/>
                <a:cs typeface="Times New Roman" panose="02020603050405020304" pitchFamily="18" charset="0"/>
              </a:rPr>
              <a:t>the </a:t>
            </a:r>
            <a:r>
              <a:rPr lang="en-US" sz="2000" b="1" dirty="0" err="1">
                <a:latin typeface="Times New Roman" panose="02020603050405020304" pitchFamily="18" charset="0"/>
                <a:ea typeface="SimSun" panose="02010600030101010101" pitchFamily="2" charset="-122"/>
                <a:cs typeface="Times New Roman" panose="02020603050405020304" pitchFamily="18" charset="0"/>
              </a:rPr>
              <a:t>Athapriya</a:t>
            </a:r>
            <a:r>
              <a:rPr lang="en-US" sz="2000" b="1" dirty="0">
                <a:latin typeface="Times New Roman" panose="02020603050405020304" pitchFamily="18" charset="0"/>
                <a:ea typeface="SimSun" panose="02010600030101010101" pitchFamily="2" charset="-122"/>
                <a:cs typeface="Times New Roman" panose="02020603050405020304" pitchFamily="18" charset="0"/>
              </a:rPr>
              <a:t>, </a:t>
            </a:r>
            <a:r>
              <a:rPr lang="en-US" sz="2000" dirty="0">
                <a:latin typeface="Times New Roman" panose="02020603050405020304" pitchFamily="18" charset="0"/>
                <a:ea typeface="SimSun" panose="02010600030101010101" pitchFamily="2" charset="-122"/>
                <a:cs typeface="Times New Roman" panose="02020603050405020304" pitchFamily="18" charset="0"/>
              </a:rPr>
              <a:t>the </a:t>
            </a:r>
            <a:r>
              <a:rPr lang="en-US" sz="2000" b="1" dirty="0" err="1">
                <a:latin typeface="Times New Roman" panose="02020603050405020304" pitchFamily="18" charset="0"/>
                <a:ea typeface="SimSun" panose="02010600030101010101" pitchFamily="2" charset="-122"/>
                <a:cs typeface="Times New Roman" panose="02020603050405020304" pitchFamily="18" charset="0"/>
              </a:rPr>
              <a:t>Bhote</a:t>
            </a:r>
            <a:r>
              <a:rPr lang="en-US" sz="2000" b="1" dirty="0">
                <a:latin typeface="Times New Roman" panose="02020603050405020304" pitchFamily="18" charset="0"/>
                <a:ea typeface="SimSun" panose="02010600030101010101" pitchFamily="2" charset="-122"/>
                <a:cs typeface="Times New Roman" panose="02020603050405020304" pitchFamily="18" charset="0"/>
              </a:rPr>
              <a:t>, </a:t>
            </a:r>
            <a:r>
              <a:rPr lang="en-US" sz="2000" dirty="0">
                <a:latin typeface="Times New Roman" panose="02020603050405020304" pitchFamily="18" charset="0"/>
                <a:ea typeface="SimSun" panose="02010600030101010101" pitchFamily="2" charset="-122"/>
                <a:cs typeface="Times New Roman" panose="02020603050405020304" pitchFamily="18" charset="0"/>
              </a:rPr>
              <a:t>the </a:t>
            </a:r>
            <a:r>
              <a:rPr lang="en-US" sz="2000" b="1" dirty="0" err="1">
                <a:latin typeface="Times New Roman" panose="02020603050405020304" pitchFamily="18" charset="0"/>
                <a:ea typeface="SimSun" panose="02010600030101010101" pitchFamily="2" charset="-122"/>
                <a:cs typeface="Times New Roman" panose="02020603050405020304" pitchFamily="18" charset="0"/>
              </a:rPr>
              <a:t>Majhiya</a:t>
            </a:r>
            <a:r>
              <a:rPr lang="en-US" sz="2000" dirty="0">
                <a:latin typeface="Times New Roman" panose="02020603050405020304" pitchFamily="18" charset="0"/>
                <a:ea typeface="SimSun" panose="02010600030101010101" pitchFamily="2" charset="-122"/>
                <a:cs typeface="Times New Roman" panose="02020603050405020304" pitchFamily="18" charset="0"/>
              </a:rPr>
              <a:t> and the </a:t>
            </a:r>
            <a:r>
              <a:rPr lang="en-US" sz="2000" b="1" dirty="0" err="1">
                <a:latin typeface="Times New Roman" panose="02020603050405020304" pitchFamily="18" charset="0"/>
                <a:ea typeface="SimSun" panose="02010600030101010101" pitchFamily="2" charset="-122"/>
                <a:cs typeface="Times New Roman" panose="02020603050405020304" pitchFamily="18" charset="0"/>
              </a:rPr>
              <a:t>Tamangs</a:t>
            </a:r>
            <a:r>
              <a:rPr lang="en-US" sz="2000" b="1" dirty="0">
                <a:latin typeface="Times New Roman" panose="02020603050405020304" pitchFamily="18" charset="0"/>
                <a:ea typeface="SimSun" panose="02010600030101010101" pitchFamily="2" charset="-122"/>
                <a:cs typeface="Times New Roman" panose="02020603050405020304" pitchFamily="18" charset="0"/>
              </a:rPr>
              <a:t>. </a:t>
            </a:r>
            <a:r>
              <a:rPr lang="en-US" sz="2000" dirty="0">
                <a:latin typeface="Times New Roman" panose="02020603050405020304" pitchFamily="18" charset="0"/>
                <a:ea typeface="SimSun" panose="02010600030101010101" pitchFamily="2" charset="-122"/>
                <a:cs typeface="Times New Roman" panose="02020603050405020304" pitchFamily="18" charset="0"/>
              </a:rPr>
              <a:t>This </a:t>
            </a:r>
            <a:r>
              <a:rPr lang="en-US" sz="2000" dirty="0" err="1">
                <a:latin typeface="Times New Roman" panose="02020603050405020304" pitchFamily="18" charset="0"/>
                <a:ea typeface="SimSun" panose="02010600030101010101" pitchFamily="2" charset="-122"/>
                <a:cs typeface="Times New Roman" panose="02020603050405020304" pitchFamily="18" charset="0"/>
              </a:rPr>
              <a:t>Kipat</a:t>
            </a:r>
            <a:r>
              <a:rPr lang="en-US" sz="2000" dirty="0">
                <a:latin typeface="Times New Roman" panose="02020603050405020304" pitchFamily="18" charset="0"/>
                <a:ea typeface="SimSun" panose="02010600030101010101" pitchFamily="2" charset="-122"/>
                <a:cs typeface="Times New Roman" panose="02020603050405020304" pitchFamily="18" charset="0"/>
              </a:rPr>
              <a:t> system is also found in East No. </a:t>
            </a:r>
            <a:r>
              <a:rPr lang="en-US" sz="2000" b="1" dirty="0">
                <a:latin typeface="Times New Roman" panose="02020603050405020304" pitchFamily="18" charset="0"/>
                <a:ea typeface="SimSun" panose="02010600030101010101" pitchFamily="2" charset="-122"/>
                <a:cs typeface="Times New Roman" panose="02020603050405020304" pitchFamily="18" charset="0"/>
              </a:rPr>
              <a:t>1 and 2 districts</a:t>
            </a:r>
            <a:r>
              <a:rPr lang="en-US" sz="2000" dirty="0">
                <a:latin typeface="Times New Roman" panose="02020603050405020304" pitchFamily="18" charset="0"/>
                <a:ea typeface="SimSun" panose="02010600030101010101" pitchFamily="2" charset="-122"/>
                <a:cs typeface="Times New Roman" panose="02020603050405020304" pitchFamily="18" charset="0"/>
              </a:rPr>
              <a:t>, </a:t>
            </a:r>
            <a:r>
              <a:rPr lang="en-US" sz="2000" b="1" dirty="0" err="1">
                <a:latin typeface="Times New Roman" panose="02020603050405020304" pitchFamily="18" charset="0"/>
                <a:ea typeface="SimSun" panose="02010600030101010101" pitchFamily="2" charset="-122"/>
                <a:cs typeface="Times New Roman" panose="02020603050405020304" pitchFamily="18" charset="0"/>
              </a:rPr>
              <a:t>Palpa</a:t>
            </a:r>
            <a:r>
              <a:rPr lang="en-US" sz="2000" b="1" dirty="0">
                <a:latin typeface="Times New Roman" panose="02020603050405020304" pitchFamily="18" charset="0"/>
                <a:ea typeface="SimSun" panose="02010600030101010101" pitchFamily="2" charset="-122"/>
                <a:cs typeface="Times New Roman" panose="02020603050405020304" pitchFamily="18" charset="0"/>
              </a:rPr>
              <a:t>, </a:t>
            </a:r>
            <a:r>
              <a:rPr lang="en-US" sz="2000" b="1" dirty="0" err="1">
                <a:latin typeface="Times New Roman" panose="02020603050405020304" pitchFamily="18" charset="0"/>
                <a:ea typeface="SimSun" panose="02010600030101010101" pitchFamily="2" charset="-122"/>
                <a:cs typeface="Times New Roman" panose="02020603050405020304" pitchFamily="18" charset="0"/>
              </a:rPr>
              <a:t>Accham</a:t>
            </a:r>
            <a:r>
              <a:rPr lang="en-US" sz="2000" b="1" dirty="0">
                <a:latin typeface="Times New Roman" panose="02020603050405020304" pitchFamily="18" charset="0"/>
                <a:ea typeface="SimSun" panose="02010600030101010101" pitchFamily="2" charset="-122"/>
                <a:cs typeface="Times New Roman" panose="02020603050405020304" pitchFamily="18" charset="0"/>
              </a:rPr>
              <a:t> and </a:t>
            </a:r>
            <a:r>
              <a:rPr lang="en-US" sz="2000" b="1" dirty="0" err="1">
                <a:latin typeface="Times New Roman" panose="02020603050405020304" pitchFamily="18" charset="0"/>
                <a:ea typeface="SimSun" panose="02010600030101010101" pitchFamily="2" charset="-122"/>
                <a:cs typeface="Times New Roman" panose="02020603050405020304" pitchFamily="18" charset="0"/>
              </a:rPr>
              <a:t>Dailekh</a:t>
            </a:r>
            <a:r>
              <a:rPr lang="en-US" sz="2000" dirty="0">
                <a:latin typeface="Times New Roman" panose="02020603050405020304" pitchFamily="18" charset="0"/>
                <a:ea typeface="SimSun" panose="02010600030101010101" pitchFamily="2" charset="-122"/>
                <a:cs typeface="Times New Roman" panose="02020603050405020304" pitchFamily="18" charset="0"/>
              </a:rPr>
              <a:t>. </a:t>
            </a:r>
            <a:endParaRPr lang="en-US" sz="2000" dirty="0" smtClean="0">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
            </a:pPr>
            <a:r>
              <a:rPr lang="en-US" sz="2000" b="1" dirty="0" err="1" smtClean="0">
                <a:latin typeface="Times New Roman" panose="02020603050405020304" pitchFamily="18" charset="0"/>
                <a:ea typeface="SimSun" panose="02010600030101010101" pitchFamily="2" charset="-122"/>
                <a:cs typeface="Times New Roman" panose="02020603050405020304" pitchFamily="18" charset="0"/>
              </a:rPr>
              <a:t>Kipat</a:t>
            </a:r>
            <a:r>
              <a:rPr lang="en-US" sz="2000" b="1" dirty="0" smtClean="0">
                <a:latin typeface="Times New Roman" panose="02020603050405020304" pitchFamily="18" charset="0"/>
                <a:ea typeface="SimSun" panose="02010600030101010101" pitchFamily="2" charset="-122"/>
                <a:cs typeface="Times New Roman" panose="02020603050405020304" pitchFamily="18" charset="0"/>
              </a:rPr>
              <a:t> </a:t>
            </a:r>
            <a:r>
              <a:rPr lang="en-US" sz="2000" b="1" dirty="0">
                <a:latin typeface="Times New Roman" panose="02020603050405020304" pitchFamily="18" charset="0"/>
                <a:ea typeface="SimSun" panose="02010600030101010101" pitchFamily="2" charset="-122"/>
                <a:cs typeface="Times New Roman" panose="02020603050405020304" pitchFamily="18" charset="0"/>
              </a:rPr>
              <a:t>land can not be </a:t>
            </a:r>
            <a:r>
              <a:rPr lang="en-US" sz="2000" b="1" dirty="0" smtClean="0">
                <a:latin typeface="Times New Roman" panose="02020603050405020304" pitchFamily="18" charset="0"/>
                <a:ea typeface="SimSun" panose="02010600030101010101" pitchFamily="2" charset="-122"/>
                <a:cs typeface="Times New Roman" panose="02020603050405020304" pitchFamily="18" charset="0"/>
              </a:rPr>
              <a:t>isolated </a:t>
            </a:r>
            <a:r>
              <a:rPr lang="en-US" sz="2000" b="1" dirty="0">
                <a:latin typeface="Times New Roman" panose="02020603050405020304" pitchFamily="18" charset="0"/>
                <a:ea typeface="SimSun" panose="02010600030101010101" pitchFamily="2" charset="-122"/>
                <a:cs typeface="Times New Roman" panose="02020603050405020304" pitchFamily="18" charset="0"/>
              </a:rPr>
              <a:t>to individuals outside the community. </a:t>
            </a:r>
            <a:endParaRPr lang="en-US" sz="2000" b="1" dirty="0" smtClean="0">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
            </a:pPr>
            <a:r>
              <a:rPr lang="en-US" sz="2000" dirty="0" smtClean="0">
                <a:latin typeface="Times New Roman" panose="02020603050405020304" pitchFamily="18" charset="0"/>
                <a:ea typeface="SimSun" panose="02010600030101010101" pitchFamily="2" charset="-122"/>
                <a:cs typeface="Times New Roman" panose="02020603050405020304" pitchFamily="18" charset="0"/>
              </a:rPr>
              <a:t>If </a:t>
            </a:r>
            <a:r>
              <a:rPr lang="en-US" sz="2000" dirty="0" err="1">
                <a:latin typeface="Times New Roman" panose="02020603050405020304" pitchFamily="18" charset="0"/>
                <a:ea typeface="SimSun" panose="02010600030101010101" pitchFamily="2" charset="-122"/>
                <a:cs typeface="Times New Roman" panose="02020603050405020304" pitchFamily="18" charset="0"/>
              </a:rPr>
              <a:t>Kipat</a:t>
            </a:r>
            <a:r>
              <a:rPr lang="en-US" sz="2000" dirty="0">
                <a:latin typeface="Times New Roman" panose="02020603050405020304" pitchFamily="18" charset="0"/>
                <a:ea typeface="SimSun" panose="02010600030101010101" pitchFamily="2" charset="-122"/>
                <a:cs typeface="Times New Roman" panose="02020603050405020304" pitchFamily="18" charset="0"/>
              </a:rPr>
              <a:t> holders settle people of </a:t>
            </a:r>
            <a:r>
              <a:rPr lang="en-US" sz="2000" b="1" dirty="0">
                <a:latin typeface="Times New Roman" panose="02020603050405020304" pitchFamily="18" charset="0"/>
                <a:ea typeface="SimSun" panose="02010600030101010101" pitchFamily="2" charset="-122"/>
                <a:cs typeface="Times New Roman" panose="02020603050405020304" pitchFamily="18" charset="0"/>
              </a:rPr>
              <a:t>other tribes</a:t>
            </a:r>
            <a:r>
              <a:rPr lang="en-US" sz="2000" dirty="0">
                <a:latin typeface="Times New Roman" panose="02020603050405020304" pitchFamily="18" charset="0"/>
                <a:ea typeface="SimSun" panose="02010600030101010101" pitchFamily="2" charset="-122"/>
                <a:cs typeface="Times New Roman" panose="02020603050405020304" pitchFamily="18" charset="0"/>
              </a:rPr>
              <a:t>, the land becomes </a:t>
            </a:r>
            <a:r>
              <a:rPr lang="en-US" sz="2000" b="1" dirty="0" err="1">
                <a:latin typeface="Times New Roman" panose="02020603050405020304" pitchFamily="18" charset="0"/>
                <a:ea typeface="SimSun" panose="02010600030101010101" pitchFamily="2" charset="-122"/>
                <a:cs typeface="Times New Roman" panose="02020603050405020304" pitchFamily="18" charset="0"/>
              </a:rPr>
              <a:t>Raikar</a:t>
            </a:r>
            <a:r>
              <a:rPr lang="en-US" sz="2000" b="1" dirty="0">
                <a:latin typeface="Times New Roman" panose="02020603050405020304" pitchFamily="18" charset="0"/>
                <a:ea typeface="SimSun" panose="02010600030101010101" pitchFamily="2" charset="-122"/>
                <a:cs typeface="Times New Roman" panose="02020603050405020304" pitchFamily="18" charset="0"/>
              </a:rPr>
              <a:t>. </a:t>
            </a:r>
            <a:r>
              <a:rPr lang="en-US" sz="2000" dirty="0" err="1">
                <a:latin typeface="Times New Roman" panose="02020603050405020304" pitchFamily="18" charset="0"/>
                <a:ea typeface="SimSun" panose="02010600030101010101" pitchFamily="2" charset="-122"/>
                <a:cs typeface="Times New Roman" panose="02020603050405020304" pitchFamily="18" charset="0"/>
              </a:rPr>
              <a:t>Kipat</a:t>
            </a:r>
            <a:r>
              <a:rPr lang="en-US" sz="2000" dirty="0">
                <a:latin typeface="Times New Roman" panose="02020603050405020304" pitchFamily="18" charset="0"/>
                <a:ea typeface="SimSun" panose="02010600030101010101" pitchFamily="2" charset="-122"/>
                <a:cs typeface="Times New Roman" panose="02020603050405020304" pitchFamily="18" charset="0"/>
              </a:rPr>
              <a:t> system was abolished in 1964 when land reform campaign was launched</a:t>
            </a:r>
            <a:r>
              <a:rPr lang="en-US" sz="2000" dirty="0" smtClean="0">
                <a:latin typeface="Times New Roman" panose="02020603050405020304" pitchFamily="18" charset="0"/>
                <a:ea typeface="SimSun" panose="02010600030101010101" pitchFamily="2" charset="-122"/>
                <a:cs typeface="Times New Roman" panose="02020603050405020304" pitchFamily="18" charset="0"/>
              </a:rPr>
              <a:t>.</a:t>
            </a:r>
            <a:endParaRPr lang="en-US" sz="1600" dirty="0">
              <a:latin typeface="Calibri" panose="020F0502020204030204" pitchFamily="34" charset="0"/>
              <a:ea typeface="SimSun" panose="02010600030101010101" pitchFamily="2" charset="-122"/>
              <a:cs typeface="Times New Roman" panose="02020603050405020304" pitchFamily="18" charset="0"/>
            </a:endParaRPr>
          </a:p>
          <a:p>
            <a:pPr marL="342900" indent="-342900" algn="just">
              <a:lnSpc>
                <a:spcPct val="107000"/>
              </a:lnSpc>
              <a:spcAft>
                <a:spcPts val="800"/>
              </a:spcAft>
              <a:buFont typeface="Arial" panose="020B0604020202020204" pitchFamily="34" charset="0"/>
              <a:buChar char="•"/>
            </a:pPr>
            <a:r>
              <a:rPr lang="en-US" sz="2000" b="1" dirty="0" smtClean="0">
                <a:latin typeface="Times New Roman" panose="02020603050405020304" pitchFamily="18" charset="0"/>
                <a:ea typeface="SimSun" panose="02010600030101010101" pitchFamily="2" charset="-122"/>
                <a:cs typeface="Times New Roman" panose="02020603050405020304" pitchFamily="18" charset="0"/>
              </a:rPr>
              <a:t>In inherited lands such as </a:t>
            </a:r>
            <a:r>
              <a:rPr lang="en-US" sz="2000" b="1" dirty="0" err="1" smtClean="0">
                <a:latin typeface="Times New Roman" panose="02020603050405020304" pitchFamily="18" charset="0"/>
                <a:ea typeface="SimSun" panose="02010600030101010101" pitchFamily="2" charset="-122"/>
                <a:cs typeface="Times New Roman" panose="02020603050405020304" pitchFamily="18" charset="0"/>
              </a:rPr>
              <a:t>Limbuwan</a:t>
            </a:r>
            <a:r>
              <a:rPr lang="en-US" sz="2000" b="1" dirty="0" smtClean="0">
                <a:latin typeface="Times New Roman" panose="02020603050405020304" pitchFamily="18" charset="0"/>
                <a:ea typeface="SimSun" panose="02010600030101010101" pitchFamily="2" charset="-122"/>
                <a:cs typeface="Times New Roman" panose="02020603050405020304" pitchFamily="18" charset="0"/>
              </a:rPr>
              <a:t>, </a:t>
            </a:r>
            <a:r>
              <a:rPr lang="en-US" sz="2000" dirty="0" smtClean="0">
                <a:latin typeface="Times New Roman" panose="02020603050405020304" pitchFamily="18" charset="0"/>
                <a:ea typeface="SimSun" panose="02010600030101010101" pitchFamily="2" charset="-122"/>
                <a:cs typeface="Times New Roman" panose="02020603050405020304" pitchFamily="18" charset="0"/>
              </a:rPr>
              <a:t>which have been the </a:t>
            </a:r>
            <a:r>
              <a:rPr lang="en-US" sz="2000" b="1" dirty="0" smtClean="0">
                <a:latin typeface="Times New Roman" panose="02020603050405020304" pitchFamily="18" charset="0"/>
                <a:ea typeface="SimSun" panose="02010600030101010101" pitchFamily="2" charset="-122"/>
                <a:cs typeface="Times New Roman" panose="02020603050405020304" pitchFamily="18" charset="0"/>
              </a:rPr>
              <a:t>home of people </a:t>
            </a:r>
            <a:r>
              <a:rPr lang="en-US" sz="2000" dirty="0" smtClean="0">
                <a:latin typeface="Times New Roman" panose="02020603050405020304" pitchFamily="18" charset="0"/>
                <a:ea typeface="SimSun" panose="02010600030101010101" pitchFamily="2" charset="-122"/>
                <a:cs typeface="Times New Roman" panose="02020603050405020304" pitchFamily="18" charset="0"/>
              </a:rPr>
              <a:t>using this system for time centuries old, these characteristics often blend together into an idea of </a:t>
            </a:r>
            <a:r>
              <a:rPr lang="en-US" sz="2000" b="1" dirty="0" smtClean="0">
                <a:latin typeface="Times New Roman" panose="02020603050405020304" pitchFamily="18" charset="0"/>
                <a:ea typeface="SimSun" panose="02010600030101010101" pitchFamily="2" charset="-122"/>
                <a:cs typeface="Times New Roman" panose="02020603050405020304" pitchFamily="18" charset="0"/>
              </a:rPr>
              <a:t>first settlement rights, and have been further codified by </a:t>
            </a:r>
            <a:r>
              <a:rPr lang="en-US" sz="2000" b="1" dirty="0" err="1" smtClean="0">
                <a:latin typeface="Times New Roman" panose="02020603050405020304" pitchFamily="18" charset="0"/>
                <a:ea typeface="SimSun" panose="02010600030101010101" pitchFamily="2" charset="-122"/>
                <a:cs typeface="Times New Roman" panose="02020603050405020304" pitchFamily="18" charset="0"/>
              </a:rPr>
              <a:t>kipat</a:t>
            </a:r>
            <a:r>
              <a:rPr lang="en-US" sz="2000" b="1" dirty="0" smtClean="0">
                <a:latin typeface="Times New Roman" panose="02020603050405020304" pitchFamily="18" charset="0"/>
                <a:ea typeface="SimSun" panose="02010600030101010101" pitchFamily="2" charset="-122"/>
                <a:cs typeface="Times New Roman" panose="02020603050405020304" pitchFamily="18" charset="0"/>
              </a:rPr>
              <a:t>. </a:t>
            </a:r>
            <a:r>
              <a:rPr lang="en-US" sz="2000" dirty="0" err="1">
                <a:latin typeface="Times New Roman" panose="02020603050405020304" pitchFamily="18" charset="0"/>
                <a:ea typeface="SimSun" panose="02010600030101010101" pitchFamily="2" charset="-122"/>
                <a:cs typeface="Times New Roman" panose="02020603050405020304" pitchFamily="18" charset="0"/>
              </a:rPr>
              <a:t>Limbus</a:t>
            </a:r>
            <a:r>
              <a:rPr lang="en-US" sz="2000" dirty="0">
                <a:latin typeface="Times New Roman" panose="02020603050405020304" pitchFamily="18" charset="0"/>
                <a:ea typeface="SimSun" panose="02010600030101010101" pitchFamily="2" charset="-122"/>
                <a:cs typeface="Times New Roman" panose="02020603050405020304" pitchFamily="18" charset="0"/>
              </a:rPr>
              <a:t> were able to practice </a:t>
            </a:r>
            <a:r>
              <a:rPr lang="en-US" sz="2000" dirty="0" err="1">
                <a:latin typeface="Times New Roman" panose="02020603050405020304" pitchFamily="18" charset="0"/>
                <a:ea typeface="SimSun" panose="02010600030101010101" pitchFamily="2" charset="-122"/>
                <a:cs typeface="Times New Roman" panose="02020603050405020304" pitchFamily="18" charset="0"/>
              </a:rPr>
              <a:t>kipat</a:t>
            </a:r>
            <a:r>
              <a:rPr lang="en-US" sz="2000" dirty="0">
                <a:latin typeface="Times New Roman" panose="02020603050405020304" pitchFamily="18" charset="0"/>
                <a:ea typeface="SimSun" panose="02010600030101010101" pitchFamily="2" charset="-122"/>
                <a:cs typeface="Times New Roman" panose="02020603050405020304" pitchFamily="18" charset="0"/>
              </a:rPr>
              <a:t> </a:t>
            </a:r>
            <a:r>
              <a:rPr lang="en-US" sz="2000" b="1" dirty="0">
                <a:latin typeface="Times New Roman" panose="02020603050405020304" pitchFamily="18" charset="0"/>
                <a:ea typeface="SimSun" panose="02010600030101010101" pitchFamily="2" charset="-122"/>
                <a:cs typeface="Times New Roman" panose="02020603050405020304" pitchFamily="18" charset="0"/>
              </a:rPr>
              <a:t>until 1968, </a:t>
            </a:r>
            <a:r>
              <a:rPr lang="en-US" sz="2000" dirty="0">
                <a:latin typeface="Times New Roman" panose="02020603050405020304" pitchFamily="18" charset="0"/>
                <a:ea typeface="SimSun" panose="02010600030101010101" pitchFamily="2" charset="-122"/>
                <a:cs typeface="Times New Roman" panose="02020603050405020304" pitchFamily="18" charset="0"/>
              </a:rPr>
              <a:t>after which point it was officially incorporated into federal policy. </a:t>
            </a:r>
            <a:endParaRPr lang="en-US" sz="1600" b="1" dirty="0" smtClean="0">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US" dirty="0">
                <a:latin typeface="Times New Roman" panose="02020603050405020304" pitchFamily="18" charset="0"/>
                <a:ea typeface="SimSun" panose="02010600030101010101" pitchFamily="2" charset="-122"/>
                <a:cs typeface="Times New Roman" panose="02020603050405020304" pitchFamily="18" charset="0"/>
              </a:rPr>
              <a:t> </a:t>
            </a:r>
            <a:endParaRPr lang="en-US" sz="1400" dirty="0">
              <a:latin typeface="Calibri" panose="020F0502020204030204" pitchFamily="34" charset="0"/>
              <a:ea typeface="SimSun" panose="02010600030101010101" pitchFamily="2" charset="-122"/>
              <a:cs typeface="Times New Roman" panose="02020603050405020304" pitchFamily="18" charset="0"/>
            </a:endParaRPr>
          </a:p>
        </p:txBody>
      </p:sp>
      <p:sp>
        <p:nvSpPr>
          <p:cNvPr id="4" name="Rectangle 3"/>
          <p:cNvSpPr/>
          <p:nvPr/>
        </p:nvSpPr>
        <p:spPr>
          <a:xfrm>
            <a:off x="306587" y="6033591"/>
            <a:ext cx="11885413" cy="766877"/>
          </a:xfrm>
          <a:prstGeom prst="rect">
            <a:avLst/>
          </a:prstGeom>
          <a:solidFill>
            <a:srgbClr val="FFFF00">
              <a:alpha val="34000"/>
            </a:srgbClr>
          </a:solidFill>
        </p:spPr>
        <p:txBody>
          <a:bodyPr wrap="square">
            <a:spAutoFit/>
          </a:bodyPr>
          <a:lstStyle/>
          <a:p>
            <a:pPr algn="ctr">
              <a:lnSpc>
                <a:spcPct val="107000"/>
              </a:lnSpc>
              <a:spcAft>
                <a:spcPts val="800"/>
              </a:spcAft>
            </a:pPr>
            <a:r>
              <a:rPr lang="en-US" sz="2100" b="1" dirty="0">
                <a:latin typeface="Times New Roman" panose="02020603050405020304" pitchFamily="18" charset="0"/>
                <a:ea typeface="SimSun" panose="02010600030101010101" pitchFamily="2" charset="-122"/>
                <a:cs typeface="Times New Roman" panose="02020603050405020304" pitchFamily="18" charset="0"/>
              </a:rPr>
              <a:t>This community ownership led to a permeation into traditional forms of governance known as </a:t>
            </a:r>
            <a:r>
              <a:rPr lang="en-US" sz="2100" b="1" dirty="0" err="1">
                <a:latin typeface="Times New Roman" panose="02020603050405020304" pitchFamily="18" charset="0"/>
                <a:ea typeface="SimSun" panose="02010600030101010101" pitchFamily="2" charset="-122"/>
                <a:cs typeface="Times New Roman" panose="02020603050405020304" pitchFamily="18" charset="0"/>
              </a:rPr>
              <a:t>subbas</a:t>
            </a:r>
            <a:r>
              <a:rPr lang="en-US" sz="2100" b="1" dirty="0">
                <a:latin typeface="Times New Roman" panose="02020603050405020304" pitchFamily="18" charset="0"/>
                <a:ea typeface="SimSun" panose="02010600030101010101" pitchFamily="2" charset="-122"/>
                <a:cs typeface="Times New Roman" panose="02020603050405020304" pitchFamily="18" charset="0"/>
              </a:rPr>
              <a:t>. </a:t>
            </a:r>
            <a:r>
              <a:rPr lang="en-US" sz="2100" b="1" dirty="0" err="1">
                <a:latin typeface="Times New Roman" panose="02020603050405020304" pitchFamily="18" charset="0"/>
                <a:ea typeface="SimSun" panose="02010600030101010101" pitchFamily="2" charset="-122"/>
                <a:cs typeface="Times New Roman" panose="02020603050405020304" pitchFamily="18" charset="0"/>
              </a:rPr>
              <a:t>Subba</a:t>
            </a:r>
            <a:r>
              <a:rPr lang="en-US" sz="2100" b="1" dirty="0">
                <a:latin typeface="Times New Roman" panose="02020603050405020304" pitchFamily="18" charset="0"/>
                <a:ea typeface="SimSun" panose="02010600030101010101" pitchFamily="2" charset="-122"/>
                <a:cs typeface="Times New Roman" panose="02020603050405020304" pitchFamily="18" charset="0"/>
              </a:rPr>
              <a:t> was the name given to the single male leader of </a:t>
            </a:r>
            <a:r>
              <a:rPr lang="en-US" sz="2100" b="1" dirty="0" err="1">
                <a:latin typeface="Times New Roman" panose="02020603050405020304" pitchFamily="18" charset="0"/>
                <a:ea typeface="SimSun" panose="02010600030101010101" pitchFamily="2" charset="-122"/>
                <a:cs typeface="Times New Roman" panose="02020603050405020304" pitchFamily="18" charset="0"/>
              </a:rPr>
              <a:t>Limbu</a:t>
            </a:r>
            <a:r>
              <a:rPr lang="en-US" sz="2100" b="1" dirty="0">
                <a:latin typeface="Times New Roman" panose="02020603050405020304" pitchFamily="18" charset="0"/>
                <a:ea typeface="SimSun" panose="02010600030101010101" pitchFamily="2" charset="-122"/>
                <a:cs typeface="Times New Roman" panose="02020603050405020304" pitchFamily="18" charset="0"/>
              </a:rPr>
              <a:t> communities under the </a:t>
            </a:r>
            <a:r>
              <a:rPr lang="en-US" sz="2100" b="1" dirty="0" err="1">
                <a:latin typeface="Times New Roman" panose="02020603050405020304" pitchFamily="18" charset="0"/>
                <a:ea typeface="SimSun" panose="02010600030101010101" pitchFamily="2" charset="-122"/>
                <a:cs typeface="Times New Roman" panose="02020603050405020304" pitchFamily="18" charset="0"/>
              </a:rPr>
              <a:t>kipat</a:t>
            </a:r>
            <a:r>
              <a:rPr lang="en-US" sz="2100" b="1" dirty="0">
                <a:latin typeface="Times New Roman" panose="02020603050405020304" pitchFamily="18" charset="0"/>
                <a:ea typeface="SimSun" panose="02010600030101010101" pitchFamily="2" charset="-122"/>
                <a:cs typeface="Times New Roman" panose="02020603050405020304" pitchFamily="18" charset="0"/>
              </a:rPr>
              <a:t> system.</a:t>
            </a:r>
            <a:endParaRPr lang="en-US" sz="2100" b="1" dirty="0">
              <a:latin typeface="Calibri" panose="020F0502020204030204" pitchFamily="34" charset="0"/>
              <a:ea typeface="SimSun" panose="02010600030101010101" pitchFamily="2" charset="-122"/>
              <a:cs typeface="Times New Roman" panose="02020603050405020304" pitchFamily="18" charset="0"/>
            </a:endParaRPr>
          </a:p>
        </p:txBody>
      </p:sp>
      <p:sp>
        <p:nvSpPr>
          <p:cNvPr id="5" name="Rectangle 4"/>
          <p:cNvSpPr/>
          <p:nvPr/>
        </p:nvSpPr>
        <p:spPr>
          <a:xfrm>
            <a:off x="2790305" y="4715330"/>
            <a:ext cx="6096000" cy="374077"/>
          </a:xfrm>
          <a:prstGeom prst="rect">
            <a:avLst/>
          </a:prstGeom>
        </p:spPr>
        <p:txBody>
          <a:bodyPr>
            <a:spAutoFit/>
          </a:bodyPr>
          <a:lstStyle/>
          <a:p>
            <a:pPr algn="just">
              <a:lnSpc>
                <a:spcPct val="107000"/>
              </a:lnSpc>
              <a:spcAft>
                <a:spcPts val="800"/>
              </a:spcAft>
            </a:pPr>
            <a:r>
              <a:rPr lang="en-US" i="1" dirty="0">
                <a:latin typeface="Times New Roman" panose="02020603050405020304" pitchFamily="18" charset="0"/>
                <a:ea typeface="SimSun" panose="02010600030101010101" pitchFamily="2" charset="-122"/>
                <a:cs typeface="Times New Roman" panose="02020603050405020304" pitchFamily="18" charset="0"/>
              </a:rPr>
              <a:t> </a:t>
            </a:r>
            <a:endParaRPr lang="en-US" sz="1400" dirty="0">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50319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2654" y="609477"/>
            <a:ext cx="11323782" cy="1277850"/>
          </a:xfrm>
          <a:prstGeom prst="rect">
            <a:avLst/>
          </a:prstGeom>
        </p:spPr>
        <p:txBody>
          <a:bodyPr wrap="square">
            <a:spAutoFit/>
          </a:bodyPr>
          <a:lstStyle/>
          <a:p>
            <a:pPr marL="285750" indent="-285750" algn="just">
              <a:lnSpc>
                <a:spcPct val="107000"/>
              </a:lnSpc>
              <a:spcAft>
                <a:spcPts val="800"/>
              </a:spcAft>
              <a:buFont typeface="Wingdings" panose="05000000000000000000" pitchFamily="2" charset="2"/>
              <a:buChar char="§"/>
            </a:pPr>
            <a:r>
              <a:rPr lang="en-US" sz="2400" b="1" dirty="0">
                <a:latin typeface="Times New Roman" panose="02020603050405020304" pitchFamily="18" charset="0"/>
                <a:ea typeface="SimSun" panose="02010600030101010101" pitchFamily="2" charset="-122"/>
                <a:cs typeface="Times New Roman" panose="02020603050405020304" pitchFamily="18" charset="0"/>
              </a:rPr>
              <a:t>With regard to land, </a:t>
            </a:r>
            <a:r>
              <a:rPr lang="en-US" sz="2400" dirty="0">
                <a:latin typeface="Times New Roman" panose="02020603050405020304" pitchFamily="18" charset="0"/>
                <a:ea typeface="SimSun" panose="02010600030101010101" pitchFamily="2" charset="-122"/>
                <a:cs typeface="Times New Roman" panose="02020603050405020304" pitchFamily="18" charset="0"/>
              </a:rPr>
              <a:t>the most </a:t>
            </a:r>
            <a:r>
              <a:rPr lang="en-US" sz="2400" b="1" dirty="0">
                <a:latin typeface="Times New Roman" panose="02020603050405020304" pitchFamily="18" charset="0"/>
                <a:ea typeface="SimSun" panose="02010600030101010101" pitchFamily="2" charset="-122"/>
                <a:cs typeface="Times New Roman" panose="02020603050405020304" pitchFamily="18" charset="0"/>
              </a:rPr>
              <a:t>important source of wealth in Nepal, communal authority </a:t>
            </a:r>
            <a:r>
              <a:rPr lang="en-US" sz="2400" dirty="0" smtClean="0">
                <a:latin typeface="Times New Roman" panose="02020603050405020304" pitchFamily="18" charset="0"/>
                <a:ea typeface="SimSun" panose="02010600030101010101" pitchFamily="2" charset="-122"/>
                <a:cs typeface="Times New Roman" panose="02020603050405020304" pitchFamily="18" charset="0"/>
              </a:rPr>
              <a:t>outdated </a:t>
            </a:r>
            <a:r>
              <a:rPr lang="en-US" sz="2400" b="1" dirty="0">
                <a:latin typeface="Times New Roman" panose="02020603050405020304" pitchFamily="18" charset="0"/>
                <a:ea typeface="SimSun" panose="02010600030101010101" pitchFamily="2" charset="-122"/>
                <a:cs typeface="Times New Roman" panose="02020603050405020304" pitchFamily="18" charset="0"/>
              </a:rPr>
              <a:t>the authority of the state through the recognition by the state of </a:t>
            </a:r>
            <a:r>
              <a:rPr lang="en-US" sz="2400" b="1" dirty="0" err="1">
                <a:latin typeface="Times New Roman" panose="02020603050405020304" pitchFamily="18" charset="0"/>
                <a:ea typeface="SimSun" panose="02010600030101010101" pitchFamily="2" charset="-122"/>
                <a:cs typeface="Times New Roman" panose="02020603050405020304" pitchFamily="18" charset="0"/>
              </a:rPr>
              <a:t>kipat</a:t>
            </a:r>
            <a:r>
              <a:rPr lang="en-US" sz="2400" b="1" dirty="0">
                <a:latin typeface="Times New Roman" panose="02020603050405020304" pitchFamily="18" charset="0"/>
                <a:ea typeface="SimSun" panose="02010600030101010101" pitchFamily="2" charset="-122"/>
                <a:cs typeface="Times New Roman" panose="02020603050405020304" pitchFamily="18" charset="0"/>
              </a:rPr>
              <a:t> tenure among the </a:t>
            </a:r>
            <a:r>
              <a:rPr lang="en-US" sz="2400" b="1" dirty="0" err="1">
                <a:latin typeface="Times New Roman" panose="02020603050405020304" pitchFamily="18" charset="0"/>
                <a:ea typeface="SimSun" panose="02010600030101010101" pitchFamily="2" charset="-122"/>
                <a:cs typeface="Times New Roman" panose="02020603050405020304" pitchFamily="18" charset="0"/>
              </a:rPr>
              <a:t>Limbu</a:t>
            </a:r>
            <a:r>
              <a:rPr lang="en-US" sz="2400" b="1" dirty="0">
                <a:latin typeface="Times New Roman" panose="02020603050405020304" pitchFamily="18" charset="0"/>
                <a:ea typeface="SimSun" panose="02010600030101010101" pitchFamily="2" charset="-122"/>
                <a:cs typeface="Times New Roman" panose="02020603050405020304" pitchFamily="18" charset="0"/>
              </a:rPr>
              <a:t> of east Nepal. </a:t>
            </a:r>
            <a:endParaRPr lang="en-US" b="1"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4" name="Rectangle 3"/>
          <p:cNvSpPr/>
          <p:nvPr/>
        </p:nvSpPr>
        <p:spPr>
          <a:xfrm>
            <a:off x="73512" y="37598"/>
            <a:ext cx="4286751" cy="523220"/>
          </a:xfrm>
          <a:prstGeom prst="rect">
            <a:avLst/>
          </a:prstGeom>
        </p:spPr>
        <p:txBody>
          <a:bodyPr wrap="none">
            <a:spAutoFit/>
          </a:bodyPr>
          <a:lstStyle/>
          <a:p>
            <a:r>
              <a:rPr lang="en-US" sz="2800" b="1" dirty="0" err="1">
                <a:latin typeface="Arial Black" panose="020B0A04020102020204" pitchFamily="34" charset="0"/>
                <a:ea typeface="SimSun" panose="02010600030101010101" pitchFamily="2" charset="-122"/>
              </a:rPr>
              <a:t>Limbu</a:t>
            </a:r>
            <a:r>
              <a:rPr lang="en-US" sz="2800" b="1" dirty="0">
                <a:latin typeface="Arial Black" panose="020B0A04020102020204" pitchFamily="34" charset="0"/>
                <a:ea typeface="SimSun" panose="02010600030101010101" pitchFamily="2" charset="-122"/>
              </a:rPr>
              <a:t> of east Nepal</a:t>
            </a:r>
            <a:r>
              <a:rPr lang="en-US" dirty="0">
                <a:latin typeface="Arial Black" panose="020B0A04020102020204" pitchFamily="34" charset="0"/>
                <a:ea typeface="SimSun" panose="02010600030101010101" pitchFamily="2" charset="-122"/>
              </a:rPr>
              <a:t>. </a:t>
            </a:r>
            <a:endParaRPr lang="en-US" dirty="0">
              <a:latin typeface="Arial Black" panose="020B0A04020102020204" pitchFamily="34" charset="0"/>
            </a:endParaRPr>
          </a:p>
        </p:txBody>
      </p:sp>
      <p:sp>
        <p:nvSpPr>
          <p:cNvPr id="5" name="Rectangle 4"/>
          <p:cNvSpPr/>
          <p:nvPr/>
        </p:nvSpPr>
        <p:spPr>
          <a:xfrm>
            <a:off x="497839" y="1966623"/>
            <a:ext cx="11323782" cy="1277850"/>
          </a:xfrm>
          <a:prstGeom prst="rect">
            <a:avLst/>
          </a:prstGeom>
        </p:spPr>
        <p:txBody>
          <a:bodyPr wrap="square">
            <a:spAutoFit/>
          </a:bodyPr>
          <a:lstStyle/>
          <a:p>
            <a:pPr marL="285750" indent="-285750" algn="just">
              <a:lnSpc>
                <a:spcPct val="107000"/>
              </a:lnSpc>
              <a:spcAft>
                <a:spcPts val="800"/>
              </a:spcAft>
              <a:buFont typeface="Wingdings" panose="05000000000000000000" pitchFamily="2" charset="2"/>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Some degree of </a:t>
            </a:r>
            <a:r>
              <a:rPr lang="en-US" sz="2400" b="1" dirty="0">
                <a:latin typeface="Times New Roman" panose="02020603050405020304" pitchFamily="18" charset="0"/>
                <a:ea typeface="SimSun" panose="02010600030101010101" pitchFamily="2" charset="-122"/>
                <a:cs typeface="Times New Roman" panose="02020603050405020304" pitchFamily="18" charset="0"/>
              </a:rPr>
              <a:t>economic and cultural autonomy </a:t>
            </a:r>
            <a:r>
              <a:rPr lang="en-US" sz="2400" dirty="0">
                <a:latin typeface="Times New Roman" panose="02020603050405020304" pitchFamily="18" charset="0"/>
                <a:ea typeface="SimSun" panose="02010600030101010101" pitchFamily="2" charset="-122"/>
                <a:cs typeface="Times New Roman" panose="02020603050405020304" pitchFamily="18" charset="0"/>
              </a:rPr>
              <a:t>may have given </a:t>
            </a:r>
            <a:r>
              <a:rPr lang="en-US" sz="2400" b="1" dirty="0">
                <a:latin typeface="Times New Roman" panose="02020603050405020304" pitchFamily="18" charset="0"/>
                <a:ea typeface="SimSun" panose="02010600030101010101" pitchFamily="2" charset="-122"/>
                <a:cs typeface="Times New Roman" panose="02020603050405020304" pitchFamily="18" charset="0"/>
              </a:rPr>
              <a:t>east Nepal </a:t>
            </a:r>
            <a:r>
              <a:rPr lang="en-US" sz="2400" dirty="0">
                <a:latin typeface="Times New Roman" panose="02020603050405020304" pitchFamily="18" charset="0"/>
                <a:ea typeface="SimSun" panose="02010600030101010101" pitchFamily="2" charset="-122"/>
                <a:cs typeface="Times New Roman" panose="02020603050405020304" pitchFamily="18" charset="0"/>
              </a:rPr>
              <a:t>a slight </a:t>
            </a:r>
            <a:r>
              <a:rPr lang="en-US" sz="2400" b="1" dirty="0">
                <a:latin typeface="Times New Roman" panose="02020603050405020304" pitchFamily="18" charset="0"/>
                <a:ea typeface="SimSun" panose="02010600030101010101" pitchFamily="2" charset="-122"/>
                <a:cs typeface="Times New Roman" panose="02020603050405020304" pitchFamily="18" charset="0"/>
              </a:rPr>
              <a:t>advantage </a:t>
            </a:r>
            <a:r>
              <a:rPr lang="en-US" sz="2400" dirty="0">
                <a:latin typeface="Times New Roman" panose="02020603050405020304" pitchFamily="18" charset="0"/>
                <a:ea typeface="SimSun" panose="02010600030101010101" pitchFamily="2" charset="-122"/>
                <a:cs typeface="Times New Roman" panose="02020603050405020304" pitchFamily="18" charset="0"/>
              </a:rPr>
              <a:t>over </a:t>
            </a:r>
            <a:r>
              <a:rPr lang="en-US" sz="2400" b="1" dirty="0">
                <a:latin typeface="Times New Roman" panose="02020603050405020304" pitchFamily="18" charset="0"/>
                <a:ea typeface="SimSun" panose="02010600030101010101" pitchFamily="2" charset="-122"/>
                <a:cs typeface="Times New Roman" panose="02020603050405020304" pitchFamily="18" charset="0"/>
              </a:rPr>
              <a:t>other parts of the country </a:t>
            </a:r>
            <a:r>
              <a:rPr lang="en-US" sz="2400" dirty="0">
                <a:latin typeface="Times New Roman" panose="02020603050405020304" pitchFamily="18" charset="0"/>
                <a:ea typeface="SimSun" panose="02010600030101010101" pitchFamily="2" charset="-122"/>
                <a:cs typeface="Times New Roman" panose="02020603050405020304" pitchFamily="18" charset="0"/>
              </a:rPr>
              <a:t>that were more </a:t>
            </a:r>
            <a:r>
              <a:rPr lang="en-US" sz="2400" b="1" dirty="0">
                <a:latin typeface="Times New Roman" panose="02020603050405020304" pitchFamily="18" charset="0"/>
                <a:ea typeface="SimSun" panose="02010600030101010101" pitchFamily="2" charset="-122"/>
                <a:cs typeface="Times New Roman" panose="02020603050405020304" pitchFamily="18" charset="0"/>
              </a:rPr>
              <a:t>heavily administered and taxed. </a:t>
            </a:r>
            <a:endParaRPr lang="en-US" b="1"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6" name="Rectangle 5"/>
          <p:cNvSpPr/>
          <p:nvPr/>
        </p:nvSpPr>
        <p:spPr>
          <a:xfrm>
            <a:off x="614679" y="3341792"/>
            <a:ext cx="11239731" cy="1200329"/>
          </a:xfrm>
          <a:prstGeom prst="rect">
            <a:avLst/>
          </a:prstGeom>
        </p:spPr>
        <p:txBody>
          <a:bodyPr wrap="square">
            <a:spAutoFit/>
          </a:bodyPr>
          <a:lstStyle/>
          <a:p>
            <a:pPr marL="285750" indent="-285750">
              <a:buFont typeface="Wingdings" panose="05000000000000000000" pitchFamily="2" charset="2"/>
              <a:buChar char="§"/>
            </a:pPr>
            <a:r>
              <a:rPr lang="en-US" sz="2400" dirty="0">
                <a:latin typeface="Times New Roman" panose="02020603050405020304" pitchFamily="18" charset="0"/>
                <a:ea typeface="SimSun" panose="02010600030101010101" pitchFamily="2" charset="-122"/>
              </a:rPr>
              <a:t>While the </a:t>
            </a:r>
            <a:r>
              <a:rPr lang="en-US" sz="2400" b="1" dirty="0">
                <a:latin typeface="Times New Roman" panose="02020603050405020304" pitchFamily="18" charset="0"/>
                <a:ea typeface="SimSun" panose="02010600030101010101" pitchFamily="2" charset="-122"/>
              </a:rPr>
              <a:t>long-lasting partial autonomy </a:t>
            </a:r>
            <a:r>
              <a:rPr lang="en-US" sz="2400" dirty="0">
                <a:latin typeface="Times New Roman" panose="02020603050405020304" pitchFamily="18" charset="0"/>
                <a:ea typeface="SimSun" panose="02010600030101010101" pitchFamily="2" charset="-122"/>
              </a:rPr>
              <a:t>of the </a:t>
            </a:r>
            <a:r>
              <a:rPr lang="en-US" sz="2400" b="1" dirty="0" err="1">
                <a:latin typeface="Times New Roman" panose="02020603050405020304" pitchFamily="18" charset="0"/>
                <a:ea typeface="SimSun" panose="02010600030101010101" pitchFamily="2" charset="-122"/>
              </a:rPr>
              <a:t>Limbu</a:t>
            </a:r>
            <a:r>
              <a:rPr lang="en-US" sz="2400" b="1" dirty="0">
                <a:latin typeface="Times New Roman" panose="02020603050405020304" pitchFamily="18" charset="0"/>
                <a:ea typeface="SimSun" panose="02010600030101010101" pitchFamily="2" charset="-122"/>
              </a:rPr>
              <a:t> from the Nepali state </a:t>
            </a:r>
            <a:r>
              <a:rPr lang="en-US" sz="2400" dirty="0">
                <a:latin typeface="Times New Roman" panose="02020603050405020304" pitchFamily="18" charset="0"/>
                <a:ea typeface="SimSun" panose="02010600030101010101" pitchFamily="2" charset="-122"/>
              </a:rPr>
              <a:t>may explain some of the </a:t>
            </a:r>
            <a:r>
              <a:rPr lang="en-US" sz="2400" b="1" dirty="0">
                <a:latin typeface="Times New Roman" panose="02020603050405020304" pitchFamily="18" charset="0"/>
                <a:ea typeface="SimSun" panose="02010600030101010101" pitchFamily="2" charset="-122"/>
              </a:rPr>
              <a:t>economic and cultural differences between </a:t>
            </a:r>
            <a:r>
              <a:rPr lang="en-US" sz="2400" b="1" dirty="0" err="1">
                <a:latin typeface="Times New Roman" panose="02020603050405020304" pitchFamily="18" charset="0"/>
                <a:ea typeface="SimSun" panose="02010600030101010101" pitchFamily="2" charset="-122"/>
              </a:rPr>
              <a:t>Limbu</a:t>
            </a:r>
            <a:r>
              <a:rPr lang="en-US" sz="2400" b="1" dirty="0">
                <a:latin typeface="Times New Roman" panose="02020603050405020304" pitchFamily="18" charset="0"/>
                <a:ea typeface="SimSun" panose="02010600030101010101" pitchFamily="2" charset="-122"/>
              </a:rPr>
              <a:t> villages and villages in other parts of Nepal</a:t>
            </a:r>
            <a:endParaRPr lang="en-US" sz="2400" b="1" dirty="0"/>
          </a:p>
        </p:txBody>
      </p:sp>
      <p:sp>
        <p:nvSpPr>
          <p:cNvPr id="7" name="Rectangle 6"/>
          <p:cNvSpPr/>
          <p:nvPr/>
        </p:nvSpPr>
        <p:spPr>
          <a:xfrm>
            <a:off x="648392" y="4639440"/>
            <a:ext cx="11022676" cy="863250"/>
          </a:xfrm>
          <a:prstGeom prst="rect">
            <a:avLst/>
          </a:prstGeom>
        </p:spPr>
        <p:txBody>
          <a:bodyPr wrap="square">
            <a:spAutoFit/>
          </a:bodyPr>
          <a:lstStyle/>
          <a:p>
            <a:pPr marL="285750" indent="-285750" algn="just">
              <a:lnSpc>
                <a:spcPct val="107000"/>
              </a:lnSpc>
              <a:spcAft>
                <a:spcPts val="800"/>
              </a:spcAft>
              <a:buFont typeface="Wingdings" panose="05000000000000000000" pitchFamily="2" charset="2"/>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It was around this time that a </a:t>
            </a:r>
            <a:r>
              <a:rPr lang="en-US" sz="2400" b="1" dirty="0">
                <a:latin typeface="Times New Roman" panose="02020603050405020304" pitchFamily="18" charset="0"/>
                <a:ea typeface="SimSun" panose="02010600030101010101" pitchFamily="2" charset="-122"/>
                <a:cs typeface="Times New Roman" panose="02020603050405020304" pitchFamily="18" charset="0"/>
              </a:rPr>
              <a:t>villager</a:t>
            </a:r>
            <a:r>
              <a:rPr lang="en-US" sz="2400" dirty="0">
                <a:latin typeface="Times New Roman" panose="02020603050405020304" pitchFamily="18" charset="0"/>
                <a:ea typeface="SimSun" panose="02010600030101010101" pitchFamily="2" charset="-122"/>
                <a:cs typeface="Times New Roman" panose="02020603050405020304" pitchFamily="18" charset="0"/>
              </a:rPr>
              <a:t> in </a:t>
            </a:r>
            <a:r>
              <a:rPr lang="en-US" sz="2400" b="1" dirty="0" err="1">
                <a:latin typeface="Times New Roman" panose="02020603050405020304" pitchFamily="18" charset="0"/>
                <a:ea typeface="SimSun" panose="02010600030101010101" pitchFamily="2" charset="-122"/>
                <a:cs typeface="Times New Roman" panose="02020603050405020304" pitchFamily="18" charset="0"/>
              </a:rPr>
              <a:t>Mamangkhe</a:t>
            </a:r>
            <a:r>
              <a:rPr lang="en-US" sz="2400" dirty="0">
                <a:latin typeface="Times New Roman" panose="02020603050405020304" pitchFamily="18" charset="0"/>
                <a:ea typeface="SimSun" panose="02010600030101010101" pitchFamily="2" charset="-122"/>
                <a:cs typeface="Times New Roman" panose="02020603050405020304" pitchFamily="18" charset="0"/>
              </a:rPr>
              <a:t> successfully introduced </a:t>
            </a:r>
            <a:r>
              <a:rPr lang="en-US" sz="2400" b="1" dirty="0">
                <a:latin typeface="Times New Roman" panose="02020603050405020304" pitchFamily="18" charset="0"/>
                <a:ea typeface="SimSun" panose="02010600030101010101" pitchFamily="2" charset="-122"/>
                <a:cs typeface="Times New Roman" panose="02020603050405020304" pitchFamily="18" charset="0"/>
              </a:rPr>
              <a:t>cardamom cultivation </a:t>
            </a:r>
            <a:r>
              <a:rPr lang="en-US" sz="2400" dirty="0">
                <a:latin typeface="Times New Roman" panose="02020603050405020304" pitchFamily="18" charset="0"/>
                <a:ea typeface="SimSun" panose="02010600030101010101" pitchFamily="2" charset="-122"/>
                <a:cs typeface="Times New Roman" panose="02020603050405020304" pitchFamily="18" charset="0"/>
              </a:rPr>
              <a:t>from </a:t>
            </a:r>
            <a:r>
              <a:rPr lang="en-US" sz="2400" b="1" dirty="0">
                <a:latin typeface="Times New Roman" panose="02020603050405020304" pitchFamily="18" charset="0"/>
                <a:ea typeface="SimSun" panose="02010600030101010101" pitchFamily="2" charset="-122"/>
                <a:cs typeface="Times New Roman" panose="02020603050405020304" pitchFamily="18" charset="0"/>
              </a:rPr>
              <a:t>Sikkim as a cash crop</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8" name="Rectangle 7"/>
          <p:cNvSpPr/>
          <p:nvPr/>
        </p:nvSpPr>
        <p:spPr>
          <a:xfrm>
            <a:off x="0" y="5710508"/>
            <a:ext cx="12192000" cy="1080296"/>
          </a:xfrm>
          <a:prstGeom prst="rect">
            <a:avLst/>
          </a:prstGeom>
          <a:solidFill>
            <a:srgbClr val="FFC000">
              <a:alpha val="35000"/>
            </a:srgbClr>
          </a:solidFill>
        </p:spPr>
        <p:txBody>
          <a:bodyPr wrap="square">
            <a:spAutoFit/>
          </a:bodyPr>
          <a:lstStyle/>
          <a:p>
            <a:pPr algn="ctr">
              <a:lnSpc>
                <a:spcPct val="107000"/>
              </a:lnSpc>
              <a:spcAft>
                <a:spcPts val="800"/>
              </a:spcAft>
            </a:pPr>
            <a:r>
              <a:rPr lang="en-US" sz="2000" b="1" dirty="0">
                <a:latin typeface="Times New Roman" panose="02020603050405020304" pitchFamily="18" charset="0"/>
                <a:ea typeface="SimSun" panose="02010600030101010101" pitchFamily="2" charset="-122"/>
                <a:cs typeface="Times New Roman" panose="02020603050405020304" pitchFamily="18" charset="0"/>
              </a:rPr>
              <a:t>Cardamom cultivation</a:t>
            </a:r>
            <a:r>
              <a:rPr lang="en-US" sz="2000" b="1" dirty="0" smtClean="0">
                <a:latin typeface="Times New Roman" panose="02020603050405020304" pitchFamily="18" charset="0"/>
                <a:ea typeface="SimSun" panose="02010600030101010101" pitchFamily="2" charset="-122"/>
                <a:cs typeface="Times New Roman" panose="02020603050405020304" pitchFamily="18" charset="0"/>
              </a:rPr>
              <a:t>, </a:t>
            </a:r>
            <a:r>
              <a:rPr lang="en-US" sz="2000" dirty="0">
                <a:latin typeface="Times New Roman" panose="02020603050405020304" pitchFamily="18" charset="0"/>
                <a:ea typeface="SimSun" panose="02010600030101010101" pitchFamily="2" charset="-122"/>
                <a:cs typeface="Times New Roman" panose="02020603050405020304" pitchFamily="18" charset="0"/>
              </a:rPr>
              <a:t>provides a means </a:t>
            </a:r>
            <a:r>
              <a:rPr lang="en-US" sz="2000" b="1" dirty="0">
                <a:latin typeface="Times New Roman" panose="02020603050405020304" pitchFamily="18" charset="0"/>
                <a:ea typeface="SimSun" panose="02010600030101010101" pitchFamily="2" charset="-122"/>
                <a:cs typeface="Times New Roman" panose="02020603050405020304" pitchFamily="18" charset="0"/>
              </a:rPr>
              <a:t>to earn potentially large amounts of money </a:t>
            </a:r>
            <a:r>
              <a:rPr lang="en-US" sz="2000" dirty="0">
                <a:latin typeface="Times New Roman" panose="02020603050405020304" pitchFamily="18" charset="0"/>
                <a:ea typeface="SimSun" panose="02010600030101010101" pitchFamily="2" charset="-122"/>
                <a:cs typeface="Times New Roman" panose="02020603050405020304" pitchFamily="18" charset="0"/>
              </a:rPr>
              <a:t>with relatively little </a:t>
            </a:r>
            <a:r>
              <a:rPr lang="en-US" sz="2000" dirty="0" err="1">
                <a:latin typeface="Times New Roman" panose="02020603050405020304" pitchFamily="18" charset="0"/>
                <a:ea typeface="SimSun" panose="02010600030101010101" pitchFamily="2" charset="-122"/>
                <a:cs typeface="Times New Roman" panose="02020603050405020304" pitchFamily="18" charset="0"/>
              </a:rPr>
              <a:t>labour</a:t>
            </a:r>
            <a:r>
              <a:rPr lang="en-US" sz="2000" dirty="0">
                <a:latin typeface="Times New Roman" panose="02020603050405020304" pitchFamily="18" charset="0"/>
                <a:ea typeface="SimSun" panose="02010600030101010101" pitchFamily="2" charset="-122"/>
                <a:cs typeface="Times New Roman" panose="02020603050405020304" pitchFamily="18" charset="0"/>
              </a:rPr>
              <a:t> or investment. </a:t>
            </a:r>
            <a:r>
              <a:rPr lang="en-US" sz="2000" dirty="0" smtClean="0">
                <a:latin typeface="Times New Roman" panose="02020603050405020304" pitchFamily="18" charset="0"/>
                <a:ea typeface="SimSun" panose="02010600030101010101" pitchFamily="2" charset="-122"/>
                <a:cs typeface="Times New Roman" panose="02020603050405020304" pitchFamily="18" charset="0"/>
              </a:rPr>
              <a:t>Thus  </a:t>
            </a:r>
            <a:r>
              <a:rPr lang="en-US" sz="2000" b="1" dirty="0" err="1">
                <a:latin typeface="Times New Roman" panose="02020603050405020304" pitchFamily="18" charset="0"/>
                <a:ea typeface="SimSun" panose="02010600030101010101" pitchFamily="2" charset="-122"/>
                <a:cs typeface="Times New Roman" panose="02020603050405020304" pitchFamily="18" charset="0"/>
              </a:rPr>
              <a:t>kipat</a:t>
            </a:r>
            <a:r>
              <a:rPr lang="en-US" sz="2000" b="1" dirty="0">
                <a:latin typeface="Times New Roman" panose="02020603050405020304" pitchFamily="18" charset="0"/>
                <a:ea typeface="SimSun" panose="02010600030101010101" pitchFamily="2" charset="-122"/>
                <a:cs typeface="Times New Roman" panose="02020603050405020304" pitchFamily="18" charset="0"/>
              </a:rPr>
              <a:t> tenure and a history of resistance towards the Nepali sate </a:t>
            </a:r>
            <a:r>
              <a:rPr lang="en-US" sz="2000" dirty="0">
                <a:latin typeface="Times New Roman" panose="02020603050405020304" pitchFamily="18" charset="0"/>
                <a:ea typeface="SimSun" panose="02010600030101010101" pitchFamily="2" charset="-122"/>
                <a:cs typeface="Times New Roman" panose="02020603050405020304" pitchFamily="18" charset="0"/>
              </a:rPr>
              <a:t>may have helped the </a:t>
            </a:r>
            <a:r>
              <a:rPr lang="en-US" sz="2000" b="1" dirty="0" err="1">
                <a:latin typeface="Times New Roman" panose="02020603050405020304" pitchFamily="18" charset="0"/>
                <a:ea typeface="SimSun" panose="02010600030101010101" pitchFamily="2" charset="-122"/>
                <a:cs typeface="Times New Roman" panose="02020603050405020304" pitchFamily="18" charset="0"/>
              </a:rPr>
              <a:t>Limbu</a:t>
            </a:r>
            <a:r>
              <a:rPr lang="en-US" sz="2000" b="1" dirty="0">
                <a:latin typeface="Times New Roman" panose="02020603050405020304" pitchFamily="18" charset="0"/>
                <a:ea typeface="SimSun" panose="02010600030101010101" pitchFamily="2" charset="-122"/>
                <a:cs typeface="Times New Roman" panose="02020603050405020304" pitchFamily="18" charset="0"/>
              </a:rPr>
              <a:t> maintain their cultural traditions, migrating </a:t>
            </a:r>
            <a:r>
              <a:rPr lang="en-US" sz="2000" b="1" dirty="0" smtClean="0">
                <a:latin typeface="Times New Roman" panose="02020603050405020304" pitchFamily="18" charset="0"/>
                <a:ea typeface="SimSun" panose="02010600030101010101" pitchFamily="2" charset="-122"/>
                <a:cs typeface="Times New Roman" panose="02020603050405020304" pitchFamily="18" charset="0"/>
              </a:rPr>
              <a:t>non-</a:t>
            </a:r>
            <a:r>
              <a:rPr lang="en-US" sz="2000" b="1" dirty="0" err="1" smtClean="0">
                <a:latin typeface="Times New Roman" panose="02020603050405020304" pitchFamily="18" charset="0"/>
                <a:ea typeface="SimSun" panose="02010600030101010101" pitchFamily="2" charset="-122"/>
                <a:cs typeface="Times New Roman" panose="02020603050405020304" pitchFamily="18" charset="0"/>
              </a:rPr>
              <a:t>Limbu</a:t>
            </a:r>
            <a:r>
              <a:rPr lang="en-US" sz="2000" dirty="0">
                <a:latin typeface="Times New Roman" panose="02020603050405020304" pitchFamily="18" charset="0"/>
                <a:ea typeface="SimSun" panose="02010600030101010101" pitchFamily="2" charset="-122"/>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Settlers</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76524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220" y="39651"/>
            <a:ext cx="9636421" cy="461665"/>
          </a:xfrm>
          <a:prstGeom prst="rect">
            <a:avLst/>
          </a:prstGeom>
        </p:spPr>
        <p:txBody>
          <a:bodyPr wrap="none">
            <a:spAutoFit/>
          </a:bodyPr>
          <a:lstStyle/>
          <a:p>
            <a:r>
              <a:rPr lang="en-US" sz="2400" b="1" dirty="0" err="1" smtClean="0">
                <a:latin typeface="Arial Black" panose="020B0A04020102020204" pitchFamily="34" charset="0"/>
                <a:ea typeface="SimSun" panose="02010600030101010101" pitchFamily="2" charset="-122"/>
              </a:rPr>
              <a:t>Mamangkhe</a:t>
            </a:r>
            <a:r>
              <a:rPr lang="en-US" sz="2400" b="1" dirty="0" smtClean="0">
                <a:latin typeface="Arial Black" panose="020B0A04020102020204" pitchFamily="34" charset="0"/>
                <a:ea typeface="SimSun" panose="02010600030101010101" pitchFamily="2" charset="-122"/>
              </a:rPr>
              <a:t> Village , </a:t>
            </a:r>
            <a:r>
              <a:rPr lang="en-US" sz="2400" b="1" dirty="0" smtClean="0">
                <a:latin typeface="Arial Black" panose="020B0A04020102020204" pitchFamily="34" charset="0"/>
                <a:ea typeface="SimSun" panose="02010600030101010101" pitchFamily="2" charset="-122"/>
              </a:rPr>
              <a:t>A </a:t>
            </a:r>
            <a:r>
              <a:rPr lang="en-US" sz="2400" b="1" dirty="0" err="1" smtClean="0">
                <a:latin typeface="Arial Black" panose="020B0A04020102020204" pitchFamily="34" charset="0"/>
                <a:ea typeface="SimSun" panose="02010600030101010101" pitchFamily="2" charset="-122"/>
              </a:rPr>
              <a:t>Limbu</a:t>
            </a:r>
            <a:r>
              <a:rPr lang="en-US" sz="2400" b="1" dirty="0" smtClean="0">
                <a:latin typeface="Arial Black" panose="020B0A04020102020204" pitchFamily="34" charset="0"/>
                <a:ea typeface="SimSun" panose="02010600030101010101" pitchFamily="2" charset="-122"/>
              </a:rPr>
              <a:t> Land in </a:t>
            </a:r>
            <a:r>
              <a:rPr lang="en-US" sz="2400" b="1" dirty="0" err="1" smtClean="0">
                <a:latin typeface="Arial Black" panose="020B0A04020102020204" pitchFamily="34" charset="0"/>
                <a:ea typeface="SimSun" panose="02010600030101010101" pitchFamily="2" charset="-122"/>
              </a:rPr>
              <a:t>Taplejung</a:t>
            </a:r>
            <a:r>
              <a:rPr lang="en-US" sz="2400" b="1" dirty="0" smtClean="0">
                <a:latin typeface="Arial Black" panose="020B0A04020102020204" pitchFamily="34" charset="0"/>
                <a:ea typeface="SimSun" panose="02010600030101010101" pitchFamily="2" charset="-122"/>
              </a:rPr>
              <a:t>, Nepal </a:t>
            </a:r>
            <a:r>
              <a:rPr lang="en-US" sz="2400" b="1" dirty="0" smtClean="0">
                <a:latin typeface="Arial Black" panose="020B0A04020102020204" pitchFamily="34" charset="0"/>
                <a:ea typeface="SimSun" panose="02010600030101010101" pitchFamily="2" charset="-122"/>
              </a:rPr>
              <a:t> </a:t>
            </a:r>
            <a:endParaRPr lang="en-US" sz="2400" b="1" dirty="0">
              <a:latin typeface="Arial Black" panose="020B0A04020102020204" pitchFamily="34" charset="0"/>
            </a:endParaRPr>
          </a:p>
        </p:txBody>
      </p:sp>
      <p:sp>
        <p:nvSpPr>
          <p:cNvPr id="3" name="Rectangle 2"/>
          <p:cNvSpPr/>
          <p:nvPr/>
        </p:nvSpPr>
        <p:spPr>
          <a:xfrm>
            <a:off x="323273" y="677666"/>
            <a:ext cx="11674764" cy="1841466"/>
          </a:xfrm>
          <a:prstGeom prst="rect">
            <a:avLst/>
          </a:prstGeom>
        </p:spPr>
        <p:txBody>
          <a:bodyPr wrap="square">
            <a:spAutoFit/>
          </a:bodyPr>
          <a:lstStyle/>
          <a:p>
            <a:pPr marL="285750" indent="-285750" algn="just">
              <a:lnSpc>
                <a:spcPct val="107000"/>
              </a:lnSpc>
              <a:spcAft>
                <a:spcPts val="800"/>
              </a:spcAft>
              <a:buFont typeface="Wingdings" panose="05000000000000000000" pitchFamily="2" charset="2"/>
              <a:buChar char="§"/>
            </a:pPr>
            <a:r>
              <a:rPr lang="en-US" sz="2400" b="1" dirty="0">
                <a:latin typeface="Times New Roman" panose="02020603050405020304" pitchFamily="18" charset="0"/>
                <a:ea typeface="SimSun" panose="02010600030101010101" pitchFamily="2" charset="-122"/>
                <a:cs typeface="Times New Roman" panose="02020603050405020304" pitchFamily="18" charset="0"/>
              </a:rPr>
              <a:t>In the case of </a:t>
            </a:r>
            <a:r>
              <a:rPr lang="en-US" sz="2400" b="1" dirty="0" err="1">
                <a:latin typeface="Times New Roman" panose="02020603050405020304" pitchFamily="18" charset="0"/>
                <a:ea typeface="SimSun" panose="02010600030101010101" pitchFamily="2" charset="-122"/>
                <a:cs typeface="Times New Roman" panose="02020603050405020304" pitchFamily="18" charset="0"/>
              </a:rPr>
              <a:t>Mamangkhe</a:t>
            </a:r>
            <a:r>
              <a:rPr lang="en-US" sz="2400" b="1" dirty="0">
                <a:latin typeface="Times New Roman" panose="02020603050405020304" pitchFamily="18" charset="0"/>
                <a:ea typeface="SimSun" panose="02010600030101010101" pitchFamily="2" charset="-122"/>
                <a:cs typeface="Times New Roman" panose="02020603050405020304" pitchFamily="18" charset="0"/>
              </a:rPr>
              <a:t>, many became wealthy enough within a few generations to migrate to settlements in the southern plains between 1960 and 1980. </a:t>
            </a:r>
            <a:endParaRPr lang="en-US" b="1" dirty="0">
              <a:latin typeface="Calibri" panose="020F0502020204030204" pitchFamily="34" charset="0"/>
              <a:ea typeface="SimSun" panose="02010600030101010101" pitchFamily="2" charset="-122"/>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It was </a:t>
            </a:r>
            <a:r>
              <a:rPr lang="en-US" sz="2800" b="1" dirty="0">
                <a:latin typeface="Times New Roman" panose="02020603050405020304" pitchFamily="18" charset="0"/>
                <a:ea typeface="SimSun" panose="02010600030101010101" pitchFamily="2" charset="-122"/>
                <a:cs typeface="Times New Roman" panose="02020603050405020304" pitchFamily="18" charset="0"/>
              </a:rPr>
              <a:t>cardamom cultivation </a:t>
            </a:r>
            <a:r>
              <a:rPr lang="en-US" sz="2800" b="1" dirty="0" smtClean="0">
                <a:latin typeface="Times New Roman" panose="02020603050405020304" pitchFamily="18" charset="0"/>
                <a:ea typeface="SimSun" panose="02010600030101010101" pitchFamily="2" charset="-122"/>
                <a:cs typeface="Times New Roman" panose="02020603050405020304" pitchFamily="18" charset="0"/>
              </a:rPr>
              <a:t>and </a:t>
            </a:r>
            <a:r>
              <a:rPr lang="en-US" sz="2400" dirty="0" err="1" smtClean="0">
                <a:latin typeface="Times New Roman" panose="02020603050405020304" pitchFamily="18" charset="0"/>
                <a:ea typeface="SimSun" panose="02010600030101010101" pitchFamily="2" charset="-122"/>
                <a:cs typeface="Times New Roman" panose="02020603050405020304" pitchFamily="18" charset="0"/>
              </a:rPr>
              <a:t>labour</a:t>
            </a:r>
            <a:r>
              <a:rPr lang="en-US" sz="2400" dirty="0" smtClean="0">
                <a:latin typeface="Times New Roman" panose="02020603050405020304" pitchFamily="18" charset="0"/>
                <a:ea typeface="SimSun" panose="02010600030101010101" pitchFamily="2" charset="-122"/>
                <a:cs typeface="Times New Roman" panose="02020603050405020304" pitchFamily="18" charset="0"/>
              </a:rPr>
              <a:t>-migration </a:t>
            </a:r>
            <a:r>
              <a:rPr lang="en-US" sz="2400" dirty="0">
                <a:latin typeface="Times New Roman" panose="02020603050405020304" pitchFamily="18" charset="0"/>
                <a:ea typeface="SimSun" panose="02010600030101010101" pitchFamily="2" charset="-122"/>
                <a:cs typeface="Times New Roman" panose="02020603050405020304" pitchFamily="18" charset="0"/>
              </a:rPr>
              <a:t>to Sikkim that enabled, </a:t>
            </a:r>
            <a:r>
              <a:rPr lang="en-US" sz="2400" dirty="0" err="1" smtClean="0">
                <a:latin typeface="Times New Roman" panose="02020603050405020304" pitchFamily="18" charset="0"/>
                <a:ea typeface="SimSun" panose="02010600030101010101" pitchFamily="2" charset="-122"/>
                <a:cs typeface="Times New Roman" panose="02020603050405020304" pitchFamily="18" charset="0"/>
              </a:rPr>
              <a:t>Limbu</a:t>
            </a:r>
            <a:r>
              <a:rPr lang="en-US" sz="2400" dirty="0" smtClean="0">
                <a:latin typeface="Times New Roman" panose="02020603050405020304" pitchFamily="18" charset="0"/>
                <a:ea typeface="SimSun" panose="02010600030101010101" pitchFamily="2" charset="-122"/>
                <a:cs typeface="Times New Roman" panose="02020603050405020304" pitchFamily="18" charset="0"/>
              </a:rPr>
              <a:t> </a:t>
            </a:r>
            <a:r>
              <a:rPr lang="en-US" sz="2400" dirty="0">
                <a:latin typeface="Times New Roman" panose="02020603050405020304" pitchFamily="18" charset="0"/>
                <a:ea typeface="SimSun" panose="02010600030101010101" pitchFamily="2" charset="-122"/>
                <a:cs typeface="Times New Roman" panose="02020603050405020304" pitchFamily="18" charset="0"/>
              </a:rPr>
              <a:t>society </a:t>
            </a:r>
            <a:r>
              <a:rPr lang="en-US" sz="2400" dirty="0" smtClean="0">
                <a:latin typeface="Times New Roman" panose="02020603050405020304" pitchFamily="18" charset="0"/>
                <a:ea typeface="SimSun" panose="02010600030101010101" pitchFamily="2" charset="-122"/>
                <a:cs typeface="Times New Roman" panose="02020603050405020304" pitchFamily="18" charset="0"/>
              </a:rPr>
              <a:t>wealthy </a:t>
            </a:r>
            <a:r>
              <a:rPr lang="en-US" sz="2400" dirty="0">
                <a:latin typeface="Times New Roman" panose="02020603050405020304" pitchFamily="18" charset="0"/>
                <a:ea typeface="SimSun" panose="02010600030101010101" pitchFamily="2" charset="-122"/>
                <a:cs typeface="Times New Roman" panose="02020603050405020304" pitchFamily="18" charset="0"/>
              </a:rPr>
              <a:t>enough to migrate from the village in a kind of </a:t>
            </a:r>
            <a:r>
              <a:rPr lang="en-US" sz="2400" b="1" dirty="0">
                <a:latin typeface="Times New Roman" panose="02020603050405020304" pitchFamily="18" charset="0"/>
                <a:ea typeface="SimSun" panose="02010600030101010101" pitchFamily="2" charset="-122"/>
                <a:cs typeface="Times New Roman" panose="02020603050405020304" pitchFamily="18" charset="0"/>
              </a:rPr>
              <a:t>"second wave". </a:t>
            </a:r>
            <a:endParaRPr lang="en-US" b="1" dirty="0">
              <a:latin typeface="Calibri" panose="020F0502020204030204" pitchFamily="34" charset="0"/>
              <a:ea typeface="SimSun" panose="02010600030101010101" pitchFamily="2" charset="-122"/>
              <a:cs typeface="Times New Roman" panose="02020603050405020304" pitchFamily="18" charset="0"/>
            </a:endParaRPr>
          </a:p>
        </p:txBody>
      </p:sp>
      <p:sp>
        <p:nvSpPr>
          <p:cNvPr id="4" name="Rectangle 3"/>
          <p:cNvSpPr/>
          <p:nvPr/>
        </p:nvSpPr>
        <p:spPr>
          <a:xfrm>
            <a:off x="323273" y="2865813"/>
            <a:ext cx="11102109" cy="863250"/>
          </a:xfrm>
          <a:prstGeom prst="rect">
            <a:avLst/>
          </a:prstGeom>
        </p:spPr>
        <p:txBody>
          <a:bodyPr wrap="square">
            <a:spAutoFit/>
          </a:bodyPr>
          <a:lstStyle/>
          <a:p>
            <a:pPr marL="285750" indent="-285750" algn="just">
              <a:lnSpc>
                <a:spcPct val="107000"/>
              </a:lnSpc>
              <a:spcAft>
                <a:spcPts val="800"/>
              </a:spcAft>
              <a:buFont typeface="Wingdings" panose="05000000000000000000" pitchFamily="2" charset="2"/>
              <a:buChar char="§"/>
            </a:pPr>
            <a:r>
              <a:rPr lang="en-US" sz="2400" b="1" dirty="0">
                <a:latin typeface="Times New Roman" panose="02020603050405020304" pitchFamily="18" charset="0"/>
                <a:ea typeface="SimSun" panose="02010600030101010101" pitchFamily="2" charset="-122"/>
                <a:cs typeface="Times New Roman" panose="02020603050405020304" pitchFamily="18" charset="0"/>
              </a:rPr>
              <a:t>High-caste Hindus, </a:t>
            </a:r>
            <a:r>
              <a:rPr lang="en-US" sz="2400" b="1" dirty="0" smtClean="0">
                <a:latin typeface="Times New Roman" panose="02020603050405020304" pitchFamily="18" charset="0"/>
                <a:ea typeface="SimSun" panose="02010600030101010101" pitchFamily="2" charset="-122"/>
                <a:cs typeface="Times New Roman" panose="02020603050405020304" pitchFamily="18" charset="0"/>
              </a:rPr>
              <a:t>settled </a:t>
            </a:r>
            <a:r>
              <a:rPr lang="en-US" sz="2400" b="1" dirty="0">
                <a:latin typeface="Times New Roman" panose="02020603050405020304" pitchFamily="18" charset="0"/>
                <a:ea typeface="SimSun" panose="02010600030101010101" pitchFamily="2" charset="-122"/>
                <a:cs typeface="Times New Roman" panose="02020603050405020304" pitchFamily="18" charset="0"/>
              </a:rPr>
              <a:t>in </a:t>
            </a:r>
            <a:r>
              <a:rPr lang="en-US" sz="2400" b="1" dirty="0" err="1">
                <a:latin typeface="Times New Roman" panose="02020603050405020304" pitchFamily="18" charset="0"/>
                <a:ea typeface="SimSun" panose="02010600030101010101" pitchFamily="2" charset="-122"/>
                <a:cs typeface="Times New Roman" panose="02020603050405020304" pitchFamily="18" charset="0"/>
              </a:rPr>
              <a:t>Mamangkhe</a:t>
            </a:r>
            <a:r>
              <a:rPr lang="en-US" sz="2400" b="1" dirty="0">
                <a:latin typeface="Times New Roman" panose="02020603050405020304" pitchFamily="18" charset="0"/>
                <a:ea typeface="SimSun" panose="02010600030101010101" pitchFamily="2" charset="-122"/>
                <a:cs typeface="Times New Roman" panose="02020603050405020304" pitchFamily="18" charset="0"/>
              </a:rPr>
              <a:t> </a:t>
            </a:r>
            <a:r>
              <a:rPr lang="en-US" sz="2400" b="1" dirty="0" smtClean="0">
                <a:latin typeface="Times New Roman" panose="02020603050405020304" pitchFamily="18" charset="0"/>
                <a:ea typeface="SimSun" panose="02010600030101010101" pitchFamily="2" charset="-122"/>
                <a:cs typeface="Times New Roman" panose="02020603050405020304" pitchFamily="18" charset="0"/>
              </a:rPr>
              <a:t>in1789</a:t>
            </a:r>
            <a:r>
              <a:rPr lang="en-US" sz="2400" b="1" dirty="0">
                <a:latin typeface="Times New Roman" panose="02020603050405020304" pitchFamily="18" charset="0"/>
                <a:ea typeface="SimSun" panose="02010600030101010101" pitchFamily="2" charset="-122"/>
                <a:cs typeface="Times New Roman" panose="02020603050405020304" pitchFamily="18" charset="0"/>
              </a:rPr>
              <a:t>, were able to rent land, and eventually buy land, which they either still own today or have recently </a:t>
            </a:r>
            <a:r>
              <a:rPr lang="en-US" sz="2400" b="1" dirty="0" smtClean="0">
                <a:latin typeface="Times New Roman" panose="02020603050405020304" pitchFamily="18" charset="0"/>
                <a:ea typeface="SimSun" panose="02010600030101010101" pitchFamily="2" charset="-122"/>
                <a:cs typeface="Times New Roman" panose="02020603050405020304" pitchFamily="18" charset="0"/>
              </a:rPr>
              <a:t>sold.</a:t>
            </a:r>
            <a:endParaRPr lang="en-US" b="1"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5" name="Rectangle 4"/>
          <p:cNvSpPr/>
          <p:nvPr/>
        </p:nvSpPr>
        <p:spPr>
          <a:xfrm>
            <a:off x="505250" y="4358377"/>
            <a:ext cx="11310809" cy="1200329"/>
          </a:xfrm>
          <a:prstGeom prst="rect">
            <a:avLst/>
          </a:prstGeom>
        </p:spPr>
        <p:txBody>
          <a:bodyPr wrap="square">
            <a:spAutoFit/>
          </a:bodyPr>
          <a:lstStyle/>
          <a:p>
            <a:pPr marL="285750" indent="-285750">
              <a:buFont typeface="Wingdings" panose="05000000000000000000" pitchFamily="2" charset="2"/>
              <a:buChar char="§"/>
            </a:pPr>
            <a:r>
              <a:rPr lang="en-US" sz="2400" b="1" dirty="0" smtClean="0">
                <a:latin typeface="Times New Roman" panose="02020603050405020304" pitchFamily="18" charset="0"/>
                <a:ea typeface="SimSun" panose="02010600030101010101" pitchFamily="2" charset="-122"/>
              </a:rPr>
              <a:t>Two </a:t>
            </a:r>
            <a:r>
              <a:rPr lang="en-US" sz="2400" b="1" dirty="0">
                <a:latin typeface="Times New Roman" panose="02020603050405020304" pitchFamily="18" charset="0"/>
                <a:ea typeface="SimSun" panose="02010600030101010101" pitchFamily="2" charset="-122"/>
              </a:rPr>
              <a:t>groups-that is </a:t>
            </a:r>
            <a:r>
              <a:rPr lang="en-US" sz="2400" b="1" dirty="0" err="1">
                <a:latin typeface="Times New Roman" panose="02020603050405020304" pitchFamily="18" charset="0"/>
                <a:ea typeface="SimSun" panose="02010600030101010101" pitchFamily="2" charset="-122"/>
              </a:rPr>
              <a:t>Limbu</a:t>
            </a:r>
            <a:r>
              <a:rPr lang="en-US" sz="2400" b="1" dirty="0">
                <a:latin typeface="Times New Roman" panose="02020603050405020304" pitchFamily="18" charset="0"/>
                <a:ea typeface="SimSun" panose="02010600030101010101" pitchFamily="2" charset="-122"/>
              </a:rPr>
              <a:t> and </a:t>
            </a:r>
            <a:r>
              <a:rPr lang="en-US" sz="2400" b="1" dirty="0" err="1">
                <a:latin typeface="Times New Roman" panose="02020603050405020304" pitchFamily="18" charset="0"/>
                <a:ea typeface="SimSun" panose="02010600030101010101" pitchFamily="2" charset="-122"/>
              </a:rPr>
              <a:t>Bahun</a:t>
            </a:r>
            <a:r>
              <a:rPr lang="en-US" sz="2400" b="1" dirty="0">
                <a:latin typeface="Times New Roman" panose="02020603050405020304" pitchFamily="18" charset="0"/>
                <a:ea typeface="SimSun" panose="02010600030101010101" pitchFamily="2" charset="-122"/>
              </a:rPr>
              <a:t>-</a:t>
            </a:r>
            <a:r>
              <a:rPr lang="en-US" sz="2400" b="1" dirty="0" err="1">
                <a:latin typeface="Times New Roman" panose="02020603050405020304" pitchFamily="18" charset="0"/>
                <a:ea typeface="SimSun" panose="02010600030101010101" pitchFamily="2" charset="-122"/>
              </a:rPr>
              <a:t>Chhetri</a:t>
            </a:r>
            <a:r>
              <a:rPr lang="en-US" sz="2400" b="1" dirty="0">
                <a:latin typeface="Times New Roman" panose="02020603050405020304" pitchFamily="18" charset="0"/>
                <a:ea typeface="SimSun" panose="02010600030101010101" pitchFamily="2" charset="-122"/>
              </a:rPr>
              <a:t>-may </a:t>
            </a:r>
            <a:r>
              <a:rPr lang="en-US" sz="2400" dirty="0">
                <a:latin typeface="Times New Roman" panose="02020603050405020304" pitchFamily="18" charset="0"/>
                <a:ea typeface="SimSun" panose="02010600030101010101" pitchFamily="2" charset="-122"/>
              </a:rPr>
              <a:t>be culturally </a:t>
            </a:r>
            <a:r>
              <a:rPr lang="en-US" sz="2400" b="1" dirty="0">
                <a:latin typeface="Times New Roman" panose="02020603050405020304" pitchFamily="18" charset="0"/>
                <a:ea typeface="SimSun" panose="02010600030101010101" pitchFamily="2" charset="-122"/>
              </a:rPr>
              <a:t>homogeneous</a:t>
            </a:r>
            <a:r>
              <a:rPr lang="en-US" sz="2400" dirty="0">
                <a:latin typeface="Times New Roman" panose="02020603050405020304" pitchFamily="18" charset="0"/>
                <a:ea typeface="SimSun" panose="02010600030101010101" pitchFamily="2" charset="-122"/>
              </a:rPr>
              <a:t>, they are internally </a:t>
            </a:r>
            <a:r>
              <a:rPr lang="en-US" sz="2400" b="1" dirty="0">
                <a:latin typeface="Times New Roman" panose="02020603050405020304" pitchFamily="18" charset="0"/>
                <a:ea typeface="SimSun" panose="02010600030101010101" pitchFamily="2" charset="-122"/>
              </a:rPr>
              <a:t>economically heterogeneous: </a:t>
            </a:r>
            <a:r>
              <a:rPr lang="en-US" sz="2400" dirty="0">
                <a:latin typeface="Times New Roman" panose="02020603050405020304" pitchFamily="18" charset="0"/>
                <a:ea typeface="SimSun" panose="02010600030101010101" pitchFamily="2" charset="-122"/>
              </a:rPr>
              <a:t>there are </a:t>
            </a:r>
            <a:r>
              <a:rPr lang="en-US" sz="2400" b="1" dirty="0">
                <a:latin typeface="Times New Roman" panose="02020603050405020304" pitchFamily="18" charset="0"/>
                <a:ea typeface="SimSun" panose="02010600030101010101" pitchFamily="2" charset="-122"/>
              </a:rPr>
              <a:t>both poor and wealthy </a:t>
            </a:r>
            <a:r>
              <a:rPr lang="en-US" sz="2400" dirty="0" err="1">
                <a:latin typeface="Times New Roman" panose="02020603050405020304" pitchFamily="18" charset="0"/>
                <a:ea typeface="SimSun" panose="02010600030101010101" pitchFamily="2" charset="-122"/>
              </a:rPr>
              <a:t>Limbu</a:t>
            </a:r>
            <a:r>
              <a:rPr lang="en-US" sz="2400" dirty="0">
                <a:latin typeface="Times New Roman" panose="02020603050405020304" pitchFamily="18" charset="0"/>
                <a:ea typeface="SimSun" panose="02010600030101010101" pitchFamily="2" charset="-122"/>
              </a:rPr>
              <a:t> just as there are poor and wealthy </a:t>
            </a:r>
            <a:r>
              <a:rPr lang="en-US" sz="2400" b="1" dirty="0" err="1">
                <a:latin typeface="Times New Roman" panose="02020603050405020304" pitchFamily="18" charset="0"/>
                <a:ea typeface="SimSun" panose="02010600030101010101" pitchFamily="2" charset="-122"/>
              </a:rPr>
              <a:t>Bahun-Chhetri</a:t>
            </a:r>
            <a:r>
              <a:rPr lang="en-US" sz="2400" b="1" dirty="0">
                <a:latin typeface="Times New Roman" panose="02020603050405020304" pitchFamily="18" charset="0"/>
                <a:ea typeface="SimSun" panose="02010600030101010101" pitchFamily="2" charset="-122"/>
              </a:rPr>
              <a:t> households </a:t>
            </a:r>
            <a:endParaRPr lang="en-US" sz="2400" b="1" dirty="0"/>
          </a:p>
        </p:txBody>
      </p:sp>
    </p:spTree>
    <p:extLst>
      <p:ext uri="{BB962C8B-B14F-4D97-AF65-F5344CB8AC3E}">
        <p14:creationId xmlns:p14="http://schemas.microsoft.com/office/powerpoint/2010/main" val="644155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73726" y="-13777"/>
            <a:ext cx="7055136" cy="531171"/>
          </a:xfrm>
          <a:prstGeom prst="rect">
            <a:avLst/>
          </a:prstGeom>
        </p:spPr>
        <p:txBody>
          <a:bodyPr wrap="none">
            <a:spAutoFit/>
          </a:bodyPr>
          <a:lstStyle/>
          <a:p>
            <a:pPr marR="0" lvl="0" algn="just">
              <a:lnSpc>
                <a:spcPct val="107000"/>
              </a:lnSpc>
              <a:spcBef>
                <a:spcPts val="0"/>
              </a:spcBef>
              <a:spcAft>
                <a:spcPts val="800"/>
              </a:spcAft>
            </a:pPr>
            <a:r>
              <a:rPr lang="en-US" sz="2800" b="1" dirty="0">
                <a:highlight>
                  <a:srgbClr val="FFFF00"/>
                </a:highlight>
                <a:latin typeface="Algerian" panose="04020705040A02060702" pitchFamily="82" charset="0"/>
                <a:ea typeface="SimSun" panose="02010600030101010101" pitchFamily="2" charset="-122"/>
                <a:cs typeface="Times New Roman" panose="02020603050405020304" pitchFamily="18" charset="0"/>
              </a:rPr>
              <a:t>Anthropological political economy </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3" name="Rectangle 2"/>
          <p:cNvSpPr/>
          <p:nvPr/>
        </p:nvSpPr>
        <p:spPr>
          <a:xfrm>
            <a:off x="382386" y="562750"/>
            <a:ext cx="11637818" cy="783869"/>
          </a:xfrm>
          <a:prstGeom prst="rect">
            <a:avLst/>
          </a:prstGeom>
        </p:spPr>
        <p:txBody>
          <a:bodyPr wrap="square">
            <a:spAutoFit/>
          </a:bodyPr>
          <a:lstStyle/>
          <a:p>
            <a:pPr marL="285750" indent="-285750" algn="just">
              <a:lnSpc>
                <a:spcPct val="107000"/>
              </a:lnSpc>
              <a:spcAft>
                <a:spcPts val="800"/>
              </a:spcAft>
              <a:buFont typeface="Wingdings" panose="05000000000000000000" pitchFamily="2" charset="2"/>
              <a:buChar char="§"/>
            </a:pPr>
            <a:r>
              <a:rPr lang="en-US" dirty="0">
                <a:latin typeface="Times New Roman" panose="02020603050405020304" pitchFamily="18" charset="0"/>
                <a:ea typeface="SimSun" panose="02010600030101010101" pitchFamily="2" charset="-122"/>
                <a:cs typeface="Times New Roman" panose="02020603050405020304" pitchFamily="18" charset="0"/>
              </a:rPr>
              <a:t>The emergence of </a:t>
            </a:r>
            <a:r>
              <a:rPr lang="en-US" sz="2400" b="1" dirty="0">
                <a:latin typeface="Times New Roman" panose="02020603050405020304" pitchFamily="18" charset="0"/>
                <a:ea typeface="SimSun" panose="02010600030101010101" pitchFamily="2" charset="-122"/>
                <a:cs typeface="Times New Roman" panose="02020603050405020304" pitchFamily="18" charset="0"/>
              </a:rPr>
              <a:t>"political economy" </a:t>
            </a:r>
            <a:r>
              <a:rPr lang="en-US" dirty="0">
                <a:latin typeface="Times New Roman" panose="02020603050405020304" pitchFamily="18" charset="0"/>
                <a:ea typeface="SimSun" panose="02010600030101010101" pitchFamily="2" charset="-122"/>
                <a:cs typeface="Times New Roman" panose="02020603050405020304" pitchFamily="18" charset="0"/>
              </a:rPr>
              <a:t>during the late </a:t>
            </a:r>
            <a:r>
              <a:rPr lang="en-US" sz="2400" b="1" dirty="0">
                <a:latin typeface="Times New Roman" panose="02020603050405020304" pitchFamily="18" charset="0"/>
                <a:ea typeface="SimSun" panose="02010600030101010101" pitchFamily="2" charset="-122"/>
                <a:cs typeface="Times New Roman" panose="02020603050405020304" pitchFamily="18" charset="0"/>
              </a:rPr>
              <a:t>18</a:t>
            </a:r>
            <a:r>
              <a:rPr lang="en-US" sz="2400" b="1" baseline="30000" dirty="0">
                <a:latin typeface="Times New Roman" panose="02020603050405020304" pitchFamily="18" charset="0"/>
                <a:ea typeface="SimSun" panose="02010600030101010101" pitchFamily="2" charset="-122"/>
                <a:cs typeface="Times New Roman" panose="02020603050405020304" pitchFamily="18" charset="0"/>
              </a:rPr>
              <a:t>th</a:t>
            </a:r>
            <a:r>
              <a:rPr lang="en-US" sz="2400" b="1" dirty="0">
                <a:latin typeface="Times New Roman" panose="02020603050405020304" pitchFamily="18" charset="0"/>
                <a:ea typeface="SimSun" panose="02010600030101010101" pitchFamily="2" charset="-122"/>
                <a:cs typeface="Times New Roman" panose="02020603050405020304" pitchFamily="18" charset="0"/>
              </a:rPr>
              <a:t>  century </a:t>
            </a:r>
            <a:r>
              <a:rPr lang="en-US" dirty="0">
                <a:latin typeface="Times New Roman" panose="02020603050405020304" pitchFamily="18" charset="0"/>
                <a:ea typeface="SimSun" panose="02010600030101010101" pitchFamily="2" charset="-122"/>
                <a:cs typeface="Times New Roman" panose="02020603050405020304" pitchFamily="18" charset="0"/>
              </a:rPr>
              <a:t>is associated with, the work of Stuart-</a:t>
            </a:r>
            <a:r>
              <a:rPr lang="en-US" b="1" dirty="0">
                <a:latin typeface="Times New Roman" panose="02020603050405020304" pitchFamily="18" charset="0"/>
                <a:ea typeface="SimSun" panose="02010600030101010101" pitchFamily="2" charset="-122"/>
                <a:cs typeface="Times New Roman" panose="02020603050405020304" pitchFamily="18" charset="0"/>
              </a:rPr>
              <a:t>"What economy is in a family, political economy is in a State" </a:t>
            </a:r>
            <a:r>
              <a:rPr lang="en-US" dirty="0" smtClean="0">
                <a:latin typeface="Times New Roman" panose="02020603050405020304" pitchFamily="18" charset="0"/>
                <a:ea typeface="SimSun" panose="02010600030101010101" pitchFamily="2" charset="-122"/>
                <a:cs typeface="Times New Roman" panose="02020603050405020304" pitchFamily="18" charset="0"/>
              </a:rPr>
              <a:t>(</a:t>
            </a:r>
            <a:r>
              <a:rPr lang="en-US" b="1" dirty="0" smtClean="0">
                <a:latin typeface="Times New Roman" panose="02020603050405020304" pitchFamily="18" charset="0"/>
                <a:ea typeface="SimSun" panose="02010600030101010101" pitchFamily="2" charset="-122"/>
                <a:cs typeface="Times New Roman" panose="02020603050405020304" pitchFamily="18" charset="0"/>
              </a:rPr>
              <a:t>Mill John Stuart</a:t>
            </a:r>
            <a:r>
              <a:rPr lang="en-US" dirty="0" smtClean="0">
                <a:latin typeface="Times New Roman" panose="02020603050405020304" pitchFamily="18" charset="0"/>
                <a:ea typeface="SimSun" panose="02010600030101010101" pitchFamily="2" charset="-122"/>
                <a:cs typeface="Times New Roman" panose="02020603050405020304" pitchFamily="18" charset="0"/>
              </a:rPr>
              <a:t> 1770</a:t>
            </a:r>
            <a:r>
              <a:rPr lang="en-US" dirty="0">
                <a:latin typeface="Times New Roman" panose="02020603050405020304" pitchFamily="18" charset="0"/>
                <a:ea typeface="SimSun" panose="02010600030101010101" pitchFamily="2" charset="-122"/>
                <a:cs typeface="Times New Roman" panose="02020603050405020304" pitchFamily="18" charset="0"/>
              </a:rPr>
              <a:t>)</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4" name="Rectangle 3"/>
          <p:cNvSpPr/>
          <p:nvPr/>
        </p:nvSpPr>
        <p:spPr>
          <a:xfrm>
            <a:off x="382385" y="1346619"/>
            <a:ext cx="11479876" cy="734688"/>
          </a:xfrm>
          <a:prstGeom prst="rect">
            <a:avLst/>
          </a:prstGeom>
        </p:spPr>
        <p:txBody>
          <a:bodyPr wrap="square">
            <a:spAutoFit/>
          </a:bodyPr>
          <a:lstStyle/>
          <a:p>
            <a:pPr marL="285750" indent="-285750" algn="just">
              <a:lnSpc>
                <a:spcPct val="107000"/>
              </a:lnSpc>
              <a:spcAft>
                <a:spcPts val="800"/>
              </a:spcAft>
              <a:buFont typeface="Wingdings" panose="05000000000000000000" pitchFamily="2" charset="2"/>
              <a:buChar char="§"/>
            </a:pPr>
            <a:r>
              <a:rPr lang="en-US" sz="2000" dirty="0">
                <a:latin typeface="Times New Roman" panose="02020603050405020304" pitchFamily="18" charset="0"/>
                <a:ea typeface="SimSun" panose="02010600030101010101" pitchFamily="2" charset="-122"/>
                <a:cs typeface="Times New Roman" panose="02020603050405020304" pitchFamily="18" charset="0"/>
              </a:rPr>
              <a:t>The </a:t>
            </a:r>
            <a:r>
              <a:rPr lang="en-US" sz="2000" b="1" dirty="0">
                <a:latin typeface="Times New Roman" panose="02020603050405020304" pitchFamily="18" charset="0"/>
                <a:ea typeface="SimSun" panose="02010600030101010101" pitchFamily="2" charset="-122"/>
                <a:cs typeface="Times New Roman" panose="02020603050405020304" pitchFamily="18" charset="0"/>
              </a:rPr>
              <a:t>original object </a:t>
            </a:r>
            <a:r>
              <a:rPr lang="en-US" sz="2000" dirty="0">
                <a:latin typeface="Times New Roman" panose="02020603050405020304" pitchFamily="18" charset="0"/>
                <a:ea typeface="SimSun" panose="02010600030101010101" pitchFamily="2" charset="-122"/>
                <a:cs typeface="Times New Roman" panose="02020603050405020304" pitchFamily="18" charset="0"/>
              </a:rPr>
              <a:t>of </a:t>
            </a:r>
            <a:r>
              <a:rPr lang="en-US" sz="2000" b="1" dirty="0">
                <a:latin typeface="Times New Roman" panose="02020603050405020304" pitchFamily="18" charset="0"/>
                <a:ea typeface="SimSun" panose="02010600030101010101" pitchFamily="2" charset="-122"/>
                <a:cs typeface="Times New Roman" panose="02020603050405020304" pitchFamily="18" charset="0"/>
              </a:rPr>
              <a:t>political economy </a:t>
            </a:r>
            <a:r>
              <a:rPr lang="en-US" sz="2000" dirty="0">
                <a:latin typeface="Times New Roman" panose="02020603050405020304" pitchFamily="18" charset="0"/>
                <a:ea typeface="SimSun" panose="02010600030101010101" pitchFamily="2" charset="-122"/>
                <a:cs typeface="Times New Roman" panose="02020603050405020304" pitchFamily="18" charset="0"/>
              </a:rPr>
              <a:t>was the </a:t>
            </a:r>
            <a:r>
              <a:rPr lang="en-US" sz="2000" b="1" dirty="0">
                <a:latin typeface="Times New Roman" panose="02020603050405020304" pitchFamily="18" charset="0"/>
                <a:ea typeface="SimSun" panose="02010600030101010101" pitchFamily="2" charset="-122"/>
                <a:cs typeface="Times New Roman" panose="02020603050405020304" pitchFamily="18" charset="0"/>
              </a:rPr>
              <a:t>study of the means </a:t>
            </a:r>
            <a:r>
              <a:rPr lang="en-US" sz="2000" dirty="0">
                <a:latin typeface="Times New Roman" panose="02020603050405020304" pitchFamily="18" charset="0"/>
                <a:ea typeface="SimSun" panose="02010600030101010101" pitchFamily="2" charset="-122"/>
                <a:cs typeface="Times New Roman" panose="02020603050405020304" pitchFamily="18" charset="0"/>
              </a:rPr>
              <a:t>by</a:t>
            </a:r>
            <a:r>
              <a:rPr lang="en-US" sz="2000" b="1" dirty="0">
                <a:latin typeface="Times New Roman" panose="02020603050405020304" pitchFamily="18" charset="0"/>
                <a:ea typeface="SimSun" panose="02010600030101010101" pitchFamily="2" charset="-122"/>
                <a:cs typeface="Times New Roman" panose="02020603050405020304" pitchFamily="18" charset="0"/>
              </a:rPr>
              <a:t> </a:t>
            </a:r>
            <a:r>
              <a:rPr lang="en-US" sz="2000" dirty="0">
                <a:latin typeface="Times New Roman" panose="02020603050405020304" pitchFamily="18" charset="0"/>
                <a:ea typeface="SimSun" panose="02010600030101010101" pitchFamily="2" charset="-122"/>
                <a:cs typeface="Times New Roman" panose="02020603050405020304" pitchFamily="18" charset="0"/>
              </a:rPr>
              <a:t>which</a:t>
            </a:r>
            <a:r>
              <a:rPr lang="en-US" sz="2000" b="1" dirty="0">
                <a:latin typeface="Times New Roman" panose="02020603050405020304" pitchFamily="18" charset="0"/>
                <a:ea typeface="SimSun" panose="02010600030101010101" pitchFamily="2" charset="-122"/>
                <a:cs typeface="Times New Roman" panose="02020603050405020304" pitchFamily="18" charset="0"/>
              </a:rPr>
              <a:t> human society </a:t>
            </a:r>
            <a:r>
              <a:rPr lang="en-US" sz="2000" dirty="0">
                <a:latin typeface="Times New Roman" panose="02020603050405020304" pitchFamily="18" charset="0"/>
                <a:ea typeface="SimSun" panose="02010600030101010101" pitchFamily="2" charset="-122"/>
                <a:cs typeface="Times New Roman" panose="02020603050405020304" pitchFamily="18" charset="0"/>
              </a:rPr>
              <a:t>creates </a:t>
            </a:r>
            <a:r>
              <a:rPr lang="en-US" sz="2000" b="1" dirty="0">
                <a:latin typeface="Times New Roman" panose="02020603050405020304" pitchFamily="18" charset="0"/>
                <a:ea typeface="SimSun" panose="02010600030101010101" pitchFamily="2" charset="-122"/>
                <a:cs typeface="Times New Roman" panose="02020603050405020304" pitchFamily="18" charset="0"/>
              </a:rPr>
              <a:t>wealth through</a:t>
            </a:r>
            <a:r>
              <a:rPr lang="en-US" sz="2000" dirty="0">
                <a:latin typeface="Times New Roman" panose="02020603050405020304" pitchFamily="18" charset="0"/>
                <a:ea typeface="SimSun" panose="02010600030101010101" pitchFamily="2" charset="-122"/>
                <a:cs typeface="Times New Roman" panose="02020603050405020304" pitchFamily="18" charset="0"/>
              </a:rPr>
              <a:t> the </a:t>
            </a:r>
            <a:r>
              <a:rPr lang="en-US" sz="2000" b="1" dirty="0">
                <a:latin typeface="Times New Roman" panose="02020603050405020304" pitchFamily="18" charset="0"/>
                <a:ea typeface="SimSun" panose="02010600030101010101" pitchFamily="2" charset="-122"/>
                <a:cs typeface="Times New Roman" panose="02020603050405020304" pitchFamily="18" charset="0"/>
              </a:rPr>
              <a:t>production and distribution of goods</a:t>
            </a:r>
            <a:r>
              <a:rPr lang="en-US" sz="2000" dirty="0">
                <a:latin typeface="Times New Roman" panose="02020603050405020304" pitchFamily="18" charset="0"/>
                <a:ea typeface="SimSun" panose="02010600030101010101" pitchFamily="2" charset="-122"/>
                <a:cs typeface="Times New Roman" panose="02020603050405020304" pitchFamily="18" charset="0"/>
              </a:rPr>
              <a:t>. </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5" name="Rectangle 4"/>
          <p:cNvSpPr/>
          <p:nvPr/>
        </p:nvSpPr>
        <p:spPr>
          <a:xfrm>
            <a:off x="382385" y="2157430"/>
            <a:ext cx="11637818" cy="1015663"/>
          </a:xfrm>
          <a:prstGeom prst="rect">
            <a:avLst/>
          </a:prstGeom>
        </p:spPr>
        <p:txBody>
          <a:bodyPr wrap="square">
            <a:spAutoFit/>
          </a:bodyPr>
          <a:lstStyle/>
          <a:p>
            <a:pPr marL="285750" indent="-285750">
              <a:buFont typeface="Wingdings" panose="05000000000000000000" pitchFamily="2" charset="2"/>
              <a:buChar char="§"/>
            </a:pPr>
            <a:r>
              <a:rPr lang="en-US" b="1" dirty="0" smtClean="0">
                <a:latin typeface="Times New Roman" panose="02020603050405020304" pitchFamily="18" charset="0"/>
                <a:ea typeface="SimSun" panose="02010600030101010101" pitchFamily="2" charset="-122"/>
              </a:rPr>
              <a:t>“Political economy” </a:t>
            </a:r>
            <a:r>
              <a:rPr lang="en-US" dirty="0">
                <a:latin typeface="Times New Roman" panose="02020603050405020304" pitchFamily="18" charset="0"/>
                <a:ea typeface="SimSun" panose="02010600030101010101" pitchFamily="2" charset="-122"/>
              </a:rPr>
              <a:t>examined the </a:t>
            </a:r>
            <a:r>
              <a:rPr lang="en-US" b="1" dirty="0">
                <a:latin typeface="Times New Roman" panose="02020603050405020304" pitchFamily="18" charset="0"/>
                <a:ea typeface="SimSun" panose="02010600030101010101" pitchFamily="2" charset="-122"/>
              </a:rPr>
              <a:t>means</a:t>
            </a:r>
            <a:r>
              <a:rPr lang="en-US" dirty="0">
                <a:latin typeface="Times New Roman" panose="02020603050405020304" pitchFamily="18" charset="0"/>
                <a:ea typeface="SimSun" panose="02010600030101010101" pitchFamily="2" charset="-122"/>
              </a:rPr>
              <a:t> by which </a:t>
            </a:r>
            <a:r>
              <a:rPr lang="en-US" b="1" dirty="0" err="1">
                <a:latin typeface="Times New Roman" panose="02020603050405020304" pitchFamily="18" charset="0"/>
                <a:ea typeface="SimSun" panose="02010600030101010101" pitchFamily="2" charset="-122"/>
              </a:rPr>
              <a:t>labour</a:t>
            </a:r>
            <a:r>
              <a:rPr lang="en-US" b="1" dirty="0">
                <a:latin typeface="Times New Roman" panose="02020603050405020304" pitchFamily="18" charset="0"/>
                <a:ea typeface="SimSun" panose="02010600030101010101" pitchFamily="2" charset="-122"/>
              </a:rPr>
              <a:t> and systems of exchange produced </a:t>
            </a:r>
            <a:r>
              <a:rPr lang="en-US" dirty="0">
                <a:latin typeface="Times New Roman" panose="02020603050405020304" pitchFamily="18" charset="0"/>
                <a:ea typeface="SimSun" panose="02010600030101010101" pitchFamily="2" charset="-122"/>
              </a:rPr>
              <a:t>the </a:t>
            </a:r>
            <a:r>
              <a:rPr lang="en-US" sz="1600" b="1" dirty="0">
                <a:latin typeface="Times New Roman" panose="02020603050405020304" pitchFamily="18" charset="0"/>
                <a:ea typeface="SimSun" panose="02010600030101010101" pitchFamily="2" charset="-122"/>
              </a:rPr>
              <a:t>"wealth of nations," </a:t>
            </a:r>
            <a:endParaRPr lang="en-US" sz="1600" b="1" dirty="0" smtClean="0">
              <a:latin typeface="Times New Roman" panose="02020603050405020304" pitchFamily="18" charset="0"/>
              <a:ea typeface="SimSun" panose="02010600030101010101" pitchFamily="2" charset="-122"/>
            </a:endParaRPr>
          </a:p>
          <a:p>
            <a:pPr marL="285750" indent="-285750">
              <a:buFont typeface="Wingdings" panose="05000000000000000000" pitchFamily="2" charset="2"/>
              <a:buChar char="§"/>
            </a:pPr>
            <a:r>
              <a:rPr lang="en-US" sz="2400" b="1" dirty="0" smtClean="0">
                <a:latin typeface="Times New Roman" panose="02020603050405020304" pitchFamily="18" charset="0"/>
                <a:ea typeface="SimSun" panose="02010600030101010101" pitchFamily="2" charset="-122"/>
              </a:rPr>
              <a:t>Neo-classical </a:t>
            </a:r>
            <a:r>
              <a:rPr lang="en-US" sz="2400" b="1" dirty="0">
                <a:latin typeface="Times New Roman" panose="02020603050405020304" pitchFamily="18" charset="0"/>
                <a:ea typeface="SimSun" panose="02010600030101010101" pitchFamily="2" charset="-122"/>
              </a:rPr>
              <a:t>economics </a:t>
            </a:r>
            <a:r>
              <a:rPr lang="en-US" dirty="0">
                <a:latin typeface="Times New Roman" panose="02020603050405020304" pitchFamily="18" charset="0"/>
                <a:ea typeface="SimSun" panose="02010600030101010101" pitchFamily="2" charset="-122"/>
              </a:rPr>
              <a:t>examined </a:t>
            </a:r>
            <a:r>
              <a:rPr lang="en-US" b="1" dirty="0">
                <a:latin typeface="Times New Roman" panose="02020603050405020304" pitchFamily="18" charset="0"/>
                <a:ea typeface="SimSun" panose="02010600030101010101" pitchFamily="2" charset="-122"/>
              </a:rPr>
              <a:t>markets, prices, </a:t>
            </a:r>
            <a:r>
              <a:rPr lang="en-US" dirty="0">
                <a:latin typeface="Times New Roman" panose="02020603050405020304" pitchFamily="18" charset="0"/>
                <a:ea typeface="SimSun" panose="02010600030101010101" pitchFamily="2" charset="-122"/>
              </a:rPr>
              <a:t>and </a:t>
            </a:r>
            <a:r>
              <a:rPr lang="en-US" b="1" dirty="0">
                <a:latin typeface="Times New Roman" panose="02020603050405020304" pitchFamily="18" charset="0"/>
                <a:ea typeface="SimSun" panose="02010600030101010101" pitchFamily="2" charset="-122"/>
              </a:rPr>
              <a:t>elaborated models of individual behavior </a:t>
            </a:r>
            <a:r>
              <a:rPr lang="en-US" dirty="0">
                <a:latin typeface="Times New Roman" panose="02020603050405020304" pitchFamily="18" charset="0"/>
                <a:ea typeface="SimSun" panose="02010600030101010101" pitchFamily="2" charset="-122"/>
              </a:rPr>
              <a:t>in </a:t>
            </a:r>
            <a:r>
              <a:rPr lang="en-US" b="1" dirty="0">
                <a:latin typeface="Times New Roman" panose="02020603050405020304" pitchFamily="18" charset="0"/>
                <a:ea typeface="SimSun" panose="02010600030101010101" pitchFamily="2" charset="-122"/>
              </a:rPr>
              <a:t>accordance with rational choice theory</a:t>
            </a:r>
            <a:endParaRPr lang="en-US" b="1" dirty="0"/>
          </a:p>
        </p:txBody>
      </p:sp>
      <p:sp>
        <p:nvSpPr>
          <p:cNvPr id="6" name="Rectangle 5"/>
          <p:cNvSpPr/>
          <p:nvPr/>
        </p:nvSpPr>
        <p:spPr>
          <a:xfrm>
            <a:off x="382385" y="3265183"/>
            <a:ext cx="11391207" cy="981423"/>
          </a:xfrm>
          <a:prstGeom prst="rect">
            <a:avLst/>
          </a:prstGeom>
        </p:spPr>
        <p:txBody>
          <a:bodyPr wrap="square">
            <a:spAutoFit/>
          </a:bodyPr>
          <a:lstStyle/>
          <a:p>
            <a:pPr marL="285750" indent="-285750" algn="just">
              <a:lnSpc>
                <a:spcPct val="107000"/>
              </a:lnSpc>
              <a:spcAft>
                <a:spcPts val="800"/>
              </a:spcAft>
              <a:buFont typeface="Wingdings" panose="05000000000000000000" pitchFamily="2" charset="2"/>
              <a:buChar char="§"/>
            </a:pPr>
            <a:r>
              <a:rPr lang="en-US" dirty="0">
                <a:latin typeface="Times New Roman" panose="02020603050405020304" pitchFamily="18" charset="0"/>
                <a:ea typeface="SimSun" panose="02010600030101010101" pitchFamily="2" charset="-122"/>
                <a:cs typeface="Times New Roman" panose="02020603050405020304" pitchFamily="18" charset="0"/>
              </a:rPr>
              <a:t>During the 1970s the term </a:t>
            </a:r>
            <a:r>
              <a:rPr lang="en-US" b="1" dirty="0">
                <a:latin typeface="Times New Roman" panose="02020603050405020304" pitchFamily="18" charset="0"/>
                <a:ea typeface="SimSun" panose="02010600030101010101" pitchFamily="2" charset="-122"/>
                <a:cs typeface="Times New Roman" panose="02020603050405020304" pitchFamily="18" charset="0"/>
              </a:rPr>
              <a:t>"political economy"</a:t>
            </a:r>
            <a:r>
              <a:rPr lang="en-US" dirty="0">
                <a:latin typeface="Times New Roman" panose="02020603050405020304" pitchFamily="18" charset="0"/>
                <a:ea typeface="SimSun" panose="02010600030101010101" pitchFamily="2" charset="-122"/>
                <a:cs typeface="Times New Roman" panose="02020603050405020304" pitchFamily="18" charset="0"/>
              </a:rPr>
              <a:t> in anthropology came to be associated with critiques of structural anthropology, the relationship between </a:t>
            </a:r>
            <a:r>
              <a:rPr lang="en-US" b="1" dirty="0">
                <a:latin typeface="Times New Roman" panose="02020603050405020304" pitchFamily="18" charset="0"/>
                <a:ea typeface="SimSun" panose="02010600030101010101" pitchFamily="2" charset="-122"/>
                <a:cs typeface="Times New Roman" panose="02020603050405020304" pitchFamily="18" charset="0"/>
              </a:rPr>
              <a:t>anthropology and (neo) colonialism, </a:t>
            </a:r>
            <a:r>
              <a:rPr lang="en-US" dirty="0">
                <a:latin typeface="Times New Roman" panose="02020603050405020304" pitchFamily="18" charset="0"/>
                <a:ea typeface="SimSun" panose="02010600030101010101" pitchFamily="2" charset="-122"/>
                <a:cs typeface="Times New Roman" panose="02020603050405020304" pitchFamily="18" charset="0"/>
              </a:rPr>
              <a:t>and the frequently </a:t>
            </a:r>
            <a:r>
              <a:rPr lang="en-US" dirty="0" smtClean="0">
                <a:latin typeface="Times New Roman" panose="02020603050405020304" pitchFamily="18" charset="0"/>
                <a:ea typeface="SimSun" panose="02010600030101010101" pitchFamily="2" charset="-122"/>
                <a:cs typeface="Times New Roman" panose="02020603050405020304" pitchFamily="18" charset="0"/>
              </a:rPr>
              <a:t>a </a:t>
            </a:r>
            <a:r>
              <a:rPr lang="en-US" b="1" dirty="0" smtClean="0">
                <a:latin typeface="Times New Roman" panose="02020603050405020304" pitchFamily="18" charset="0"/>
                <a:ea typeface="SimSun" panose="02010600030101010101" pitchFamily="2" charset="-122"/>
                <a:cs typeface="Times New Roman" panose="02020603050405020304" pitchFamily="18" charset="0"/>
              </a:rPr>
              <a:t>historical </a:t>
            </a:r>
            <a:r>
              <a:rPr lang="en-US" b="1" dirty="0">
                <a:latin typeface="Times New Roman" panose="02020603050405020304" pitchFamily="18" charset="0"/>
                <a:ea typeface="SimSun" panose="02010600030101010101" pitchFamily="2" charset="-122"/>
                <a:cs typeface="Times New Roman" panose="02020603050405020304" pitchFamily="18" charset="0"/>
              </a:rPr>
              <a:t>perspective of the discipline. </a:t>
            </a:r>
            <a:endParaRPr lang="en-US" sz="1400" b="1"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7" name="Rectangle 6"/>
          <p:cNvSpPr/>
          <p:nvPr/>
        </p:nvSpPr>
        <p:spPr>
          <a:xfrm>
            <a:off x="382385" y="4246606"/>
            <a:ext cx="11538066" cy="1958485"/>
          </a:xfrm>
          <a:prstGeom prst="rect">
            <a:avLst/>
          </a:prstGeom>
        </p:spPr>
        <p:txBody>
          <a:bodyPr wrap="square">
            <a:spAutoFit/>
          </a:bodyPr>
          <a:lstStyle/>
          <a:p>
            <a:pPr marL="285750" indent="-285750" algn="just">
              <a:lnSpc>
                <a:spcPct val="107000"/>
              </a:lnSpc>
              <a:spcAft>
                <a:spcPts val="800"/>
              </a:spcAft>
              <a:buFont typeface="Wingdings" panose="05000000000000000000" pitchFamily="2" charset="2"/>
              <a:buChar char="§"/>
            </a:pPr>
            <a:r>
              <a:rPr lang="en-US" dirty="0">
                <a:latin typeface="Times New Roman" panose="02020603050405020304" pitchFamily="18" charset="0"/>
                <a:ea typeface="SimSun" panose="02010600030101010101" pitchFamily="2" charset="-122"/>
                <a:cs typeface="Times New Roman" panose="02020603050405020304" pitchFamily="18" charset="0"/>
              </a:rPr>
              <a:t>The term </a:t>
            </a:r>
            <a:r>
              <a:rPr lang="en-US" b="1" dirty="0">
                <a:latin typeface="Times New Roman" panose="02020603050405020304" pitchFamily="18" charset="0"/>
                <a:ea typeface="SimSun" panose="02010600030101010101" pitchFamily="2" charset="-122"/>
                <a:cs typeface="Times New Roman" panose="02020603050405020304" pitchFamily="18" charset="0"/>
              </a:rPr>
              <a:t>"political economy" </a:t>
            </a:r>
            <a:r>
              <a:rPr lang="en-US" dirty="0">
                <a:latin typeface="Times New Roman" panose="02020603050405020304" pitchFamily="18" charset="0"/>
                <a:ea typeface="SimSun" panose="02010600030101010101" pitchFamily="2" charset="-122"/>
                <a:cs typeface="Times New Roman" panose="02020603050405020304" pitchFamily="18" charset="0"/>
              </a:rPr>
              <a:t>in anthropology was strongly influenced by a number of theories which and emerged in the years before and continued to influence discussions well into the </a:t>
            </a:r>
            <a:r>
              <a:rPr lang="en-US" b="1" dirty="0">
                <a:latin typeface="Times New Roman" panose="02020603050405020304" pitchFamily="18" charset="0"/>
                <a:ea typeface="SimSun" panose="02010600030101010101" pitchFamily="2" charset="-122"/>
                <a:cs typeface="Times New Roman" panose="02020603050405020304" pitchFamily="18" charset="0"/>
              </a:rPr>
              <a:t>1980s, Dependency (Prank 1967) and world systems theory (</a:t>
            </a:r>
            <a:r>
              <a:rPr lang="en-US" b="1" dirty="0" err="1">
                <a:latin typeface="Times New Roman" panose="02020603050405020304" pitchFamily="18" charset="0"/>
                <a:ea typeface="SimSun" panose="02010600030101010101" pitchFamily="2" charset="-122"/>
                <a:cs typeface="Times New Roman" panose="02020603050405020304" pitchFamily="18" charset="0"/>
              </a:rPr>
              <a:t>Wallerstein</a:t>
            </a:r>
            <a:r>
              <a:rPr lang="en-US" b="1" dirty="0">
                <a:latin typeface="Times New Roman" panose="02020603050405020304" pitchFamily="18" charset="0"/>
                <a:ea typeface="SimSun" panose="02010600030101010101" pitchFamily="2" charset="-122"/>
                <a:cs typeface="Times New Roman" panose="02020603050405020304" pitchFamily="18" charset="0"/>
              </a:rPr>
              <a:t> 1974)</a:t>
            </a:r>
            <a:r>
              <a:rPr lang="en-US" dirty="0">
                <a:latin typeface="Times New Roman" panose="02020603050405020304" pitchFamily="18" charset="0"/>
                <a:ea typeface="SimSun" panose="02010600030101010101" pitchFamily="2" charset="-122"/>
                <a:cs typeface="Times New Roman" panose="02020603050405020304" pitchFamily="18" charset="0"/>
              </a:rPr>
              <a:t> </a:t>
            </a:r>
            <a:endParaRPr lang="en-US" dirty="0" smtClean="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
            </a:pPr>
            <a:r>
              <a:rPr lang="en-US" dirty="0" smtClean="0">
                <a:latin typeface="Times New Roman" panose="02020603050405020304" pitchFamily="18" charset="0"/>
                <a:ea typeface="SimSun" panose="02010600030101010101" pitchFamily="2" charset="-122"/>
                <a:cs typeface="Times New Roman" panose="02020603050405020304" pitchFamily="18" charset="0"/>
              </a:rPr>
              <a:t>As </a:t>
            </a:r>
            <a:r>
              <a:rPr lang="en-US" dirty="0">
                <a:latin typeface="Times New Roman" panose="02020603050405020304" pitchFamily="18" charset="0"/>
                <a:ea typeface="SimSun" panose="02010600030101010101" pitchFamily="2" charset="-122"/>
                <a:cs typeface="Times New Roman" panose="02020603050405020304" pitchFamily="18" charset="0"/>
              </a:rPr>
              <a:t>well as the </a:t>
            </a:r>
            <a:r>
              <a:rPr lang="en-US" b="1" dirty="0">
                <a:latin typeface="Times New Roman" panose="02020603050405020304" pitchFamily="18" charset="0"/>
                <a:ea typeface="SimSun" panose="02010600030101010101" pitchFamily="2" charset="-122"/>
                <a:cs typeface="Times New Roman" panose="02020603050405020304" pitchFamily="18" charset="0"/>
              </a:rPr>
              <a:t>theory of modes of production </a:t>
            </a:r>
            <a:r>
              <a:rPr lang="en-US" dirty="0">
                <a:latin typeface="Times New Roman" panose="02020603050405020304" pitchFamily="18" charset="0"/>
                <a:ea typeface="SimSun" panose="02010600030101010101" pitchFamily="2" charset="-122"/>
                <a:cs typeface="Times New Roman" panose="02020603050405020304" pitchFamily="18" charset="0"/>
              </a:rPr>
              <a:t>(Poster- Carter 1978, Rey 1973) were </a:t>
            </a:r>
            <a:r>
              <a:rPr lang="en-US" b="1" dirty="0">
                <a:latin typeface="Times New Roman" panose="02020603050405020304" pitchFamily="18" charset="0"/>
                <a:ea typeface="SimSun" panose="02010600030101010101" pitchFamily="2" charset="-122"/>
                <a:cs typeface="Times New Roman" panose="02020603050405020304" pitchFamily="18" charset="0"/>
              </a:rPr>
              <a:t>fundamental to the development of a specifically anthropological political economy which had absorbed elements of Marxist economic theory and its critical approach to capitalism. </a:t>
            </a:r>
            <a:endParaRPr lang="en-US" sz="1400" b="1"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45639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6362" y="2186248"/>
            <a:ext cx="11737570" cy="2215991"/>
          </a:xfrm>
          <a:prstGeom prst="rect">
            <a:avLst/>
          </a:prstGeom>
        </p:spPr>
        <p:txBody>
          <a:bodyPr wrap="square">
            <a:spAutoFit/>
          </a:bodyPr>
          <a:lstStyle/>
          <a:p>
            <a:pPr marL="285750" indent="-285750">
              <a:buFont typeface="Wingdings" panose="05000000000000000000" pitchFamily="2" charset="2"/>
              <a:buChar char="§"/>
            </a:pPr>
            <a:r>
              <a:rPr lang="en-US" sz="2400" dirty="0">
                <a:latin typeface="Times New Roman" panose="02020603050405020304" pitchFamily="18" charset="0"/>
                <a:ea typeface="SimSun" panose="02010600030101010101" pitchFamily="2" charset="-122"/>
              </a:rPr>
              <a:t>Marcus and Fischer (1986) suggest </a:t>
            </a:r>
            <a:r>
              <a:rPr lang="en-US" sz="2400" b="1" dirty="0">
                <a:latin typeface="Times New Roman" panose="02020603050405020304" pitchFamily="18" charset="0"/>
                <a:ea typeface="SimSun" panose="02010600030101010101" pitchFamily="2" charset="-122"/>
              </a:rPr>
              <a:t>that "the dilemma in anthropology between a literature weak on culture, but strong on political-economy analysis, and one strong on cultural analysis, but weak on political economy is primarily a problem of representation or textual construction" </a:t>
            </a:r>
            <a:endParaRPr lang="en-US" sz="2400" b="1" dirty="0" smtClean="0">
              <a:latin typeface="Times New Roman" panose="02020603050405020304" pitchFamily="18" charset="0"/>
              <a:ea typeface="SimSun" panose="02010600030101010101" pitchFamily="2" charset="-122"/>
            </a:endParaRPr>
          </a:p>
          <a:p>
            <a:endParaRPr lang="en-US" sz="2400" dirty="0">
              <a:latin typeface="Times New Roman" panose="02020603050405020304" pitchFamily="18" charset="0"/>
              <a:ea typeface="SimSun" panose="02010600030101010101" pitchFamily="2" charset="-122"/>
            </a:endParaRPr>
          </a:p>
          <a:p>
            <a:pPr marL="285750" indent="-285750">
              <a:buFont typeface="Wingdings" panose="05000000000000000000" pitchFamily="2" charset="2"/>
              <a:buChar char="§"/>
            </a:pPr>
            <a:endParaRPr lang="en-US" dirty="0"/>
          </a:p>
        </p:txBody>
      </p:sp>
      <p:sp>
        <p:nvSpPr>
          <p:cNvPr id="3" name="Rectangle 2"/>
          <p:cNvSpPr/>
          <p:nvPr/>
        </p:nvSpPr>
        <p:spPr>
          <a:xfrm>
            <a:off x="2384776" y="94288"/>
            <a:ext cx="7699544" cy="468462"/>
          </a:xfrm>
          <a:prstGeom prst="rect">
            <a:avLst/>
          </a:prstGeom>
        </p:spPr>
        <p:txBody>
          <a:bodyPr wrap="none">
            <a:spAutoFit/>
          </a:bodyPr>
          <a:lstStyle/>
          <a:p>
            <a:pPr marR="0" lvl="0" algn="just">
              <a:lnSpc>
                <a:spcPct val="107000"/>
              </a:lnSpc>
              <a:spcBef>
                <a:spcPts val="0"/>
              </a:spcBef>
              <a:spcAft>
                <a:spcPts val="800"/>
              </a:spcAft>
            </a:pPr>
            <a:r>
              <a:rPr lang="en-US" sz="2400" b="1" dirty="0">
                <a:highlight>
                  <a:srgbClr val="FFFF00"/>
                </a:highlight>
                <a:latin typeface="Algerian" panose="04020705040A02060702" pitchFamily="82" charset="0"/>
                <a:ea typeface="SimSun" panose="02010600030101010101" pitchFamily="2" charset="-122"/>
                <a:cs typeface="Times New Roman" panose="02020603050405020304" pitchFamily="18" charset="0"/>
              </a:rPr>
              <a:t>Anthropological political </a:t>
            </a:r>
            <a:r>
              <a:rPr lang="en-US" sz="2400" b="1" dirty="0" smtClean="0">
                <a:highlight>
                  <a:srgbClr val="FFFF00"/>
                </a:highlight>
                <a:latin typeface="Algerian" panose="04020705040A02060702" pitchFamily="82" charset="0"/>
                <a:ea typeface="SimSun" panose="02010600030101010101" pitchFamily="2" charset="-122"/>
                <a:cs typeface="Times New Roman" panose="02020603050405020304" pitchFamily="18" charset="0"/>
              </a:rPr>
              <a:t>economy Cont.……… </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4" name="Rectangle 3"/>
          <p:cNvSpPr/>
          <p:nvPr/>
        </p:nvSpPr>
        <p:spPr>
          <a:xfrm>
            <a:off x="346362" y="946618"/>
            <a:ext cx="11574087" cy="1258421"/>
          </a:xfrm>
          <a:prstGeom prst="rect">
            <a:avLst/>
          </a:prstGeom>
        </p:spPr>
        <p:txBody>
          <a:bodyPr wrap="square">
            <a:spAutoFit/>
          </a:bodyPr>
          <a:lstStyle/>
          <a:p>
            <a:pPr marL="285750" indent="-285750" algn="just">
              <a:lnSpc>
                <a:spcPct val="107000"/>
              </a:lnSpc>
              <a:spcAft>
                <a:spcPts val="800"/>
              </a:spcAft>
              <a:buFont typeface="Wingdings" panose="05000000000000000000" pitchFamily="2" charset="2"/>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While examining the </a:t>
            </a:r>
            <a:r>
              <a:rPr lang="en-US" sz="2400" b="1" dirty="0">
                <a:latin typeface="Times New Roman" panose="02020603050405020304" pitchFamily="18" charset="0"/>
                <a:ea typeface="SimSun" panose="02010600030101010101" pitchFamily="2" charset="-122"/>
                <a:cs typeface="Times New Roman" panose="02020603050405020304" pitchFamily="18" charset="0"/>
              </a:rPr>
              <a:t>penetration and impact </a:t>
            </a:r>
            <a:r>
              <a:rPr lang="en-US" sz="2400" dirty="0">
                <a:latin typeface="Times New Roman" panose="02020603050405020304" pitchFamily="18" charset="0"/>
                <a:ea typeface="SimSun" panose="02010600030101010101" pitchFamily="2" charset="-122"/>
                <a:cs typeface="Times New Roman" panose="02020603050405020304" pitchFamily="18" charset="0"/>
              </a:rPr>
              <a:t>of </a:t>
            </a:r>
            <a:r>
              <a:rPr lang="en-US" sz="2400" b="1" dirty="0">
                <a:latin typeface="Times New Roman" panose="02020603050405020304" pitchFamily="18" charset="0"/>
                <a:ea typeface="SimSun" panose="02010600030101010101" pitchFamily="2" charset="-122"/>
                <a:cs typeface="Times New Roman" panose="02020603050405020304" pitchFamily="18" charset="0"/>
              </a:rPr>
              <a:t>capitalism on communities</a:t>
            </a:r>
            <a:r>
              <a:rPr lang="en-US" sz="2400" dirty="0">
                <a:latin typeface="Times New Roman" panose="02020603050405020304" pitchFamily="18" charset="0"/>
                <a:ea typeface="SimSun" panose="02010600030101010101" pitchFamily="2" charset="-122"/>
                <a:cs typeface="Times New Roman" panose="02020603050405020304" pitchFamily="18" charset="0"/>
              </a:rPr>
              <a:t>, a </a:t>
            </a:r>
            <a:r>
              <a:rPr lang="en-US" sz="2400" b="1" dirty="0">
                <a:latin typeface="Times New Roman" panose="02020603050405020304" pitchFamily="18" charset="0"/>
                <a:ea typeface="SimSun" panose="02010600030101010101" pitchFamily="2" charset="-122"/>
                <a:cs typeface="Times New Roman" panose="02020603050405020304" pitchFamily="18" charset="0"/>
              </a:rPr>
              <a:t>political economy perspective </a:t>
            </a:r>
            <a:r>
              <a:rPr lang="en-US" sz="2400" dirty="0">
                <a:latin typeface="Times New Roman" panose="02020603050405020304" pitchFamily="18" charset="0"/>
                <a:ea typeface="SimSun" panose="02010600030101010101" pitchFamily="2" charset="-122"/>
                <a:cs typeface="Times New Roman" panose="02020603050405020304" pitchFamily="18" charset="0"/>
              </a:rPr>
              <a:t>sees a </a:t>
            </a:r>
            <a:r>
              <a:rPr lang="en-US" sz="2400" b="1" dirty="0">
                <a:latin typeface="Times New Roman" panose="02020603050405020304" pitchFamily="18" charset="0"/>
                <a:ea typeface="SimSun" panose="02010600030101010101" pitchFamily="2" charset="-122"/>
                <a:cs typeface="Times New Roman" panose="02020603050405020304" pitchFamily="18" charset="0"/>
              </a:rPr>
              <a:t>unity between structure and Agency between determinative social and economic pressure and the actives of human subjects </a:t>
            </a:r>
            <a:endParaRPr lang="en-US" b="1"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5" name="Rectangle 4"/>
          <p:cNvSpPr/>
          <p:nvPr/>
        </p:nvSpPr>
        <p:spPr>
          <a:xfrm>
            <a:off x="437803" y="4046804"/>
            <a:ext cx="11341332" cy="1841530"/>
          </a:xfrm>
          <a:prstGeom prst="rect">
            <a:avLst/>
          </a:prstGeom>
        </p:spPr>
        <p:txBody>
          <a:bodyPr wrap="square">
            <a:spAutoFit/>
          </a:bodyPr>
          <a:lstStyle/>
          <a:p>
            <a:pPr marL="285750" indent="-285750" algn="just">
              <a:lnSpc>
                <a:spcPct val="107000"/>
              </a:lnSpc>
              <a:spcAft>
                <a:spcPts val="800"/>
              </a:spcAft>
              <a:buFont typeface="Wingdings" panose="05000000000000000000" pitchFamily="2" charset="2"/>
              <a:buChar char="§"/>
            </a:pPr>
            <a:r>
              <a:rPr lang="en-US" sz="2000" b="1" dirty="0">
                <a:latin typeface="Times New Roman" panose="02020603050405020304" pitchFamily="18" charset="0"/>
                <a:ea typeface="SimSun" panose="02010600030101010101" pitchFamily="2" charset="-122"/>
                <a:cs typeface="Times New Roman" panose="02020603050405020304" pitchFamily="18" charset="0"/>
              </a:rPr>
              <a:t>Roseberry</a:t>
            </a:r>
            <a:r>
              <a:rPr lang="en-US" sz="2000" dirty="0">
                <a:latin typeface="Times New Roman" panose="02020603050405020304" pitchFamily="18" charset="0"/>
                <a:ea typeface="SimSun" panose="02010600030101010101" pitchFamily="2" charset="-122"/>
                <a:cs typeface="Times New Roman" panose="02020603050405020304" pitchFamily="18" charset="0"/>
              </a:rPr>
              <a:t> then discusses the influence of the work of </a:t>
            </a:r>
            <a:r>
              <a:rPr lang="en-US" sz="2000" b="1" dirty="0">
                <a:latin typeface="Times New Roman" panose="02020603050405020304" pitchFamily="18" charset="0"/>
                <a:ea typeface="SimSun" panose="02010600030101010101" pitchFamily="2" charset="-122"/>
                <a:cs typeface="Times New Roman" panose="02020603050405020304" pitchFamily="18" charset="0"/>
              </a:rPr>
              <a:t>world- system</a:t>
            </a:r>
            <a:r>
              <a:rPr lang="en-US" sz="2000" dirty="0">
                <a:latin typeface="Times New Roman" panose="02020603050405020304" pitchFamily="18" charset="0"/>
                <a:ea typeface="SimSun" panose="02010600030101010101" pitchFamily="2" charset="-122"/>
                <a:cs typeface="Times New Roman" panose="02020603050405020304" pitchFamily="18" charset="0"/>
              </a:rPr>
              <a:t>, </a:t>
            </a:r>
            <a:r>
              <a:rPr lang="en-US" sz="2000" b="1" dirty="0">
                <a:latin typeface="Times New Roman" panose="02020603050405020304" pitchFamily="18" charset="0"/>
                <a:ea typeface="SimSun" panose="02010600030101010101" pitchFamily="2" charset="-122"/>
                <a:cs typeface="Times New Roman" panose="02020603050405020304" pitchFamily="18" charset="0"/>
              </a:rPr>
              <a:t>dependency, </a:t>
            </a:r>
            <a:r>
              <a:rPr lang="en-US" sz="2000" dirty="0">
                <a:latin typeface="Times New Roman" panose="02020603050405020304" pitchFamily="18" charset="0"/>
                <a:ea typeface="SimSun" panose="02010600030101010101" pitchFamily="2" charset="-122"/>
                <a:cs typeface="Times New Roman" panose="02020603050405020304" pitchFamily="18" charset="0"/>
              </a:rPr>
              <a:t>and </a:t>
            </a:r>
            <a:r>
              <a:rPr lang="en-US" sz="2000" b="1" dirty="0">
                <a:latin typeface="Times New Roman" panose="02020603050405020304" pitchFamily="18" charset="0"/>
                <a:ea typeface="SimSun" panose="02010600030101010101" pitchFamily="2" charset="-122"/>
                <a:cs typeface="Times New Roman" panose="02020603050405020304" pitchFamily="18" charset="0"/>
              </a:rPr>
              <a:t>mode-of-production theorists. </a:t>
            </a:r>
            <a:endParaRPr lang="en-US" sz="1600" b="1" dirty="0">
              <a:latin typeface="Calibri" panose="020F0502020204030204" pitchFamily="34" charset="0"/>
              <a:ea typeface="SimSun" panose="02010600030101010101" pitchFamily="2" charset="-122"/>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
            </a:pPr>
            <a:r>
              <a:rPr lang="en-US" sz="2000" dirty="0">
                <a:latin typeface="Times New Roman" panose="02020603050405020304" pitchFamily="18" charset="0"/>
                <a:ea typeface="SimSun" panose="02010600030101010101" pitchFamily="2" charset="-122"/>
                <a:cs typeface="Times New Roman" panose="02020603050405020304" pitchFamily="18" charset="0"/>
              </a:rPr>
              <a:t>Broadly speaking these approaches studied the </a:t>
            </a:r>
            <a:r>
              <a:rPr lang="en-US" sz="2000" b="1" dirty="0">
                <a:latin typeface="Times New Roman" panose="02020603050405020304" pitchFamily="18" charset="0"/>
                <a:ea typeface="SimSun" panose="02010600030101010101" pitchFamily="2" charset="-122"/>
                <a:cs typeface="Times New Roman" panose="02020603050405020304" pitchFamily="18" charset="0"/>
              </a:rPr>
              <a:t>impact of historical, political and economic processes-</a:t>
            </a:r>
            <a:r>
              <a:rPr lang="en-US" sz="2000" dirty="0">
                <a:latin typeface="Times New Roman" panose="02020603050405020304" pitchFamily="18" charset="0"/>
                <a:ea typeface="SimSun" panose="02010600030101010101" pitchFamily="2" charset="-122"/>
                <a:cs typeface="Times New Roman" panose="02020603050405020304" pitchFamily="18" charset="0"/>
              </a:rPr>
              <a:t>-such as the slave trade, international markets and capitalist development-on human populations (Roseberry 1988: 169). </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76264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460" y="36073"/>
            <a:ext cx="6196312" cy="405367"/>
          </a:xfrm>
          <a:prstGeom prst="rect">
            <a:avLst/>
          </a:prstGeom>
        </p:spPr>
        <p:txBody>
          <a:bodyPr wrap="none">
            <a:spAutoFit/>
          </a:bodyPr>
          <a:lstStyle/>
          <a:p>
            <a:pPr algn="just">
              <a:lnSpc>
                <a:spcPct val="107000"/>
              </a:lnSpc>
              <a:spcAft>
                <a:spcPts val="800"/>
              </a:spcAft>
            </a:pPr>
            <a:r>
              <a:rPr lang="en-US" sz="2000" b="1" dirty="0" smtClean="0">
                <a:highlight>
                  <a:srgbClr val="FFFF00"/>
                </a:highlight>
                <a:latin typeface="Times New Roman" panose="02020603050405020304" pitchFamily="18" charset="0"/>
                <a:ea typeface="SimSun" panose="02010600030101010101" pitchFamily="2" charset="-122"/>
                <a:cs typeface="Times New Roman" panose="02020603050405020304" pitchFamily="18" charset="0"/>
              </a:rPr>
              <a:t>“Big </a:t>
            </a:r>
            <a:r>
              <a:rPr lang="en-US" sz="2000" b="1" dirty="0">
                <a:highlight>
                  <a:srgbClr val="FFFF00"/>
                </a:highlight>
                <a:latin typeface="Times New Roman" panose="02020603050405020304" pitchFamily="18" charset="0"/>
                <a:ea typeface="SimSun" panose="02010600030101010101" pitchFamily="2" charset="-122"/>
                <a:cs typeface="Times New Roman" panose="02020603050405020304" pitchFamily="18" charset="0"/>
              </a:rPr>
              <a:t>people" Vs. "Small people" Vs. "little big people"</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3" name="Rectangle 2"/>
          <p:cNvSpPr/>
          <p:nvPr/>
        </p:nvSpPr>
        <p:spPr>
          <a:xfrm>
            <a:off x="182879" y="602813"/>
            <a:ext cx="10224655" cy="1676741"/>
          </a:xfrm>
          <a:prstGeom prst="rect">
            <a:avLst/>
          </a:prstGeom>
        </p:spPr>
        <p:txBody>
          <a:bodyPr wrap="square">
            <a:spAutoFit/>
          </a:bodyPr>
          <a:lstStyle/>
          <a:p>
            <a:pPr marL="285750" indent="-285750" algn="just">
              <a:lnSpc>
                <a:spcPct val="107000"/>
              </a:lnSpc>
              <a:spcAft>
                <a:spcPts val="800"/>
              </a:spcAft>
              <a:buFont typeface="Wingdings" panose="05000000000000000000" pitchFamily="2" charset="2"/>
              <a:buChar char="§"/>
            </a:pPr>
            <a:r>
              <a:rPr lang="en-US" dirty="0" smtClean="0">
                <a:latin typeface="Times New Roman" panose="02020603050405020304" pitchFamily="18" charset="0"/>
                <a:ea typeface="SimSun" panose="02010600030101010101" pitchFamily="2" charset="-122"/>
                <a:cs typeface="Times New Roman" panose="02020603050405020304" pitchFamily="18" charset="0"/>
              </a:rPr>
              <a:t>A </a:t>
            </a:r>
            <a:r>
              <a:rPr lang="en-US" b="1" dirty="0">
                <a:latin typeface="Times New Roman" panose="02020603050405020304" pitchFamily="18" charset="0"/>
                <a:ea typeface="SimSun" panose="02010600030101010101" pitchFamily="2" charset="-122"/>
                <a:cs typeface="Times New Roman" panose="02020603050405020304" pitchFamily="18" charset="0"/>
              </a:rPr>
              <a:t>cultural and historical study of the Sherpa</a:t>
            </a:r>
            <a:r>
              <a:rPr lang="en-US" dirty="0">
                <a:latin typeface="Times New Roman" panose="02020603050405020304" pitchFamily="18" charset="0"/>
                <a:ea typeface="SimSun" panose="02010600030101010101" pitchFamily="2" charset="-122"/>
                <a:cs typeface="Times New Roman" panose="02020603050405020304" pitchFamily="18" charset="0"/>
              </a:rPr>
              <a:t>, </a:t>
            </a:r>
            <a:r>
              <a:rPr lang="en-US" dirty="0" smtClean="0">
                <a:latin typeface="Times New Roman" panose="02020603050405020304" pitchFamily="18" charset="0"/>
                <a:ea typeface="SimSun" panose="02010600030101010101" pitchFamily="2" charset="-122"/>
                <a:cs typeface="Times New Roman" panose="02020603050405020304" pitchFamily="18" charset="0"/>
              </a:rPr>
              <a:t>people </a:t>
            </a:r>
            <a:r>
              <a:rPr lang="en-US" dirty="0">
                <a:latin typeface="Times New Roman" panose="02020603050405020304" pitchFamily="18" charset="0"/>
                <a:ea typeface="SimSun" panose="02010600030101010101" pitchFamily="2" charset="-122"/>
                <a:cs typeface="Times New Roman" panose="02020603050405020304" pitchFamily="18" charset="0"/>
              </a:rPr>
              <a:t>are always reinterpreting their situation, acting on it in their own terms, and making the most they can out of </a:t>
            </a:r>
            <a:r>
              <a:rPr lang="en-US" dirty="0" smtClean="0">
                <a:latin typeface="Times New Roman" panose="02020603050405020304" pitchFamily="18" charset="0"/>
                <a:ea typeface="SimSun" panose="02010600030101010101" pitchFamily="2" charset="-122"/>
                <a:cs typeface="Times New Roman" panose="02020603050405020304" pitchFamily="18" charset="0"/>
              </a:rPr>
              <a:t>it to </a:t>
            </a:r>
            <a:r>
              <a:rPr lang="en-US" dirty="0">
                <a:latin typeface="Times New Roman" panose="02020603050405020304" pitchFamily="18" charset="0"/>
                <a:ea typeface="SimSun" panose="02010600030101010101" pitchFamily="2" charset="-122"/>
                <a:cs typeface="Times New Roman" panose="02020603050405020304" pitchFamily="18" charset="0"/>
              </a:rPr>
              <a:t>make their own history. </a:t>
            </a:r>
            <a:endParaRPr lang="en-US" sz="1400" dirty="0">
              <a:latin typeface="Calibri" panose="020F0502020204030204" pitchFamily="34" charset="0"/>
              <a:ea typeface="SimSun" panose="02010600030101010101" pitchFamily="2" charset="-122"/>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
            </a:pPr>
            <a:r>
              <a:rPr lang="en-US" b="1" dirty="0" smtClean="0">
                <a:latin typeface="Times New Roman" panose="02020603050405020304" pitchFamily="18" charset="0"/>
                <a:ea typeface="SimSun" panose="02010600030101010101" pitchFamily="2" charset="-122"/>
                <a:cs typeface="Times New Roman" panose="02020603050405020304" pitchFamily="18" charset="0"/>
              </a:rPr>
              <a:t>Sherpa </a:t>
            </a:r>
            <a:r>
              <a:rPr lang="en-US" b="1" dirty="0">
                <a:latin typeface="Times New Roman" panose="02020603050405020304" pitchFamily="18" charset="0"/>
                <a:ea typeface="SimSun" panose="02010600030101010101" pitchFamily="2" charset="-122"/>
                <a:cs typeface="Times New Roman" panose="02020603050405020304" pitchFamily="18" charset="0"/>
              </a:rPr>
              <a:t>society </a:t>
            </a:r>
            <a:r>
              <a:rPr lang="en-US" dirty="0">
                <a:latin typeface="Times New Roman" panose="02020603050405020304" pitchFamily="18" charset="0"/>
                <a:ea typeface="SimSun" panose="02010600030101010101" pitchFamily="2" charset="-122"/>
                <a:cs typeface="Times New Roman" panose="02020603050405020304" pitchFamily="18" charset="0"/>
              </a:rPr>
              <a:t>as made up of "big people", "small people", and "little big people", each of which developed </a:t>
            </a:r>
            <a:r>
              <a:rPr lang="en-US" b="1" dirty="0">
                <a:latin typeface="Times New Roman" panose="02020603050405020304" pitchFamily="18" charset="0"/>
                <a:ea typeface="SimSun" panose="02010600030101010101" pitchFamily="2" charset="-122"/>
                <a:cs typeface="Times New Roman" panose="02020603050405020304" pitchFamily="18" charset="0"/>
              </a:rPr>
              <a:t>different cultural </a:t>
            </a:r>
            <a:r>
              <a:rPr lang="en-US" dirty="0">
                <a:latin typeface="Times New Roman" panose="02020603050405020304" pitchFamily="18" charset="0"/>
                <a:ea typeface="SimSun" panose="02010600030101010101" pitchFamily="2" charset="-122"/>
                <a:cs typeface="Times New Roman" panose="02020603050405020304" pitchFamily="18" charset="0"/>
              </a:rPr>
              <a:t>and </a:t>
            </a:r>
            <a:r>
              <a:rPr lang="en-US" b="1" dirty="0">
                <a:latin typeface="Times New Roman" panose="02020603050405020304" pitchFamily="18" charset="0"/>
                <a:ea typeface="SimSun" panose="02010600030101010101" pitchFamily="2" charset="-122"/>
                <a:cs typeface="Times New Roman" panose="02020603050405020304" pitchFamily="18" charset="0"/>
              </a:rPr>
              <a:t>economic strategies </a:t>
            </a:r>
            <a:r>
              <a:rPr lang="en-US" dirty="0">
                <a:latin typeface="Times New Roman" panose="02020603050405020304" pitchFamily="18" charset="0"/>
                <a:ea typeface="SimSun" panose="02010600030101010101" pitchFamily="2" charset="-122"/>
                <a:cs typeface="Times New Roman" panose="02020603050405020304" pitchFamily="18" charset="0"/>
              </a:rPr>
              <a:t>in reaction to the pressures from both outside (the Nepali state) and inside forces. </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1026" name="Picture 2" descr="https://tse3.mm.bing.net/th?id=OIP.tjFAeRJNtSOS6HhCoPIm9gHaLH&amp;pid=Api&amp;P=0&amp;w=126&amp;h=1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6417" y="134004"/>
            <a:ext cx="1431162" cy="20023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herry-B-Ortn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1731" y="2136371"/>
            <a:ext cx="1305848" cy="161645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0500023" y="3752825"/>
            <a:ext cx="1643950" cy="307777"/>
          </a:xfrm>
          <a:prstGeom prst="rect">
            <a:avLst/>
          </a:prstGeom>
        </p:spPr>
        <p:txBody>
          <a:bodyPr wrap="square">
            <a:spAutoFit/>
          </a:bodyPr>
          <a:lstStyle/>
          <a:p>
            <a:pPr fontAlgn="base"/>
            <a:r>
              <a:rPr lang="en-US" sz="1400" b="1" dirty="0">
                <a:solidFill>
                  <a:srgbClr val="00598C"/>
                </a:solidFill>
                <a:latin typeface="helvetica" panose="020B0604020202020204" pitchFamily="34" charset="0"/>
              </a:rPr>
              <a:t>Sherry B. </a:t>
            </a:r>
            <a:r>
              <a:rPr lang="en-US" sz="1400" b="1" dirty="0" err="1">
                <a:solidFill>
                  <a:srgbClr val="00598C"/>
                </a:solidFill>
                <a:latin typeface="helvetica" panose="020B0604020202020204" pitchFamily="34" charset="0"/>
              </a:rPr>
              <a:t>Ortner</a:t>
            </a:r>
            <a:endParaRPr lang="en-US" sz="1400" b="1" i="0" dirty="0">
              <a:solidFill>
                <a:srgbClr val="00598C"/>
              </a:solidFill>
              <a:effectLst/>
              <a:latin typeface="helvetica" panose="020B0604020202020204" pitchFamily="34" charset="0"/>
            </a:endParaRPr>
          </a:p>
        </p:txBody>
      </p:sp>
      <p:sp>
        <p:nvSpPr>
          <p:cNvPr id="5" name="Rectangle 4"/>
          <p:cNvSpPr/>
          <p:nvPr/>
        </p:nvSpPr>
        <p:spPr>
          <a:xfrm>
            <a:off x="307571" y="2388150"/>
            <a:ext cx="9958647" cy="2075696"/>
          </a:xfrm>
          <a:prstGeom prst="rect">
            <a:avLst/>
          </a:prstGeom>
        </p:spPr>
        <p:txBody>
          <a:bodyPr wrap="square">
            <a:spAutoFit/>
          </a:bodyPr>
          <a:lstStyle/>
          <a:p>
            <a:pPr marL="285750" indent="-285750" algn="just">
              <a:lnSpc>
                <a:spcPct val="107000"/>
              </a:lnSpc>
              <a:spcAft>
                <a:spcPts val="800"/>
              </a:spcAft>
              <a:buFont typeface="Wingdings" panose="05000000000000000000" pitchFamily="2" charset="2"/>
              <a:buChar char="§"/>
            </a:pPr>
            <a:r>
              <a:rPr lang="en-US" b="1" dirty="0" smtClean="0">
                <a:latin typeface="Times New Roman" panose="02020603050405020304" pitchFamily="18" charset="0"/>
                <a:ea typeface="SimSun" panose="02010600030101010101" pitchFamily="2" charset="-122"/>
                <a:cs typeface="Times New Roman" panose="02020603050405020304" pitchFamily="18" charset="0"/>
              </a:rPr>
              <a:t>“</a:t>
            </a:r>
            <a:r>
              <a:rPr lang="en-US" b="1" dirty="0" smtClean="0">
                <a:latin typeface="Times New Roman" panose="02020603050405020304" pitchFamily="18" charset="0"/>
                <a:ea typeface="SimSun" panose="02010600030101010101" pitchFamily="2" charset="-122"/>
                <a:cs typeface="Times New Roman" panose="02020603050405020304" pitchFamily="18" charset="0"/>
              </a:rPr>
              <a:t>B</a:t>
            </a:r>
            <a:r>
              <a:rPr lang="en-US" b="1" dirty="0" smtClean="0">
                <a:latin typeface="Times New Roman" panose="02020603050405020304" pitchFamily="18" charset="0"/>
                <a:ea typeface="SimSun" panose="02010600030101010101" pitchFamily="2" charset="-122"/>
                <a:cs typeface="Times New Roman" panose="02020603050405020304" pitchFamily="18" charset="0"/>
              </a:rPr>
              <a:t>ig </a:t>
            </a:r>
            <a:r>
              <a:rPr lang="en-US" b="1" dirty="0">
                <a:latin typeface="Times New Roman" panose="02020603050405020304" pitchFamily="18" charset="0"/>
                <a:ea typeface="SimSun" panose="02010600030101010101" pitchFamily="2" charset="-122"/>
                <a:cs typeface="Times New Roman" panose="02020603050405020304" pitchFamily="18" charset="0"/>
              </a:rPr>
              <a:t>people"</a:t>
            </a:r>
            <a:r>
              <a:rPr lang="en-US" dirty="0">
                <a:latin typeface="Times New Roman" panose="02020603050405020304" pitchFamily="18" charset="0"/>
                <a:ea typeface="SimSun" panose="02010600030101010101" pitchFamily="2" charset="-122"/>
                <a:cs typeface="Times New Roman" panose="02020603050405020304" pitchFamily="18" charset="0"/>
              </a:rPr>
              <a:t> are the </a:t>
            </a:r>
            <a:r>
              <a:rPr lang="en-US" b="1" dirty="0">
                <a:latin typeface="Times New Roman" panose="02020603050405020304" pitchFamily="18" charset="0"/>
                <a:ea typeface="SimSun" panose="02010600030101010101" pitchFamily="2" charset="-122"/>
                <a:cs typeface="Times New Roman" panose="02020603050405020304" pitchFamily="18" charset="0"/>
              </a:rPr>
              <a:t>wealthy and influential members </a:t>
            </a:r>
            <a:r>
              <a:rPr lang="en-US" dirty="0">
                <a:latin typeface="Times New Roman" panose="02020603050405020304" pitchFamily="18" charset="0"/>
                <a:ea typeface="SimSun" panose="02010600030101010101" pitchFamily="2" charset="-122"/>
                <a:cs typeface="Times New Roman" panose="02020603050405020304" pitchFamily="18" charset="0"/>
              </a:rPr>
              <a:t>of the </a:t>
            </a:r>
            <a:r>
              <a:rPr lang="en-US" b="1" dirty="0" smtClean="0">
                <a:latin typeface="Times New Roman" panose="02020603050405020304" pitchFamily="18" charset="0"/>
                <a:ea typeface="SimSun" panose="02010600030101010101" pitchFamily="2" charset="-122"/>
                <a:cs typeface="Times New Roman" panose="02020603050405020304" pitchFamily="18" charset="0"/>
              </a:rPr>
              <a:t>Sherpa </a:t>
            </a:r>
            <a:r>
              <a:rPr lang="en-US" b="1" dirty="0">
                <a:latin typeface="Times New Roman" panose="02020603050405020304" pitchFamily="18" charset="0"/>
                <a:ea typeface="SimSun" panose="02010600030101010101" pitchFamily="2" charset="-122"/>
                <a:cs typeface="Times New Roman" panose="02020603050405020304" pitchFamily="18" charset="0"/>
              </a:rPr>
              <a:t>community </a:t>
            </a:r>
            <a:r>
              <a:rPr lang="en-US" dirty="0" smtClean="0">
                <a:latin typeface="Times New Roman" panose="02020603050405020304" pitchFamily="18" charset="0"/>
                <a:ea typeface="SimSun" panose="02010600030101010101" pitchFamily="2" charset="-122"/>
                <a:cs typeface="Times New Roman" panose="02020603050405020304" pitchFamily="18" charset="0"/>
              </a:rPr>
              <a:t>make </a:t>
            </a:r>
            <a:r>
              <a:rPr lang="en-US" b="1" dirty="0" smtClean="0">
                <a:latin typeface="Times New Roman" panose="02020603050405020304" pitchFamily="18" charset="0"/>
                <a:ea typeface="SimSun" panose="02010600030101010101" pitchFamily="2" charset="-122"/>
                <a:cs typeface="Times New Roman" panose="02020603050405020304" pitchFamily="18" charset="0"/>
              </a:rPr>
              <a:t>money</a:t>
            </a:r>
            <a:r>
              <a:rPr lang="en-US" dirty="0" smtClean="0">
                <a:latin typeface="Times New Roman" panose="02020603050405020304" pitchFamily="18" charset="0"/>
                <a:ea typeface="SimSun" panose="02010600030101010101" pitchFamily="2" charset="-122"/>
                <a:cs typeface="Times New Roman" panose="02020603050405020304" pitchFamily="18" charset="0"/>
              </a:rPr>
              <a:t> </a:t>
            </a:r>
            <a:r>
              <a:rPr lang="en-US" dirty="0">
                <a:latin typeface="Times New Roman" panose="02020603050405020304" pitchFamily="18" charset="0"/>
                <a:ea typeface="SimSun" panose="02010600030101010101" pitchFamily="2" charset="-122"/>
                <a:cs typeface="Times New Roman" panose="02020603050405020304" pitchFamily="18" charset="0"/>
              </a:rPr>
              <a:t>from </a:t>
            </a:r>
            <a:r>
              <a:rPr lang="en-US" b="1" dirty="0">
                <a:latin typeface="Times New Roman" panose="02020603050405020304" pitchFamily="18" charset="0"/>
                <a:ea typeface="SimSun" panose="02010600030101010101" pitchFamily="2" charset="-122"/>
                <a:cs typeface="Times New Roman" panose="02020603050405020304" pitchFamily="18" charset="0"/>
              </a:rPr>
              <a:t>trade,</a:t>
            </a:r>
            <a:r>
              <a:rPr lang="en-US" dirty="0">
                <a:latin typeface="Times New Roman" panose="02020603050405020304" pitchFamily="18" charset="0"/>
                <a:ea typeface="SimSun" panose="02010600030101010101" pitchFamily="2" charset="-122"/>
                <a:cs typeface="Times New Roman" panose="02020603050405020304" pitchFamily="18" charset="0"/>
              </a:rPr>
              <a:t> </a:t>
            </a:r>
            <a:r>
              <a:rPr lang="en-US" b="1" dirty="0">
                <a:latin typeface="Times New Roman" panose="02020603050405020304" pitchFamily="18" charset="0"/>
                <a:ea typeface="SimSun" panose="02010600030101010101" pitchFamily="2" charset="-122"/>
                <a:cs typeface="Times New Roman" panose="02020603050405020304" pitchFamily="18" charset="0"/>
              </a:rPr>
              <a:t>renting land </a:t>
            </a:r>
            <a:r>
              <a:rPr lang="en-US" dirty="0">
                <a:latin typeface="Times New Roman" panose="02020603050405020304" pitchFamily="18" charset="0"/>
                <a:ea typeface="SimSun" panose="02010600030101010101" pitchFamily="2" charset="-122"/>
                <a:cs typeface="Times New Roman" panose="02020603050405020304" pitchFamily="18" charset="0"/>
              </a:rPr>
              <a:t>to </a:t>
            </a:r>
            <a:r>
              <a:rPr lang="en-US" b="1" dirty="0">
                <a:latin typeface="Times New Roman" panose="02020603050405020304" pitchFamily="18" charset="0"/>
                <a:ea typeface="SimSun" panose="02010600030101010101" pitchFamily="2" charset="-122"/>
                <a:cs typeface="Times New Roman" panose="02020603050405020304" pitchFamily="18" charset="0"/>
              </a:rPr>
              <a:t>tenants</a:t>
            </a:r>
            <a:r>
              <a:rPr lang="en-US" dirty="0">
                <a:latin typeface="Times New Roman" panose="02020603050405020304" pitchFamily="18" charset="0"/>
                <a:ea typeface="SimSun" panose="02010600030101010101" pitchFamily="2" charset="-122"/>
                <a:cs typeface="Times New Roman" panose="02020603050405020304" pitchFamily="18" charset="0"/>
              </a:rPr>
              <a:t>, and </a:t>
            </a:r>
            <a:r>
              <a:rPr lang="en-US" b="1" dirty="0">
                <a:latin typeface="Times New Roman" panose="02020603050405020304" pitchFamily="18" charset="0"/>
                <a:ea typeface="SimSun" panose="02010600030101010101" pitchFamily="2" charset="-122"/>
                <a:cs typeface="Times New Roman" panose="02020603050405020304" pitchFamily="18" charset="0"/>
              </a:rPr>
              <a:t>earning interest on loans.</a:t>
            </a:r>
            <a:endParaRPr lang="en-US" sz="1400" b="1" dirty="0">
              <a:latin typeface="Calibri" panose="020F0502020204030204" pitchFamily="34" charset="0"/>
              <a:ea typeface="SimSun" panose="02010600030101010101" pitchFamily="2" charset="-122"/>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
            </a:pPr>
            <a:r>
              <a:rPr lang="en-US" dirty="0">
                <a:latin typeface="Times New Roman" panose="02020603050405020304" pitchFamily="18" charset="0"/>
                <a:ea typeface="SimSun" panose="02010600030101010101" pitchFamily="2" charset="-122"/>
                <a:cs typeface="Times New Roman" panose="02020603050405020304" pitchFamily="18" charset="0"/>
              </a:rPr>
              <a:t> </a:t>
            </a:r>
            <a:r>
              <a:rPr lang="en-US" b="1" dirty="0">
                <a:latin typeface="Times New Roman" panose="02020603050405020304" pitchFamily="18" charset="0"/>
                <a:ea typeface="SimSun" panose="02010600030101010101" pitchFamily="2" charset="-122"/>
                <a:cs typeface="Times New Roman" panose="02020603050405020304" pitchFamily="18" charset="0"/>
              </a:rPr>
              <a:t>"Small people"</a:t>
            </a:r>
            <a:r>
              <a:rPr lang="en-US" dirty="0">
                <a:latin typeface="Times New Roman" panose="02020603050405020304" pitchFamily="18" charset="0"/>
                <a:ea typeface="SimSun" panose="02010600030101010101" pitchFamily="2" charset="-122"/>
                <a:cs typeface="Times New Roman" panose="02020603050405020304" pitchFamily="18" charset="0"/>
              </a:rPr>
              <a:t> emerged as the </a:t>
            </a:r>
            <a:r>
              <a:rPr lang="en-US" b="1" dirty="0">
                <a:latin typeface="Times New Roman" panose="02020603050405020304" pitchFamily="18" charset="0"/>
                <a:ea typeface="SimSun" panose="02010600030101010101" pitchFamily="2" charset="-122"/>
                <a:cs typeface="Times New Roman" panose="02020603050405020304" pitchFamily="18" charset="0"/>
              </a:rPr>
              <a:t>descendants of brothers </a:t>
            </a:r>
            <a:r>
              <a:rPr lang="en-US" dirty="0">
                <a:latin typeface="Times New Roman" panose="02020603050405020304" pitchFamily="18" charset="0"/>
                <a:ea typeface="SimSun" panose="02010600030101010101" pitchFamily="2" charset="-122"/>
                <a:cs typeface="Times New Roman" panose="02020603050405020304" pitchFamily="18" charset="0"/>
              </a:rPr>
              <a:t>who received the </a:t>
            </a:r>
            <a:r>
              <a:rPr lang="en-US" b="1" dirty="0">
                <a:latin typeface="Times New Roman" panose="02020603050405020304" pitchFamily="18" charset="0"/>
                <a:ea typeface="SimSun" panose="02010600030101010101" pitchFamily="2" charset="-122"/>
                <a:cs typeface="Times New Roman" panose="02020603050405020304" pitchFamily="18" charset="0"/>
              </a:rPr>
              <a:t>smallest inheritances </a:t>
            </a:r>
            <a:r>
              <a:rPr lang="en-US" dirty="0">
                <a:latin typeface="Times New Roman" panose="02020603050405020304" pitchFamily="18" charset="0"/>
                <a:ea typeface="SimSun" panose="02010600030101010101" pitchFamily="2" charset="-122"/>
                <a:cs typeface="Times New Roman" panose="02020603050405020304" pitchFamily="18" charset="0"/>
              </a:rPr>
              <a:t>and were burdened by the </a:t>
            </a:r>
            <a:r>
              <a:rPr lang="en-US" b="1" dirty="0">
                <a:latin typeface="Times New Roman" panose="02020603050405020304" pitchFamily="18" charset="0"/>
                <a:ea typeface="SimSun" panose="02010600030101010101" pitchFamily="2" charset="-122"/>
                <a:cs typeface="Times New Roman" panose="02020603050405020304" pitchFamily="18" charset="0"/>
              </a:rPr>
              <a:t>taxation system </a:t>
            </a:r>
            <a:r>
              <a:rPr lang="en-US" dirty="0">
                <a:latin typeface="Times New Roman" panose="02020603050405020304" pitchFamily="18" charset="0"/>
                <a:ea typeface="SimSun" panose="02010600030101010101" pitchFamily="2" charset="-122"/>
                <a:cs typeface="Times New Roman" panose="02020603050405020304" pitchFamily="18" charset="0"/>
              </a:rPr>
              <a:t>and the </a:t>
            </a:r>
            <a:r>
              <a:rPr lang="en-US" b="1" dirty="0">
                <a:latin typeface="Times New Roman" panose="02020603050405020304" pitchFamily="18" charset="0"/>
                <a:ea typeface="SimSun" panose="02010600030101010101" pitchFamily="2" charset="-122"/>
                <a:cs typeface="Times New Roman" panose="02020603050405020304" pitchFamily="18" charset="0"/>
              </a:rPr>
              <a:t>increased </a:t>
            </a:r>
            <a:r>
              <a:rPr lang="en-US" b="1" dirty="0" err="1">
                <a:latin typeface="Times New Roman" panose="02020603050405020304" pitchFamily="18" charset="0"/>
                <a:ea typeface="SimSun" panose="02010600030101010101" pitchFamily="2" charset="-122"/>
                <a:cs typeface="Times New Roman" panose="02020603050405020304" pitchFamily="18" charset="0"/>
              </a:rPr>
              <a:t>P</a:t>
            </a:r>
            <a:r>
              <a:rPr lang="en-US" b="1" dirty="0" err="1" smtClean="0">
                <a:latin typeface="Times New Roman" panose="02020603050405020304" pitchFamily="18" charset="0"/>
                <a:ea typeface="SimSun" panose="02010600030101010101" pitchFamily="2" charset="-122"/>
                <a:cs typeface="Times New Roman" panose="02020603050405020304" pitchFamily="18" charset="0"/>
              </a:rPr>
              <a:t>arcellization</a:t>
            </a:r>
            <a:r>
              <a:rPr lang="en-US" b="1" dirty="0" smtClean="0">
                <a:latin typeface="Times New Roman" panose="02020603050405020304" pitchFamily="18" charset="0"/>
                <a:ea typeface="SimSun" panose="02010600030101010101" pitchFamily="2" charset="-122"/>
                <a:cs typeface="Times New Roman" panose="02020603050405020304" pitchFamily="18" charset="0"/>
              </a:rPr>
              <a:t> </a:t>
            </a:r>
            <a:r>
              <a:rPr lang="en-US" b="1" dirty="0">
                <a:latin typeface="Times New Roman" panose="02020603050405020304" pitchFamily="18" charset="0"/>
                <a:ea typeface="SimSun" panose="02010600030101010101" pitchFamily="2" charset="-122"/>
                <a:cs typeface="Times New Roman" panose="02020603050405020304" pitchFamily="18" charset="0"/>
              </a:rPr>
              <a:t>of land. </a:t>
            </a:r>
            <a:endParaRPr lang="en-US" sz="1400" b="1" dirty="0">
              <a:latin typeface="Calibri" panose="020F0502020204030204" pitchFamily="34" charset="0"/>
              <a:ea typeface="SimSun" panose="02010600030101010101" pitchFamily="2" charset="-122"/>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
            </a:pPr>
            <a:r>
              <a:rPr lang="en-US" dirty="0">
                <a:latin typeface="Times New Roman" panose="02020603050405020304" pitchFamily="18" charset="0"/>
                <a:ea typeface="SimSun" panose="02010600030101010101" pitchFamily="2" charset="-122"/>
                <a:cs typeface="Times New Roman" panose="02020603050405020304" pitchFamily="18" charset="0"/>
              </a:rPr>
              <a:t>The </a:t>
            </a:r>
            <a:r>
              <a:rPr lang="en-US" b="1" dirty="0" smtClean="0">
                <a:latin typeface="Times New Roman" panose="02020603050405020304" pitchFamily="18" charset="0"/>
                <a:ea typeface="SimSun" panose="02010600030101010101" pitchFamily="2" charset="-122"/>
                <a:cs typeface="Times New Roman" panose="02020603050405020304" pitchFamily="18" charset="0"/>
              </a:rPr>
              <a:t>“Little </a:t>
            </a:r>
            <a:r>
              <a:rPr lang="en-US" b="1" dirty="0">
                <a:latin typeface="Times New Roman" panose="02020603050405020304" pitchFamily="18" charset="0"/>
                <a:ea typeface="SimSun" panose="02010600030101010101" pitchFamily="2" charset="-122"/>
                <a:cs typeface="Times New Roman" panose="02020603050405020304" pitchFamily="18" charset="0"/>
              </a:rPr>
              <a:t>big people"</a:t>
            </a:r>
            <a:r>
              <a:rPr lang="en-US" dirty="0">
                <a:latin typeface="Times New Roman" panose="02020603050405020304" pitchFamily="18" charset="0"/>
                <a:ea typeface="SimSun" panose="02010600030101010101" pitchFamily="2" charset="-122"/>
                <a:cs typeface="Times New Roman" panose="02020603050405020304" pitchFamily="18" charset="0"/>
              </a:rPr>
              <a:t> are the </a:t>
            </a:r>
            <a:r>
              <a:rPr lang="en-US" b="1" dirty="0">
                <a:latin typeface="Times New Roman" panose="02020603050405020304" pitchFamily="18" charset="0"/>
                <a:ea typeface="SimSun" panose="02010600030101010101" pitchFamily="2" charset="-122"/>
                <a:cs typeface="Times New Roman" panose="02020603050405020304" pitchFamily="18" charset="0"/>
              </a:rPr>
              <a:t>monks and nuns</a:t>
            </a:r>
            <a:r>
              <a:rPr lang="en-US" dirty="0">
                <a:latin typeface="Times New Roman" panose="02020603050405020304" pitchFamily="18" charset="0"/>
                <a:ea typeface="SimSun" panose="02010600030101010101" pitchFamily="2" charset="-122"/>
                <a:cs typeface="Times New Roman" panose="02020603050405020304" pitchFamily="18" charset="0"/>
              </a:rPr>
              <a:t>, caught somewhere between the </a:t>
            </a:r>
            <a:r>
              <a:rPr lang="en-US" b="1" dirty="0">
                <a:latin typeface="Times New Roman" panose="02020603050405020304" pitchFamily="18" charset="0"/>
                <a:ea typeface="SimSun" panose="02010600030101010101" pitchFamily="2" charset="-122"/>
                <a:cs typeface="Times New Roman" panose="02020603050405020304" pitchFamily="18" charset="0"/>
              </a:rPr>
              <a:t>big people and the small people. </a:t>
            </a:r>
            <a:endParaRPr lang="en-US" sz="1400" b="1" dirty="0">
              <a:latin typeface="Calibri" panose="020F0502020204030204" pitchFamily="34" charset="0"/>
              <a:ea typeface="SimSun" panose="02010600030101010101" pitchFamily="2" charset="-122"/>
              <a:cs typeface="Times New Roman" panose="02020603050405020304" pitchFamily="18" charset="0"/>
            </a:endParaRPr>
          </a:p>
        </p:txBody>
      </p:sp>
      <p:sp>
        <p:nvSpPr>
          <p:cNvPr id="6" name="Rectangle 5"/>
          <p:cNvSpPr/>
          <p:nvPr/>
        </p:nvSpPr>
        <p:spPr>
          <a:xfrm>
            <a:off x="307571" y="4383348"/>
            <a:ext cx="11836402" cy="2372060"/>
          </a:xfrm>
          <a:prstGeom prst="rect">
            <a:avLst/>
          </a:prstGeom>
        </p:spPr>
        <p:txBody>
          <a:bodyPr wrap="square">
            <a:spAutoFit/>
          </a:bodyPr>
          <a:lstStyle/>
          <a:p>
            <a:pPr marL="285750" indent="-285750" algn="just">
              <a:lnSpc>
                <a:spcPct val="107000"/>
              </a:lnSpc>
              <a:spcAft>
                <a:spcPts val="800"/>
              </a:spcAft>
              <a:buFont typeface="Wingdings" panose="05000000000000000000" pitchFamily="2" charset="2"/>
              <a:buChar char="§"/>
            </a:pPr>
            <a:r>
              <a:rPr lang="en-US" b="1" dirty="0">
                <a:latin typeface="Times New Roman" panose="02020603050405020304" pitchFamily="18" charset="0"/>
                <a:ea typeface="SimSun" panose="02010600030101010101" pitchFamily="2" charset="-122"/>
                <a:cs typeface="Times New Roman" panose="02020603050405020304" pitchFamily="18" charset="0"/>
              </a:rPr>
              <a:t>As traders, entrepreneurs, and tax collectors </a:t>
            </a:r>
            <a:r>
              <a:rPr lang="en-US" dirty="0">
                <a:latin typeface="Times New Roman" panose="02020603050405020304" pitchFamily="18" charset="0"/>
                <a:ea typeface="SimSun" panose="02010600030101010101" pitchFamily="2" charset="-122"/>
                <a:cs typeface="Times New Roman" panose="02020603050405020304" pitchFamily="18" charset="0"/>
              </a:rPr>
              <a:t>(</a:t>
            </a:r>
            <a:r>
              <a:rPr lang="en-US" dirty="0" err="1">
                <a:latin typeface="Times New Roman" panose="02020603050405020304" pitchFamily="18" charset="0"/>
                <a:ea typeface="SimSun" panose="02010600030101010101" pitchFamily="2" charset="-122"/>
                <a:cs typeface="Times New Roman" panose="02020603050405020304" pitchFamily="18" charset="0"/>
              </a:rPr>
              <a:t>pembu</a:t>
            </a:r>
            <a:r>
              <a:rPr lang="en-US" dirty="0">
                <a:latin typeface="Times New Roman" panose="02020603050405020304" pitchFamily="18" charset="0"/>
                <a:ea typeface="SimSun" panose="02010600030101010101" pitchFamily="2" charset="-122"/>
                <a:cs typeface="Times New Roman" panose="02020603050405020304" pitchFamily="18" charset="0"/>
              </a:rPr>
              <a:t>), </a:t>
            </a:r>
            <a:r>
              <a:rPr lang="en-US" b="1" dirty="0">
                <a:latin typeface="Times New Roman" panose="02020603050405020304" pitchFamily="18" charset="0"/>
                <a:ea typeface="SimSun" panose="02010600030101010101" pitchFamily="2" charset="-122"/>
                <a:cs typeface="Times New Roman" panose="02020603050405020304" pitchFamily="18" charset="0"/>
              </a:rPr>
              <a:t>big people </a:t>
            </a:r>
            <a:r>
              <a:rPr lang="en-US" dirty="0">
                <a:latin typeface="Times New Roman" panose="02020603050405020304" pitchFamily="18" charset="0"/>
                <a:ea typeface="SimSun" panose="02010600030101010101" pitchFamily="2" charset="-122"/>
                <a:cs typeface="Times New Roman" panose="02020603050405020304" pitchFamily="18" charset="0"/>
              </a:rPr>
              <a:t>received </a:t>
            </a:r>
            <a:r>
              <a:rPr lang="en-US" b="1" dirty="0">
                <a:latin typeface="Times New Roman" panose="02020603050405020304" pitchFamily="18" charset="0"/>
                <a:ea typeface="SimSun" panose="02010600030101010101" pitchFamily="2" charset="-122"/>
                <a:cs typeface="Times New Roman" panose="02020603050405020304" pitchFamily="18" charset="0"/>
              </a:rPr>
              <a:t>economic protection from the state</a:t>
            </a:r>
            <a:r>
              <a:rPr lang="en-US" dirty="0">
                <a:latin typeface="Times New Roman" panose="02020603050405020304" pitchFamily="18" charset="0"/>
                <a:ea typeface="SimSun" panose="02010600030101010101" pitchFamily="2" charset="-122"/>
                <a:cs typeface="Times New Roman" panose="02020603050405020304" pitchFamily="18" charset="0"/>
              </a:rPr>
              <a:t>. </a:t>
            </a:r>
            <a:r>
              <a:rPr lang="en-US" dirty="0" smtClean="0">
                <a:latin typeface="Times New Roman" panose="02020603050405020304" pitchFamily="18" charset="0"/>
                <a:ea typeface="SimSun" panose="02010600030101010101" pitchFamily="2" charset="-122"/>
                <a:cs typeface="Times New Roman" panose="02020603050405020304" pitchFamily="18" charset="0"/>
              </a:rPr>
              <a:t>As </a:t>
            </a:r>
            <a:r>
              <a:rPr lang="en-US" dirty="0">
                <a:latin typeface="Times New Roman" panose="02020603050405020304" pitchFamily="18" charset="0"/>
                <a:ea typeface="SimSun" panose="02010600030101010101" pitchFamily="2" charset="-122"/>
                <a:cs typeface="Times New Roman" panose="02020603050405020304" pitchFamily="18" charset="0"/>
              </a:rPr>
              <a:t>their wealth increased, economic and social differentiation was </a:t>
            </a:r>
            <a:r>
              <a:rPr lang="en-US" dirty="0" smtClean="0">
                <a:latin typeface="Times New Roman" panose="02020603050405020304" pitchFamily="18" charset="0"/>
                <a:ea typeface="SimSun" panose="02010600030101010101" pitchFamily="2" charset="-122"/>
                <a:cs typeface="Times New Roman" panose="02020603050405020304" pitchFamily="18" charset="0"/>
              </a:rPr>
              <a:t>worsened, </a:t>
            </a:r>
            <a:r>
              <a:rPr lang="en-US" dirty="0">
                <a:latin typeface="Times New Roman" panose="02020603050405020304" pitchFamily="18" charset="0"/>
                <a:ea typeface="SimSun" panose="02010600030101010101" pitchFamily="2" charset="-122"/>
                <a:cs typeface="Times New Roman" panose="02020603050405020304" pitchFamily="18" charset="0"/>
              </a:rPr>
              <a:t>resulting in the </a:t>
            </a:r>
            <a:r>
              <a:rPr lang="en-US" b="1" dirty="0">
                <a:latin typeface="Times New Roman" panose="02020603050405020304" pitchFamily="18" charset="0"/>
                <a:ea typeface="SimSun" panose="02010600030101010101" pitchFamily="2" charset="-122"/>
                <a:cs typeface="Times New Roman" panose="02020603050405020304" pitchFamily="18" charset="0"/>
              </a:rPr>
              <a:t>decline of their political legitimacy. </a:t>
            </a:r>
            <a:endParaRPr lang="en-US" sz="1400" b="1" dirty="0">
              <a:latin typeface="Calibri" panose="020F0502020204030204" pitchFamily="34" charset="0"/>
              <a:ea typeface="SimSun" panose="02010600030101010101" pitchFamily="2" charset="-122"/>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
            </a:pPr>
            <a:r>
              <a:rPr lang="en-US" b="1" dirty="0">
                <a:latin typeface="Times New Roman" panose="02020603050405020304" pitchFamily="18" charset="0"/>
                <a:ea typeface="SimSun" panose="02010600030101010101" pitchFamily="2" charset="-122"/>
                <a:cs typeface="Times New Roman" panose="02020603050405020304" pitchFamily="18" charset="0"/>
              </a:rPr>
              <a:t>Small people </a:t>
            </a:r>
            <a:r>
              <a:rPr lang="en-US" dirty="0">
                <a:latin typeface="Times New Roman" panose="02020603050405020304" pitchFamily="18" charset="0"/>
                <a:ea typeface="SimSun" panose="02010600030101010101" pitchFamily="2" charset="-122"/>
                <a:cs typeface="Times New Roman" panose="02020603050405020304" pitchFamily="18" charset="0"/>
              </a:rPr>
              <a:t>were able to </a:t>
            </a:r>
            <a:r>
              <a:rPr lang="en-US" b="1" dirty="0" smtClean="0">
                <a:latin typeface="Times New Roman" panose="02020603050405020304" pitchFamily="18" charset="0"/>
                <a:ea typeface="SimSun" panose="02010600030101010101" pitchFamily="2" charset="-122"/>
                <a:cs typeface="Times New Roman" panose="02020603050405020304" pitchFamily="18" charset="0"/>
              </a:rPr>
              <a:t>bypass</a:t>
            </a:r>
            <a:r>
              <a:rPr lang="en-US" dirty="0" smtClean="0">
                <a:latin typeface="Times New Roman" panose="02020603050405020304" pitchFamily="18" charset="0"/>
                <a:ea typeface="SimSun" panose="02010600030101010101" pitchFamily="2" charset="-122"/>
                <a:cs typeface="Times New Roman" panose="02020603050405020304" pitchFamily="18" charset="0"/>
              </a:rPr>
              <a:t> the </a:t>
            </a:r>
            <a:r>
              <a:rPr lang="en-US" b="1" dirty="0">
                <a:latin typeface="Times New Roman" panose="02020603050405020304" pitchFamily="18" charset="0"/>
                <a:ea typeface="SimSun" panose="02010600030101010101" pitchFamily="2" charset="-122"/>
                <a:cs typeface="Times New Roman" panose="02020603050405020304" pitchFamily="18" charset="0"/>
              </a:rPr>
              <a:t>difficulties</a:t>
            </a:r>
            <a:r>
              <a:rPr lang="en-US" dirty="0">
                <a:latin typeface="Times New Roman" panose="02020603050405020304" pitchFamily="18" charset="0"/>
                <a:ea typeface="SimSun" panose="02010600030101010101" pitchFamily="2" charset="-122"/>
                <a:cs typeface="Times New Roman" panose="02020603050405020304" pitchFamily="18" charset="0"/>
              </a:rPr>
              <a:t> created by </a:t>
            </a:r>
            <a:r>
              <a:rPr lang="en-US" b="1" dirty="0">
                <a:latin typeface="Times New Roman" panose="02020603050405020304" pitchFamily="18" charset="0"/>
                <a:ea typeface="SimSun" panose="02010600030101010101" pitchFamily="2" charset="-122"/>
                <a:cs typeface="Times New Roman" panose="02020603050405020304" pitchFamily="18" charset="0"/>
              </a:rPr>
              <a:t>tax extraction </a:t>
            </a:r>
            <a:r>
              <a:rPr lang="en-US" dirty="0">
                <a:latin typeface="Times New Roman" panose="02020603050405020304" pitchFamily="18" charset="0"/>
                <a:ea typeface="SimSun" panose="02010600030101010101" pitchFamily="2" charset="-122"/>
                <a:cs typeface="Times New Roman" panose="02020603050405020304" pitchFamily="18" charset="0"/>
              </a:rPr>
              <a:t>and </a:t>
            </a:r>
            <a:r>
              <a:rPr lang="en-US" b="1" dirty="0">
                <a:latin typeface="Times New Roman" panose="02020603050405020304" pitchFamily="18" charset="0"/>
                <a:ea typeface="SimSun" panose="02010600030101010101" pitchFamily="2" charset="-122"/>
                <a:cs typeface="Times New Roman" panose="02020603050405020304" pitchFamily="18" charset="0"/>
              </a:rPr>
              <a:t>land shortages </a:t>
            </a:r>
            <a:r>
              <a:rPr lang="en-US" dirty="0">
                <a:latin typeface="Times New Roman" panose="02020603050405020304" pitchFamily="18" charset="0"/>
                <a:ea typeface="SimSun" panose="02010600030101010101" pitchFamily="2" charset="-122"/>
                <a:cs typeface="Times New Roman" panose="02020603050405020304" pitchFamily="18" charset="0"/>
              </a:rPr>
              <a:t>by </a:t>
            </a:r>
            <a:r>
              <a:rPr lang="en-US" b="1" dirty="0">
                <a:latin typeface="Times New Roman" panose="02020603050405020304" pitchFamily="18" charset="0"/>
                <a:ea typeface="SimSun" panose="02010600030101010101" pitchFamily="2" charset="-122"/>
                <a:cs typeface="Times New Roman" panose="02020603050405020304" pitchFamily="18" charset="0"/>
              </a:rPr>
              <a:t>migrating to Darjeeling which offered opportunities for </a:t>
            </a:r>
            <a:r>
              <a:rPr lang="en-US" b="1" dirty="0" smtClean="0">
                <a:latin typeface="Times New Roman" panose="02020603050405020304" pitchFamily="18" charset="0"/>
                <a:ea typeface="SimSun" panose="02010600030101010101" pitchFamily="2" charset="-122"/>
                <a:cs typeface="Times New Roman" panose="02020603050405020304" pitchFamily="18" charset="0"/>
              </a:rPr>
              <a:t>wage-work </a:t>
            </a:r>
            <a:r>
              <a:rPr lang="en-US" b="1" dirty="0">
                <a:latin typeface="Times New Roman" panose="02020603050405020304" pitchFamily="18" charset="0"/>
                <a:ea typeface="SimSun" panose="02010600030101010101" pitchFamily="2" charset="-122"/>
                <a:cs typeface="Times New Roman" panose="02020603050405020304" pitchFamily="18" charset="0"/>
              </a:rPr>
              <a:t>and petty enterprise. </a:t>
            </a:r>
            <a:endParaRPr lang="en-US" sz="1400" b="1" dirty="0">
              <a:latin typeface="Calibri" panose="020F0502020204030204" pitchFamily="34" charset="0"/>
              <a:ea typeface="SimSun" panose="02010600030101010101" pitchFamily="2" charset="-122"/>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
            </a:pPr>
            <a:r>
              <a:rPr lang="en-US" b="1" dirty="0">
                <a:latin typeface="Times New Roman" panose="02020603050405020304" pitchFamily="18" charset="0"/>
                <a:ea typeface="SimSun" panose="02010600030101010101" pitchFamily="2" charset="-122"/>
                <a:cs typeface="Times New Roman" panose="02020603050405020304" pitchFamily="18" charset="0"/>
              </a:rPr>
              <a:t>Migration to Darjeeling </a:t>
            </a:r>
            <a:r>
              <a:rPr lang="en-US" dirty="0">
                <a:latin typeface="Times New Roman" panose="02020603050405020304" pitchFamily="18" charset="0"/>
                <a:ea typeface="SimSun" panose="02010600030101010101" pitchFamily="2" charset="-122"/>
                <a:cs typeface="Times New Roman" panose="02020603050405020304" pitchFamily="18" charset="0"/>
              </a:rPr>
              <a:t>provided </a:t>
            </a:r>
            <a:r>
              <a:rPr lang="en-US" b="1" dirty="0">
                <a:latin typeface="Times New Roman" panose="02020603050405020304" pitchFamily="18" charset="0"/>
                <a:ea typeface="SimSun" panose="02010600030101010101" pitchFamily="2" charset="-122"/>
                <a:cs typeface="Times New Roman" panose="02020603050405020304" pitchFamily="18" charset="0"/>
              </a:rPr>
              <a:t>small people with a source of both wealth and self-empowerment </a:t>
            </a:r>
            <a:r>
              <a:rPr lang="en-US" dirty="0">
                <a:latin typeface="Times New Roman" panose="02020603050405020304" pitchFamily="18" charset="0"/>
                <a:ea typeface="SimSun" panose="02010600030101010101" pitchFamily="2" charset="-122"/>
                <a:cs typeface="Times New Roman" panose="02020603050405020304" pitchFamily="18" charset="0"/>
              </a:rPr>
              <a:t>which helped them to hold their own vis-à-vis the </a:t>
            </a:r>
            <a:r>
              <a:rPr lang="en-US" b="1" dirty="0">
                <a:latin typeface="Times New Roman" panose="02020603050405020304" pitchFamily="18" charset="0"/>
                <a:ea typeface="SimSun" panose="02010600030101010101" pitchFamily="2" charset="-122"/>
                <a:cs typeface="Times New Roman" panose="02020603050405020304" pitchFamily="18" charset="0"/>
              </a:rPr>
              <a:t>big people</a:t>
            </a:r>
            <a:r>
              <a:rPr lang="en-US" dirty="0">
                <a:latin typeface="Times New Roman" panose="02020603050405020304" pitchFamily="18" charset="0"/>
                <a:ea typeface="SimSun" panose="02010600030101010101" pitchFamily="2" charset="-122"/>
                <a:cs typeface="Times New Roman" panose="02020603050405020304" pitchFamily="18" charset="0"/>
              </a:rPr>
              <a:t>. </a:t>
            </a:r>
            <a:endParaRPr lang="en-US" sz="1400" dirty="0">
              <a:latin typeface="Calibri" panose="020F0502020204030204" pitchFamily="34" charset="0"/>
              <a:ea typeface="SimSun" panose="02010600030101010101" pitchFamily="2" charset="-122"/>
              <a:cs typeface="Times New Roman" panose="02020603050405020304" pitchFamily="18" charset="0"/>
            </a:endParaRPr>
          </a:p>
        </p:txBody>
      </p:sp>
      <p:sp>
        <p:nvSpPr>
          <p:cNvPr id="7" name="TextBox 6"/>
          <p:cNvSpPr txBox="1"/>
          <p:nvPr/>
        </p:nvSpPr>
        <p:spPr>
          <a:xfrm>
            <a:off x="7622771" y="94107"/>
            <a:ext cx="2402378" cy="400110"/>
          </a:xfrm>
          <a:prstGeom prst="rect">
            <a:avLst/>
          </a:prstGeom>
          <a:noFill/>
        </p:spPr>
        <p:txBody>
          <a:bodyPr wrap="square" rtlCol="0">
            <a:spAutoFit/>
          </a:bodyPr>
          <a:lstStyle/>
          <a:p>
            <a:r>
              <a:rPr lang="en-US" sz="2000" b="1" dirty="0" smtClean="0"/>
              <a:t>Sherpa Community </a:t>
            </a:r>
            <a:endParaRPr lang="en-US" sz="2000" b="1" dirty="0"/>
          </a:p>
        </p:txBody>
      </p:sp>
    </p:spTree>
    <p:extLst>
      <p:ext uri="{BB962C8B-B14F-4D97-AF65-F5344CB8AC3E}">
        <p14:creationId xmlns:p14="http://schemas.microsoft.com/office/powerpoint/2010/main" val="821128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9737" y="3899801"/>
            <a:ext cx="9080270" cy="2339230"/>
          </a:xfrm>
          <a:prstGeom prst="rect">
            <a:avLst/>
          </a:prstGeom>
          <a:solidFill>
            <a:srgbClr val="FFC000">
              <a:alpha val="38000"/>
            </a:srgbClr>
          </a:solidFill>
        </p:spPr>
        <p:txBody>
          <a:bodyPr wrap="square">
            <a:spAutoFit/>
          </a:bodyPr>
          <a:lstStyle/>
          <a:p>
            <a:pPr algn="just">
              <a:lnSpc>
                <a:spcPct val="107000"/>
              </a:lnSpc>
              <a:spcAft>
                <a:spcPts val="800"/>
              </a:spcAft>
            </a:pPr>
            <a:r>
              <a:rPr lang="en-US" dirty="0">
                <a:latin typeface="Times New Roman" panose="02020603050405020304" pitchFamily="18" charset="0"/>
                <a:ea typeface="SimSun" panose="02010600030101010101" pitchFamily="2" charset="-122"/>
                <a:cs typeface="Times New Roman" panose="02020603050405020304" pitchFamily="18" charset="0"/>
              </a:rPr>
              <a:t> </a:t>
            </a:r>
            <a:r>
              <a:rPr lang="en-US" sz="2400" b="1" dirty="0">
                <a:latin typeface="Times New Roman" panose="02020603050405020304" pitchFamily="18" charset="0"/>
                <a:ea typeface="SimSun" panose="02010600030101010101" pitchFamily="2" charset="-122"/>
                <a:cs typeface="Times New Roman" panose="02020603050405020304" pitchFamily="18" charset="0"/>
              </a:rPr>
              <a:t>The limitation of Marx's </a:t>
            </a:r>
            <a:r>
              <a:rPr lang="en-US" sz="2400" dirty="0">
                <a:latin typeface="Times New Roman" panose="02020603050405020304" pitchFamily="18" charset="0"/>
                <a:ea typeface="SimSun" panose="02010600030101010101" pitchFamily="2" charset="-122"/>
                <a:cs typeface="Times New Roman" panose="02020603050405020304" pitchFamily="18" charset="0"/>
              </a:rPr>
              <a:t>own writings on the </a:t>
            </a:r>
            <a:r>
              <a:rPr lang="en-US" sz="2400" b="1" dirty="0">
                <a:latin typeface="Times New Roman" panose="02020603050405020304" pitchFamily="18" charset="0"/>
                <a:ea typeface="SimSun" panose="02010600030101010101" pitchFamily="2" charset="-122"/>
                <a:cs typeface="Times New Roman" panose="02020603050405020304" pitchFamily="18" charset="0"/>
              </a:rPr>
              <a:t>mode of production concept </a:t>
            </a:r>
            <a:r>
              <a:rPr lang="en-US" sz="2400" dirty="0">
                <a:latin typeface="Times New Roman" panose="02020603050405020304" pitchFamily="18" charset="0"/>
                <a:ea typeface="SimSun" panose="02010600030101010101" pitchFamily="2" charset="-122"/>
                <a:cs typeface="Times New Roman" panose="02020603050405020304" pitchFamily="18" charset="0"/>
              </a:rPr>
              <a:t>was that they were </a:t>
            </a:r>
            <a:r>
              <a:rPr lang="en-US" sz="2400" dirty="0" smtClean="0">
                <a:latin typeface="Times New Roman" panose="02020603050405020304" pitchFamily="18" charset="0"/>
                <a:ea typeface="SimSun" panose="02010600030101010101" pitchFamily="2" charset="-122"/>
                <a:cs typeface="Times New Roman" panose="02020603050405020304" pitchFamily="18" charset="0"/>
              </a:rPr>
              <a:t>;</a:t>
            </a:r>
          </a:p>
          <a:p>
            <a:pPr marL="342900" indent="-342900" algn="just">
              <a:lnSpc>
                <a:spcPct val="107000"/>
              </a:lnSpc>
              <a:spcAft>
                <a:spcPts val="800"/>
              </a:spcAft>
              <a:buFont typeface="Wingdings" panose="05000000000000000000" pitchFamily="2" charset="2"/>
              <a:buChar char="Ø"/>
            </a:pPr>
            <a:r>
              <a:rPr lang="en-US" sz="2400" b="1" dirty="0">
                <a:latin typeface="Times New Roman" panose="02020603050405020304" pitchFamily="18" charset="0"/>
                <a:ea typeface="SimSun" panose="02010600030101010101" pitchFamily="2" charset="-122"/>
                <a:cs typeface="Times New Roman" panose="02020603050405020304" pitchFamily="18" charset="0"/>
              </a:rPr>
              <a:t>M</a:t>
            </a:r>
            <a:r>
              <a:rPr lang="en-US" sz="2400" b="1" dirty="0" smtClean="0">
                <a:latin typeface="Times New Roman" panose="02020603050405020304" pitchFamily="18" charset="0"/>
                <a:ea typeface="SimSun" panose="02010600030101010101" pitchFamily="2" charset="-122"/>
                <a:cs typeface="Times New Roman" panose="02020603050405020304" pitchFamily="18" charset="0"/>
              </a:rPr>
              <a:t>ostly </a:t>
            </a:r>
            <a:r>
              <a:rPr lang="en-US" sz="2400" b="1" dirty="0">
                <a:latin typeface="Times New Roman" panose="02020603050405020304" pitchFamily="18" charset="0"/>
                <a:ea typeface="SimSun" panose="02010600030101010101" pitchFamily="2" charset="-122"/>
                <a:cs typeface="Times New Roman" panose="02020603050405020304" pitchFamily="18" charset="0"/>
              </a:rPr>
              <a:t>engaged with </a:t>
            </a:r>
            <a:r>
              <a:rPr lang="en-US" sz="2800" b="1" dirty="0">
                <a:solidFill>
                  <a:srgbClr val="7030A0"/>
                </a:solidFill>
                <a:latin typeface="Times New Roman" panose="02020603050405020304" pitchFamily="18" charset="0"/>
                <a:ea typeface="SimSun" panose="02010600030101010101" pitchFamily="2" charset="-122"/>
                <a:cs typeface="Times New Roman" panose="02020603050405020304" pitchFamily="18" charset="0"/>
              </a:rPr>
              <a:t>European capitalist </a:t>
            </a:r>
            <a:r>
              <a:rPr lang="en-US" sz="2400" b="1" dirty="0">
                <a:latin typeface="Times New Roman" panose="02020603050405020304" pitchFamily="18" charset="0"/>
                <a:ea typeface="SimSun" panose="02010600030101010101" pitchFamily="2" charset="-122"/>
                <a:cs typeface="Times New Roman" panose="02020603050405020304" pitchFamily="18" charset="0"/>
              </a:rPr>
              <a:t>production, </a:t>
            </a:r>
            <a:endParaRPr lang="en-US" sz="2400" b="1" dirty="0" smtClean="0">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Ø"/>
            </a:pPr>
            <a:r>
              <a:rPr lang="en-US" sz="2400" b="1" dirty="0" smtClean="0">
                <a:latin typeface="Times New Roman" panose="02020603050405020304" pitchFamily="18" charset="0"/>
                <a:ea typeface="SimSun" panose="02010600030101010101" pitchFamily="2" charset="-122"/>
                <a:cs typeface="Times New Roman" panose="02020603050405020304" pitchFamily="18" charset="0"/>
              </a:rPr>
              <a:t>And </a:t>
            </a:r>
            <a:r>
              <a:rPr lang="en-US" sz="2400" b="1" dirty="0">
                <a:latin typeface="Times New Roman" panose="02020603050405020304" pitchFamily="18" charset="0"/>
                <a:ea typeface="SimSun" panose="02010600030101010101" pitchFamily="2" charset="-122"/>
                <a:cs typeface="Times New Roman" panose="02020603050405020304" pitchFamily="18" charset="0"/>
              </a:rPr>
              <a:t>dealt only hurriedly with </a:t>
            </a:r>
            <a:r>
              <a:rPr lang="en-US" sz="2400" b="1" dirty="0">
                <a:solidFill>
                  <a:srgbClr val="7030A0"/>
                </a:solidFill>
                <a:latin typeface="Times New Roman" panose="02020603050405020304" pitchFamily="18" charset="0"/>
                <a:ea typeface="SimSun" panose="02010600030101010101" pitchFamily="2" charset="-122"/>
                <a:cs typeface="Times New Roman" panose="02020603050405020304" pitchFamily="18" charset="0"/>
              </a:rPr>
              <a:t>pre-capitalist or non-European modes of production. </a:t>
            </a:r>
            <a:endParaRPr lang="en-US" dirty="0">
              <a:solidFill>
                <a:srgbClr val="7030A0"/>
              </a:solidFill>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3" name="Rectangle 2"/>
          <p:cNvSpPr/>
          <p:nvPr/>
        </p:nvSpPr>
        <p:spPr>
          <a:xfrm>
            <a:off x="329737" y="752468"/>
            <a:ext cx="11748656" cy="3063724"/>
          </a:xfrm>
          <a:prstGeom prst="rect">
            <a:avLst/>
          </a:prstGeom>
        </p:spPr>
        <p:txBody>
          <a:bodyPr wrap="square">
            <a:spAutoFit/>
          </a:bodyPr>
          <a:lstStyle/>
          <a:p>
            <a:pPr algn="just">
              <a:lnSpc>
                <a:spcPct val="107000"/>
              </a:lnSpc>
              <a:spcAft>
                <a:spcPts val="800"/>
              </a:spcAft>
            </a:pPr>
            <a:r>
              <a:rPr lang="en-US" sz="2400" b="1" dirty="0">
                <a:latin typeface="Times New Roman" panose="02020603050405020304" pitchFamily="18" charset="0"/>
                <a:ea typeface="SimSun" panose="02010600030101010101" pitchFamily="2" charset="-122"/>
                <a:cs typeface="Times New Roman" panose="02020603050405020304" pitchFamily="18" charset="0"/>
              </a:rPr>
              <a:t>The concept of modes of production </a:t>
            </a:r>
            <a:r>
              <a:rPr lang="en-US" sz="2400" dirty="0">
                <a:latin typeface="Times New Roman" panose="02020603050405020304" pitchFamily="18" charset="0"/>
                <a:ea typeface="SimSun" panose="02010600030101010101" pitchFamily="2" charset="-122"/>
                <a:cs typeface="Times New Roman" panose="02020603050405020304" pitchFamily="18" charset="0"/>
              </a:rPr>
              <a:t>became an important theoretical concern for </a:t>
            </a:r>
            <a:r>
              <a:rPr lang="en-US" sz="2400" b="1" dirty="0">
                <a:latin typeface="Times New Roman" panose="02020603050405020304" pitchFamily="18" charset="0"/>
                <a:ea typeface="SimSun" panose="02010600030101010101" pitchFamily="2" charset="-122"/>
                <a:cs typeface="Times New Roman" panose="02020603050405020304" pitchFamily="18" charset="0"/>
              </a:rPr>
              <a:t>Marxist anthropologists in the 1960s and 1970s. </a:t>
            </a:r>
            <a:endParaRPr lang="en-US" sz="2400" b="1" dirty="0">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In </a:t>
            </a:r>
            <a:r>
              <a:rPr lang="en-US" sz="2400" b="1" dirty="0">
                <a:latin typeface="Times New Roman" panose="02020603050405020304" pitchFamily="18" charset="0"/>
                <a:ea typeface="SimSun" panose="02010600030101010101" pitchFamily="2" charset="-122"/>
                <a:cs typeface="Times New Roman" panose="02020603050405020304" pitchFamily="18" charset="0"/>
              </a:rPr>
              <a:t>Marx's </a:t>
            </a:r>
            <a:r>
              <a:rPr lang="en-US" sz="2400" dirty="0">
                <a:latin typeface="Times New Roman" panose="02020603050405020304" pitchFamily="18" charset="0"/>
                <a:ea typeface="SimSun" panose="02010600030101010101" pitchFamily="2" charset="-122"/>
                <a:cs typeface="Times New Roman" panose="02020603050405020304" pitchFamily="18" charset="0"/>
              </a:rPr>
              <a:t>own formulation, the </a:t>
            </a:r>
            <a:r>
              <a:rPr lang="en-US" sz="2400" b="1" dirty="0">
                <a:latin typeface="Times New Roman" panose="02020603050405020304" pitchFamily="18" charset="0"/>
                <a:ea typeface="SimSun" panose="02010600030101010101" pitchFamily="2" charset="-122"/>
                <a:cs typeface="Times New Roman" panose="02020603050405020304" pitchFamily="18" charset="0"/>
              </a:rPr>
              <a:t>mode of production </a:t>
            </a:r>
            <a:r>
              <a:rPr lang="en-US" sz="2400" dirty="0">
                <a:latin typeface="Times New Roman" panose="02020603050405020304" pitchFamily="18" charset="0"/>
                <a:ea typeface="SimSun" panose="02010600030101010101" pitchFamily="2" charset="-122"/>
                <a:cs typeface="Times New Roman" panose="02020603050405020304" pitchFamily="18" charset="0"/>
              </a:rPr>
              <a:t>refers to the </a:t>
            </a:r>
            <a:r>
              <a:rPr lang="en-US" sz="2400" b="1" dirty="0">
                <a:latin typeface="Times New Roman" panose="02020603050405020304" pitchFamily="18" charset="0"/>
                <a:ea typeface="SimSun" panose="02010600030101010101" pitchFamily="2" charset="-122"/>
                <a:cs typeface="Times New Roman" panose="02020603050405020304" pitchFamily="18" charset="0"/>
              </a:rPr>
              <a:t>combination of productive forces</a:t>
            </a:r>
            <a:r>
              <a:rPr lang="en-US" sz="2400" dirty="0">
                <a:latin typeface="Times New Roman" panose="02020603050405020304" pitchFamily="18" charset="0"/>
                <a:ea typeface="SimSun" panose="02010600030101010101" pitchFamily="2" charset="-122"/>
                <a:cs typeface="Times New Roman" panose="02020603050405020304" pitchFamily="18" charset="0"/>
              </a:rPr>
              <a:t> the </a:t>
            </a:r>
            <a:r>
              <a:rPr lang="en-US" sz="2400" b="1" dirty="0" err="1">
                <a:latin typeface="Times New Roman" panose="02020603050405020304" pitchFamily="18" charset="0"/>
                <a:ea typeface="SimSun" panose="02010600030101010101" pitchFamily="2" charset="-122"/>
                <a:cs typeface="Times New Roman" panose="02020603050405020304" pitchFamily="18" charset="0"/>
              </a:rPr>
              <a:t>labour</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b="1" dirty="0">
                <a:latin typeface="Times New Roman" panose="02020603050405020304" pitchFamily="18" charset="0"/>
                <a:ea typeface="SimSun" panose="02010600030101010101" pitchFamily="2" charset="-122"/>
                <a:cs typeface="Times New Roman" panose="02020603050405020304" pitchFamily="18" charset="0"/>
              </a:rPr>
              <a:t>tools</a:t>
            </a:r>
            <a:r>
              <a:rPr lang="en-US" sz="2400" dirty="0">
                <a:latin typeface="Times New Roman" panose="02020603050405020304" pitchFamily="18" charset="0"/>
                <a:ea typeface="SimSun" panose="02010600030101010101" pitchFamily="2" charset="-122"/>
                <a:cs typeface="Times New Roman" panose="02020603050405020304" pitchFamily="18" charset="0"/>
              </a:rPr>
              <a:t> and </a:t>
            </a:r>
            <a:r>
              <a:rPr lang="en-US" sz="2400" b="1" dirty="0">
                <a:latin typeface="Times New Roman" panose="02020603050405020304" pitchFamily="18" charset="0"/>
                <a:ea typeface="SimSun" panose="02010600030101010101" pitchFamily="2" charset="-122"/>
                <a:cs typeface="Times New Roman" panose="02020603050405020304" pitchFamily="18" charset="0"/>
              </a:rPr>
              <a:t>natural resources </a:t>
            </a:r>
            <a:r>
              <a:rPr lang="en-US" sz="2400" dirty="0">
                <a:latin typeface="Times New Roman" panose="02020603050405020304" pitchFamily="18" charset="0"/>
                <a:ea typeface="SimSun" panose="02010600030101010101" pitchFamily="2" charset="-122"/>
                <a:cs typeface="Times New Roman" panose="02020603050405020304" pitchFamily="18" charset="0"/>
              </a:rPr>
              <a:t>and the </a:t>
            </a:r>
            <a:r>
              <a:rPr lang="en-US" sz="2400" b="1" dirty="0">
                <a:latin typeface="Times New Roman" panose="02020603050405020304" pitchFamily="18" charset="0"/>
                <a:ea typeface="SimSun" panose="02010600030101010101" pitchFamily="2" charset="-122"/>
                <a:cs typeface="Times New Roman" panose="02020603050405020304" pitchFamily="18" charset="0"/>
              </a:rPr>
              <a:t>relations of production</a:t>
            </a:r>
            <a:r>
              <a:rPr lang="en-US" sz="2400" dirty="0">
                <a:latin typeface="Times New Roman" panose="02020603050405020304" pitchFamily="18" charset="0"/>
                <a:ea typeface="SimSun" panose="02010600030101010101" pitchFamily="2" charset="-122"/>
                <a:cs typeface="Times New Roman" panose="02020603050405020304" pitchFamily="18" charset="0"/>
              </a:rPr>
              <a:t>, the </a:t>
            </a:r>
            <a:r>
              <a:rPr lang="en-US" sz="2400" b="1" dirty="0">
                <a:latin typeface="Times New Roman" panose="02020603050405020304" pitchFamily="18" charset="0"/>
                <a:ea typeface="SimSun" panose="02010600030101010101" pitchFamily="2" charset="-122"/>
                <a:cs typeface="Times New Roman" panose="02020603050405020304" pitchFamily="18" charset="0"/>
              </a:rPr>
              <a:t>socially organized relationship </a:t>
            </a:r>
            <a:r>
              <a:rPr lang="en-US" sz="2400" dirty="0">
                <a:latin typeface="Times New Roman" panose="02020603050405020304" pitchFamily="18" charset="0"/>
                <a:ea typeface="SimSun" panose="02010600030101010101" pitchFamily="2" charset="-122"/>
                <a:cs typeface="Times New Roman" panose="02020603050405020304" pitchFamily="18" charset="0"/>
              </a:rPr>
              <a:t>between </a:t>
            </a:r>
            <a:r>
              <a:rPr lang="en-US" sz="2400" b="1" dirty="0">
                <a:latin typeface="Times New Roman" panose="02020603050405020304" pitchFamily="18" charset="0"/>
                <a:ea typeface="SimSun" panose="02010600030101010101" pitchFamily="2" charset="-122"/>
                <a:cs typeface="Times New Roman" panose="02020603050405020304" pitchFamily="18" charset="0"/>
              </a:rPr>
              <a:t>humans </a:t>
            </a:r>
            <a:r>
              <a:rPr lang="en-US" sz="2400" dirty="0">
                <a:latin typeface="Times New Roman" panose="02020603050405020304" pitchFamily="18" charset="0"/>
                <a:ea typeface="SimSun" panose="02010600030101010101" pitchFamily="2" charset="-122"/>
                <a:cs typeface="Times New Roman" panose="02020603050405020304" pitchFamily="18" charset="0"/>
              </a:rPr>
              <a:t>in the </a:t>
            </a:r>
            <a:r>
              <a:rPr lang="en-US" sz="2400" b="1" dirty="0" smtClean="0">
                <a:latin typeface="Times New Roman" panose="02020603050405020304" pitchFamily="18" charset="0"/>
                <a:ea typeface="SimSun" panose="02010600030101010101" pitchFamily="2" charset="-122"/>
                <a:cs typeface="Times New Roman" panose="02020603050405020304" pitchFamily="18" charset="0"/>
              </a:rPr>
              <a:t>sphere(Circle) </a:t>
            </a:r>
            <a:r>
              <a:rPr lang="en-US" sz="2400" b="1" dirty="0">
                <a:latin typeface="Times New Roman" panose="02020603050405020304" pitchFamily="18" charset="0"/>
                <a:ea typeface="SimSun" panose="02010600030101010101" pitchFamily="2" charset="-122"/>
                <a:cs typeface="Times New Roman" panose="02020603050405020304" pitchFamily="18" charset="0"/>
              </a:rPr>
              <a:t>of production</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For Marx "</a:t>
            </a:r>
            <a:r>
              <a:rPr lang="en-US" sz="2400" b="1" dirty="0">
                <a:latin typeface="Times New Roman" panose="02020603050405020304" pitchFamily="18" charset="0"/>
                <a:ea typeface="SimSun" panose="02010600030101010101" pitchFamily="2" charset="-122"/>
                <a:cs typeface="Times New Roman" panose="02020603050405020304" pitchFamily="18" charset="0"/>
              </a:rPr>
              <a:t>the mode of production </a:t>
            </a:r>
            <a:r>
              <a:rPr lang="en-US" sz="2400" dirty="0">
                <a:latin typeface="Times New Roman" panose="02020603050405020304" pitchFamily="18" charset="0"/>
                <a:ea typeface="SimSun" panose="02010600030101010101" pitchFamily="2" charset="-122"/>
                <a:cs typeface="Times New Roman" panose="02020603050405020304" pitchFamily="18" charset="0"/>
              </a:rPr>
              <a:t>of </a:t>
            </a:r>
            <a:r>
              <a:rPr lang="en-US" sz="2400" b="1" dirty="0">
                <a:latin typeface="Times New Roman" panose="02020603050405020304" pitchFamily="18" charset="0"/>
                <a:ea typeface="SimSun" panose="02010600030101010101" pitchFamily="2" charset="-122"/>
                <a:cs typeface="Times New Roman" panose="02020603050405020304" pitchFamily="18" charset="0"/>
              </a:rPr>
              <a:t>material life conditions </a:t>
            </a:r>
            <a:r>
              <a:rPr lang="en-US" sz="2400" dirty="0">
                <a:latin typeface="Times New Roman" panose="02020603050405020304" pitchFamily="18" charset="0"/>
                <a:ea typeface="SimSun" panose="02010600030101010101" pitchFamily="2" charset="-122"/>
                <a:cs typeface="Times New Roman" panose="02020603050405020304" pitchFamily="18" charset="0"/>
              </a:rPr>
              <a:t>the </a:t>
            </a:r>
            <a:r>
              <a:rPr lang="en-US" sz="2400" b="1" dirty="0">
                <a:latin typeface="Times New Roman" panose="02020603050405020304" pitchFamily="18" charset="0"/>
                <a:ea typeface="SimSun" panose="02010600030101010101" pitchFamily="2" charset="-122"/>
                <a:cs typeface="Times New Roman" panose="02020603050405020304" pitchFamily="18" charset="0"/>
              </a:rPr>
              <a:t>social</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b="1" dirty="0">
                <a:latin typeface="Times New Roman" panose="02020603050405020304" pitchFamily="18" charset="0"/>
                <a:ea typeface="SimSun" panose="02010600030101010101" pitchFamily="2" charset="-122"/>
                <a:cs typeface="Times New Roman" panose="02020603050405020304" pitchFamily="18" charset="0"/>
              </a:rPr>
              <a:t>political</a:t>
            </a:r>
            <a:r>
              <a:rPr lang="en-US" sz="2400" dirty="0">
                <a:latin typeface="Times New Roman" panose="02020603050405020304" pitchFamily="18" charset="0"/>
                <a:ea typeface="SimSun" panose="02010600030101010101" pitchFamily="2" charset="-122"/>
                <a:cs typeface="Times New Roman" panose="02020603050405020304" pitchFamily="18" charset="0"/>
              </a:rPr>
              <a:t> and </a:t>
            </a:r>
            <a:r>
              <a:rPr lang="en-US" sz="2400" b="1" dirty="0">
                <a:latin typeface="Times New Roman" panose="02020603050405020304" pitchFamily="18" charset="0"/>
                <a:ea typeface="SimSun" panose="02010600030101010101" pitchFamily="2" charset="-122"/>
                <a:cs typeface="Times New Roman" panose="02020603050405020304" pitchFamily="18" charset="0"/>
              </a:rPr>
              <a:t>intellectual life process in general</a:t>
            </a:r>
            <a:r>
              <a:rPr lang="en-US" b="1" dirty="0">
                <a:latin typeface="Times New Roman" panose="02020603050405020304" pitchFamily="18" charset="0"/>
                <a:ea typeface="SimSun" panose="02010600030101010101" pitchFamily="2" charset="-122"/>
                <a:cs typeface="Times New Roman" panose="02020603050405020304" pitchFamily="18" charset="0"/>
              </a:rPr>
              <a:t>.</a:t>
            </a:r>
            <a:endParaRPr lang="en-US" sz="1400" b="1"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4" name="Rectangle 3"/>
          <p:cNvSpPr/>
          <p:nvPr/>
        </p:nvSpPr>
        <p:spPr>
          <a:xfrm>
            <a:off x="4489973" y="70825"/>
            <a:ext cx="4070345" cy="523220"/>
          </a:xfrm>
          <a:prstGeom prst="rect">
            <a:avLst/>
          </a:prstGeom>
        </p:spPr>
        <p:txBody>
          <a:bodyPr wrap="none">
            <a:spAutoFit/>
          </a:bodyPr>
          <a:lstStyle/>
          <a:p>
            <a:r>
              <a:rPr lang="en-US" sz="2800" b="1" dirty="0">
                <a:latin typeface="Algerian" panose="04020705040A02060702" pitchFamily="82" charset="0"/>
                <a:ea typeface="SimSun" panose="02010600030101010101" pitchFamily="2" charset="-122"/>
                <a:cs typeface="Times New Roman" panose="02020603050405020304" pitchFamily="18" charset="0"/>
              </a:rPr>
              <a:t>modes of production </a:t>
            </a:r>
            <a:endParaRPr lang="en-US" sz="2800" dirty="0">
              <a:latin typeface="Algerian" panose="04020705040A02060702" pitchFamily="82" charset="0"/>
            </a:endParaRPr>
          </a:p>
        </p:txBody>
      </p:sp>
      <p:pic>
        <p:nvPicPr>
          <p:cNvPr id="1026" name="Picture 2" descr="Karl Marx 0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4574" y="3465590"/>
            <a:ext cx="2417331" cy="3219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225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1165" y="739470"/>
            <a:ext cx="8936109" cy="3883114"/>
          </a:xfrm>
          <a:prstGeom prst="rect">
            <a:avLst/>
          </a:prstGeom>
        </p:spPr>
        <p:txBody>
          <a:bodyPr wrap="square">
            <a:spAutoFit/>
          </a:bodyPr>
          <a:lstStyle/>
          <a:p>
            <a:pPr algn="just">
              <a:lnSpc>
                <a:spcPct val="107000"/>
              </a:lnSpc>
              <a:spcAft>
                <a:spcPts val="800"/>
              </a:spcAft>
            </a:pPr>
            <a:r>
              <a:rPr lang="en-US" sz="2800" b="1" dirty="0" smtClean="0">
                <a:latin typeface="Times New Roman" panose="02020603050405020304" pitchFamily="18" charset="0"/>
                <a:ea typeface="SimSun" panose="02010600030101010101" pitchFamily="2" charset="-122"/>
                <a:cs typeface="Times New Roman" panose="02020603050405020304" pitchFamily="18" charset="0"/>
              </a:rPr>
              <a:t>Claude </a:t>
            </a:r>
            <a:r>
              <a:rPr lang="en-US" sz="2800" b="1" dirty="0" err="1" smtClean="0">
                <a:latin typeface="Times New Roman" panose="02020603050405020304" pitchFamily="18" charset="0"/>
                <a:ea typeface="SimSun" panose="02010600030101010101" pitchFamily="2" charset="-122"/>
                <a:cs typeface="Times New Roman" panose="02020603050405020304" pitchFamily="18" charset="0"/>
              </a:rPr>
              <a:t>Meillassoux</a:t>
            </a:r>
            <a:r>
              <a:rPr lang="en-US" sz="2800" b="1" dirty="0" smtClean="0">
                <a:latin typeface="Times New Roman" panose="02020603050405020304" pitchFamily="18" charset="0"/>
                <a:ea typeface="SimSun" panose="02010600030101010101" pitchFamily="2" charset="-122"/>
                <a:cs typeface="Times New Roman" panose="02020603050405020304" pitchFamily="18" charset="0"/>
              </a:rPr>
              <a:t> </a:t>
            </a:r>
            <a:r>
              <a:rPr lang="en-US" sz="2800" dirty="0">
                <a:latin typeface="Times New Roman" panose="02020603050405020304" pitchFamily="18" charset="0"/>
                <a:ea typeface="SimSun" panose="02010600030101010101" pitchFamily="2" charset="-122"/>
                <a:cs typeface="Times New Roman" panose="02020603050405020304" pitchFamily="18" charset="0"/>
              </a:rPr>
              <a:t>(1972) </a:t>
            </a:r>
            <a:r>
              <a:rPr lang="en-US" sz="2800" b="1" dirty="0">
                <a:latin typeface="Times New Roman" panose="02020603050405020304" pitchFamily="18" charset="0"/>
                <a:ea typeface="SimSun" panose="02010600030101010101" pitchFamily="2" charset="-122"/>
                <a:cs typeface="Times New Roman" panose="02020603050405020304" pitchFamily="18" charset="0"/>
              </a:rPr>
              <a:t>pointed to the </a:t>
            </a:r>
            <a:r>
              <a:rPr lang="en-US" sz="2800" b="1" dirty="0" smtClean="0">
                <a:latin typeface="Times New Roman" panose="02020603050405020304" pitchFamily="18" charset="0"/>
                <a:ea typeface="SimSun" panose="02010600030101010101" pitchFamily="2" charset="-122"/>
                <a:cs typeface="Times New Roman" panose="02020603050405020304" pitchFamily="18" charset="0"/>
              </a:rPr>
              <a:t>co-existence </a:t>
            </a:r>
            <a:r>
              <a:rPr lang="en-US" sz="2800" b="1" dirty="0">
                <a:latin typeface="Times New Roman" panose="02020603050405020304" pitchFamily="18" charset="0"/>
                <a:ea typeface="SimSun" panose="02010600030101010101" pitchFamily="2" charset="-122"/>
                <a:cs typeface="Times New Roman" panose="02020603050405020304" pitchFamily="18" charset="0"/>
              </a:rPr>
              <a:t>of various modes of production: </a:t>
            </a:r>
            <a:endParaRPr lang="en-US" sz="2000" dirty="0">
              <a:latin typeface="Calibri" panose="020F0502020204030204" pitchFamily="34" charset="0"/>
              <a:ea typeface="SimSun" panose="02010600030101010101" pitchFamily="2" charset="-122"/>
              <a:cs typeface="Times New Roman" panose="02020603050405020304" pitchFamily="18" charset="0"/>
            </a:endParaRPr>
          </a:p>
          <a:p>
            <a:pPr marL="457200" marR="0" lvl="0" indent="-457200" algn="just">
              <a:lnSpc>
                <a:spcPct val="107000"/>
              </a:lnSpc>
              <a:spcBef>
                <a:spcPts val="0"/>
              </a:spcBef>
              <a:spcAft>
                <a:spcPts val="0"/>
              </a:spcAft>
              <a:buFont typeface="Wingdings" panose="05000000000000000000" pitchFamily="2" charset="2"/>
              <a:buChar char="§"/>
            </a:pPr>
            <a:r>
              <a:rPr lang="en-US" sz="2800" b="1" dirty="0" smtClean="0">
                <a:latin typeface="Times New Roman" panose="02020603050405020304" pitchFamily="18" charset="0"/>
                <a:ea typeface="SimSun" panose="02010600030101010101" pitchFamily="2" charset="-122"/>
                <a:cs typeface="Times New Roman" panose="02020603050405020304" pitchFamily="18" charset="0"/>
              </a:rPr>
              <a:t>“Recognition </a:t>
            </a:r>
            <a:r>
              <a:rPr lang="en-US" sz="2800" b="1" dirty="0">
                <a:latin typeface="Times New Roman" panose="02020603050405020304" pitchFamily="18" charset="0"/>
                <a:ea typeface="SimSun" panose="02010600030101010101" pitchFamily="2" charset="-122"/>
                <a:cs typeface="Times New Roman" panose="02020603050405020304" pitchFamily="18" charset="0"/>
              </a:rPr>
              <a:t>of various economic formations comes generally from the observation of different ways of living', </a:t>
            </a:r>
            <a:endParaRPr lang="en-US" sz="2000" dirty="0">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Char char="-"/>
            </a:pPr>
            <a:r>
              <a:rPr lang="en-US" sz="2800" b="1" dirty="0">
                <a:latin typeface="Times New Roman" panose="02020603050405020304" pitchFamily="18" charset="0"/>
                <a:ea typeface="SimSun" panose="02010600030101010101" pitchFamily="2" charset="-122"/>
                <a:cs typeface="Times New Roman" panose="02020603050405020304" pitchFamily="18" charset="0"/>
              </a:rPr>
              <a:t>such as hunting, </a:t>
            </a:r>
            <a:endParaRPr lang="en-US" sz="2000" dirty="0">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Char char="-"/>
            </a:pPr>
            <a:r>
              <a:rPr lang="en-US" sz="2800" b="1" dirty="0">
                <a:latin typeface="Times New Roman" panose="02020603050405020304" pitchFamily="18" charset="0"/>
                <a:ea typeface="SimSun" panose="02010600030101010101" pitchFamily="2" charset="-122"/>
                <a:cs typeface="Times New Roman" panose="02020603050405020304" pitchFamily="18" charset="0"/>
              </a:rPr>
              <a:t>cultivating, </a:t>
            </a:r>
            <a:endParaRPr lang="en-US" sz="2000" dirty="0">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07000"/>
              </a:lnSpc>
              <a:spcBef>
                <a:spcPts val="0"/>
              </a:spcBef>
              <a:spcAft>
                <a:spcPts val="800"/>
              </a:spcAft>
              <a:buFont typeface="Times New Roman" panose="02020603050405020304" pitchFamily="18" charset="0"/>
              <a:buChar char="-"/>
            </a:pPr>
            <a:r>
              <a:rPr lang="en-US" sz="2800" b="1" dirty="0">
                <a:latin typeface="Times New Roman" panose="02020603050405020304" pitchFamily="18" charset="0"/>
                <a:ea typeface="SimSun" panose="02010600030101010101" pitchFamily="2" charset="-122"/>
                <a:cs typeface="Times New Roman" panose="02020603050405020304" pitchFamily="18" charset="0"/>
              </a:rPr>
              <a:t>cattle herding, </a:t>
            </a:r>
            <a:r>
              <a:rPr lang="en-US" sz="2800" b="1" dirty="0" err="1">
                <a:latin typeface="Times New Roman" panose="02020603050405020304" pitchFamily="18" charset="0"/>
                <a:ea typeface="SimSun" panose="02010600030101010101" pitchFamily="2" charset="-122"/>
                <a:cs typeface="Times New Roman" panose="02020603050405020304" pitchFamily="18" charset="0"/>
              </a:rPr>
              <a:t>etc</a:t>
            </a:r>
            <a:r>
              <a:rPr lang="en-US" sz="2800" b="1" dirty="0">
                <a:latin typeface="Times New Roman" panose="02020603050405020304" pitchFamily="18" charset="0"/>
                <a:ea typeface="SimSun" panose="02010600030101010101" pitchFamily="2" charset="-122"/>
                <a:cs typeface="Times New Roman" panose="02020603050405020304" pitchFamily="18" charset="0"/>
              </a:rPr>
              <a:t>, </a:t>
            </a:r>
            <a:endParaRPr lang="en-US" sz="2000" dirty="0">
              <a:latin typeface="Calibri" panose="020F0502020204030204" pitchFamily="34" charset="0"/>
              <a:ea typeface="SimSun" panose="02010600030101010101" pitchFamily="2" charset="-122"/>
              <a:cs typeface="Times New Roman" panose="02020603050405020304" pitchFamily="18" charset="0"/>
            </a:endParaRPr>
          </a:p>
        </p:txBody>
      </p:sp>
      <p:sp>
        <p:nvSpPr>
          <p:cNvPr id="3" name="TextBox 2"/>
          <p:cNvSpPr txBox="1"/>
          <p:nvPr/>
        </p:nvSpPr>
        <p:spPr>
          <a:xfrm>
            <a:off x="10002982" y="2681027"/>
            <a:ext cx="2438400" cy="307777"/>
          </a:xfrm>
          <a:prstGeom prst="rect">
            <a:avLst/>
          </a:prstGeom>
          <a:noFill/>
        </p:spPr>
        <p:txBody>
          <a:bodyPr wrap="square" rtlCol="0">
            <a:spAutoFit/>
          </a:bodyPr>
          <a:lstStyle/>
          <a:p>
            <a:r>
              <a:rPr lang="en-US" sz="1400" dirty="0" smtClean="0">
                <a:latin typeface="Arial Black" panose="020B0A04020102020204" pitchFamily="34" charset="0"/>
              </a:rPr>
              <a:t>Claude</a:t>
            </a:r>
            <a:r>
              <a:rPr lang="en-US" sz="1400" dirty="0">
                <a:latin typeface="Arial Black" panose="020B0A04020102020204" pitchFamily="34" charset="0"/>
              </a:rPr>
              <a:t> </a:t>
            </a:r>
            <a:r>
              <a:rPr lang="en-US" sz="1400" b="1" dirty="0" smtClean="0">
                <a:latin typeface="Arial Black" panose="020B0A04020102020204" pitchFamily="34" charset="0"/>
              </a:rPr>
              <a:t> </a:t>
            </a:r>
            <a:r>
              <a:rPr lang="en-US" sz="1400" b="1" dirty="0" err="1" smtClean="0">
                <a:latin typeface="Arial Black" panose="020B0A04020102020204" pitchFamily="34" charset="0"/>
              </a:rPr>
              <a:t>Meillassoux</a:t>
            </a:r>
            <a:endParaRPr lang="en-US" sz="1400" b="1" dirty="0">
              <a:latin typeface="Arial Black" panose="020B0A04020102020204" pitchFamily="34" charset="0"/>
            </a:endParaRPr>
          </a:p>
        </p:txBody>
      </p:sp>
      <p:pic>
        <p:nvPicPr>
          <p:cNvPr id="2052" name="Picture 4" descr="https://capitalisminarchaeologicaltheory.files.wordpress.com/2012/05/50508_120408532858_2911377_n.jpg?w=2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1137" y="146065"/>
            <a:ext cx="1905000" cy="24955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31165" y="5016470"/>
            <a:ext cx="11319090" cy="1452642"/>
          </a:xfrm>
          <a:prstGeom prst="rect">
            <a:avLst/>
          </a:prstGeom>
        </p:spPr>
        <p:txBody>
          <a:bodyPr wrap="square">
            <a:spAutoFit/>
          </a:bodyPr>
          <a:lstStyle/>
          <a:p>
            <a:pPr marL="457200" indent="-457200" algn="just">
              <a:lnSpc>
                <a:spcPct val="107000"/>
              </a:lnSpc>
              <a:spcAft>
                <a:spcPts val="800"/>
              </a:spcAft>
              <a:buFont typeface="Wingdings" panose="05000000000000000000" pitchFamily="2" charset="2"/>
              <a:buChar char="§"/>
            </a:pPr>
            <a:r>
              <a:rPr lang="en-US" sz="2800" b="1" dirty="0">
                <a:latin typeface="Times New Roman" panose="02020603050405020304" pitchFamily="18" charset="0"/>
                <a:ea typeface="SimSun" panose="02010600030101010101" pitchFamily="2" charset="-122"/>
                <a:cs typeface="Times New Roman" panose="02020603050405020304" pitchFamily="18" charset="0"/>
              </a:rPr>
              <a:t>Economic formations can be</a:t>
            </a:r>
            <a:r>
              <a:rPr lang="en-US" sz="2800" dirty="0">
                <a:latin typeface="Times New Roman" panose="02020603050405020304" pitchFamily="18" charset="0"/>
                <a:ea typeface="SimSun" panose="02010600030101010101" pitchFamily="2" charset="-122"/>
                <a:cs typeface="Times New Roman" panose="02020603050405020304" pitchFamily="18" charset="0"/>
              </a:rPr>
              <a:t>, </a:t>
            </a:r>
            <a:r>
              <a:rPr lang="en-US" sz="2800" b="1" dirty="0">
                <a:latin typeface="Times New Roman" panose="02020603050405020304" pitchFamily="18" charset="0"/>
                <a:ea typeface="SimSun" panose="02010600030101010101" pitchFamily="2" charset="-122"/>
                <a:cs typeface="Times New Roman" panose="02020603050405020304" pitchFamily="18" charset="0"/>
              </a:rPr>
              <a:t>and usually are</a:t>
            </a:r>
            <a:r>
              <a:rPr lang="en-US" sz="2800" dirty="0">
                <a:latin typeface="Times New Roman" panose="02020603050405020304" pitchFamily="18" charset="0"/>
                <a:ea typeface="SimSun" panose="02010600030101010101" pitchFamily="2" charset="-122"/>
                <a:cs typeface="Times New Roman" panose="02020603050405020304" pitchFamily="18" charset="0"/>
              </a:rPr>
              <a:t>, </a:t>
            </a:r>
            <a:r>
              <a:rPr lang="en-US" sz="2800" b="1" dirty="0">
                <a:latin typeface="Times New Roman" panose="02020603050405020304" pitchFamily="18" charset="0"/>
                <a:ea typeface="SimSun" panose="02010600030101010101" pitchFamily="2" charset="-122"/>
                <a:cs typeface="Times New Roman" panose="02020603050405020304" pitchFamily="18" charset="0"/>
              </a:rPr>
              <a:t>a combination of several modes</a:t>
            </a:r>
            <a:r>
              <a:rPr lang="en-US" sz="2800" dirty="0">
                <a:latin typeface="Times New Roman" panose="02020603050405020304" pitchFamily="18" charset="0"/>
                <a:ea typeface="SimSun" panose="02010600030101010101" pitchFamily="2" charset="-122"/>
                <a:cs typeface="Times New Roman" panose="02020603050405020304" pitchFamily="18" charset="0"/>
              </a:rPr>
              <a:t> </a:t>
            </a:r>
            <a:r>
              <a:rPr lang="en-US" sz="2800" b="1" dirty="0">
                <a:latin typeface="Times New Roman" panose="02020603050405020304" pitchFamily="18" charset="0"/>
                <a:ea typeface="SimSun" panose="02010600030101010101" pitchFamily="2" charset="-122"/>
                <a:cs typeface="Times New Roman" panose="02020603050405020304" pitchFamily="18" charset="0"/>
              </a:rPr>
              <a:t>of production,</a:t>
            </a:r>
            <a:r>
              <a:rPr lang="en-US" sz="2800" dirty="0">
                <a:latin typeface="Times New Roman" panose="02020603050405020304" pitchFamily="18" charset="0"/>
                <a:ea typeface="SimSun" panose="02010600030101010101" pitchFamily="2" charset="-122"/>
                <a:cs typeface="Times New Roman" panose="02020603050405020304" pitchFamily="18" charset="0"/>
              </a:rPr>
              <a:t> one </a:t>
            </a:r>
            <a:r>
              <a:rPr lang="en-US" sz="2800" b="1" dirty="0">
                <a:latin typeface="Times New Roman" panose="02020603050405020304" pitchFamily="18" charset="0"/>
                <a:ea typeface="SimSun" panose="02010600030101010101" pitchFamily="2" charset="-122"/>
                <a:cs typeface="Times New Roman" panose="02020603050405020304" pitchFamily="18" charset="0"/>
              </a:rPr>
              <a:t>being dominant,</a:t>
            </a:r>
            <a:r>
              <a:rPr lang="en-US" sz="2800" dirty="0">
                <a:latin typeface="Times New Roman" panose="02020603050405020304" pitchFamily="18" charset="0"/>
                <a:ea typeface="SimSun" panose="02010600030101010101" pitchFamily="2" charset="-122"/>
                <a:cs typeface="Times New Roman" panose="02020603050405020304" pitchFamily="18" charset="0"/>
              </a:rPr>
              <a:t>  </a:t>
            </a:r>
            <a:r>
              <a:rPr lang="en-US" sz="2800" b="1" dirty="0">
                <a:latin typeface="Times New Roman" panose="02020603050405020304" pitchFamily="18" charset="0"/>
                <a:ea typeface="SimSun" panose="02010600030101010101" pitchFamily="2" charset="-122"/>
                <a:cs typeface="Times New Roman" panose="02020603050405020304" pitchFamily="18" charset="0"/>
              </a:rPr>
              <a:t>governing the basic relations of the society</a:t>
            </a:r>
            <a:r>
              <a:rPr lang="en-US" sz="2800" dirty="0">
                <a:latin typeface="Times New Roman" panose="02020603050405020304" pitchFamily="18" charset="0"/>
                <a:ea typeface="SimSun" panose="02010600030101010101" pitchFamily="2" charset="-122"/>
                <a:cs typeface="Times New Roman" panose="02020603050405020304" pitchFamily="18" charset="0"/>
              </a:rPr>
              <a:t> </a:t>
            </a:r>
            <a:r>
              <a:rPr lang="en-US" sz="2800" b="1" dirty="0">
                <a:latin typeface="Times New Roman" panose="02020603050405020304" pitchFamily="18" charset="0"/>
                <a:ea typeface="SimSun" panose="02010600030101010101" pitchFamily="2" charset="-122"/>
                <a:cs typeface="Times New Roman" panose="02020603050405020304" pitchFamily="18" charset="0"/>
              </a:rPr>
              <a:t>at large"</a:t>
            </a:r>
            <a:endParaRPr lang="en-US" sz="2000" dirty="0">
              <a:latin typeface="Calibri" panose="020F0502020204030204" pitchFamily="34" charset="0"/>
              <a:ea typeface="SimSun" panose="02010600030101010101" pitchFamily="2" charset="-122"/>
              <a:cs typeface="Times New Roman" panose="02020603050405020304" pitchFamily="18" charset="0"/>
            </a:endParaRPr>
          </a:p>
        </p:txBody>
      </p:sp>
      <p:sp>
        <p:nvSpPr>
          <p:cNvPr id="9" name="Rectangle 8"/>
          <p:cNvSpPr/>
          <p:nvPr/>
        </p:nvSpPr>
        <p:spPr>
          <a:xfrm>
            <a:off x="4489973" y="70825"/>
            <a:ext cx="4836580" cy="523220"/>
          </a:xfrm>
          <a:prstGeom prst="rect">
            <a:avLst/>
          </a:prstGeom>
        </p:spPr>
        <p:txBody>
          <a:bodyPr wrap="none">
            <a:spAutoFit/>
          </a:bodyPr>
          <a:lstStyle/>
          <a:p>
            <a:r>
              <a:rPr lang="en-US" sz="2800" b="1" dirty="0">
                <a:latin typeface="Algerian" panose="04020705040A02060702" pitchFamily="82" charset="0"/>
                <a:ea typeface="SimSun" panose="02010600030101010101" pitchFamily="2" charset="-122"/>
                <a:cs typeface="Times New Roman" panose="02020603050405020304" pitchFamily="18" charset="0"/>
              </a:rPr>
              <a:t>modes of </a:t>
            </a:r>
            <a:r>
              <a:rPr lang="en-US" sz="2800" b="1" dirty="0" smtClean="0">
                <a:latin typeface="Algerian" panose="04020705040A02060702" pitchFamily="82" charset="0"/>
                <a:ea typeface="SimSun" panose="02010600030101010101" pitchFamily="2" charset="-122"/>
                <a:cs typeface="Times New Roman" panose="02020603050405020304" pitchFamily="18" charset="0"/>
              </a:rPr>
              <a:t>production…….. </a:t>
            </a:r>
            <a:endParaRPr lang="en-US" sz="2800" dirty="0">
              <a:latin typeface="Algerian" panose="04020705040A02060702" pitchFamily="82" charset="0"/>
            </a:endParaRPr>
          </a:p>
        </p:txBody>
      </p:sp>
    </p:spTree>
    <p:extLst>
      <p:ext uri="{BB962C8B-B14F-4D97-AF65-F5344CB8AC3E}">
        <p14:creationId xmlns:p14="http://schemas.microsoft.com/office/powerpoint/2010/main" val="3330934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0858" y="2042598"/>
            <a:ext cx="8567651" cy="2500108"/>
          </a:xfrm>
          <a:prstGeom prst="rect">
            <a:avLst/>
          </a:prstGeom>
        </p:spPr>
        <p:txBody>
          <a:bodyPr wrap="square">
            <a:spAutoFit/>
          </a:bodyPr>
          <a:lstStyle/>
          <a:p>
            <a:pPr algn="just">
              <a:lnSpc>
                <a:spcPct val="107000"/>
              </a:lnSpc>
              <a:spcAft>
                <a:spcPts val="800"/>
              </a:spcAft>
            </a:pPr>
            <a:r>
              <a:rPr lang="en-US" sz="2800" dirty="0">
                <a:latin typeface="Times New Roman" panose="02020603050405020304" pitchFamily="18" charset="0"/>
                <a:ea typeface="SimSun" panose="02010600030101010101" pitchFamily="2" charset="-122"/>
                <a:cs typeface="Times New Roman" panose="02020603050405020304" pitchFamily="18" charset="0"/>
              </a:rPr>
              <a:t>Despite his broad conceptualization of the concept as laid out above. Wolf still outlines a three-tier typology of modes:  </a:t>
            </a:r>
            <a:endParaRPr lang="en-US" sz="2000" dirty="0">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US" sz="2400" b="1" dirty="0">
                <a:latin typeface="Times New Roman" panose="02020603050405020304" pitchFamily="18" charset="0"/>
                <a:ea typeface="SimSun" panose="02010600030101010101" pitchFamily="2" charset="-122"/>
                <a:cs typeface="Times New Roman" panose="02020603050405020304" pitchFamily="18" charset="0"/>
              </a:rPr>
              <a:t>(1) </a:t>
            </a:r>
            <a:r>
              <a:rPr lang="en-US" sz="3200" b="1" dirty="0" smtClean="0">
                <a:latin typeface="Times New Roman" panose="02020603050405020304" pitchFamily="18" charset="0"/>
                <a:ea typeface="SimSun" panose="02010600030101010101" pitchFamily="2" charset="-122"/>
                <a:cs typeface="Times New Roman" panose="02020603050405020304" pitchFamily="18" charset="0"/>
              </a:rPr>
              <a:t>Capitalist- </a:t>
            </a:r>
            <a:r>
              <a:rPr lang="en-US" sz="2400" b="1" dirty="0">
                <a:latin typeface="Times New Roman" panose="02020603050405020304" pitchFamily="18" charset="0"/>
                <a:ea typeface="SimSun" panose="02010600030101010101" pitchFamily="2" charset="-122"/>
                <a:cs typeface="Times New Roman" panose="02020603050405020304" pitchFamily="18" charset="0"/>
              </a:rPr>
              <a:t>which he argues provides the key to understanding the others; </a:t>
            </a:r>
            <a:endParaRPr lang="en-US" dirty="0">
              <a:latin typeface="Calibri" panose="020F0502020204030204" pitchFamily="34" charset="0"/>
              <a:ea typeface="SimSun" panose="02010600030101010101" pitchFamily="2" charset="-122"/>
              <a:cs typeface="Times New Roman" panose="02020603050405020304" pitchFamily="18" charset="0"/>
            </a:endParaRPr>
          </a:p>
        </p:txBody>
      </p:sp>
      <p:sp>
        <p:nvSpPr>
          <p:cNvPr id="3" name="Rectangle 2"/>
          <p:cNvSpPr/>
          <p:nvPr/>
        </p:nvSpPr>
        <p:spPr>
          <a:xfrm>
            <a:off x="230908" y="643145"/>
            <a:ext cx="11545455" cy="1258421"/>
          </a:xfrm>
          <a:prstGeom prst="rect">
            <a:avLst/>
          </a:prstGeom>
        </p:spPr>
        <p:txBody>
          <a:bodyPr wrap="square">
            <a:spAutoFit/>
          </a:bodyPr>
          <a:lstStyle/>
          <a:p>
            <a:pPr algn="just">
              <a:lnSpc>
                <a:spcPct val="107000"/>
              </a:lnSpc>
              <a:spcAft>
                <a:spcPts val="800"/>
              </a:spcAft>
            </a:pPr>
            <a:r>
              <a:rPr lang="en-US" sz="2400" b="1" dirty="0">
                <a:latin typeface="Times New Roman" panose="02020603050405020304" pitchFamily="18" charset="0"/>
                <a:ea typeface="SimSun" panose="02010600030101010101" pitchFamily="2" charset="-122"/>
                <a:cs typeface="Times New Roman" panose="02020603050405020304" pitchFamily="18" charset="0"/>
              </a:rPr>
              <a:t>"</a:t>
            </a:r>
            <a:r>
              <a:rPr lang="en-US" sz="2400" dirty="0">
                <a:latin typeface="Times New Roman" panose="02020603050405020304" pitchFamily="18" charset="0"/>
                <a:ea typeface="SimSun" panose="02010600030101010101" pitchFamily="2" charset="-122"/>
                <a:cs typeface="Times New Roman" panose="02020603050405020304" pitchFamily="18" charset="0"/>
              </a:rPr>
              <a:t>The use of the concept enables us, above all to inquire into what happens in the encounters of </a:t>
            </a:r>
            <a:r>
              <a:rPr lang="en-US" sz="2400" b="1" dirty="0">
                <a:latin typeface="Times New Roman" panose="02020603050405020304" pitchFamily="18" charset="0"/>
                <a:ea typeface="SimSun" panose="02010600030101010101" pitchFamily="2" charset="-122"/>
                <a:cs typeface="Times New Roman" panose="02020603050405020304" pitchFamily="18" charset="0"/>
              </a:rPr>
              <a:t>differently constituted systems of interaction-societies-predicated </a:t>
            </a:r>
            <a:r>
              <a:rPr lang="en-US" sz="2400" dirty="0">
                <a:latin typeface="Times New Roman" panose="02020603050405020304" pitchFamily="18" charset="0"/>
                <a:ea typeface="SimSun" panose="02010600030101010101" pitchFamily="2" charset="-122"/>
                <a:cs typeface="Times New Roman" panose="02020603050405020304" pitchFamily="18" charset="0"/>
              </a:rPr>
              <a:t>upon</a:t>
            </a:r>
            <a:r>
              <a:rPr lang="en-US" sz="2400" b="1" dirty="0">
                <a:latin typeface="Times New Roman" panose="02020603050405020304" pitchFamily="18" charset="0"/>
                <a:ea typeface="SimSun" panose="02010600030101010101" pitchFamily="2" charset="-122"/>
                <a:cs typeface="Times New Roman" panose="02020603050405020304" pitchFamily="18" charset="0"/>
              </a:rPr>
              <a:t> </a:t>
            </a:r>
            <a:r>
              <a:rPr lang="en-US" sz="2400" dirty="0">
                <a:latin typeface="Times New Roman" panose="02020603050405020304" pitchFamily="18" charset="0"/>
                <a:ea typeface="SimSun" panose="02010600030101010101" pitchFamily="2" charset="-122"/>
                <a:cs typeface="Times New Roman" panose="02020603050405020304" pitchFamily="18" charset="0"/>
              </a:rPr>
              <a:t>different</a:t>
            </a:r>
            <a:r>
              <a:rPr lang="en-US" sz="2400" b="1" dirty="0">
                <a:latin typeface="Times New Roman" panose="02020603050405020304" pitchFamily="18" charset="0"/>
                <a:ea typeface="SimSun" panose="02010600030101010101" pitchFamily="2" charset="-122"/>
                <a:cs typeface="Times New Roman" panose="02020603050405020304" pitchFamily="18" charset="0"/>
              </a:rPr>
              <a:t> modes of production"</a:t>
            </a:r>
            <a:r>
              <a:rPr lang="en-US" sz="2400" dirty="0">
                <a:latin typeface="Times New Roman" panose="02020603050405020304" pitchFamily="18" charset="0"/>
                <a:ea typeface="SimSun" panose="02010600030101010101" pitchFamily="2" charset="-122"/>
                <a:cs typeface="Times New Roman" panose="02020603050405020304" pitchFamily="18" charset="0"/>
              </a:rPr>
              <a:t> (Wolf 1982: 77). </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4" name="Rectangle 3"/>
          <p:cNvSpPr/>
          <p:nvPr/>
        </p:nvSpPr>
        <p:spPr>
          <a:xfrm>
            <a:off x="4489973" y="70825"/>
            <a:ext cx="4932761" cy="523220"/>
          </a:xfrm>
          <a:prstGeom prst="rect">
            <a:avLst/>
          </a:prstGeom>
        </p:spPr>
        <p:txBody>
          <a:bodyPr wrap="none">
            <a:spAutoFit/>
          </a:bodyPr>
          <a:lstStyle/>
          <a:p>
            <a:r>
              <a:rPr lang="en-US" sz="2800" b="1" dirty="0">
                <a:latin typeface="Algerian" panose="04020705040A02060702" pitchFamily="82" charset="0"/>
                <a:ea typeface="SimSun" panose="02010600030101010101" pitchFamily="2" charset="-122"/>
                <a:cs typeface="Times New Roman" panose="02020603050405020304" pitchFamily="18" charset="0"/>
              </a:rPr>
              <a:t>modes of </a:t>
            </a:r>
            <a:r>
              <a:rPr lang="en-US" sz="2800" b="1" dirty="0" smtClean="0">
                <a:latin typeface="Algerian" panose="04020705040A02060702" pitchFamily="82" charset="0"/>
                <a:ea typeface="SimSun" panose="02010600030101010101" pitchFamily="2" charset="-122"/>
                <a:cs typeface="Times New Roman" panose="02020603050405020304" pitchFamily="18" charset="0"/>
              </a:rPr>
              <a:t>production……… </a:t>
            </a:r>
            <a:endParaRPr lang="en-US" sz="2800" dirty="0">
              <a:latin typeface="Algerian" panose="04020705040A02060702" pitchFamily="82" charset="0"/>
            </a:endParaRPr>
          </a:p>
        </p:txBody>
      </p:sp>
      <p:pic>
        <p:nvPicPr>
          <p:cNvPr id="3074" name="Picture 2" descr="http://d.gr-assets.com/authors/1284405157p5/23503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3567" y="1625166"/>
            <a:ext cx="2632796" cy="263279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9062516" y="3992587"/>
            <a:ext cx="2052806" cy="369332"/>
          </a:xfrm>
          <a:prstGeom prst="rect">
            <a:avLst/>
          </a:prstGeom>
        </p:spPr>
        <p:txBody>
          <a:bodyPr wrap="none">
            <a:spAutoFit/>
          </a:bodyPr>
          <a:lstStyle/>
          <a:p>
            <a:r>
              <a:rPr lang="en-US" b="1" dirty="0">
                <a:solidFill>
                  <a:srgbClr val="FFFF00"/>
                </a:solidFill>
                <a:latin typeface="Arial" panose="020B0604020202020204" pitchFamily="34" charset="0"/>
              </a:rPr>
              <a:t>Eric Robert Wolf </a:t>
            </a:r>
            <a:endParaRPr lang="en-US" b="1" dirty="0">
              <a:solidFill>
                <a:srgbClr val="FFFF00"/>
              </a:solidFill>
            </a:endParaRPr>
          </a:p>
        </p:txBody>
      </p:sp>
      <p:sp>
        <p:nvSpPr>
          <p:cNvPr id="7" name="Rectangle 6"/>
          <p:cNvSpPr/>
          <p:nvPr/>
        </p:nvSpPr>
        <p:spPr>
          <a:xfrm>
            <a:off x="480291" y="4683738"/>
            <a:ext cx="11425381" cy="2536913"/>
          </a:xfrm>
          <a:prstGeom prst="rect">
            <a:avLst/>
          </a:prstGeom>
        </p:spPr>
        <p:txBody>
          <a:bodyPr wrap="square">
            <a:spAutoFit/>
          </a:bodyPr>
          <a:lstStyle/>
          <a:p>
            <a:pPr algn="just">
              <a:lnSpc>
                <a:spcPct val="107000"/>
              </a:lnSpc>
              <a:spcAft>
                <a:spcPts val="800"/>
              </a:spcAft>
            </a:pPr>
            <a:r>
              <a:rPr lang="en-US" sz="2400" b="1" dirty="0">
                <a:latin typeface="Times New Roman" panose="02020603050405020304" pitchFamily="18" charset="0"/>
                <a:ea typeface="SimSun" panose="02010600030101010101" pitchFamily="2" charset="-122"/>
                <a:cs typeface="Times New Roman" panose="02020603050405020304" pitchFamily="18" charset="0"/>
              </a:rPr>
              <a:t>(2) </a:t>
            </a:r>
            <a:r>
              <a:rPr lang="en-US" sz="3200" b="1" dirty="0" smtClean="0">
                <a:latin typeface="Times New Roman" panose="02020603050405020304" pitchFamily="18" charset="0"/>
                <a:ea typeface="SimSun" panose="02010600030101010101" pitchFamily="2" charset="-122"/>
                <a:cs typeface="Times New Roman" panose="02020603050405020304" pitchFamily="18" charset="0"/>
              </a:rPr>
              <a:t>Tributary  </a:t>
            </a:r>
            <a:r>
              <a:rPr lang="en-US" sz="3200" b="1" dirty="0">
                <a:latin typeface="Times New Roman" panose="02020603050405020304" pitchFamily="18" charset="0"/>
                <a:ea typeface="SimSun" panose="02010600030101010101" pitchFamily="2" charset="-122"/>
                <a:cs typeface="Times New Roman" panose="02020603050405020304" pitchFamily="18" charset="0"/>
              </a:rPr>
              <a:t>- </a:t>
            </a:r>
            <a:r>
              <a:rPr lang="en-US" sz="2400" dirty="0" smtClean="0">
                <a:solidFill>
                  <a:srgbClr val="1A1A1A"/>
                </a:solidFill>
                <a:latin typeface="Arial" panose="020B0604020202020204" pitchFamily="34" charset="0"/>
              </a:rPr>
              <a:t>A </a:t>
            </a:r>
            <a:r>
              <a:rPr lang="en-US" sz="2400" dirty="0">
                <a:solidFill>
                  <a:srgbClr val="1A1A1A"/>
                </a:solidFill>
                <a:latin typeface="Arial" panose="020B0604020202020204" pitchFamily="34" charset="0"/>
              </a:rPr>
              <a:t>rent, tax, or the like, as that paid by a subject to a sovereign.</a:t>
            </a:r>
            <a:r>
              <a:rPr lang="en-US" sz="2400" b="1" dirty="0" smtClean="0">
                <a:latin typeface="Times New Roman" panose="02020603050405020304" pitchFamily="18" charset="0"/>
                <a:ea typeface="SimSun" panose="02010600030101010101" pitchFamily="2" charset="-122"/>
                <a:cs typeface="Times New Roman" panose="02020603050405020304" pitchFamily="18" charset="0"/>
              </a:rPr>
              <a:t>(corresponding </a:t>
            </a:r>
            <a:r>
              <a:rPr lang="en-US" sz="2400" b="1" dirty="0">
                <a:latin typeface="Times New Roman" panose="02020603050405020304" pitchFamily="18" charset="0"/>
                <a:ea typeface="SimSun" panose="02010600030101010101" pitchFamily="2" charset="-122"/>
                <a:cs typeface="Times New Roman" panose="02020603050405020304" pitchFamily="18" charset="0"/>
              </a:rPr>
              <a:t>to Marx's feudal and Asiatic </a:t>
            </a:r>
            <a:r>
              <a:rPr lang="en-US" sz="2400" b="1" dirty="0" smtClean="0">
                <a:latin typeface="Times New Roman" panose="02020603050405020304" pitchFamily="18" charset="0"/>
                <a:ea typeface="SimSun" panose="02010600030101010101" pitchFamily="2" charset="-122"/>
                <a:cs typeface="Times New Roman" panose="02020603050405020304" pitchFamily="18" charset="0"/>
              </a:rPr>
              <a:t>modes ?); </a:t>
            </a:r>
          </a:p>
          <a:p>
            <a:pPr algn="just">
              <a:lnSpc>
                <a:spcPct val="107000"/>
              </a:lnSpc>
              <a:spcAft>
                <a:spcPts val="800"/>
              </a:spcAft>
            </a:pPr>
            <a:r>
              <a:rPr lang="en-US" sz="2400" b="1" dirty="0" smtClean="0">
                <a:latin typeface="Times New Roman" panose="02020603050405020304" pitchFamily="18" charset="0"/>
                <a:ea typeface="SimSun" panose="02010600030101010101" pitchFamily="2" charset="-122"/>
                <a:cs typeface="Times New Roman" panose="02020603050405020304" pitchFamily="18" charset="0"/>
              </a:rPr>
              <a:t>(</a:t>
            </a:r>
            <a:r>
              <a:rPr lang="en-US" sz="2400" b="1" dirty="0">
                <a:latin typeface="Times New Roman" panose="02020603050405020304" pitchFamily="18" charset="0"/>
                <a:ea typeface="SimSun" panose="02010600030101010101" pitchFamily="2" charset="-122"/>
                <a:cs typeface="Times New Roman" panose="02020603050405020304" pitchFamily="18" charset="0"/>
              </a:rPr>
              <a:t>3) </a:t>
            </a:r>
            <a:r>
              <a:rPr lang="en-US" sz="3200" b="1" dirty="0">
                <a:latin typeface="Times New Roman" panose="02020603050405020304" pitchFamily="18" charset="0"/>
                <a:ea typeface="SimSun" panose="02010600030101010101" pitchFamily="2" charset="-122"/>
                <a:cs typeface="Times New Roman" panose="02020603050405020304" pitchFamily="18" charset="0"/>
              </a:rPr>
              <a:t>kin-ordered(Domestic)- </a:t>
            </a:r>
            <a:r>
              <a:rPr lang="en-US" sz="2400" b="1" dirty="0">
                <a:latin typeface="Times New Roman" panose="02020603050405020304" pitchFamily="18" charset="0"/>
                <a:ea typeface="SimSun" panose="02010600030101010101" pitchFamily="2" charset="-122"/>
                <a:cs typeface="Times New Roman" panose="02020603050405020304" pitchFamily="18" charset="0"/>
              </a:rPr>
              <a:t>which emphasizes the social relations and kinship involved in </a:t>
            </a:r>
            <a:r>
              <a:rPr lang="en-US" sz="2400" b="1" dirty="0" err="1">
                <a:latin typeface="Times New Roman" panose="02020603050405020304" pitchFamily="18" charset="0"/>
                <a:ea typeface="SimSun" panose="02010600030101010101" pitchFamily="2" charset="-122"/>
                <a:cs typeface="Times New Roman" panose="02020603050405020304" pitchFamily="18" charset="0"/>
              </a:rPr>
              <a:t>labour</a:t>
            </a:r>
            <a:r>
              <a:rPr lang="en-US" sz="2400" b="1" dirty="0">
                <a:latin typeface="Times New Roman" panose="02020603050405020304" pitchFamily="18" charset="0"/>
                <a:ea typeface="SimSun" panose="02010600030101010101" pitchFamily="2" charset="-122"/>
                <a:cs typeface="Times New Roman" panose="02020603050405020304" pitchFamily="18" charset="0"/>
              </a:rPr>
              <a:t> processes.</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US" sz="2400" b="1" dirty="0">
                <a:latin typeface="Times New Roman" panose="02020603050405020304" pitchFamily="18" charset="0"/>
                <a:ea typeface="SimSun" panose="02010600030101010101" pitchFamily="2" charset="-122"/>
                <a:cs typeface="Times New Roman" panose="02020603050405020304" pitchFamily="18" charset="0"/>
              </a:rPr>
              <a:t> </a:t>
            </a:r>
            <a:endParaRPr lang="en-US" sz="2400" dirty="0">
              <a:latin typeface="Calibri" panose="020F0502020204030204" pitchFamily="34" charset="0"/>
              <a:ea typeface="SimSun" panose="02010600030101010101" pitchFamily="2" charset="-122"/>
              <a:cs typeface="Times New Roman" panose="02020603050405020304" pitchFamily="18" charset="0"/>
            </a:endParaRPr>
          </a:p>
        </p:txBody>
      </p:sp>
      <p:sp>
        <p:nvSpPr>
          <p:cNvPr id="8" name="TextBox 7"/>
          <p:cNvSpPr txBox="1"/>
          <p:nvPr/>
        </p:nvSpPr>
        <p:spPr>
          <a:xfrm>
            <a:off x="8968509" y="4257964"/>
            <a:ext cx="2669309" cy="369332"/>
          </a:xfrm>
          <a:prstGeom prst="rect">
            <a:avLst/>
          </a:prstGeom>
          <a:noFill/>
        </p:spPr>
        <p:txBody>
          <a:bodyPr wrap="square" rtlCol="0">
            <a:spAutoFit/>
          </a:bodyPr>
          <a:lstStyle/>
          <a:p>
            <a:r>
              <a:rPr lang="en-US" dirty="0" smtClean="0"/>
              <a:t>Born 1923-1999 (Austrian)</a:t>
            </a:r>
            <a:endParaRPr lang="en-US" dirty="0"/>
          </a:p>
        </p:txBody>
      </p:sp>
    </p:spTree>
    <p:extLst>
      <p:ext uri="{BB962C8B-B14F-4D97-AF65-F5344CB8AC3E}">
        <p14:creationId xmlns:p14="http://schemas.microsoft.com/office/powerpoint/2010/main" val="3846399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0836" y="279646"/>
            <a:ext cx="11970327" cy="1938992"/>
          </a:xfrm>
          <a:prstGeom prst="rect">
            <a:avLst/>
          </a:prstGeom>
        </p:spPr>
        <p:txBody>
          <a:bodyPr wrap="square">
            <a:spAutoFit/>
          </a:bodyPr>
          <a:lstStyle/>
          <a:p>
            <a:r>
              <a:rPr lang="en-US" sz="2400" b="1" dirty="0">
                <a:latin typeface="Times New Roman" panose="02020603050405020304" pitchFamily="18" charset="0"/>
                <a:ea typeface="SimSun" panose="02010600030101010101" pitchFamily="2" charset="-122"/>
              </a:rPr>
              <a:t>Maurice </a:t>
            </a:r>
            <a:r>
              <a:rPr lang="en-US" sz="2400" b="1" dirty="0" err="1" smtClean="0">
                <a:latin typeface="Times New Roman" panose="02020603050405020304" pitchFamily="18" charset="0"/>
                <a:ea typeface="SimSun" panose="02010600030101010101" pitchFamily="2" charset="-122"/>
              </a:rPr>
              <a:t>Godelier’s</a:t>
            </a:r>
            <a:r>
              <a:rPr lang="en-US" sz="2400" b="1" dirty="0" smtClean="0">
                <a:latin typeface="Times New Roman" panose="02020603050405020304" pitchFamily="18" charset="0"/>
                <a:ea typeface="SimSun" panose="02010600030101010101" pitchFamily="2" charset="-122"/>
              </a:rPr>
              <a:t>  </a:t>
            </a:r>
            <a:r>
              <a:rPr lang="en-US" sz="2400" dirty="0">
                <a:latin typeface="Times New Roman" panose="02020603050405020304" pitchFamily="18" charset="0"/>
                <a:ea typeface="SimSun" panose="02010600030101010101" pitchFamily="2" charset="-122"/>
              </a:rPr>
              <a:t>definition of production as </a:t>
            </a:r>
            <a:endParaRPr lang="en-US" sz="2400" dirty="0" smtClean="0">
              <a:latin typeface="Times New Roman" panose="02020603050405020304" pitchFamily="18" charset="0"/>
              <a:ea typeface="SimSun" panose="02010600030101010101" pitchFamily="2" charset="-122"/>
            </a:endParaRPr>
          </a:p>
          <a:p>
            <a:pPr marL="342900" indent="-342900">
              <a:buFont typeface="Wingdings" panose="05000000000000000000" pitchFamily="2" charset="2"/>
              <a:buChar char="Ø"/>
            </a:pPr>
            <a:r>
              <a:rPr lang="en-US" sz="2400" dirty="0" smtClean="0">
                <a:latin typeface="Times New Roman" panose="02020603050405020304" pitchFamily="18" charset="0"/>
                <a:ea typeface="SimSun" panose="02010600030101010101" pitchFamily="2" charset="-122"/>
              </a:rPr>
              <a:t>“The </a:t>
            </a:r>
            <a:r>
              <a:rPr lang="en-US" sz="2400" b="1" dirty="0">
                <a:latin typeface="Times New Roman" panose="02020603050405020304" pitchFamily="18" charset="0"/>
                <a:ea typeface="SimSun" panose="02010600030101010101" pitchFamily="2" charset="-122"/>
              </a:rPr>
              <a:t>totality of the operations aimed</a:t>
            </a:r>
            <a:r>
              <a:rPr lang="en-US" sz="2400" dirty="0">
                <a:latin typeface="Times New Roman" panose="02020603050405020304" pitchFamily="18" charset="0"/>
                <a:ea typeface="SimSun" panose="02010600030101010101" pitchFamily="2" charset="-122"/>
              </a:rPr>
              <a:t> at </a:t>
            </a:r>
            <a:r>
              <a:rPr lang="en-US" sz="2400" b="1" dirty="0">
                <a:latin typeface="Times New Roman" panose="02020603050405020304" pitchFamily="18" charset="0"/>
                <a:ea typeface="SimSun" panose="02010600030101010101" pitchFamily="2" charset="-122"/>
              </a:rPr>
              <a:t>procuring for a society </a:t>
            </a:r>
            <a:r>
              <a:rPr lang="en-US" sz="2400" dirty="0">
                <a:latin typeface="Times New Roman" panose="02020603050405020304" pitchFamily="18" charset="0"/>
                <a:ea typeface="SimSun" panose="02010600030101010101" pitchFamily="2" charset="-122"/>
              </a:rPr>
              <a:t>its </a:t>
            </a:r>
            <a:r>
              <a:rPr lang="en-US" sz="2400" b="1" dirty="0">
                <a:latin typeface="Times New Roman" panose="02020603050405020304" pitchFamily="18" charset="0"/>
                <a:ea typeface="SimSun" panose="02010600030101010101" pitchFamily="2" charset="-122"/>
              </a:rPr>
              <a:t>material means of existence</a:t>
            </a:r>
            <a:r>
              <a:rPr lang="en-US" sz="2400" dirty="0">
                <a:latin typeface="Times New Roman" panose="02020603050405020304" pitchFamily="18" charset="0"/>
                <a:ea typeface="SimSun" panose="02010600030101010101" pitchFamily="2" charset="-122"/>
              </a:rPr>
              <a:t>" </a:t>
            </a:r>
            <a:endParaRPr lang="en-US" sz="2400" dirty="0" smtClean="0">
              <a:latin typeface="Times New Roman" panose="02020603050405020304" pitchFamily="18" charset="0"/>
              <a:ea typeface="SimSun" panose="02010600030101010101" pitchFamily="2" charset="-122"/>
            </a:endParaRPr>
          </a:p>
          <a:p>
            <a:pPr marL="342900" indent="-342900">
              <a:buFont typeface="Wingdings" panose="05000000000000000000" pitchFamily="2" charset="2"/>
              <a:buChar char="Ø"/>
            </a:pPr>
            <a:r>
              <a:rPr lang="en-US" sz="2400" dirty="0" smtClean="0">
                <a:latin typeface="Times New Roman" panose="02020603050405020304" pitchFamily="18" charset="0"/>
                <a:ea typeface="SimSun" panose="02010600030101010101" pitchFamily="2" charset="-122"/>
              </a:rPr>
              <a:t>The </a:t>
            </a:r>
            <a:r>
              <a:rPr lang="en-US" sz="2400" dirty="0">
                <a:latin typeface="Times New Roman" panose="02020603050405020304" pitchFamily="18" charset="0"/>
                <a:ea typeface="SimSun" panose="02010600030101010101" pitchFamily="2" charset="-122"/>
              </a:rPr>
              <a:t>study of such a </a:t>
            </a:r>
            <a:r>
              <a:rPr lang="en-US" sz="2400" b="1" dirty="0">
                <a:latin typeface="Times New Roman" panose="02020603050405020304" pitchFamily="18" charset="0"/>
                <a:ea typeface="SimSun" panose="02010600030101010101" pitchFamily="2" charset="-122"/>
              </a:rPr>
              <a:t>“totality" </a:t>
            </a:r>
            <a:r>
              <a:rPr lang="en-US" sz="2400" dirty="0">
                <a:latin typeface="Times New Roman" panose="02020603050405020304" pitchFamily="18" charset="0"/>
                <a:ea typeface="SimSun" panose="02010600030101010101" pitchFamily="2" charset="-122"/>
              </a:rPr>
              <a:t>in a </a:t>
            </a:r>
            <a:r>
              <a:rPr lang="en-US" sz="2400" b="1" dirty="0">
                <a:latin typeface="Times New Roman" panose="02020603050405020304" pitchFamily="18" charset="0"/>
                <a:ea typeface="SimSun" panose="02010600030101010101" pitchFamily="2" charset="-122"/>
              </a:rPr>
              <a:t>society</a:t>
            </a:r>
            <a:r>
              <a:rPr lang="en-US" sz="2400" dirty="0">
                <a:latin typeface="Times New Roman" panose="02020603050405020304" pitchFamily="18" charset="0"/>
                <a:ea typeface="SimSun" panose="02010600030101010101" pitchFamily="2" charset="-122"/>
              </a:rPr>
              <a:t> that is </a:t>
            </a:r>
            <a:r>
              <a:rPr lang="en-US" sz="2400" b="1" dirty="0">
                <a:latin typeface="Times New Roman" panose="02020603050405020304" pitchFamily="18" charset="0"/>
                <a:ea typeface="SimSun" panose="02010600030101010101" pitchFamily="2" charset="-122"/>
              </a:rPr>
              <a:t>interconnected with other societies </a:t>
            </a:r>
            <a:r>
              <a:rPr lang="en-US" sz="2400" dirty="0">
                <a:latin typeface="Times New Roman" panose="02020603050405020304" pitchFamily="18" charset="0"/>
                <a:ea typeface="SimSun" panose="02010600030101010101" pitchFamily="2" charset="-122"/>
              </a:rPr>
              <a:t>(with their own “totality") is impossible task. </a:t>
            </a:r>
            <a:endParaRPr lang="en-US" sz="2400" dirty="0"/>
          </a:p>
        </p:txBody>
      </p:sp>
      <p:sp>
        <p:nvSpPr>
          <p:cNvPr id="4" name="Rectangle 3"/>
          <p:cNvSpPr/>
          <p:nvPr/>
        </p:nvSpPr>
        <p:spPr>
          <a:xfrm>
            <a:off x="244042" y="2330979"/>
            <a:ext cx="8903854" cy="2829493"/>
          </a:xfrm>
          <a:prstGeom prst="rect">
            <a:avLst/>
          </a:prstGeom>
        </p:spPr>
        <p:txBody>
          <a:bodyPr wrap="square">
            <a:spAutoFit/>
          </a:bodyPr>
          <a:lstStyle/>
          <a:p>
            <a:pPr algn="just">
              <a:lnSpc>
                <a:spcPct val="107000"/>
              </a:lnSpc>
              <a:spcAft>
                <a:spcPts val="800"/>
              </a:spcAft>
            </a:pPr>
            <a:r>
              <a:rPr lang="en-US" sz="2000" b="1" dirty="0">
                <a:latin typeface="Times New Roman" panose="02020603050405020304" pitchFamily="18" charset="0"/>
                <a:ea typeface="SimSun" panose="02010600030101010101" pitchFamily="2" charset="-122"/>
                <a:cs typeface="Times New Roman" panose="02020603050405020304" pitchFamily="18" charset="0"/>
              </a:rPr>
              <a:t>The relationship with other political-economic and historical processes analyzed.</a:t>
            </a:r>
            <a:endParaRPr lang="en-US" sz="1600" dirty="0">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2000" b="1" dirty="0">
                <a:latin typeface="Times New Roman" panose="02020603050405020304" pitchFamily="18" charset="0"/>
                <a:ea typeface="SimSun" panose="02010600030101010101" pitchFamily="2" charset="-122"/>
                <a:cs typeface="Times New Roman" panose="02020603050405020304" pitchFamily="18" charset="0"/>
              </a:rPr>
              <a:t> The first of these productive processes, common to all households throughout the village, is subsistence agriculture: the domestic production of crops and animals to feed the household.</a:t>
            </a:r>
            <a:endParaRPr lang="en-US" sz="1600" dirty="0">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2000" b="1" dirty="0">
                <a:latin typeface="Times New Roman" panose="02020603050405020304" pitchFamily="18" charset="0"/>
                <a:ea typeface="SimSun" panose="02010600030101010101" pitchFamily="2" charset="-122"/>
                <a:cs typeface="Times New Roman" panose="02020603050405020304" pitchFamily="18" charset="0"/>
              </a:rPr>
              <a:t>The second productive process is cardamom cultivation. </a:t>
            </a:r>
            <a:endParaRPr lang="en-US" sz="1600" dirty="0">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2000" b="1" dirty="0">
                <a:latin typeface="Times New Roman" panose="02020603050405020304" pitchFamily="18" charset="0"/>
                <a:ea typeface="SimSun" panose="02010600030101010101" pitchFamily="2" charset="-122"/>
                <a:cs typeface="Times New Roman" panose="02020603050405020304" pitchFamily="18" charset="0"/>
              </a:rPr>
              <a:t>Finally, the third productive process is wage </a:t>
            </a:r>
            <a:r>
              <a:rPr lang="en-US" sz="2000" b="1" dirty="0" err="1">
                <a:latin typeface="Times New Roman" panose="02020603050405020304" pitchFamily="18" charset="0"/>
                <a:ea typeface="SimSun" panose="02010600030101010101" pitchFamily="2" charset="-122"/>
                <a:cs typeface="Times New Roman" panose="02020603050405020304" pitchFamily="18" charset="0"/>
              </a:rPr>
              <a:t>labour</a:t>
            </a:r>
            <a:r>
              <a:rPr lang="en-US" sz="2000" b="1" dirty="0">
                <a:latin typeface="Times New Roman" panose="02020603050405020304" pitchFamily="18" charset="0"/>
                <a:ea typeface="SimSun" panose="02010600030101010101" pitchFamily="2" charset="-122"/>
                <a:cs typeface="Times New Roman" panose="02020603050405020304" pitchFamily="18" charset="0"/>
              </a:rPr>
              <a:t> with a particular focus on international </a:t>
            </a:r>
            <a:r>
              <a:rPr lang="en-US" sz="2000" b="1" dirty="0" err="1">
                <a:latin typeface="Times New Roman" panose="02020603050405020304" pitchFamily="18" charset="0"/>
                <a:ea typeface="SimSun" panose="02010600030101010101" pitchFamily="2" charset="-122"/>
                <a:cs typeface="Times New Roman" panose="02020603050405020304" pitchFamily="18" charset="0"/>
              </a:rPr>
              <a:t>labour</a:t>
            </a:r>
            <a:r>
              <a:rPr lang="en-US" sz="2000" b="1" dirty="0">
                <a:latin typeface="Times New Roman" panose="02020603050405020304" pitchFamily="18" charset="0"/>
                <a:ea typeface="SimSun" panose="02010600030101010101" pitchFamily="2" charset="-122"/>
                <a:cs typeface="Times New Roman" panose="02020603050405020304" pitchFamily="18" charset="0"/>
              </a:rPr>
              <a:t>-migration.</a:t>
            </a:r>
            <a:endParaRPr lang="en-US" sz="1600" dirty="0">
              <a:latin typeface="Calibri" panose="020F0502020204030204" pitchFamily="34" charset="0"/>
              <a:ea typeface="SimSun" panose="02010600030101010101" pitchFamily="2" charset="-122"/>
              <a:cs typeface="Times New Roman" panose="02020603050405020304" pitchFamily="18" charset="0"/>
            </a:endParaRPr>
          </a:p>
          <a:p>
            <a:pPr marL="457200" marR="0" algn="just">
              <a:lnSpc>
                <a:spcPct val="107000"/>
              </a:lnSpc>
              <a:spcBef>
                <a:spcPts val="0"/>
              </a:spcBef>
              <a:spcAft>
                <a:spcPts val="800"/>
              </a:spcAft>
            </a:pPr>
            <a:r>
              <a:rPr lang="en-US" sz="2000" b="1" dirty="0">
                <a:latin typeface="Times New Roman" panose="02020603050405020304" pitchFamily="18" charset="0"/>
                <a:ea typeface="SimSun" panose="02010600030101010101" pitchFamily="2" charset="-122"/>
                <a:cs typeface="Times New Roman" panose="02020603050405020304" pitchFamily="18" charset="0"/>
              </a:rPr>
              <a:t> </a:t>
            </a:r>
            <a:endParaRPr lang="en-US" sz="1600" dirty="0">
              <a:latin typeface="Calibri" panose="020F0502020204030204" pitchFamily="34" charset="0"/>
              <a:ea typeface="SimSun" panose="02010600030101010101" pitchFamily="2" charset="-122"/>
              <a:cs typeface="Times New Roman" panose="02020603050405020304" pitchFamily="18" charset="0"/>
            </a:endParaRPr>
          </a:p>
        </p:txBody>
      </p:sp>
      <p:pic>
        <p:nvPicPr>
          <p:cNvPr id="4098" name="Picture 2" descr="https://i.ytimg.com/vi/7kLeByVoMBw/maxresdefaul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81102" y="2043780"/>
            <a:ext cx="2800061" cy="209411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58619" y="5272814"/>
            <a:ext cx="11822544" cy="1452642"/>
          </a:xfrm>
          <a:prstGeom prst="rect">
            <a:avLst/>
          </a:prstGeom>
          <a:solidFill>
            <a:srgbClr val="FFC000">
              <a:alpha val="43000"/>
            </a:srgbClr>
          </a:solidFill>
        </p:spPr>
        <p:txBody>
          <a:bodyPr wrap="square">
            <a:spAutoFit/>
          </a:bodyPr>
          <a:lstStyle/>
          <a:p>
            <a:pPr algn="just">
              <a:lnSpc>
                <a:spcPct val="107000"/>
              </a:lnSpc>
              <a:spcAft>
                <a:spcPts val="800"/>
              </a:spcAft>
            </a:pPr>
            <a:r>
              <a:rPr lang="en-US" sz="2800" b="1" dirty="0">
                <a:latin typeface="Times New Roman" panose="02020603050405020304" pitchFamily="18" charset="0"/>
                <a:ea typeface="SimSun" panose="02010600030101010101" pitchFamily="2" charset="-122"/>
                <a:cs typeface="Times New Roman" panose="02020603050405020304" pitchFamily="18" charset="0"/>
              </a:rPr>
              <a:t>In contrast to the first, the products of which circulate within the village, cardamom cultivation is market oriented or cash-crop production and the products-dried cardamom pods-circulate both inside and outside the village. </a:t>
            </a:r>
            <a:endParaRPr lang="en-US" sz="2000" dirty="0">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57223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WordArt 7"/>
          <p:cNvSpPr>
            <a:spLocks noChangeArrowheads="1" noChangeShapeType="1" noTextEdit="1"/>
          </p:cNvSpPr>
          <p:nvPr/>
        </p:nvSpPr>
        <p:spPr bwMode="auto">
          <a:xfrm>
            <a:off x="70551" y="2538483"/>
            <a:ext cx="11775434" cy="4319517"/>
          </a:xfrm>
          <a:prstGeom prst="rect">
            <a:avLst/>
          </a:prstGeom>
          <a:solidFill>
            <a:srgbClr val="00B050">
              <a:alpha val="9000"/>
            </a:srgbClr>
          </a:solidFill>
          <a:ln>
            <a:noFill/>
          </a:ln>
        </p:spPr>
        <p:txBody>
          <a:bodyPr spcFirstLastPara="1" wrap="none" fromWordArt="1">
            <a:prstTxWarp prst="textArchUp">
              <a:avLst>
                <a:gd name="adj" fmla="val 12705675"/>
              </a:avLst>
            </a:prstTxWarp>
          </a:bodyPr>
          <a:lstStyle/>
          <a:p>
            <a:endParaRPr lang="en-US" sz="1400" b="1" i="0" u="none" strike="noStrike" baseline="0" dirty="0" smtClean="0">
              <a:latin typeface="Algerian" panose="04020705040A02060702" pitchFamily="82" charset="0"/>
            </a:endParaRPr>
          </a:p>
          <a:p>
            <a:endParaRPr lang="en-US" sz="1400" b="1" dirty="0">
              <a:latin typeface="Algerian" panose="04020705040A02060702" pitchFamily="82" charset="0"/>
            </a:endParaRPr>
          </a:p>
          <a:p>
            <a:endParaRPr lang="en-US" sz="1400" b="1" i="0" u="none" strike="noStrike" baseline="0" dirty="0" smtClean="0">
              <a:latin typeface="Algerian" panose="04020705040A02060702" pitchFamily="82" charset="0"/>
            </a:endParaRPr>
          </a:p>
          <a:p>
            <a:endParaRPr lang="en-US" sz="1400" b="1" dirty="0">
              <a:latin typeface="Algerian" panose="04020705040A02060702" pitchFamily="82" charset="0"/>
            </a:endParaRPr>
          </a:p>
          <a:p>
            <a:endParaRPr lang="en-US" sz="1400" b="1" i="0" u="none" strike="noStrike" baseline="0" dirty="0" smtClean="0">
              <a:latin typeface="Algerian" panose="04020705040A02060702" pitchFamily="82" charset="0"/>
            </a:endParaRPr>
          </a:p>
          <a:p>
            <a:endParaRPr lang="en-US" sz="1400" b="1" dirty="0">
              <a:latin typeface="Algerian" panose="04020705040A02060702" pitchFamily="82" charset="0"/>
            </a:endParaRPr>
          </a:p>
          <a:p>
            <a:endParaRPr lang="en-US" sz="1400" b="1" i="0" u="none" strike="noStrike" baseline="0" dirty="0" smtClean="0">
              <a:latin typeface="Algerian" panose="04020705040A02060702" pitchFamily="82" charset="0"/>
            </a:endParaRPr>
          </a:p>
          <a:p>
            <a:endParaRPr lang="en-US" sz="1400" b="1" dirty="0">
              <a:latin typeface="Algerian" panose="04020705040A02060702" pitchFamily="82" charset="0"/>
            </a:endParaRPr>
          </a:p>
          <a:p>
            <a:endParaRPr lang="en-US" sz="1400" b="1" i="0" u="none" strike="noStrike" baseline="0" dirty="0" smtClean="0">
              <a:latin typeface="Algerian" panose="04020705040A02060702" pitchFamily="82" charset="0"/>
            </a:endParaRPr>
          </a:p>
          <a:p>
            <a:endParaRPr lang="en-US" sz="1400" b="1" i="0" u="none" strike="noStrike" baseline="0" dirty="0" smtClean="0">
              <a:latin typeface="Algerian" panose="04020705040A02060702" pitchFamily="82" charset="0"/>
            </a:endParaRPr>
          </a:p>
          <a:p>
            <a:endParaRPr lang="en-US" sz="1400" b="1" dirty="0">
              <a:latin typeface="Algerian" panose="04020705040A02060702" pitchFamily="82" charset="0"/>
            </a:endParaRPr>
          </a:p>
          <a:p>
            <a:endParaRPr lang="en-US" sz="1400" b="1" i="0" u="none" strike="noStrike" baseline="0" dirty="0" smtClean="0">
              <a:latin typeface="Algerian" panose="04020705040A02060702" pitchFamily="82" charset="0"/>
            </a:endParaRPr>
          </a:p>
          <a:p>
            <a:endParaRPr lang="en-US" sz="1400" b="1" dirty="0">
              <a:latin typeface="Algerian" panose="04020705040A02060702" pitchFamily="82" charset="0"/>
            </a:endParaRPr>
          </a:p>
          <a:p>
            <a:endParaRPr lang="en-US" sz="1400" b="1" i="0" u="none" strike="noStrike" baseline="0" dirty="0" smtClean="0">
              <a:latin typeface="Algerian" panose="04020705040A02060702" pitchFamily="82" charset="0"/>
            </a:endParaRPr>
          </a:p>
          <a:p>
            <a:pPr algn="ctr">
              <a:lnSpc>
                <a:spcPct val="107000"/>
              </a:lnSpc>
              <a:spcAft>
                <a:spcPts val="800"/>
              </a:spcAft>
            </a:pPr>
            <a:endParaRPr lang="en-US" sz="1400" b="1" dirty="0">
              <a:latin typeface="Algerian" panose="04020705040A02060702" pitchFamily="82" charset="0"/>
            </a:endParaRPr>
          </a:p>
          <a:p>
            <a:pPr algn="ctr">
              <a:lnSpc>
                <a:spcPct val="107000"/>
              </a:lnSpc>
              <a:spcAft>
                <a:spcPts val="800"/>
              </a:spcAft>
            </a:pPr>
            <a:endParaRPr lang="en-US" sz="1400" b="1" dirty="0" smtClean="0">
              <a:latin typeface="Algerian" panose="04020705040A02060702" pitchFamily="82" charset="0"/>
              <a:ea typeface="SimSun" panose="02010600030101010101" pitchFamily="2" charset="-122"/>
              <a:cs typeface="Times New Roman" panose="02020603050405020304" pitchFamily="18" charset="0"/>
            </a:endParaRPr>
          </a:p>
          <a:p>
            <a:pPr algn="ctr">
              <a:lnSpc>
                <a:spcPct val="107000"/>
              </a:lnSpc>
              <a:spcAft>
                <a:spcPts val="800"/>
              </a:spcAft>
            </a:pPr>
            <a:endParaRPr lang="en-US" sz="1400" b="1" dirty="0">
              <a:latin typeface="Algerian" panose="04020705040A02060702" pitchFamily="82" charset="0"/>
              <a:ea typeface="SimSun" panose="02010600030101010101" pitchFamily="2" charset="-122"/>
              <a:cs typeface="Times New Roman" panose="02020603050405020304" pitchFamily="18" charset="0"/>
            </a:endParaRPr>
          </a:p>
          <a:p>
            <a:pPr algn="ctr">
              <a:lnSpc>
                <a:spcPct val="107000"/>
              </a:lnSpc>
              <a:spcAft>
                <a:spcPts val="800"/>
              </a:spcAft>
            </a:pPr>
            <a:endParaRPr lang="en-US" sz="1400" b="1" dirty="0" smtClean="0">
              <a:latin typeface="Algerian" panose="04020705040A02060702" pitchFamily="82" charset="0"/>
              <a:ea typeface="SimSun" panose="02010600030101010101" pitchFamily="2" charset="-122"/>
              <a:cs typeface="Times New Roman" panose="02020603050405020304" pitchFamily="18" charset="0"/>
            </a:endParaRPr>
          </a:p>
          <a:p>
            <a:pPr algn="ctr">
              <a:lnSpc>
                <a:spcPct val="107000"/>
              </a:lnSpc>
              <a:spcAft>
                <a:spcPts val="800"/>
              </a:spcAft>
            </a:pPr>
            <a:endParaRPr lang="en-US" sz="1400" b="1" dirty="0">
              <a:latin typeface="Algerian" panose="04020705040A02060702" pitchFamily="82" charset="0"/>
              <a:ea typeface="SimSun" panose="02010600030101010101" pitchFamily="2" charset="-122"/>
              <a:cs typeface="Times New Roman" panose="02020603050405020304" pitchFamily="18" charset="0"/>
            </a:endParaRPr>
          </a:p>
          <a:p>
            <a:pPr algn="ctr">
              <a:lnSpc>
                <a:spcPct val="107000"/>
              </a:lnSpc>
              <a:spcAft>
                <a:spcPts val="800"/>
              </a:spcAft>
            </a:pPr>
            <a:endParaRPr lang="en-US" sz="1400" b="1" dirty="0" smtClean="0">
              <a:latin typeface="Algerian" panose="04020705040A02060702" pitchFamily="82" charset="0"/>
              <a:ea typeface="SimSun" panose="02010600030101010101" pitchFamily="2" charset="-122"/>
              <a:cs typeface="Times New Roman" panose="02020603050405020304" pitchFamily="18" charset="0"/>
            </a:endParaRPr>
          </a:p>
          <a:p>
            <a:pPr algn="ctr">
              <a:lnSpc>
                <a:spcPct val="107000"/>
              </a:lnSpc>
              <a:spcAft>
                <a:spcPts val="800"/>
              </a:spcAft>
            </a:pPr>
            <a:endParaRPr lang="en-US" sz="1400" b="1" dirty="0">
              <a:latin typeface="Algerian" panose="04020705040A02060702" pitchFamily="82" charset="0"/>
              <a:ea typeface="SimSun" panose="02010600030101010101" pitchFamily="2" charset="-122"/>
              <a:cs typeface="Times New Roman" panose="02020603050405020304" pitchFamily="18" charset="0"/>
            </a:endParaRPr>
          </a:p>
          <a:p>
            <a:pPr algn="ctr">
              <a:lnSpc>
                <a:spcPct val="107000"/>
              </a:lnSpc>
              <a:spcAft>
                <a:spcPts val="800"/>
              </a:spcAft>
            </a:pPr>
            <a:endParaRPr lang="en-US" sz="1400" b="1" dirty="0" smtClean="0">
              <a:latin typeface="Algerian" panose="04020705040A02060702" pitchFamily="82" charset="0"/>
              <a:ea typeface="SimSun" panose="02010600030101010101" pitchFamily="2" charset="-122"/>
              <a:cs typeface="Times New Roman" panose="02020603050405020304" pitchFamily="18" charset="0"/>
            </a:endParaRPr>
          </a:p>
          <a:p>
            <a:pPr algn="ctr">
              <a:lnSpc>
                <a:spcPct val="107000"/>
              </a:lnSpc>
              <a:spcAft>
                <a:spcPts val="800"/>
              </a:spcAft>
            </a:pPr>
            <a:endParaRPr lang="en-US" sz="1400" b="1" dirty="0">
              <a:latin typeface="Algerian" panose="04020705040A02060702" pitchFamily="82" charset="0"/>
              <a:ea typeface="SimSun" panose="02010600030101010101" pitchFamily="2" charset="-122"/>
              <a:cs typeface="Times New Roman" panose="02020603050405020304" pitchFamily="18" charset="0"/>
            </a:endParaRPr>
          </a:p>
          <a:p>
            <a:pPr algn="ctr">
              <a:lnSpc>
                <a:spcPct val="107000"/>
              </a:lnSpc>
              <a:spcAft>
                <a:spcPts val="800"/>
              </a:spcAft>
            </a:pPr>
            <a:endParaRPr lang="en-US" sz="1400" b="1" dirty="0" smtClean="0">
              <a:latin typeface="Algerian" panose="04020705040A02060702" pitchFamily="82" charset="0"/>
              <a:ea typeface="SimSun" panose="02010600030101010101" pitchFamily="2" charset="-122"/>
              <a:cs typeface="Times New Roman" panose="02020603050405020304" pitchFamily="18" charset="0"/>
            </a:endParaRPr>
          </a:p>
          <a:p>
            <a:pPr algn="ctr">
              <a:lnSpc>
                <a:spcPct val="107000"/>
              </a:lnSpc>
              <a:spcAft>
                <a:spcPts val="800"/>
              </a:spcAft>
            </a:pPr>
            <a:endParaRPr lang="en-US" sz="1400" b="1" dirty="0" smtClean="0">
              <a:latin typeface="Algerian" panose="04020705040A02060702" pitchFamily="82" charset="0"/>
              <a:ea typeface="SimSun" panose="02010600030101010101" pitchFamily="2" charset="-122"/>
              <a:cs typeface="Times New Roman" panose="02020603050405020304" pitchFamily="18" charset="0"/>
            </a:endParaRPr>
          </a:p>
          <a:p>
            <a:pPr algn="ctr">
              <a:lnSpc>
                <a:spcPct val="107000"/>
              </a:lnSpc>
              <a:spcAft>
                <a:spcPts val="800"/>
              </a:spcAft>
            </a:pPr>
            <a:endParaRPr lang="en-US" sz="1400" b="1" dirty="0">
              <a:latin typeface="Algerian" panose="04020705040A02060702" pitchFamily="82" charset="0"/>
              <a:ea typeface="SimSun" panose="02010600030101010101" pitchFamily="2" charset="-122"/>
              <a:cs typeface="Times New Roman" panose="02020603050405020304" pitchFamily="18" charset="0"/>
            </a:endParaRPr>
          </a:p>
          <a:p>
            <a:pPr algn="ctr">
              <a:lnSpc>
                <a:spcPct val="107000"/>
              </a:lnSpc>
              <a:spcAft>
                <a:spcPts val="800"/>
              </a:spcAft>
            </a:pPr>
            <a:r>
              <a:rPr lang="en-US" sz="1400" b="1" dirty="0" smtClean="0">
                <a:latin typeface="Algerian" panose="04020705040A02060702" pitchFamily="82" charset="0"/>
                <a:ea typeface="SimSun" panose="02010600030101010101" pitchFamily="2" charset="-122"/>
                <a:cs typeface="Times New Roman" panose="02020603050405020304" pitchFamily="18" charset="0"/>
              </a:rPr>
              <a:t>Cardamom and class</a:t>
            </a:r>
            <a:endParaRPr lang="en-US" sz="1050" dirty="0" smtClean="0">
              <a:latin typeface="Calibri" panose="020F0502020204030204" pitchFamily="34" charset="0"/>
              <a:ea typeface="SimSun" panose="02010600030101010101" pitchFamily="2" charset="-122"/>
              <a:cs typeface="Times New Roman" panose="02020603050405020304" pitchFamily="18" charset="0"/>
            </a:endParaRPr>
          </a:p>
          <a:p>
            <a:r>
              <a:rPr lang="en-US" sz="1400" b="1" i="0" u="none" strike="noStrike" baseline="0" dirty="0" smtClean="0">
                <a:latin typeface="Algerian" panose="04020705040A02060702" pitchFamily="82" charset="0"/>
              </a:rPr>
              <a:t> </a:t>
            </a:r>
            <a:endParaRPr lang="en-US" sz="1400" b="1" dirty="0">
              <a:solidFill>
                <a:prstClr val="black"/>
              </a:solidFill>
              <a:latin typeface="Algerian" panose="04020705040A02060702" pitchFamily="82" charset="0"/>
              <a:cs typeface="Times New Roman" panose="02020603050405020304" pitchFamily="18" charset="0"/>
            </a:endParaRPr>
          </a:p>
        </p:txBody>
      </p:sp>
      <p:sp>
        <p:nvSpPr>
          <p:cNvPr id="7" name="TextBox 6"/>
          <p:cNvSpPr txBox="1"/>
          <p:nvPr/>
        </p:nvSpPr>
        <p:spPr>
          <a:xfrm>
            <a:off x="3205806" y="4320284"/>
            <a:ext cx="5943600" cy="923925"/>
          </a:xfrm>
          <a:prstGeom prst="rect">
            <a:avLst/>
          </a:prstGeom>
          <a:solidFill>
            <a:srgbClr val="FFFF00">
              <a:alpha val="62000"/>
            </a:srgbClr>
          </a:solidFill>
        </p:spPr>
        <p:txBody>
          <a:bodyPr>
            <a:spAutoFit/>
          </a:bodyPr>
          <a:lstStyle/>
          <a:p>
            <a:pPr algn="ctr">
              <a:defRPr/>
            </a:pPr>
            <a:r>
              <a:rPr lang="ne-NP" sz="5400" u="sng" dirty="0">
                <a:solidFill>
                  <a:prstClr val="black"/>
                </a:solidFill>
                <a:latin typeface="Calibri Light" panose="020F0302020204030204"/>
                <a:cs typeface="Arial" charset="0"/>
              </a:rPr>
              <a:t> </a:t>
            </a:r>
            <a:r>
              <a:rPr lang="en-US" sz="5400" u="sng" dirty="0">
                <a:solidFill>
                  <a:prstClr val="black"/>
                </a:solidFill>
                <a:latin typeface="Algerian" pitchFamily="82" charset="0"/>
                <a:cs typeface="Arial" charset="0"/>
              </a:rPr>
              <a:t>WELCOME</a:t>
            </a:r>
          </a:p>
        </p:txBody>
      </p:sp>
      <p:sp>
        <p:nvSpPr>
          <p:cNvPr id="16389" name="TextBox 7"/>
          <p:cNvSpPr txBox="1">
            <a:spLocks noChangeArrowheads="1"/>
          </p:cNvSpPr>
          <p:nvPr/>
        </p:nvSpPr>
        <p:spPr bwMode="auto">
          <a:xfrm>
            <a:off x="775644" y="5503526"/>
            <a:ext cx="4860324" cy="769441"/>
          </a:xfrm>
          <a:prstGeom prst="rect">
            <a:avLst/>
          </a:prstGeom>
          <a:noFill/>
          <a:ln w="9525">
            <a:noFill/>
            <a:miter lim="800000"/>
            <a:headEnd/>
            <a:tailEnd/>
          </a:ln>
          <a:scene3d>
            <a:camera prst="obliqueTopRight"/>
            <a:lightRig rig="threePt" dir="t"/>
          </a:scene3d>
        </p:spPr>
        <p:txBody>
          <a:bodyPr wrap="square">
            <a:spAutoFit/>
          </a:bodyPr>
          <a:lstStyle/>
          <a:p>
            <a:pPr>
              <a:defRPr/>
            </a:pPr>
            <a:r>
              <a:rPr lang="en-US" sz="4400" b="1" baseline="30000" dirty="0" smtClean="0">
                <a:solidFill>
                  <a:prstClr val="black"/>
                </a:solidFill>
                <a:latin typeface="Times New Roman" panose="02020603050405020304" pitchFamily="18" charset="0"/>
                <a:cs typeface="Times New Roman" panose="02020603050405020304" pitchFamily="18" charset="0"/>
              </a:rPr>
              <a:t>27th March</a:t>
            </a:r>
            <a:r>
              <a:rPr lang="en-US" sz="4400" b="1" dirty="0" smtClean="0">
                <a:solidFill>
                  <a:prstClr val="black"/>
                </a:solidFill>
                <a:latin typeface="Times New Roman" panose="02020603050405020304" pitchFamily="18" charset="0"/>
                <a:cs typeface="Times New Roman" panose="02020603050405020304" pitchFamily="18" charset="0"/>
              </a:rPr>
              <a:t> </a:t>
            </a:r>
            <a:r>
              <a:rPr lang="en-US" sz="4400" b="1" baseline="30000" dirty="0">
                <a:solidFill>
                  <a:prstClr val="black"/>
                </a:solidFill>
                <a:latin typeface="Times New Roman" panose="02020603050405020304" pitchFamily="18" charset="0"/>
                <a:cs typeface="Times New Roman" panose="02020603050405020304" pitchFamily="18" charset="0"/>
              </a:rPr>
              <a:t>2022 Sunday </a:t>
            </a:r>
            <a:r>
              <a:rPr lang="en-US" sz="4400" b="1" dirty="0">
                <a:solidFill>
                  <a:prstClr val="black"/>
                </a:solidFill>
                <a:latin typeface="Times New Roman" panose="02020603050405020304" pitchFamily="18" charset="0"/>
                <a:cs typeface="Times New Roman" panose="02020603050405020304" pitchFamily="18" charset="0"/>
              </a:rPr>
              <a:t>  </a:t>
            </a:r>
            <a:endParaRPr lang="en-US" sz="3600" b="1" dirty="0">
              <a:solidFill>
                <a:prstClr val="black"/>
              </a:solidFill>
              <a:latin typeface="Times New Roman" panose="02020603050405020304" pitchFamily="18" charset="0"/>
              <a:cs typeface="Times New Roman" panose="02020603050405020304" pitchFamily="18" charset="0"/>
            </a:endParaRPr>
          </a:p>
        </p:txBody>
      </p:sp>
      <p:sp>
        <p:nvSpPr>
          <p:cNvPr id="10" name="TextBox 7"/>
          <p:cNvSpPr txBox="1">
            <a:spLocks noChangeArrowheads="1"/>
          </p:cNvSpPr>
          <p:nvPr/>
        </p:nvSpPr>
        <p:spPr bwMode="auto">
          <a:xfrm>
            <a:off x="8953500" y="5052348"/>
            <a:ext cx="2718486" cy="461665"/>
          </a:xfrm>
          <a:prstGeom prst="rect">
            <a:avLst/>
          </a:prstGeom>
          <a:noFill/>
          <a:ln w="9525">
            <a:noFill/>
            <a:miter lim="800000"/>
            <a:headEnd/>
            <a:tailEnd/>
          </a:ln>
        </p:spPr>
        <p:txBody>
          <a:bodyPr wrap="square">
            <a:spAutoFit/>
          </a:bodyPr>
          <a:lstStyle/>
          <a:p>
            <a:pPr>
              <a:defRPr/>
            </a:pPr>
            <a:endParaRPr lang="en-US" sz="2400" dirty="0">
              <a:solidFill>
                <a:prstClr val="black"/>
              </a:solidFill>
              <a:latin typeface="Arial Black" panose="020B0A04020102020204" pitchFamily="34" charset="0"/>
              <a:cs typeface="Arial" charset="0"/>
            </a:endParaRPr>
          </a:p>
        </p:txBody>
      </p:sp>
      <p:sp>
        <p:nvSpPr>
          <p:cNvPr id="6" name="TextBox 5"/>
          <p:cNvSpPr txBox="1"/>
          <p:nvPr/>
        </p:nvSpPr>
        <p:spPr>
          <a:xfrm>
            <a:off x="7541840" y="5283180"/>
            <a:ext cx="4304145" cy="1077218"/>
          </a:xfrm>
          <a:prstGeom prst="rect">
            <a:avLst/>
          </a:prstGeom>
          <a:noFill/>
        </p:spPr>
        <p:txBody>
          <a:bodyPr wrap="square" rtlCol="0">
            <a:spAutoFit/>
          </a:bodyPr>
          <a:lstStyle/>
          <a:p>
            <a:pPr algn="ctr"/>
            <a:r>
              <a:rPr lang="en-US" sz="2800" b="1" i="1" dirty="0">
                <a:solidFill>
                  <a:prstClr val="black"/>
                </a:solidFill>
              </a:rPr>
              <a:t>Presenter  </a:t>
            </a:r>
          </a:p>
          <a:p>
            <a:pPr algn="ctr"/>
            <a:r>
              <a:rPr lang="en-US" sz="3600" b="1" dirty="0">
                <a:solidFill>
                  <a:prstClr val="black"/>
                </a:solidFill>
              </a:rPr>
              <a:t>Mr. Ajit Thapa </a:t>
            </a:r>
          </a:p>
        </p:txBody>
      </p:sp>
      <p:sp>
        <p:nvSpPr>
          <p:cNvPr id="4" name="TextBox 3"/>
          <p:cNvSpPr txBox="1"/>
          <p:nvPr/>
        </p:nvSpPr>
        <p:spPr>
          <a:xfrm>
            <a:off x="1761090" y="2819621"/>
            <a:ext cx="8394356" cy="1529521"/>
          </a:xfrm>
          <a:prstGeom prst="rect">
            <a:avLst/>
          </a:prstGeom>
          <a:noFill/>
        </p:spPr>
        <p:txBody>
          <a:bodyPr wrap="square" rtlCol="0">
            <a:spAutoFit/>
          </a:bodyPr>
          <a:lstStyle/>
          <a:p>
            <a:pPr algn="ctr">
              <a:lnSpc>
                <a:spcPct val="107000"/>
              </a:lnSpc>
              <a:spcAft>
                <a:spcPts val="800"/>
              </a:spcAft>
            </a:pPr>
            <a:r>
              <a:rPr lang="en-US" i="1" dirty="0" smtClean="0">
                <a:solidFill>
                  <a:prstClr val="black"/>
                </a:solidFill>
              </a:rPr>
              <a:t>By</a:t>
            </a:r>
          </a:p>
          <a:p>
            <a:pPr algn="ctr">
              <a:lnSpc>
                <a:spcPct val="107000"/>
              </a:lnSpc>
              <a:spcAft>
                <a:spcPts val="800"/>
              </a:spcAft>
            </a:pPr>
            <a:r>
              <a:rPr lang="en-US" sz="4000" b="1" dirty="0" smtClean="0">
                <a:latin typeface="Times New Roman" panose="02020603050405020304" pitchFamily="18" charset="0"/>
                <a:ea typeface="SimSun" panose="02010600030101010101" pitchFamily="2" charset="-122"/>
                <a:cs typeface="Times New Roman" panose="02020603050405020304" pitchFamily="18" charset="0"/>
              </a:rPr>
              <a:t>Ian </a:t>
            </a:r>
            <a:r>
              <a:rPr lang="en-US" sz="4000" b="1" dirty="0">
                <a:latin typeface="Times New Roman" panose="02020603050405020304" pitchFamily="18" charset="0"/>
                <a:ea typeface="SimSun" panose="02010600030101010101" pitchFamily="2" charset="-122"/>
                <a:cs typeface="Times New Roman" panose="02020603050405020304" pitchFamily="18" charset="0"/>
              </a:rPr>
              <a:t>Carlos Fitzpatrick</a:t>
            </a:r>
            <a:endParaRPr lang="en-US" sz="2000" dirty="0">
              <a:latin typeface="Times New Roman" panose="02020603050405020304" pitchFamily="18" charset="0"/>
              <a:ea typeface="SimSun" panose="02010600030101010101" pitchFamily="2" charset="-122"/>
              <a:cs typeface="Times New Roman" panose="02020603050405020304" pitchFamily="18" charset="0"/>
            </a:endParaRPr>
          </a:p>
          <a:p>
            <a:pPr algn="ctr"/>
            <a:endParaRPr lang="en-US" i="1" dirty="0">
              <a:solidFill>
                <a:prstClr val="black"/>
              </a:solidFill>
            </a:endParaRPr>
          </a:p>
        </p:txBody>
      </p:sp>
      <p:sp>
        <p:nvSpPr>
          <p:cNvPr id="5" name="Rectangle 4"/>
          <p:cNvSpPr/>
          <p:nvPr/>
        </p:nvSpPr>
        <p:spPr>
          <a:xfrm>
            <a:off x="500337" y="1902512"/>
            <a:ext cx="11171649" cy="691984"/>
          </a:xfrm>
          <a:prstGeom prst="rect">
            <a:avLst/>
          </a:prstGeom>
        </p:spPr>
        <p:txBody>
          <a:bodyPr wrap="none">
            <a:spAutoFit/>
          </a:bodyPr>
          <a:lstStyle/>
          <a:p>
            <a:pPr algn="ctr">
              <a:lnSpc>
                <a:spcPct val="107000"/>
              </a:lnSpc>
              <a:spcAft>
                <a:spcPts val="800"/>
              </a:spcAft>
            </a:pPr>
            <a:r>
              <a:rPr lang="en-US" sz="4000" b="1" dirty="0">
                <a:latin typeface="Bahnschrift" panose="020B0502040204020203" pitchFamily="34" charset="0"/>
                <a:ea typeface="SimSun" panose="02010600030101010101" pitchFamily="2" charset="-122"/>
                <a:cs typeface="Times New Roman" panose="02020603050405020304" pitchFamily="18" charset="0"/>
              </a:rPr>
              <a:t>A </a:t>
            </a:r>
            <a:r>
              <a:rPr lang="en-US" sz="4000" b="1" dirty="0" err="1">
                <a:latin typeface="Bahnschrift" panose="020B0502040204020203" pitchFamily="34" charset="0"/>
                <a:ea typeface="SimSun" panose="02010600030101010101" pitchFamily="2" charset="-122"/>
                <a:cs typeface="Times New Roman" panose="02020603050405020304" pitchFamily="18" charset="0"/>
              </a:rPr>
              <a:t>limbu</a:t>
            </a:r>
            <a:r>
              <a:rPr lang="en-US" sz="4000" b="1" dirty="0">
                <a:latin typeface="Bahnschrift" panose="020B0502040204020203" pitchFamily="34" charset="0"/>
                <a:ea typeface="SimSun" panose="02010600030101010101" pitchFamily="2" charset="-122"/>
                <a:cs typeface="Times New Roman" panose="02020603050405020304" pitchFamily="18" charset="0"/>
              </a:rPr>
              <a:t> village and its extensions in east Nepal </a:t>
            </a:r>
            <a:endParaRPr lang="en-US" sz="2000" dirty="0">
              <a:effectLst/>
              <a:latin typeface="Bahnschrift" panose="020B0502040204020203"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74820074"/>
      </p:ext>
    </p:extLst>
  </p:cSld>
  <p:clrMapOvr>
    <a:masterClrMapping/>
  </p:clrMapOvr>
  <p:transition spd="slow">
    <p:circl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01429" y="100754"/>
            <a:ext cx="3839513" cy="593945"/>
          </a:xfrm>
          <a:prstGeom prst="rect">
            <a:avLst/>
          </a:prstGeom>
        </p:spPr>
        <p:txBody>
          <a:bodyPr wrap="none">
            <a:spAutoFit/>
          </a:bodyPr>
          <a:lstStyle/>
          <a:p>
            <a:pPr marR="0" lvl="0" algn="just">
              <a:lnSpc>
                <a:spcPct val="107000"/>
              </a:lnSpc>
              <a:spcBef>
                <a:spcPts val="0"/>
              </a:spcBef>
              <a:spcAft>
                <a:spcPts val="800"/>
              </a:spcAft>
            </a:pPr>
            <a:r>
              <a:rPr lang="en-US" sz="3200" b="1" dirty="0">
                <a:latin typeface="Algerian" panose="04020705040A02060702" pitchFamily="82" charset="0"/>
                <a:ea typeface="SimSun" panose="02010600030101010101" pitchFamily="2" charset="-122"/>
                <a:cs typeface="Times New Roman" panose="02020603050405020304" pitchFamily="18" charset="0"/>
              </a:rPr>
              <a:t>Class formation </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3" name="Rectangle 2"/>
          <p:cNvSpPr/>
          <p:nvPr/>
        </p:nvSpPr>
        <p:spPr>
          <a:xfrm>
            <a:off x="257695" y="694699"/>
            <a:ext cx="11770821" cy="2609112"/>
          </a:xfrm>
          <a:prstGeom prst="rect">
            <a:avLst/>
          </a:prstGeom>
        </p:spPr>
        <p:txBody>
          <a:bodyPr wrap="square">
            <a:spAutoFit/>
          </a:bodyPr>
          <a:lstStyle/>
          <a:p>
            <a:pPr marL="457200" indent="-457200" algn="just">
              <a:lnSpc>
                <a:spcPct val="107000"/>
              </a:lnSpc>
              <a:spcAft>
                <a:spcPts val="800"/>
              </a:spcAft>
              <a:buFont typeface="Wingdings" panose="05000000000000000000" pitchFamily="2" charset="2"/>
              <a:buChar char="§"/>
            </a:pPr>
            <a:r>
              <a:rPr lang="en-US" sz="3200" dirty="0">
                <a:latin typeface="Times New Roman" panose="02020603050405020304" pitchFamily="18" charset="0"/>
                <a:ea typeface="SimSun" panose="02010600030101010101" pitchFamily="2" charset="-122"/>
                <a:cs typeface="Times New Roman" panose="02020603050405020304" pitchFamily="18" charset="0"/>
              </a:rPr>
              <a:t>The concept of </a:t>
            </a:r>
            <a:r>
              <a:rPr lang="en-US" sz="3200" b="1" dirty="0">
                <a:latin typeface="Times New Roman" panose="02020603050405020304" pitchFamily="18" charset="0"/>
                <a:ea typeface="SimSun" panose="02010600030101010101" pitchFamily="2" charset="-122"/>
                <a:cs typeface="Times New Roman" panose="02020603050405020304" pitchFamily="18" charset="0"/>
              </a:rPr>
              <a:t>class formation</a:t>
            </a:r>
            <a:r>
              <a:rPr lang="en-US" sz="3200" dirty="0">
                <a:latin typeface="Times New Roman" panose="02020603050405020304" pitchFamily="18" charset="0"/>
                <a:ea typeface="SimSun" panose="02010600030101010101" pitchFamily="2" charset="-122"/>
                <a:cs typeface="Times New Roman" panose="02020603050405020304" pitchFamily="18" charset="0"/>
              </a:rPr>
              <a:t> is above all related to the concept of</a:t>
            </a:r>
            <a:r>
              <a:rPr lang="en-US" sz="3200" dirty="0" smtClean="0">
                <a:latin typeface="Times New Roman" panose="02020603050405020304" pitchFamily="18" charset="0"/>
                <a:ea typeface="SimSun" panose="02010600030101010101" pitchFamily="2" charset="-122"/>
                <a:cs typeface="Times New Roman" panose="02020603050405020304" pitchFamily="18" charset="0"/>
              </a:rPr>
              <a:t>;</a:t>
            </a:r>
            <a:endParaRPr lang="en-US" sz="2400" dirty="0" smtClean="0">
              <a:latin typeface="Calibri" panose="020F0502020204030204" pitchFamily="34" charset="0"/>
              <a:ea typeface="SimSun" panose="02010600030101010101" pitchFamily="2" charset="-122"/>
              <a:cs typeface="Times New Roman" panose="02020603050405020304" pitchFamily="18" charset="0"/>
            </a:endParaRPr>
          </a:p>
          <a:p>
            <a:pPr marL="1257300" lvl="2" indent="-342900" algn="just">
              <a:lnSpc>
                <a:spcPct val="107000"/>
              </a:lnSpc>
              <a:buFont typeface="+mj-lt"/>
              <a:buAutoNum type="alphaLcPeriod"/>
            </a:pPr>
            <a:r>
              <a:rPr lang="en-US" sz="2800" dirty="0" smtClean="0">
                <a:latin typeface="Times New Roman" panose="02020603050405020304" pitchFamily="18" charset="0"/>
                <a:ea typeface="SimSun" panose="02010600030101010101" pitchFamily="2" charset="-122"/>
                <a:cs typeface="Times New Roman" panose="02020603050405020304" pitchFamily="18" charset="0"/>
              </a:rPr>
              <a:t> </a:t>
            </a:r>
            <a:r>
              <a:rPr lang="en-US" sz="2800" b="1" dirty="0" smtClean="0">
                <a:latin typeface="Times New Roman" panose="02020603050405020304" pitchFamily="18" charset="0"/>
                <a:ea typeface="SimSun" panose="02010600030101010101" pitchFamily="2" charset="-122"/>
                <a:cs typeface="Times New Roman" panose="02020603050405020304" pitchFamily="18" charset="0"/>
              </a:rPr>
              <a:t>"class",</a:t>
            </a:r>
            <a:r>
              <a:rPr lang="en-US" sz="2800" dirty="0" smtClean="0">
                <a:latin typeface="Times New Roman" panose="02020603050405020304" pitchFamily="18" charset="0"/>
                <a:ea typeface="SimSun" panose="02010600030101010101" pitchFamily="2" charset="-122"/>
                <a:cs typeface="Times New Roman" panose="02020603050405020304" pitchFamily="18" charset="0"/>
              </a:rPr>
              <a:t> </a:t>
            </a:r>
            <a:endParaRPr lang="en-US" sz="2000" dirty="0" smtClean="0">
              <a:latin typeface="Calibri" panose="020F0502020204030204" pitchFamily="34" charset="0"/>
              <a:ea typeface="SimSun" panose="02010600030101010101" pitchFamily="2" charset="-122"/>
              <a:cs typeface="Times New Roman" panose="02020603050405020304" pitchFamily="18" charset="0"/>
            </a:endParaRPr>
          </a:p>
          <a:p>
            <a:pPr marL="1257300" lvl="2" indent="-342900" algn="just">
              <a:lnSpc>
                <a:spcPct val="107000"/>
              </a:lnSpc>
              <a:buFont typeface="+mj-lt"/>
              <a:buAutoNum type="alphaLcPeriod"/>
            </a:pPr>
            <a:r>
              <a:rPr lang="en-US" sz="2800" b="1" dirty="0" smtClean="0">
                <a:latin typeface="Times New Roman" panose="02020603050405020304" pitchFamily="18" charset="0"/>
                <a:ea typeface="SimSun" panose="02010600030101010101" pitchFamily="2" charset="-122"/>
                <a:cs typeface="Times New Roman" panose="02020603050405020304" pitchFamily="18" charset="0"/>
              </a:rPr>
              <a:t>A </a:t>
            </a:r>
            <a:r>
              <a:rPr lang="en-US" sz="2800" b="1" dirty="0">
                <a:latin typeface="Times New Roman" panose="02020603050405020304" pitchFamily="18" charset="0"/>
                <a:ea typeface="SimSun" panose="02010600030101010101" pitchFamily="2" charset="-122"/>
                <a:cs typeface="Times New Roman" panose="02020603050405020304" pitchFamily="18" charset="0"/>
              </a:rPr>
              <a:t>synonym </a:t>
            </a:r>
            <a:r>
              <a:rPr lang="en-US" sz="2800" dirty="0">
                <a:latin typeface="Times New Roman" panose="02020603050405020304" pitchFamily="18" charset="0"/>
                <a:ea typeface="SimSun" panose="02010600030101010101" pitchFamily="2" charset="-122"/>
                <a:cs typeface="Times New Roman" panose="02020603050405020304" pitchFamily="18" charset="0"/>
              </a:rPr>
              <a:t>of both </a:t>
            </a:r>
            <a:r>
              <a:rPr lang="en-US" sz="2800" b="1" dirty="0">
                <a:latin typeface="Times New Roman" panose="02020603050405020304" pitchFamily="18" charset="0"/>
                <a:ea typeface="SimSun" panose="02010600030101010101" pitchFamily="2" charset="-122"/>
                <a:cs typeface="Times New Roman" panose="02020603050405020304" pitchFamily="18" charset="0"/>
              </a:rPr>
              <a:t>"economic differentiation" </a:t>
            </a:r>
            <a:endParaRPr lang="en-US" sz="2000" b="1" dirty="0">
              <a:latin typeface="Calibri" panose="020F0502020204030204" pitchFamily="34" charset="0"/>
              <a:ea typeface="SimSun" panose="02010600030101010101" pitchFamily="2" charset="-122"/>
              <a:cs typeface="Times New Roman" panose="02020603050405020304" pitchFamily="18" charset="0"/>
            </a:endParaRPr>
          </a:p>
          <a:p>
            <a:pPr marL="1257300" lvl="2" indent="-342900" algn="just">
              <a:lnSpc>
                <a:spcPct val="107000"/>
              </a:lnSpc>
              <a:spcAft>
                <a:spcPts val="800"/>
              </a:spcAft>
              <a:buFont typeface="+mj-lt"/>
              <a:buAutoNum type="alphaLcPeriod"/>
            </a:pPr>
            <a:r>
              <a:rPr lang="en-US" sz="2800" b="1" dirty="0" smtClean="0">
                <a:latin typeface="Times New Roman" panose="02020603050405020304" pitchFamily="18" charset="0"/>
                <a:ea typeface="SimSun" panose="02010600030101010101" pitchFamily="2" charset="-122"/>
                <a:cs typeface="Times New Roman" panose="02020603050405020304" pitchFamily="18" charset="0"/>
              </a:rPr>
              <a:t>And </a:t>
            </a:r>
            <a:r>
              <a:rPr lang="en-US" sz="2800" b="1" dirty="0">
                <a:latin typeface="Times New Roman" panose="02020603050405020304" pitchFamily="18" charset="0"/>
                <a:ea typeface="SimSun" panose="02010600030101010101" pitchFamily="2" charset="-122"/>
                <a:cs typeface="Times New Roman" panose="02020603050405020304" pitchFamily="18" charset="0"/>
              </a:rPr>
              <a:t>"stratification". </a:t>
            </a:r>
            <a:endParaRPr lang="en-US" sz="2000" b="1"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4" name="Rectangle 3"/>
          <p:cNvSpPr/>
          <p:nvPr/>
        </p:nvSpPr>
        <p:spPr>
          <a:xfrm>
            <a:off x="361603" y="3386939"/>
            <a:ext cx="11563003" cy="2763513"/>
          </a:xfrm>
          <a:prstGeom prst="rect">
            <a:avLst/>
          </a:prstGeom>
        </p:spPr>
        <p:txBody>
          <a:bodyPr wrap="square">
            <a:spAutoFit/>
          </a:bodyPr>
          <a:lstStyle/>
          <a:p>
            <a:pPr marL="342900" indent="-342900" algn="just">
              <a:lnSpc>
                <a:spcPct val="107000"/>
              </a:lnSpc>
              <a:spcAft>
                <a:spcPts val="800"/>
              </a:spcAft>
              <a:buFont typeface="Wingdings" panose="05000000000000000000" pitchFamily="2" charset="2"/>
              <a:buChar char="§"/>
            </a:pPr>
            <a:r>
              <a:rPr lang="en-US" sz="2800" dirty="0">
                <a:latin typeface="Times New Roman" panose="02020603050405020304" pitchFamily="18" charset="0"/>
                <a:ea typeface="SimSun" panose="02010600030101010101" pitchFamily="2" charset="-122"/>
                <a:cs typeface="Times New Roman" panose="02020603050405020304" pitchFamily="18" charset="0"/>
              </a:rPr>
              <a:t>Whereas the latter terms refer to the (usually arbitrary) </a:t>
            </a:r>
            <a:r>
              <a:rPr lang="en-US" sz="2800" b="1" dirty="0">
                <a:latin typeface="Times New Roman" panose="02020603050405020304" pitchFamily="18" charset="0"/>
                <a:ea typeface="SimSun" panose="02010600030101010101" pitchFamily="2" charset="-122"/>
                <a:cs typeface="Times New Roman" panose="02020603050405020304" pitchFamily="18" charset="0"/>
              </a:rPr>
              <a:t>division of society</a:t>
            </a:r>
            <a:r>
              <a:rPr lang="en-US" sz="2800" dirty="0">
                <a:latin typeface="Times New Roman" panose="02020603050405020304" pitchFamily="18" charset="0"/>
                <a:ea typeface="SimSun" panose="02010600030101010101" pitchFamily="2" charset="-122"/>
                <a:cs typeface="Times New Roman" panose="02020603050405020304" pitchFamily="18" charset="0"/>
              </a:rPr>
              <a:t> in to strata (Branches) related to any kind of social or economic difference, the </a:t>
            </a:r>
            <a:r>
              <a:rPr lang="en-US" sz="2800" b="1" dirty="0">
                <a:latin typeface="Times New Roman" panose="02020603050405020304" pitchFamily="18" charset="0"/>
                <a:ea typeface="SimSun" panose="02010600030101010101" pitchFamily="2" charset="-122"/>
                <a:cs typeface="Times New Roman" panose="02020603050405020304" pitchFamily="18" charset="0"/>
              </a:rPr>
              <a:t>term "class",</a:t>
            </a:r>
            <a:r>
              <a:rPr lang="en-US" sz="2800" dirty="0">
                <a:latin typeface="Times New Roman" panose="02020603050405020304" pitchFamily="18" charset="0"/>
                <a:ea typeface="SimSun" panose="02010600030101010101" pitchFamily="2" charset="-122"/>
                <a:cs typeface="Times New Roman" panose="02020603050405020304" pitchFamily="18" charset="0"/>
              </a:rPr>
              <a:t> used in a variety of ways by scholars in;</a:t>
            </a:r>
            <a:endParaRPr lang="en-US" sz="2000" dirty="0">
              <a:latin typeface="Calibri" panose="020F0502020204030204" pitchFamily="34" charset="0"/>
              <a:ea typeface="SimSun" panose="02010600030101010101" pitchFamily="2" charset="-122"/>
              <a:cs typeface="Times New Roman" panose="02020603050405020304" pitchFamily="18" charset="0"/>
            </a:endParaRPr>
          </a:p>
          <a:p>
            <a:pPr marL="1257300" lvl="2" indent="-342900" algn="just">
              <a:lnSpc>
                <a:spcPct val="107000"/>
              </a:lnSpc>
              <a:buFont typeface="+mj-lt"/>
              <a:buAutoNum type="alphaLcPeriod"/>
            </a:pPr>
            <a:r>
              <a:rPr lang="en-US" dirty="0">
                <a:latin typeface="Times New Roman" panose="02020603050405020304" pitchFamily="18" charset="0"/>
                <a:ea typeface="SimSun" panose="02010600030101010101" pitchFamily="2" charset="-122"/>
                <a:cs typeface="Times New Roman" panose="02020603050405020304" pitchFamily="18" charset="0"/>
              </a:rPr>
              <a:t>  </a:t>
            </a:r>
            <a:r>
              <a:rPr lang="en-US" sz="2400" b="1" dirty="0">
                <a:latin typeface="Times New Roman" panose="02020603050405020304" pitchFamily="18" charset="0"/>
                <a:ea typeface="SimSun" panose="02010600030101010101" pitchFamily="2" charset="-122"/>
                <a:cs typeface="Times New Roman" panose="02020603050405020304" pitchFamily="18" charset="0"/>
              </a:rPr>
              <a:t>Different disciplines, </a:t>
            </a:r>
            <a:endParaRPr lang="en-US" b="1" dirty="0">
              <a:latin typeface="Calibri" panose="020F0502020204030204" pitchFamily="34" charset="0"/>
              <a:ea typeface="SimSun" panose="02010600030101010101" pitchFamily="2" charset="-122"/>
              <a:cs typeface="Times New Roman" panose="02020603050405020304" pitchFamily="18" charset="0"/>
            </a:endParaRPr>
          </a:p>
          <a:p>
            <a:pPr marL="1257300" lvl="2" indent="-342900" algn="just">
              <a:lnSpc>
                <a:spcPct val="107000"/>
              </a:lnSpc>
              <a:spcAft>
                <a:spcPts val="800"/>
              </a:spcAft>
              <a:buFont typeface="+mj-lt"/>
              <a:buAutoNum type="alphaLcPeriod"/>
            </a:pPr>
            <a:r>
              <a:rPr lang="en-US" sz="2400" b="1" dirty="0">
                <a:latin typeface="Times New Roman" panose="02020603050405020304" pitchFamily="18" charset="0"/>
                <a:ea typeface="SimSun" panose="02010600030101010101" pitchFamily="2" charset="-122"/>
                <a:cs typeface="Times New Roman" panose="02020603050405020304" pitchFamily="18" charset="0"/>
              </a:rPr>
              <a:t>emphasizes the structural commonalities between groups of people sharing a similar position within a social hierarchy. </a:t>
            </a:r>
            <a:endParaRPr lang="en-US" b="1"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01163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4799" y="723208"/>
            <a:ext cx="8486015" cy="3832781"/>
          </a:xfrm>
          <a:prstGeom prst="rect">
            <a:avLst/>
          </a:prstGeom>
        </p:spPr>
        <p:txBody>
          <a:bodyPr wrap="square">
            <a:spAutoFit/>
          </a:bodyPr>
          <a:lstStyle/>
          <a:p>
            <a:pPr algn="just">
              <a:lnSpc>
                <a:spcPct val="107000"/>
              </a:lnSpc>
              <a:spcAft>
                <a:spcPts val="800"/>
              </a:spcAft>
            </a:pPr>
            <a:r>
              <a:rPr lang="en-US" dirty="0">
                <a:latin typeface="Times New Roman" panose="02020603050405020304" pitchFamily="18" charset="0"/>
                <a:ea typeface="SimSun" panose="02010600030101010101" pitchFamily="2" charset="-122"/>
                <a:cs typeface="Times New Roman" panose="02020603050405020304" pitchFamily="18" charset="0"/>
              </a:rPr>
              <a:t>This </a:t>
            </a:r>
            <a:r>
              <a:rPr lang="en-US" b="1" dirty="0">
                <a:latin typeface="Times New Roman" panose="02020603050405020304" pitchFamily="18" charset="0"/>
                <a:ea typeface="SimSun" panose="02010600030101010101" pitchFamily="2" charset="-122"/>
                <a:cs typeface="Times New Roman" panose="02020603050405020304" pitchFamily="18" charset="0"/>
              </a:rPr>
              <a:t>Marxist view of class</a:t>
            </a:r>
            <a:r>
              <a:rPr lang="en-US" dirty="0">
                <a:latin typeface="Times New Roman" panose="02020603050405020304" pitchFamily="18" charset="0"/>
                <a:ea typeface="SimSun" panose="02010600030101010101" pitchFamily="2" charset="-122"/>
                <a:cs typeface="Times New Roman" panose="02020603050405020304" pitchFamily="18" charset="0"/>
              </a:rPr>
              <a:t> is summarized by </a:t>
            </a:r>
            <a:r>
              <a:rPr lang="en-US" b="1" dirty="0" smtClean="0">
                <a:latin typeface="Times New Roman" panose="02020603050405020304" pitchFamily="18" charset="0"/>
                <a:ea typeface="SimSun" panose="02010600030101010101" pitchFamily="2" charset="-122"/>
                <a:cs typeface="Times New Roman" panose="02020603050405020304" pitchFamily="18" charset="0"/>
              </a:rPr>
              <a:t>Lenin</a:t>
            </a:r>
            <a:r>
              <a:rPr lang="en-US" dirty="0" smtClean="0">
                <a:latin typeface="Times New Roman" panose="02020603050405020304" pitchFamily="18" charset="0"/>
                <a:ea typeface="SimSun" panose="02010600030101010101" pitchFamily="2" charset="-122"/>
                <a:cs typeface="Times New Roman" panose="02020603050405020304" pitchFamily="18" charset="0"/>
              </a:rPr>
              <a:t>:</a:t>
            </a:r>
            <a:endParaRPr lang="en-US" sz="1400" dirty="0" smtClean="0">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US" sz="2400" b="1" dirty="0" err="1" smtClean="0">
                <a:latin typeface="Times New Roman" panose="02020603050405020304" pitchFamily="18" charset="0"/>
                <a:ea typeface="SimSun" panose="02010600030101010101" pitchFamily="2" charset="-122"/>
                <a:cs typeface="Times New Roman" panose="02020603050405020304" pitchFamily="18" charset="0"/>
              </a:rPr>
              <a:t>a.Classes</a:t>
            </a:r>
            <a:r>
              <a:rPr lang="en-US" sz="2400" b="1" dirty="0" smtClean="0">
                <a:latin typeface="Times New Roman" panose="02020603050405020304" pitchFamily="18" charset="0"/>
                <a:ea typeface="SimSun" panose="02010600030101010101" pitchFamily="2" charset="-122"/>
                <a:cs typeface="Times New Roman" panose="02020603050405020304" pitchFamily="18" charset="0"/>
              </a:rPr>
              <a:t> </a:t>
            </a:r>
            <a:r>
              <a:rPr lang="en-US" sz="2400" b="1" dirty="0">
                <a:latin typeface="Times New Roman" panose="02020603050405020304" pitchFamily="18" charset="0"/>
                <a:ea typeface="SimSun" panose="02010600030101010101" pitchFamily="2" charset="-122"/>
                <a:cs typeface="Times New Roman" panose="02020603050405020304" pitchFamily="18" charset="0"/>
              </a:rPr>
              <a:t>are large groups of people</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b="1" dirty="0">
                <a:latin typeface="Times New Roman" panose="02020603050405020304" pitchFamily="18" charset="0"/>
                <a:ea typeface="SimSun" panose="02010600030101010101" pitchFamily="2" charset="-122"/>
                <a:cs typeface="Times New Roman" panose="02020603050405020304" pitchFamily="18" charset="0"/>
              </a:rPr>
              <a:t>differing from each other </a:t>
            </a:r>
            <a:endParaRPr lang="en-US" b="1" dirty="0" smtClean="0">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US" i="1" dirty="0" smtClean="0">
                <a:latin typeface="Times New Roman" panose="02020603050405020304" pitchFamily="18" charset="0"/>
                <a:ea typeface="SimSun" panose="02010600030101010101" pitchFamily="2" charset="-122"/>
                <a:cs typeface="Times New Roman" panose="02020603050405020304" pitchFamily="18" charset="0"/>
              </a:rPr>
              <a:t>-</a:t>
            </a:r>
            <a:r>
              <a:rPr lang="en-US" sz="2200" i="1" dirty="0">
                <a:latin typeface="Times New Roman" panose="02020603050405020304" pitchFamily="18" charset="0"/>
                <a:ea typeface="SimSun" panose="02010600030101010101" pitchFamily="2" charset="-122"/>
                <a:cs typeface="Times New Roman" panose="02020603050405020304" pitchFamily="18" charset="0"/>
              </a:rPr>
              <a:t>By the </a:t>
            </a:r>
            <a:r>
              <a:rPr lang="en-US" sz="2200" b="1" i="1" dirty="0">
                <a:latin typeface="Times New Roman" panose="02020603050405020304" pitchFamily="18" charset="0"/>
                <a:ea typeface="SimSun" panose="02010600030101010101" pitchFamily="2" charset="-122"/>
                <a:cs typeface="Times New Roman" panose="02020603050405020304" pitchFamily="18" charset="0"/>
              </a:rPr>
              <a:t>place they occupy </a:t>
            </a:r>
            <a:r>
              <a:rPr lang="en-US" sz="2200" i="1" dirty="0">
                <a:latin typeface="Times New Roman" panose="02020603050405020304" pitchFamily="18" charset="0"/>
                <a:ea typeface="SimSun" panose="02010600030101010101" pitchFamily="2" charset="-122"/>
                <a:cs typeface="Times New Roman" panose="02020603050405020304" pitchFamily="18" charset="0"/>
              </a:rPr>
              <a:t>in a </a:t>
            </a:r>
            <a:r>
              <a:rPr lang="en-US" sz="2200" b="1" i="1" dirty="0">
                <a:latin typeface="Times New Roman" panose="02020603050405020304" pitchFamily="18" charset="0"/>
                <a:ea typeface="SimSun" panose="02010600030101010101" pitchFamily="2" charset="-122"/>
                <a:cs typeface="Times New Roman" panose="02020603050405020304" pitchFamily="18" charset="0"/>
              </a:rPr>
              <a:t>historically determined </a:t>
            </a:r>
            <a:r>
              <a:rPr lang="en-US" sz="2200" i="1" dirty="0">
                <a:latin typeface="Times New Roman" panose="02020603050405020304" pitchFamily="18" charset="0"/>
                <a:ea typeface="SimSun" panose="02010600030101010101" pitchFamily="2" charset="-122"/>
                <a:cs typeface="Times New Roman" panose="02020603050405020304" pitchFamily="18" charset="0"/>
              </a:rPr>
              <a:t>system of </a:t>
            </a:r>
            <a:r>
              <a:rPr lang="en-US" sz="2200" b="1" i="1" dirty="0">
                <a:latin typeface="Times New Roman" panose="02020603050405020304" pitchFamily="18" charset="0"/>
                <a:ea typeface="SimSun" panose="02010600030101010101" pitchFamily="2" charset="-122"/>
                <a:cs typeface="Times New Roman" panose="02020603050405020304" pitchFamily="18" charset="0"/>
              </a:rPr>
              <a:t>social production</a:t>
            </a:r>
            <a:r>
              <a:rPr lang="en-US" sz="2200" b="1" i="1" dirty="0" smtClean="0">
                <a:latin typeface="Times New Roman" panose="02020603050405020304" pitchFamily="18" charset="0"/>
                <a:ea typeface="SimSun" panose="02010600030101010101" pitchFamily="2" charset="-122"/>
                <a:cs typeface="Times New Roman" panose="02020603050405020304" pitchFamily="18" charset="0"/>
              </a:rPr>
              <a:t>,</a:t>
            </a:r>
            <a:endParaRPr lang="en-US" sz="2200" b="1" dirty="0" smtClean="0">
              <a:latin typeface="Calibri" panose="020F0502020204030204" pitchFamily="34" charset="0"/>
              <a:ea typeface="SimSun" panose="02010600030101010101" pitchFamily="2" charset="-122"/>
              <a:cs typeface="Times New Roman" panose="02020603050405020304" pitchFamily="18" charset="0"/>
            </a:endParaRPr>
          </a:p>
          <a:p>
            <a:pPr marL="285750" indent="-285750" algn="just">
              <a:lnSpc>
                <a:spcPct val="107000"/>
              </a:lnSpc>
              <a:spcAft>
                <a:spcPts val="800"/>
              </a:spcAft>
              <a:buFontTx/>
              <a:buChar char="-"/>
            </a:pPr>
            <a:r>
              <a:rPr lang="en-US" sz="2200" i="1" dirty="0" smtClean="0">
                <a:latin typeface="Times New Roman" panose="02020603050405020304" pitchFamily="18" charset="0"/>
                <a:ea typeface="SimSun" panose="02010600030101010101" pitchFamily="2" charset="-122"/>
                <a:cs typeface="Times New Roman" panose="02020603050405020304" pitchFamily="18" charset="0"/>
              </a:rPr>
              <a:t>By </a:t>
            </a:r>
            <a:r>
              <a:rPr lang="en-US" sz="2200" b="1" i="1" dirty="0">
                <a:latin typeface="Times New Roman" panose="02020603050405020304" pitchFamily="18" charset="0"/>
                <a:ea typeface="SimSun" panose="02010600030101010101" pitchFamily="2" charset="-122"/>
                <a:cs typeface="Times New Roman" panose="02020603050405020304" pitchFamily="18" charset="0"/>
              </a:rPr>
              <a:t>their relation </a:t>
            </a:r>
            <a:r>
              <a:rPr lang="en-US" sz="2200" i="1" dirty="0">
                <a:latin typeface="Times New Roman" panose="02020603050405020304" pitchFamily="18" charset="0"/>
                <a:ea typeface="SimSun" panose="02010600030101010101" pitchFamily="2" charset="-122"/>
                <a:cs typeface="Times New Roman" panose="02020603050405020304" pitchFamily="18" charset="0"/>
              </a:rPr>
              <a:t>(in most cases fixed and formulated by Jaw) to the </a:t>
            </a:r>
            <a:r>
              <a:rPr lang="en-US" sz="2200" b="1" i="1" dirty="0">
                <a:latin typeface="Times New Roman" panose="02020603050405020304" pitchFamily="18" charset="0"/>
                <a:ea typeface="SimSun" panose="02010600030101010101" pitchFamily="2" charset="-122"/>
                <a:cs typeface="Times New Roman" panose="02020603050405020304" pitchFamily="18" charset="0"/>
              </a:rPr>
              <a:t>means of production, </a:t>
            </a:r>
            <a:endParaRPr lang="en-US" sz="2200" b="1" dirty="0" smtClean="0">
              <a:latin typeface="Calibri" panose="020F0502020204030204" pitchFamily="34" charset="0"/>
              <a:ea typeface="SimSun" panose="02010600030101010101" pitchFamily="2" charset="-122"/>
              <a:cs typeface="Times New Roman" panose="02020603050405020304" pitchFamily="18" charset="0"/>
            </a:endParaRPr>
          </a:p>
          <a:p>
            <a:pPr marL="285750" indent="-285750" algn="just">
              <a:lnSpc>
                <a:spcPct val="107000"/>
              </a:lnSpc>
              <a:spcAft>
                <a:spcPts val="800"/>
              </a:spcAft>
              <a:buFontTx/>
              <a:buChar char="-"/>
            </a:pPr>
            <a:r>
              <a:rPr lang="en-US" sz="2200" i="1" dirty="0" smtClean="0">
                <a:latin typeface="Times New Roman" panose="02020603050405020304" pitchFamily="18" charset="0"/>
                <a:ea typeface="SimSun" panose="02010600030101010101" pitchFamily="2" charset="-122"/>
                <a:cs typeface="Times New Roman" panose="02020603050405020304" pitchFamily="18" charset="0"/>
              </a:rPr>
              <a:t>-</a:t>
            </a:r>
            <a:r>
              <a:rPr lang="en-US" sz="2200" b="1" i="1" dirty="0">
                <a:latin typeface="Times New Roman" panose="02020603050405020304" pitchFamily="18" charset="0"/>
                <a:ea typeface="SimSun" panose="02010600030101010101" pitchFamily="2" charset="-122"/>
                <a:cs typeface="Times New Roman" panose="02020603050405020304" pitchFamily="18" charset="0"/>
              </a:rPr>
              <a:t>By their role in the social organization of </a:t>
            </a:r>
            <a:r>
              <a:rPr lang="en-US" sz="2200" b="1" i="1" dirty="0" err="1">
                <a:latin typeface="Times New Roman" panose="02020603050405020304" pitchFamily="18" charset="0"/>
                <a:ea typeface="SimSun" panose="02010600030101010101" pitchFamily="2" charset="-122"/>
                <a:cs typeface="Times New Roman" panose="02020603050405020304" pitchFamily="18" charset="0"/>
              </a:rPr>
              <a:t>labour</a:t>
            </a:r>
            <a:r>
              <a:rPr lang="en-US" sz="2200" b="1" i="1" dirty="0">
                <a:latin typeface="Times New Roman" panose="02020603050405020304" pitchFamily="18" charset="0"/>
                <a:ea typeface="SimSun" panose="02010600030101010101" pitchFamily="2" charset="-122"/>
                <a:cs typeface="Times New Roman" panose="02020603050405020304" pitchFamily="18" charset="0"/>
              </a:rPr>
              <a:t>, </a:t>
            </a:r>
            <a:r>
              <a:rPr lang="en-US" sz="2200" i="1" dirty="0">
                <a:latin typeface="Times New Roman" panose="02020603050405020304" pitchFamily="18" charset="0"/>
                <a:ea typeface="SimSun" panose="02010600030101010101" pitchFamily="2" charset="-122"/>
                <a:cs typeface="Times New Roman" panose="02020603050405020304" pitchFamily="18" charset="0"/>
              </a:rPr>
              <a:t>and </a:t>
            </a:r>
            <a:r>
              <a:rPr lang="en-US" sz="2200" b="1" i="1" dirty="0">
                <a:latin typeface="Times New Roman" panose="02020603050405020304" pitchFamily="18" charset="0"/>
                <a:ea typeface="SimSun" panose="02010600030101010101" pitchFamily="2" charset="-122"/>
                <a:cs typeface="Times New Roman" panose="02020603050405020304" pitchFamily="18" charset="0"/>
              </a:rPr>
              <a:t>consequently </a:t>
            </a:r>
            <a:endParaRPr lang="en-US" sz="2200" b="1" dirty="0" smtClean="0">
              <a:latin typeface="Calibri" panose="020F0502020204030204" pitchFamily="34" charset="0"/>
              <a:ea typeface="SimSun" panose="02010600030101010101" pitchFamily="2" charset="-122"/>
              <a:cs typeface="Times New Roman" panose="02020603050405020304" pitchFamily="18" charset="0"/>
            </a:endParaRPr>
          </a:p>
          <a:p>
            <a:pPr marL="285750" indent="-285750" algn="just">
              <a:lnSpc>
                <a:spcPct val="107000"/>
              </a:lnSpc>
              <a:spcAft>
                <a:spcPts val="800"/>
              </a:spcAft>
              <a:buFontTx/>
              <a:buChar char="-"/>
            </a:pPr>
            <a:r>
              <a:rPr lang="en-US" sz="2200" i="1" dirty="0" smtClean="0">
                <a:latin typeface="Times New Roman" panose="02020603050405020304" pitchFamily="18" charset="0"/>
                <a:ea typeface="SimSun" panose="02010600030101010101" pitchFamily="2" charset="-122"/>
                <a:cs typeface="Times New Roman" panose="02020603050405020304" pitchFamily="18" charset="0"/>
              </a:rPr>
              <a:t>-</a:t>
            </a:r>
            <a:r>
              <a:rPr lang="en-US" sz="2200" i="1" dirty="0">
                <a:latin typeface="Times New Roman" panose="02020603050405020304" pitchFamily="18" charset="0"/>
                <a:ea typeface="SimSun" panose="02010600030101010101" pitchFamily="2" charset="-122"/>
                <a:cs typeface="Times New Roman" panose="02020603050405020304" pitchFamily="18" charset="0"/>
              </a:rPr>
              <a:t>By the </a:t>
            </a:r>
            <a:r>
              <a:rPr lang="en-US" sz="2200" b="1" i="1" dirty="0">
                <a:latin typeface="Times New Roman" panose="02020603050405020304" pitchFamily="18" charset="0"/>
                <a:ea typeface="SimSun" panose="02010600030101010101" pitchFamily="2" charset="-122"/>
                <a:cs typeface="Times New Roman" panose="02020603050405020304" pitchFamily="18" charset="0"/>
              </a:rPr>
              <a:t>dimensions of the share of social wealth </a:t>
            </a:r>
            <a:r>
              <a:rPr lang="en-US" sz="2200" i="1" dirty="0">
                <a:latin typeface="Times New Roman" panose="02020603050405020304" pitchFamily="18" charset="0"/>
                <a:ea typeface="SimSun" panose="02010600030101010101" pitchFamily="2" charset="-122"/>
                <a:cs typeface="Times New Roman" panose="02020603050405020304" pitchFamily="18" charset="0"/>
              </a:rPr>
              <a:t>of which they </a:t>
            </a:r>
            <a:r>
              <a:rPr lang="en-US" sz="2200" b="1" i="1" dirty="0">
                <a:latin typeface="Times New Roman" panose="02020603050405020304" pitchFamily="18" charset="0"/>
                <a:ea typeface="SimSun" panose="02010600030101010101" pitchFamily="2" charset="-122"/>
                <a:cs typeface="Times New Roman" panose="02020603050405020304" pitchFamily="18" charset="0"/>
              </a:rPr>
              <a:t>dispose and the mode of acquiring it. </a:t>
            </a:r>
            <a:endParaRPr lang="en-US" sz="2200" b="1"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3" name="Rectangle 2"/>
          <p:cNvSpPr/>
          <p:nvPr/>
        </p:nvSpPr>
        <p:spPr>
          <a:xfrm>
            <a:off x="314799" y="4852354"/>
            <a:ext cx="11447709" cy="1277850"/>
          </a:xfrm>
          <a:prstGeom prst="rect">
            <a:avLst/>
          </a:prstGeom>
        </p:spPr>
        <p:txBody>
          <a:bodyPr wrap="square">
            <a:spAutoFit/>
          </a:bodyPr>
          <a:lstStyle/>
          <a:p>
            <a:pPr algn="just">
              <a:lnSpc>
                <a:spcPct val="107000"/>
              </a:lnSpc>
              <a:spcAft>
                <a:spcPts val="800"/>
              </a:spcAft>
            </a:pPr>
            <a:r>
              <a:rPr lang="en-US" i="1" dirty="0">
                <a:latin typeface="Times New Roman" panose="02020603050405020304" pitchFamily="18" charset="0"/>
                <a:ea typeface="SimSun" panose="02010600030101010101" pitchFamily="2" charset="-122"/>
                <a:cs typeface="Times New Roman" panose="02020603050405020304" pitchFamily="18" charset="0"/>
              </a:rPr>
              <a:t> </a:t>
            </a:r>
            <a:r>
              <a:rPr lang="en-US" sz="2400" b="1" dirty="0" smtClean="0">
                <a:latin typeface="Times New Roman" panose="02020603050405020304" pitchFamily="18" charset="0"/>
                <a:ea typeface="SimSun" panose="02010600030101010101" pitchFamily="2" charset="-122"/>
                <a:cs typeface="Times New Roman" panose="02020603050405020304" pitchFamily="18" charset="0"/>
              </a:rPr>
              <a:t>b. Classes </a:t>
            </a:r>
            <a:r>
              <a:rPr lang="en-US" sz="2400" b="1" dirty="0">
                <a:latin typeface="Times New Roman" panose="02020603050405020304" pitchFamily="18" charset="0"/>
                <a:ea typeface="SimSun" panose="02010600030101010101" pitchFamily="2" charset="-122"/>
                <a:cs typeface="Times New Roman" panose="02020603050405020304" pitchFamily="18" charset="0"/>
              </a:rPr>
              <a:t>are groups of people</a:t>
            </a:r>
            <a:r>
              <a:rPr lang="en-US" sz="2400" dirty="0">
                <a:latin typeface="Times New Roman" panose="02020603050405020304" pitchFamily="18" charset="0"/>
                <a:ea typeface="SimSun" panose="02010600030101010101" pitchFamily="2" charset="-122"/>
                <a:cs typeface="Times New Roman" panose="02020603050405020304" pitchFamily="18" charset="0"/>
              </a:rPr>
              <a:t> one of which can appropriate the </a:t>
            </a:r>
            <a:r>
              <a:rPr lang="en-US" sz="2400" dirty="0" err="1">
                <a:latin typeface="Times New Roman" panose="02020603050405020304" pitchFamily="18" charset="0"/>
                <a:ea typeface="SimSun" panose="02010600030101010101" pitchFamily="2" charset="-122"/>
                <a:cs typeface="Times New Roman" panose="02020603050405020304" pitchFamily="18" charset="0"/>
              </a:rPr>
              <a:t>labour</a:t>
            </a:r>
            <a:r>
              <a:rPr lang="en-US" sz="2400" dirty="0">
                <a:latin typeface="Times New Roman" panose="02020603050405020304" pitchFamily="18" charset="0"/>
                <a:ea typeface="SimSun" panose="02010600030101010101" pitchFamily="2" charset="-122"/>
                <a:cs typeface="Times New Roman" panose="02020603050405020304" pitchFamily="18" charset="0"/>
              </a:rPr>
              <a:t> of another owing to </a:t>
            </a:r>
            <a:r>
              <a:rPr lang="en-US" sz="2400" b="1" dirty="0">
                <a:latin typeface="Times New Roman" panose="02020603050405020304" pitchFamily="18" charset="0"/>
                <a:ea typeface="SimSun" panose="02010600030101010101" pitchFamily="2" charset="-122"/>
                <a:cs typeface="Times New Roman" panose="02020603050405020304" pitchFamily="18" charset="0"/>
              </a:rPr>
              <a:t>the different places </a:t>
            </a:r>
            <a:r>
              <a:rPr lang="en-US" sz="2400" dirty="0">
                <a:latin typeface="Times New Roman" panose="02020603050405020304" pitchFamily="18" charset="0"/>
                <a:ea typeface="SimSun" panose="02010600030101010101" pitchFamily="2" charset="-122"/>
                <a:cs typeface="Times New Roman" panose="02020603050405020304" pitchFamily="18" charset="0"/>
              </a:rPr>
              <a:t>they occupy in a </a:t>
            </a:r>
            <a:r>
              <a:rPr lang="en-US" sz="2400" b="1" dirty="0">
                <a:latin typeface="Times New Roman" panose="02020603050405020304" pitchFamily="18" charset="0"/>
                <a:ea typeface="SimSun" panose="02010600030101010101" pitchFamily="2" charset="-122"/>
                <a:cs typeface="Times New Roman" panose="02020603050405020304" pitchFamily="18" charset="0"/>
              </a:rPr>
              <a:t>definite system of social economy</a:t>
            </a:r>
            <a:r>
              <a:rPr lang="en-US" sz="2400" dirty="0">
                <a:latin typeface="Times New Roman" panose="02020603050405020304" pitchFamily="18" charset="0"/>
                <a:ea typeface="SimSun" panose="02010600030101010101" pitchFamily="2" charset="-122"/>
                <a:cs typeface="Times New Roman" panose="02020603050405020304" pitchFamily="18" charset="0"/>
              </a:rPr>
              <a:t>. (Lenin 1971: 486) </a:t>
            </a:r>
            <a:endParaRPr lang="en-US" sz="24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6" name="TextBox 5"/>
          <p:cNvSpPr txBox="1"/>
          <p:nvPr/>
        </p:nvSpPr>
        <p:spPr>
          <a:xfrm>
            <a:off x="10648599" y="85228"/>
            <a:ext cx="1396539" cy="523220"/>
          </a:xfrm>
          <a:prstGeom prst="rect">
            <a:avLst/>
          </a:prstGeom>
          <a:noFill/>
        </p:spPr>
        <p:txBody>
          <a:bodyPr wrap="square" rtlCol="0">
            <a:spAutoFit/>
          </a:bodyPr>
          <a:lstStyle/>
          <a:p>
            <a:endParaRPr lang="en-US" sz="2800" b="1" dirty="0"/>
          </a:p>
        </p:txBody>
      </p:sp>
      <p:sp>
        <p:nvSpPr>
          <p:cNvPr id="7" name="Rectangle 6"/>
          <p:cNvSpPr/>
          <p:nvPr/>
        </p:nvSpPr>
        <p:spPr>
          <a:xfrm>
            <a:off x="4431262" y="114866"/>
            <a:ext cx="3822200" cy="468462"/>
          </a:xfrm>
          <a:prstGeom prst="rect">
            <a:avLst/>
          </a:prstGeom>
        </p:spPr>
        <p:txBody>
          <a:bodyPr wrap="none">
            <a:spAutoFit/>
          </a:bodyPr>
          <a:lstStyle/>
          <a:p>
            <a:pPr algn="just">
              <a:lnSpc>
                <a:spcPct val="107000"/>
              </a:lnSpc>
              <a:spcAft>
                <a:spcPts val="800"/>
              </a:spcAft>
            </a:pPr>
            <a:r>
              <a:rPr lang="en-US" sz="2400" b="1" dirty="0">
                <a:latin typeface="Algerian" panose="04020705040A02060702" pitchFamily="82" charset="0"/>
                <a:ea typeface="SimSun" panose="02010600030101010101" pitchFamily="2" charset="-122"/>
                <a:cs typeface="Times New Roman" panose="02020603050405020304" pitchFamily="18" charset="0"/>
              </a:rPr>
              <a:t>Class </a:t>
            </a:r>
            <a:r>
              <a:rPr lang="en-US" sz="2400" b="1" dirty="0" smtClean="0">
                <a:latin typeface="Algerian" panose="04020705040A02060702" pitchFamily="82" charset="0"/>
                <a:ea typeface="SimSun" panose="02010600030101010101" pitchFamily="2" charset="-122"/>
                <a:cs typeface="Times New Roman" panose="02020603050405020304" pitchFamily="18" charset="0"/>
              </a:rPr>
              <a:t>formation </a:t>
            </a:r>
            <a:r>
              <a:rPr lang="en-US" sz="2400" b="1" dirty="0" err="1" smtClean="0"/>
              <a:t>Cont</a:t>
            </a:r>
            <a:r>
              <a:rPr lang="en-US" sz="2400" b="1" dirty="0" smtClean="0"/>
              <a:t>…</a:t>
            </a:r>
            <a:r>
              <a:rPr lang="en-US" sz="2400" b="1" dirty="0" smtClean="0">
                <a:latin typeface="Algerian" panose="04020705040A02060702" pitchFamily="82" charset="0"/>
                <a:ea typeface="SimSun" panose="02010600030101010101" pitchFamily="2" charset="-122"/>
                <a:cs typeface="Times New Roman" panose="02020603050405020304" pitchFamily="18" charset="0"/>
              </a:rPr>
              <a:t> </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1026" name="Picture 2" descr="http://1.bp.blogspot.com/-eLWojP21tPA/T5etP2YuoRI/AAAAAAAACDg/Z6ufxS7yLAs/s1600/marx-y-leni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5379" y="1001911"/>
            <a:ext cx="2994949" cy="1867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190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007" y="751565"/>
            <a:ext cx="11587942" cy="863250"/>
          </a:xfrm>
          <a:prstGeom prst="rect">
            <a:avLst/>
          </a:prstGeom>
        </p:spPr>
        <p:txBody>
          <a:bodyPr wrap="square">
            <a:spAutoFit/>
          </a:bodyPr>
          <a:lstStyle/>
          <a:p>
            <a:pPr algn="just">
              <a:lnSpc>
                <a:spcPct val="107000"/>
              </a:lnSpc>
              <a:spcAft>
                <a:spcPts val="80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A</a:t>
            </a:r>
            <a:r>
              <a:rPr lang="en-US" sz="2400" b="1" dirty="0">
                <a:latin typeface="Times New Roman" panose="02020603050405020304" pitchFamily="18" charset="0"/>
                <a:ea typeface="SimSun" panose="02010600030101010101" pitchFamily="2" charset="-122"/>
                <a:cs typeface="Times New Roman" panose="02020603050405020304" pitchFamily="18" charset="0"/>
              </a:rPr>
              <a:t> </a:t>
            </a:r>
            <a:r>
              <a:rPr lang="en-US" sz="2400" b="1" dirty="0" err="1">
                <a:latin typeface="Times New Roman" panose="02020603050405020304" pitchFamily="18" charset="0"/>
                <a:ea typeface="SimSun" panose="02010600030101010101" pitchFamily="2" charset="-122"/>
                <a:cs typeface="Times New Roman" panose="02020603050405020304" pitchFamily="18" charset="0"/>
              </a:rPr>
              <a:t>Weberian</a:t>
            </a:r>
            <a:r>
              <a:rPr lang="en-US" sz="2400" b="1" dirty="0">
                <a:latin typeface="Times New Roman" panose="02020603050405020304" pitchFamily="18" charset="0"/>
                <a:ea typeface="SimSun" panose="02010600030101010101" pitchFamily="2" charset="-122"/>
                <a:cs typeface="Times New Roman" panose="02020603050405020304" pitchFamily="18" charset="0"/>
              </a:rPr>
              <a:t> </a:t>
            </a:r>
            <a:r>
              <a:rPr lang="en-US" sz="2400" dirty="0">
                <a:latin typeface="Times New Roman" panose="02020603050405020304" pitchFamily="18" charset="0"/>
                <a:ea typeface="SimSun" panose="02010600030101010101" pitchFamily="2" charset="-122"/>
                <a:cs typeface="Times New Roman" panose="02020603050405020304" pitchFamily="18" charset="0"/>
              </a:rPr>
              <a:t>analysis of class is one which sees class as</a:t>
            </a:r>
            <a:r>
              <a:rPr lang="en-US" sz="2400" b="1" dirty="0">
                <a:latin typeface="Times New Roman" panose="02020603050405020304" pitchFamily="18" charset="0"/>
                <a:ea typeface="SimSun" panose="02010600030101010101" pitchFamily="2" charset="-122"/>
                <a:cs typeface="Times New Roman" panose="02020603050405020304" pitchFamily="18" charset="0"/>
              </a:rPr>
              <a:t> "life chances" </a:t>
            </a:r>
            <a:r>
              <a:rPr lang="en-US" sz="2400" dirty="0">
                <a:latin typeface="Times New Roman" panose="02020603050405020304" pitchFamily="18" charset="0"/>
                <a:ea typeface="SimSun" panose="02010600030101010101" pitchFamily="2" charset="-122"/>
                <a:cs typeface="Times New Roman" panose="02020603050405020304" pitchFamily="18" charset="0"/>
              </a:rPr>
              <a:t>determined by economic (market) relations. </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3" name="Rectangle 2"/>
          <p:cNvSpPr/>
          <p:nvPr/>
        </p:nvSpPr>
        <p:spPr>
          <a:xfrm>
            <a:off x="266007" y="1796966"/>
            <a:ext cx="8470669" cy="4524187"/>
          </a:xfrm>
          <a:prstGeom prst="rect">
            <a:avLst/>
          </a:prstGeom>
        </p:spPr>
        <p:txBody>
          <a:bodyPr wrap="square">
            <a:spAutoFit/>
          </a:bodyPr>
          <a:lstStyle/>
          <a:p>
            <a:pPr algn="just">
              <a:lnSpc>
                <a:spcPct val="107000"/>
              </a:lnSpc>
              <a:spcAft>
                <a:spcPts val="800"/>
              </a:spcAft>
            </a:pPr>
            <a:r>
              <a:rPr lang="en-US" sz="2000" b="1" dirty="0">
                <a:latin typeface="Times New Roman" panose="02020603050405020304" pitchFamily="18" charset="0"/>
                <a:ea typeface="SimSun" panose="02010600030101010101" pitchFamily="2" charset="-122"/>
                <a:cs typeface="Times New Roman" panose="02020603050405020304" pitchFamily="18" charset="0"/>
              </a:rPr>
              <a:t>Weber's concept of class </a:t>
            </a:r>
            <a:r>
              <a:rPr lang="en-US" sz="2000" dirty="0">
                <a:latin typeface="Times New Roman" panose="02020603050405020304" pitchFamily="18" charset="0"/>
                <a:ea typeface="SimSun" panose="02010600030101010101" pitchFamily="2" charset="-122"/>
                <a:cs typeface="Times New Roman" panose="02020603050405020304" pitchFamily="18" charset="0"/>
              </a:rPr>
              <a:t>is </a:t>
            </a:r>
            <a:r>
              <a:rPr lang="en-US" sz="2000" dirty="0" smtClean="0">
                <a:latin typeface="Times New Roman" panose="02020603050405020304" pitchFamily="18" charset="0"/>
                <a:ea typeface="SimSun" panose="02010600030101010101" pitchFamily="2" charset="-122"/>
                <a:cs typeface="Times New Roman" panose="02020603050405020304" pitchFamily="18" charset="0"/>
              </a:rPr>
              <a:t>briefly </a:t>
            </a:r>
            <a:r>
              <a:rPr lang="en-US" sz="2000" dirty="0">
                <a:latin typeface="Times New Roman" panose="02020603050405020304" pitchFamily="18" charset="0"/>
                <a:ea typeface="SimSun" panose="02010600030101010101" pitchFamily="2" charset="-122"/>
                <a:cs typeface="Times New Roman" panose="02020603050405020304" pitchFamily="18" charset="0"/>
              </a:rPr>
              <a:t>presented in a section of </a:t>
            </a:r>
            <a:r>
              <a:rPr lang="en-US" sz="2000" b="1" dirty="0">
                <a:latin typeface="Times New Roman" panose="02020603050405020304" pitchFamily="18" charset="0"/>
                <a:ea typeface="SimSun" panose="02010600030101010101" pitchFamily="2" charset="-122"/>
                <a:cs typeface="Times New Roman" panose="02020603050405020304" pitchFamily="18" charset="0"/>
              </a:rPr>
              <a:t>Economy and Society </a:t>
            </a:r>
            <a:r>
              <a:rPr lang="en-US" sz="2000" dirty="0">
                <a:latin typeface="Times New Roman" panose="02020603050405020304" pitchFamily="18" charset="0"/>
                <a:ea typeface="SimSun" panose="02010600030101010101" pitchFamily="2" charset="-122"/>
                <a:cs typeface="Times New Roman" panose="02020603050405020304" pitchFamily="18" charset="0"/>
              </a:rPr>
              <a:t>which outlines the </a:t>
            </a:r>
            <a:r>
              <a:rPr lang="en-US" sz="2000" b="1" dirty="0">
                <a:latin typeface="Times New Roman" panose="02020603050405020304" pitchFamily="18" charset="0"/>
                <a:ea typeface="SimSun" panose="02010600030101010101" pitchFamily="2" charset="-122"/>
                <a:cs typeface="Times New Roman" panose="02020603050405020304" pitchFamily="18" charset="0"/>
              </a:rPr>
              <a:t>differences between class</a:t>
            </a:r>
            <a:r>
              <a:rPr lang="en-US" sz="2000" dirty="0">
                <a:latin typeface="Times New Roman" panose="02020603050405020304" pitchFamily="18" charset="0"/>
                <a:ea typeface="SimSun" panose="02010600030101010101" pitchFamily="2" charset="-122"/>
                <a:cs typeface="Times New Roman" panose="02020603050405020304" pitchFamily="18" charset="0"/>
              </a:rPr>
              <a:t>, </a:t>
            </a:r>
            <a:r>
              <a:rPr lang="en-US" sz="2000" b="1" dirty="0">
                <a:latin typeface="Times New Roman" panose="02020603050405020304" pitchFamily="18" charset="0"/>
                <a:ea typeface="SimSun" panose="02010600030101010101" pitchFamily="2" charset="-122"/>
                <a:cs typeface="Times New Roman" panose="02020603050405020304" pitchFamily="18" charset="0"/>
              </a:rPr>
              <a:t>status and party </a:t>
            </a:r>
            <a:r>
              <a:rPr lang="en-US" sz="2000" dirty="0">
                <a:latin typeface="Times New Roman" panose="02020603050405020304" pitchFamily="18" charset="0"/>
                <a:ea typeface="SimSun" panose="02010600030101010101" pitchFamily="2" charset="-122"/>
                <a:cs typeface="Times New Roman" panose="02020603050405020304" pitchFamily="18" charset="0"/>
              </a:rPr>
              <a:t>(Weber 1978: 9Z7):  </a:t>
            </a:r>
            <a:endParaRPr lang="en-US" sz="2000" dirty="0">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07000"/>
              </a:lnSpc>
              <a:spcBef>
                <a:spcPts val="0"/>
              </a:spcBef>
              <a:spcAft>
                <a:spcPts val="800"/>
              </a:spcAft>
              <a:buFont typeface="Wingdings" panose="05000000000000000000" pitchFamily="2" charset="2"/>
              <a:buChar char=""/>
            </a:pPr>
            <a:r>
              <a:rPr lang="en-US" sz="2000" b="1" dirty="0">
                <a:latin typeface="Times New Roman" panose="02020603050405020304" pitchFamily="18" charset="0"/>
                <a:ea typeface="SimSun" panose="02010600030101010101" pitchFamily="2" charset="-122"/>
                <a:cs typeface="Times New Roman" panose="02020603050405020304" pitchFamily="18" charset="0"/>
              </a:rPr>
              <a:t>In </a:t>
            </a:r>
            <a:r>
              <a:rPr lang="en-US" sz="2000" b="1" dirty="0" smtClean="0">
                <a:latin typeface="Times New Roman" panose="02020603050405020304" pitchFamily="18" charset="0"/>
                <a:ea typeface="SimSun" panose="02010600030101010101" pitchFamily="2" charset="-122"/>
                <a:cs typeface="Times New Roman" panose="02020603050405020304" pitchFamily="18" charset="0"/>
              </a:rPr>
              <a:t>terminology</a:t>
            </a:r>
            <a:r>
              <a:rPr lang="en-US" sz="2000" b="1" dirty="0">
                <a:latin typeface="Times New Roman" panose="02020603050405020304" pitchFamily="18" charset="0"/>
                <a:ea typeface="SimSun" panose="02010600030101010101" pitchFamily="2" charset="-122"/>
                <a:cs typeface="Times New Roman" panose="02020603050405020304" pitchFamily="18" charset="0"/>
              </a:rPr>
              <a:t>,</a:t>
            </a:r>
            <a:r>
              <a:rPr lang="en-US" sz="2000" b="1" dirty="0">
                <a:latin typeface="Algerian" panose="04020705040A02060702" pitchFamily="82" charset="0"/>
                <a:ea typeface="SimSun" panose="02010600030101010101" pitchFamily="2" charset="-122"/>
                <a:cs typeface="Times New Roman" panose="02020603050405020304" pitchFamily="18" charset="0"/>
              </a:rPr>
              <a:t> "classes" </a:t>
            </a:r>
            <a:r>
              <a:rPr lang="en-US" sz="2000" b="1" dirty="0">
                <a:latin typeface="Times New Roman" panose="02020603050405020304" pitchFamily="18" charset="0"/>
                <a:ea typeface="SimSun" panose="02010600030101010101" pitchFamily="2" charset="-122"/>
                <a:cs typeface="Times New Roman" panose="02020603050405020304" pitchFamily="18" charset="0"/>
              </a:rPr>
              <a:t>are not Communities;</a:t>
            </a:r>
            <a:r>
              <a:rPr lang="en-US" sz="2000" dirty="0">
                <a:latin typeface="Times New Roman" panose="02020603050405020304" pitchFamily="18" charset="0"/>
                <a:ea typeface="SimSun" panose="02010600030101010101" pitchFamily="2" charset="-122"/>
                <a:cs typeface="Times New Roman" panose="02020603050405020304" pitchFamily="18" charset="0"/>
              </a:rPr>
              <a:t> </a:t>
            </a:r>
            <a:r>
              <a:rPr lang="en-US" dirty="0">
                <a:latin typeface="Times New Roman" panose="02020603050405020304" pitchFamily="18" charset="0"/>
                <a:ea typeface="SimSun" panose="02010600030101010101" pitchFamily="2" charset="-122"/>
                <a:cs typeface="Times New Roman" panose="02020603050405020304" pitchFamily="18" charset="0"/>
              </a:rPr>
              <a:t>they merely represent possible, and frequent, bases for social action</a:t>
            </a:r>
            <a:r>
              <a:rPr lang="en-US" dirty="0" smtClean="0">
                <a:latin typeface="Times New Roman" panose="02020603050405020304" pitchFamily="18" charset="0"/>
                <a:ea typeface="SimSun" panose="02010600030101010101" pitchFamily="2" charset="-122"/>
                <a:cs typeface="Times New Roman" panose="02020603050405020304" pitchFamily="18" charset="0"/>
              </a:rPr>
              <a:t>.</a:t>
            </a:r>
          </a:p>
          <a:p>
            <a:pPr marR="0" lvl="0" algn="just">
              <a:lnSpc>
                <a:spcPct val="107000"/>
              </a:lnSpc>
              <a:spcBef>
                <a:spcPts val="0"/>
              </a:spcBef>
              <a:spcAft>
                <a:spcPts val="800"/>
              </a:spcAft>
            </a:pPr>
            <a:r>
              <a:rPr lang="en-US" sz="2000" b="1" dirty="0" smtClean="0">
                <a:latin typeface="Times New Roman" panose="02020603050405020304" pitchFamily="18" charset="0"/>
                <a:ea typeface="SimSun" panose="02010600030101010101" pitchFamily="2" charset="-122"/>
                <a:cs typeface="Times New Roman" panose="02020603050405020304" pitchFamily="18" charset="0"/>
              </a:rPr>
              <a:t>We </a:t>
            </a:r>
            <a:r>
              <a:rPr lang="en-US" sz="2000" b="1" dirty="0">
                <a:latin typeface="Times New Roman" panose="02020603050405020304" pitchFamily="18" charset="0"/>
                <a:ea typeface="SimSun" panose="02010600030101010101" pitchFamily="2" charset="-122"/>
                <a:cs typeface="Times New Roman" panose="02020603050405020304" pitchFamily="18" charset="0"/>
              </a:rPr>
              <a:t>may speak of a 'class' </a:t>
            </a:r>
            <a:r>
              <a:rPr lang="en-US" sz="2000" b="1" dirty="0" smtClean="0">
                <a:latin typeface="Times New Roman" panose="02020603050405020304" pitchFamily="18" charset="0"/>
                <a:ea typeface="SimSun" panose="02010600030101010101" pitchFamily="2" charset="-122"/>
                <a:cs typeface="Times New Roman" panose="02020603050405020304" pitchFamily="18" charset="0"/>
              </a:rPr>
              <a:t>when; </a:t>
            </a:r>
            <a:endParaRPr lang="en-US" sz="1600" b="1" dirty="0">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US" sz="2000" b="1" dirty="0">
                <a:latin typeface="Times New Roman" panose="02020603050405020304" pitchFamily="18" charset="0"/>
                <a:ea typeface="SimSun" panose="02010600030101010101" pitchFamily="2" charset="-122"/>
                <a:cs typeface="Times New Roman" panose="02020603050405020304" pitchFamily="18" charset="0"/>
              </a:rPr>
              <a:t>(1) </a:t>
            </a:r>
            <a:r>
              <a:rPr lang="en-US" sz="2000" dirty="0">
                <a:latin typeface="Times New Roman" panose="02020603050405020304" pitchFamily="18" charset="0"/>
                <a:ea typeface="SimSun" panose="02010600030101010101" pitchFamily="2" charset="-122"/>
                <a:cs typeface="Times New Roman" panose="02020603050405020304" pitchFamily="18" charset="0"/>
              </a:rPr>
              <a:t>A </a:t>
            </a:r>
            <a:r>
              <a:rPr lang="en-US" sz="2000" b="1" dirty="0">
                <a:latin typeface="Times New Roman" panose="02020603050405020304" pitchFamily="18" charset="0"/>
                <a:ea typeface="SimSun" panose="02010600030101010101" pitchFamily="2" charset="-122"/>
                <a:cs typeface="Times New Roman" panose="02020603050405020304" pitchFamily="18" charset="0"/>
              </a:rPr>
              <a:t>number of people </a:t>
            </a:r>
            <a:r>
              <a:rPr lang="en-US" sz="2000" dirty="0">
                <a:latin typeface="Times New Roman" panose="02020603050405020304" pitchFamily="18" charset="0"/>
                <a:ea typeface="SimSun" panose="02010600030101010101" pitchFamily="2" charset="-122"/>
                <a:cs typeface="Times New Roman" panose="02020603050405020304" pitchFamily="18" charset="0"/>
              </a:rPr>
              <a:t>have in </a:t>
            </a:r>
            <a:r>
              <a:rPr lang="en-US" sz="2000" b="1" dirty="0">
                <a:latin typeface="Times New Roman" panose="02020603050405020304" pitchFamily="18" charset="0"/>
                <a:ea typeface="SimSun" panose="02010600030101010101" pitchFamily="2" charset="-122"/>
                <a:cs typeface="Times New Roman" panose="02020603050405020304" pitchFamily="18" charset="0"/>
              </a:rPr>
              <a:t>common a specific causal component </a:t>
            </a:r>
            <a:r>
              <a:rPr lang="en-US" sz="2000" dirty="0">
                <a:latin typeface="Times New Roman" panose="02020603050405020304" pitchFamily="18" charset="0"/>
                <a:ea typeface="SimSun" panose="02010600030101010101" pitchFamily="2" charset="-122"/>
                <a:cs typeface="Times New Roman" panose="02020603050405020304" pitchFamily="18" charset="0"/>
              </a:rPr>
              <a:t>of their </a:t>
            </a:r>
            <a:r>
              <a:rPr lang="en-US" sz="2000" b="1" dirty="0">
                <a:latin typeface="Times New Roman" panose="02020603050405020304" pitchFamily="18" charset="0"/>
                <a:ea typeface="SimSun" panose="02010600030101010101" pitchFamily="2" charset="-122"/>
                <a:cs typeface="Times New Roman" panose="02020603050405020304" pitchFamily="18" charset="0"/>
              </a:rPr>
              <a:t>life chances</a:t>
            </a:r>
            <a:r>
              <a:rPr lang="en-US" sz="2000" dirty="0">
                <a:latin typeface="Times New Roman" panose="02020603050405020304" pitchFamily="18" charset="0"/>
                <a:ea typeface="SimSun" panose="02010600030101010101" pitchFamily="2" charset="-122"/>
                <a:cs typeface="Times New Roman" panose="02020603050405020304" pitchFamily="18" charset="0"/>
              </a:rPr>
              <a:t>, insofar as. </a:t>
            </a:r>
            <a:endParaRPr lang="en-US" sz="1600" dirty="0">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US" sz="2000" b="1" dirty="0">
                <a:latin typeface="Times New Roman" panose="02020603050405020304" pitchFamily="18" charset="0"/>
                <a:ea typeface="SimSun" panose="02010600030101010101" pitchFamily="2" charset="-122"/>
                <a:cs typeface="Times New Roman" panose="02020603050405020304" pitchFamily="18" charset="0"/>
              </a:rPr>
              <a:t>(2) </a:t>
            </a:r>
            <a:r>
              <a:rPr lang="en-US" sz="2000" dirty="0">
                <a:latin typeface="Times New Roman" panose="02020603050405020304" pitchFamily="18" charset="0"/>
                <a:ea typeface="SimSun" panose="02010600030101010101" pitchFamily="2" charset="-122"/>
                <a:cs typeface="Times New Roman" panose="02020603050405020304" pitchFamily="18" charset="0"/>
              </a:rPr>
              <a:t>This </a:t>
            </a:r>
            <a:r>
              <a:rPr lang="en-US" sz="2000" b="1" dirty="0">
                <a:latin typeface="Times New Roman" panose="02020603050405020304" pitchFamily="18" charset="0"/>
                <a:ea typeface="SimSun" panose="02010600030101010101" pitchFamily="2" charset="-122"/>
                <a:cs typeface="Times New Roman" panose="02020603050405020304" pitchFamily="18" charset="0"/>
              </a:rPr>
              <a:t>component is represented </a:t>
            </a:r>
            <a:r>
              <a:rPr lang="en-US" sz="2000" dirty="0">
                <a:latin typeface="Times New Roman" panose="02020603050405020304" pitchFamily="18" charset="0"/>
                <a:ea typeface="SimSun" panose="02010600030101010101" pitchFamily="2" charset="-122"/>
                <a:cs typeface="Times New Roman" panose="02020603050405020304" pitchFamily="18" charset="0"/>
              </a:rPr>
              <a:t>exclusively by </a:t>
            </a:r>
            <a:r>
              <a:rPr lang="en-US" sz="2000" b="1" dirty="0">
                <a:latin typeface="Times New Roman" panose="02020603050405020304" pitchFamily="18" charset="0"/>
                <a:ea typeface="SimSun" panose="02010600030101010101" pitchFamily="2" charset="-122"/>
                <a:cs typeface="Times New Roman" panose="02020603050405020304" pitchFamily="18" charset="0"/>
              </a:rPr>
              <a:t>economic interests </a:t>
            </a:r>
            <a:r>
              <a:rPr lang="en-US" sz="2000" dirty="0">
                <a:latin typeface="Times New Roman" panose="02020603050405020304" pitchFamily="18" charset="0"/>
                <a:ea typeface="SimSun" panose="02010600030101010101" pitchFamily="2" charset="-122"/>
                <a:cs typeface="Times New Roman" panose="02020603050405020304" pitchFamily="18" charset="0"/>
              </a:rPr>
              <a:t>in the </a:t>
            </a:r>
            <a:r>
              <a:rPr lang="en-US" sz="2000" b="1" dirty="0">
                <a:latin typeface="Times New Roman" panose="02020603050405020304" pitchFamily="18" charset="0"/>
                <a:ea typeface="SimSun" panose="02010600030101010101" pitchFamily="2" charset="-122"/>
                <a:cs typeface="Times New Roman" panose="02020603050405020304" pitchFamily="18" charset="0"/>
              </a:rPr>
              <a:t>possession of goods </a:t>
            </a:r>
            <a:r>
              <a:rPr lang="en-US" sz="2000" dirty="0">
                <a:latin typeface="Times New Roman" panose="02020603050405020304" pitchFamily="18" charset="0"/>
                <a:ea typeface="SimSun" panose="02010600030101010101" pitchFamily="2" charset="-122"/>
                <a:cs typeface="Times New Roman" panose="02020603050405020304" pitchFamily="18" charset="0"/>
              </a:rPr>
              <a:t>and </a:t>
            </a:r>
            <a:r>
              <a:rPr lang="en-US" sz="2000" b="1" dirty="0">
                <a:latin typeface="Times New Roman" panose="02020603050405020304" pitchFamily="18" charset="0"/>
                <a:ea typeface="SimSun" panose="02010600030101010101" pitchFamily="2" charset="-122"/>
                <a:cs typeface="Times New Roman" panose="02020603050405020304" pitchFamily="18" charset="0"/>
              </a:rPr>
              <a:t>opportunities for income</a:t>
            </a:r>
            <a:r>
              <a:rPr lang="en-US" sz="2000" dirty="0">
                <a:latin typeface="Times New Roman" panose="02020603050405020304" pitchFamily="18" charset="0"/>
                <a:ea typeface="SimSun" panose="02010600030101010101" pitchFamily="2" charset="-122"/>
                <a:cs typeface="Times New Roman" panose="02020603050405020304" pitchFamily="18" charset="0"/>
              </a:rPr>
              <a:t>, and </a:t>
            </a:r>
            <a:endParaRPr lang="en-US" sz="1600" dirty="0">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US" sz="2000" dirty="0">
                <a:latin typeface="Times New Roman" panose="02020603050405020304" pitchFamily="18" charset="0"/>
                <a:ea typeface="SimSun" panose="02010600030101010101" pitchFamily="2" charset="-122"/>
                <a:cs typeface="Times New Roman" panose="02020603050405020304" pitchFamily="18" charset="0"/>
              </a:rPr>
              <a:t>(3) Is </a:t>
            </a:r>
            <a:r>
              <a:rPr lang="en-US" sz="2000" b="1" dirty="0">
                <a:latin typeface="Times New Roman" panose="02020603050405020304" pitchFamily="18" charset="0"/>
                <a:ea typeface="SimSun" panose="02010600030101010101" pitchFamily="2" charset="-122"/>
                <a:cs typeface="Times New Roman" panose="02020603050405020304" pitchFamily="18" charset="0"/>
              </a:rPr>
              <a:t>represented under the conditions </a:t>
            </a:r>
            <a:r>
              <a:rPr lang="en-US" sz="2000" dirty="0">
                <a:latin typeface="Times New Roman" panose="02020603050405020304" pitchFamily="18" charset="0"/>
                <a:ea typeface="SimSun" panose="02010600030101010101" pitchFamily="2" charset="-122"/>
                <a:cs typeface="Times New Roman" panose="02020603050405020304" pitchFamily="18" charset="0"/>
              </a:rPr>
              <a:t>of the</a:t>
            </a:r>
            <a:r>
              <a:rPr lang="en-US" sz="2000" b="1" dirty="0">
                <a:latin typeface="Times New Roman" panose="02020603050405020304" pitchFamily="18" charset="0"/>
                <a:ea typeface="SimSun" panose="02010600030101010101" pitchFamily="2" charset="-122"/>
                <a:cs typeface="Times New Roman" panose="02020603050405020304" pitchFamily="18" charset="0"/>
              </a:rPr>
              <a:t> commodity </a:t>
            </a:r>
            <a:r>
              <a:rPr lang="en-US" sz="2000" dirty="0">
                <a:latin typeface="Times New Roman" panose="02020603050405020304" pitchFamily="18" charset="0"/>
                <a:ea typeface="SimSun" panose="02010600030101010101" pitchFamily="2" charset="-122"/>
                <a:cs typeface="Times New Roman" panose="02020603050405020304" pitchFamily="18" charset="0"/>
              </a:rPr>
              <a:t>or </a:t>
            </a:r>
            <a:r>
              <a:rPr lang="en-US" sz="2000" b="1" dirty="0">
                <a:latin typeface="Times New Roman" panose="02020603050405020304" pitchFamily="18" charset="0"/>
                <a:ea typeface="SimSun" panose="02010600030101010101" pitchFamily="2" charset="-122"/>
                <a:cs typeface="Times New Roman" panose="02020603050405020304" pitchFamily="18" charset="0"/>
              </a:rPr>
              <a:t>labor markets</a:t>
            </a:r>
            <a:r>
              <a:rPr lang="en-US" sz="2000" dirty="0">
                <a:latin typeface="Times New Roman" panose="02020603050405020304" pitchFamily="18" charset="0"/>
                <a:ea typeface="SimSun" panose="02010600030101010101" pitchFamily="2" charset="-122"/>
                <a:cs typeface="Times New Roman" panose="02020603050405020304" pitchFamily="18" charset="0"/>
              </a:rPr>
              <a:t>. This is </a:t>
            </a:r>
            <a:r>
              <a:rPr lang="en-US" sz="2000" b="1" dirty="0">
                <a:latin typeface="Times New Roman" panose="02020603050405020304" pitchFamily="18" charset="0"/>
                <a:ea typeface="SimSun" panose="02010600030101010101" pitchFamily="2" charset="-122"/>
                <a:cs typeface="Times New Roman" panose="02020603050405020304" pitchFamily="18" charset="0"/>
              </a:rPr>
              <a:t>"class situation".</a:t>
            </a:r>
            <a:endParaRPr lang="en-US" sz="1600" b="1"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4" name="Rectangle 3"/>
          <p:cNvSpPr/>
          <p:nvPr/>
        </p:nvSpPr>
        <p:spPr>
          <a:xfrm>
            <a:off x="3562820" y="100754"/>
            <a:ext cx="4916731" cy="619272"/>
          </a:xfrm>
          <a:prstGeom prst="rect">
            <a:avLst/>
          </a:prstGeom>
        </p:spPr>
        <p:txBody>
          <a:bodyPr wrap="none">
            <a:spAutoFit/>
          </a:bodyPr>
          <a:lstStyle/>
          <a:p>
            <a:pPr marR="0" lvl="0" algn="just">
              <a:lnSpc>
                <a:spcPct val="107000"/>
              </a:lnSpc>
              <a:spcBef>
                <a:spcPts val="0"/>
              </a:spcBef>
              <a:spcAft>
                <a:spcPts val="800"/>
              </a:spcAft>
            </a:pPr>
            <a:r>
              <a:rPr lang="en-US" sz="3200" b="1" dirty="0">
                <a:latin typeface="Algerian" panose="04020705040A02060702" pitchFamily="82" charset="0"/>
                <a:ea typeface="SimSun" panose="02010600030101010101" pitchFamily="2" charset="-122"/>
                <a:cs typeface="Times New Roman" panose="02020603050405020304" pitchFamily="18" charset="0"/>
              </a:rPr>
              <a:t>Class </a:t>
            </a:r>
            <a:r>
              <a:rPr lang="en-US" sz="3200" b="1" dirty="0" smtClean="0">
                <a:latin typeface="Algerian" panose="04020705040A02060702" pitchFamily="82" charset="0"/>
                <a:ea typeface="SimSun" panose="02010600030101010101" pitchFamily="2" charset="-122"/>
                <a:cs typeface="Times New Roman" panose="02020603050405020304" pitchFamily="18" charset="0"/>
              </a:rPr>
              <a:t>formation </a:t>
            </a:r>
            <a:r>
              <a:rPr lang="en-US" sz="3200" b="1" dirty="0" smtClean="0">
                <a:latin typeface="Times New Roman" panose="02020603050405020304" pitchFamily="18" charset="0"/>
                <a:ea typeface="SimSun" panose="02010600030101010101" pitchFamily="2" charset="-122"/>
                <a:cs typeface="Times New Roman" panose="02020603050405020304" pitchFamily="18" charset="0"/>
              </a:rPr>
              <a:t>Cont</a:t>
            </a:r>
            <a:r>
              <a:rPr lang="en-US" sz="3200" b="1" dirty="0" smtClean="0">
                <a:latin typeface="Algerian" panose="04020705040A02060702" pitchFamily="82" charset="0"/>
                <a:ea typeface="SimSun" panose="02010600030101010101" pitchFamily="2" charset="-122"/>
                <a:cs typeface="Times New Roman" panose="02020603050405020304" pitchFamily="18" charset="0"/>
              </a:rPr>
              <a:t>. </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2050" name="Picture 2" descr="Image courtesy of thoughtco.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5866" y="1288907"/>
            <a:ext cx="2918083" cy="291808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734203" y="4143185"/>
            <a:ext cx="1945179" cy="400110"/>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Max Weber</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5336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51647"/>
            <a:ext cx="11870575" cy="882678"/>
          </a:xfrm>
          <a:prstGeom prst="rect">
            <a:avLst/>
          </a:prstGeom>
        </p:spPr>
        <p:txBody>
          <a:bodyPr wrap="square">
            <a:spAutoFit/>
          </a:bodyPr>
          <a:lstStyle/>
          <a:p>
            <a:pPr marL="342900" marR="0" lvl="0" indent="-342900" algn="just">
              <a:lnSpc>
                <a:spcPct val="107000"/>
              </a:lnSpc>
              <a:spcBef>
                <a:spcPts val="0"/>
              </a:spcBef>
              <a:spcAft>
                <a:spcPts val="800"/>
              </a:spcAft>
              <a:buFont typeface="Wingdings" panose="05000000000000000000" pitchFamily="2" charset="2"/>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In this </a:t>
            </a:r>
            <a:r>
              <a:rPr lang="en-US" sz="2400" b="1" dirty="0">
                <a:latin typeface="Times New Roman" panose="02020603050405020304" pitchFamily="18" charset="0"/>
                <a:ea typeface="SimSun" panose="02010600030101010101" pitchFamily="2" charset="-122"/>
                <a:cs typeface="Times New Roman" panose="02020603050405020304" pitchFamily="18" charset="0"/>
              </a:rPr>
              <a:t>short passage</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b="1" dirty="0">
                <a:latin typeface="Times New Roman" panose="02020603050405020304" pitchFamily="18" charset="0"/>
                <a:ea typeface="SimSun" panose="02010600030101010101" pitchFamily="2" charset="-122"/>
                <a:cs typeface="Times New Roman" panose="02020603050405020304" pitchFamily="18" charset="0"/>
              </a:rPr>
              <a:t>Weber</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b="1" dirty="0">
                <a:latin typeface="Times New Roman" panose="02020603050405020304" pitchFamily="18" charset="0"/>
                <a:ea typeface="SimSun" panose="02010600030101010101" pitchFamily="2" charset="-122"/>
                <a:cs typeface="Times New Roman" panose="02020603050405020304" pitchFamily="18" charset="0"/>
              </a:rPr>
              <a:t>emphasizes that classes</a:t>
            </a:r>
            <a:r>
              <a:rPr lang="en-US" sz="2400" dirty="0">
                <a:latin typeface="Times New Roman" panose="02020603050405020304" pitchFamily="18" charset="0"/>
                <a:ea typeface="SimSun" panose="02010600030101010101" pitchFamily="2" charset="-122"/>
                <a:cs typeface="Times New Roman" panose="02020603050405020304" pitchFamily="18" charset="0"/>
              </a:rPr>
              <a:t> are above all determined </a:t>
            </a:r>
            <a:r>
              <a:rPr lang="en-US" sz="2400" b="1" dirty="0">
                <a:latin typeface="Times New Roman" panose="02020603050405020304" pitchFamily="18" charset="0"/>
                <a:ea typeface="SimSun" panose="02010600030101010101" pitchFamily="2" charset="-122"/>
                <a:cs typeface="Times New Roman" panose="02020603050405020304" pitchFamily="18" charset="0"/>
              </a:rPr>
              <a:t>by economic conditions </a:t>
            </a:r>
            <a:r>
              <a:rPr lang="en-US" sz="2400" dirty="0">
                <a:latin typeface="Times New Roman" panose="02020603050405020304" pitchFamily="18" charset="0"/>
                <a:ea typeface="SimSun" panose="02010600030101010101" pitchFamily="2" charset="-122"/>
                <a:cs typeface="Times New Roman" panose="02020603050405020304" pitchFamily="18" charset="0"/>
              </a:rPr>
              <a:t>and </a:t>
            </a:r>
            <a:r>
              <a:rPr lang="en-US" sz="2400" b="1" dirty="0">
                <a:latin typeface="Times New Roman" panose="02020603050405020304" pitchFamily="18" charset="0"/>
                <a:ea typeface="SimSun" panose="02010600030101010101" pitchFamily="2" charset="-122"/>
                <a:cs typeface="Times New Roman" panose="02020603050405020304" pitchFamily="18" charset="0"/>
              </a:rPr>
              <a:t>market interaction</a:t>
            </a:r>
            <a:r>
              <a:rPr lang="en-US" b="1" dirty="0">
                <a:latin typeface="Times New Roman" panose="02020603050405020304" pitchFamily="18" charset="0"/>
                <a:ea typeface="SimSun" panose="02010600030101010101" pitchFamily="2" charset="-122"/>
                <a:cs typeface="Times New Roman" panose="02020603050405020304" pitchFamily="18" charset="0"/>
              </a:rPr>
              <a:t>.</a:t>
            </a:r>
            <a:endParaRPr lang="en-US" sz="1400" b="1"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3" name="Rectangle 2"/>
          <p:cNvSpPr/>
          <p:nvPr/>
        </p:nvSpPr>
        <p:spPr>
          <a:xfrm>
            <a:off x="459972" y="4457003"/>
            <a:ext cx="11307078" cy="1804853"/>
          </a:xfrm>
          <a:prstGeom prst="rect">
            <a:avLst/>
          </a:prstGeom>
        </p:spPr>
        <p:txBody>
          <a:bodyPr wrap="square">
            <a:spAutoFit/>
          </a:bodyPr>
          <a:lstStyle/>
          <a:p>
            <a:pPr marL="342900" marR="0" lvl="0" indent="-342900" algn="just">
              <a:lnSpc>
                <a:spcPct val="107000"/>
              </a:lnSpc>
              <a:spcBef>
                <a:spcPts val="0"/>
              </a:spcBef>
              <a:spcAft>
                <a:spcPts val="0"/>
              </a:spcAft>
              <a:buFont typeface="Wingdings" panose="05000000000000000000" pitchFamily="2" charset="2"/>
              <a:buChar char=""/>
            </a:pPr>
            <a:r>
              <a:rPr lang="en-US" sz="2600" b="1" dirty="0" smtClean="0">
                <a:latin typeface="Times New Roman" panose="02020603050405020304" pitchFamily="18" charset="0"/>
                <a:ea typeface="SimSun" panose="02010600030101010101" pitchFamily="2" charset="-122"/>
                <a:cs typeface="Times New Roman" panose="02020603050405020304" pitchFamily="18" charset="0"/>
              </a:rPr>
              <a:t>Marx </a:t>
            </a:r>
            <a:r>
              <a:rPr lang="en-US" sz="2600" b="1" dirty="0">
                <a:latin typeface="Times New Roman" panose="02020603050405020304" pitchFamily="18" charset="0"/>
                <a:ea typeface="SimSun" panose="02010600030101010101" pitchFamily="2" charset="-122"/>
                <a:cs typeface="Times New Roman" panose="02020603050405020304" pitchFamily="18" charset="0"/>
              </a:rPr>
              <a:t>and Weber</a:t>
            </a:r>
            <a:r>
              <a:rPr lang="en-US" sz="2600" dirty="0">
                <a:latin typeface="Times New Roman" panose="02020603050405020304" pitchFamily="18" charset="0"/>
                <a:ea typeface="SimSun" panose="02010600030101010101" pitchFamily="2" charset="-122"/>
                <a:cs typeface="Times New Roman" panose="02020603050405020304" pitchFamily="18" charset="0"/>
              </a:rPr>
              <a:t> both coincide in their </a:t>
            </a:r>
            <a:r>
              <a:rPr lang="en-US" sz="2600" b="1" dirty="0" smtClean="0">
                <a:latin typeface="Times New Roman" panose="02020603050405020304" pitchFamily="18" charset="0"/>
                <a:ea typeface="SimSun" panose="02010600030101010101" pitchFamily="2" charset="-122"/>
                <a:cs typeface="Times New Roman" panose="02020603050405020304" pitchFamily="18" charset="0"/>
              </a:rPr>
              <a:t>understanding that the ownership of economic assets</a:t>
            </a:r>
            <a:r>
              <a:rPr lang="en-US" sz="2600" dirty="0" smtClean="0">
                <a:latin typeface="Times New Roman" panose="02020603050405020304" pitchFamily="18" charset="0"/>
                <a:ea typeface="SimSun" panose="02010600030101010101" pitchFamily="2" charset="-122"/>
                <a:cs typeface="Times New Roman" panose="02020603050405020304" pitchFamily="18" charset="0"/>
              </a:rPr>
              <a:t> used </a:t>
            </a:r>
            <a:r>
              <a:rPr lang="en-US" sz="2600" dirty="0">
                <a:latin typeface="Times New Roman" panose="02020603050405020304" pitchFamily="18" charset="0"/>
                <a:ea typeface="SimSun" panose="02010600030101010101" pitchFamily="2" charset="-122"/>
                <a:cs typeface="Times New Roman" panose="02020603050405020304" pitchFamily="18" charset="0"/>
              </a:rPr>
              <a:t>in </a:t>
            </a:r>
            <a:r>
              <a:rPr lang="en-US" sz="2600" b="1" dirty="0">
                <a:latin typeface="Times New Roman" panose="02020603050405020304" pitchFamily="18" charset="0"/>
                <a:ea typeface="SimSun" panose="02010600030101010101" pitchFamily="2" charset="-122"/>
                <a:cs typeface="Times New Roman" panose="02020603050405020304" pitchFamily="18" charset="0"/>
              </a:rPr>
              <a:t>market exchanges </a:t>
            </a:r>
            <a:r>
              <a:rPr lang="en-US" sz="2600" dirty="0">
                <a:latin typeface="Times New Roman" panose="02020603050405020304" pitchFamily="18" charset="0"/>
                <a:ea typeface="SimSun" panose="02010600030101010101" pitchFamily="2" charset="-122"/>
                <a:cs typeface="Times New Roman" panose="02020603050405020304" pitchFamily="18" charset="0"/>
              </a:rPr>
              <a:t>affects </a:t>
            </a:r>
            <a:r>
              <a:rPr lang="en-US" sz="2600" b="1" dirty="0">
                <a:latin typeface="Times New Roman" panose="02020603050405020304" pitchFamily="18" charset="0"/>
                <a:ea typeface="SimSun" panose="02010600030101010101" pitchFamily="2" charset="-122"/>
                <a:cs typeface="Times New Roman" panose="02020603050405020304" pitchFamily="18" charset="0"/>
              </a:rPr>
              <a:t>"life chances</a:t>
            </a:r>
            <a:r>
              <a:rPr lang="en-US" sz="2600" b="1" dirty="0" smtClean="0">
                <a:latin typeface="Times New Roman" panose="02020603050405020304" pitchFamily="18" charset="0"/>
                <a:ea typeface="SimSun" panose="02010600030101010101" pitchFamily="2" charset="-122"/>
                <a:cs typeface="Times New Roman" panose="02020603050405020304" pitchFamily="18" charset="0"/>
              </a:rPr>
              <a:t>".</a:t>
            </a:r>
            <a:endParaRPr lang="en-US" sz="2600" dirty="0">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07000"/>
              </a:lnSpc>
              <a:spcBef>
                <a:spcPts val="0"/>
              </a:spcBef>
              <a:spcAft>
                <a:spcPts val="800"/>
              </a:spcAft>
              <a:buFont typeface="Wingdings" panose="05000000000000000000" pitchFamily="2" charset="2"/>
              <a:buChar char=""/>
            </a:pPr>
            <a:r>
              <a:rPr lang="en-US" sz="2600" b="1" dirty="0">
                <a:latin typeface="Times New Roman" panose="02020603050405020304" pitchFamily="18" charset="0"/>
                <a:ea typeface="SimSun" panose="02010600030101010101" pitchFamily="2" charset="-122"/>
                <a:cs typeface="Times New Roman" panose="02020603050405020304" pitchFamily="18" charset="0"/>
              </a:rPr>
              <a:t>For Marx, </a:t>
            </a:r>
            <a:r>
              <a:rPr lang="en-US" sz="2600" dirty="0">
                <a:latin typeface="Times New Roman" panose="02020603050405020304" pitchFamily="18" charset="0"/>
                <a:ea typeface="SimSun" panose="02010600030101010101" pitchFamily="2" charset="-122"/>
                <a:cs typeface="Times New Roman" panose="02020603050405020304" pitchFamily="18" charset="0"/>
              </a:rPr>
              <a:t>though </a:t>
            </a:r>
            <a:r>
              <a:rPr lang="en-US" sz="2600" b="1" dirty="0">
                <a:latin typeface="Times New Roman" panose="02020603050405020304" pitchFamily="18" charset="0"/>
                <a:ea typeface="SimSun" panose="02010600030101010101" pitchFamily="2" charset="-122"/>
                <a:cs typeface="Times New Roman" panose="02020603050405020304" pitchFamily="18" charset="0"/>
              </a:rPr>
              <a:t>unequal access </a:t>
            </a:r>
            <a:r>
              <a:rPr lang="en-US" sz="2600" dirty="0">
                <a:latin typeface="Times New Roman" panose="02020603050405020304" pitchFamily="18" charset="0"/>
                <a:ea typeface="SimSun" panose="02010600030101010101" pitchFamily="2" charset="-122"/>
                <a:cs typeface="Times New Roman" panose="02020603050405020304" pitchFamily="18" charset="0"/>
              </a:rPr>
              <a:t>to </a:t>
            </a:r>
            <a:r>
              <a:rPr lang="en-US" sz="2600" b="1" dirty="0">
                <a:latin typeface="Times New Roman" panose="02020603050405020304" pitchFamily="18" charset="0"/>
                <a:ea typeface="SimSun" panose="02010600030101010101" pitchFamily="2" charset="-122"/>
                <a:cs typeface="Times New Roman" panose="02020603050405020304" pitchFamily="18" charset="0"/>
              </a:rPr>
              <a:t>economic resources leads </a:t>
            </a:r>
            <a:r>
              <a:rPr lang="en-US" sz="2600" dirty="0">
                <a:latin typeface="Times New Roman" panose="02020603050405020304" pitchFamily="18" charset="0"/>
                <a:ea typeface="SimSun" panose="02010600030101010101" pitchFamily="2" charset="-122"/>
                <a:cs typeface="Times New Roman" panose="02020603050405020304" pitchFamily="18" charset="0"/>
              </a:rPr>
              <a:t>not only to differing </a:t>
            </a:r>
            <a:r>
              <a:rPr lang="en-US" sz="2600" b="1" dirty="0">
                <a:latin typeface="Times New Roman" panose="02020603050405020304" pitchFamily="18" charset="0"/>
                <a:ea typeface="SimSun" panose="02010600030101010101" pitchFamily="2" charset="-122"/>
                <a:cs typeface="Times New Roman" panose="02020603050405020304" pitchFamily="18" charset="0"/>
              </a:rPr>
              <a:t>"life chances",</a:t>
            </a:r>
            <a:r>
              <a:rPr lang="en-US" sz="2600" dirty="0">
                <a:latin typeface="Times New Roman" panose="02020603050405020304" pitchFamily="18" charset="0"/>
                <a:ea typeface="SimSun" panose="02010600030101010101" pitchFamily="2" charset="-122"/>
                <a:cs typeface="Times New Roman" panose="02020603050405020304" pitchFamily="18" charset="0"/>
              </a:rPr>
              <a:t> but also to the </a:t>
            </a:r>
            <a:r>
              <a:rPr lang="en-US" sz="2600" b="1" dirty="0">
                <a:latin typeface="Times New Roman" panose="02020603050405020304" pitchFamily="18" charset="0"/>
                <a:ea typeface="SimSun" panose="02010600030101010101" pitchFamily="2" charset="-122"/>
                <a:cs typeface="Times New Roman" panose="02020603050405020304" pitchFamily="18" charset="0"/>
              </a:rPr>
              <a:t>exploitation</a:t>
            </a:r>
            <a:r>
              <a:rPr lang="en-US" sz="2600" dirty="0">
                <a:latin typeface="Times New Roman" panose="02020603050405020304" pitchFamily="18" charset="0"/>
                <a:ea typeface="SimSun" panose="02010600030101010101" pitchFamily="2" charset="-122"/>
                <a:cs typeface="Times New Roman" panose="02020603050405020304" pitchFamily="18" charset="0"/>
              </a:rPr>
              <a:t> of </a:t>
            </a:r>
            <a:r>
              <a:rPr lang="en-US" sz="2600" b="1" dirty="0">
                <a:latin typeface="Times New Roman" panose="02020603050405020304" pitchFamily="18" charset="0"/>
                <a:ea typeface="SimSun" panose="02010600030101010101" pitchFamily="2" charset="-122"/>
                <a:cs typeface="Times New Roman" panose="02020603050405020304" pitchFamily="18" charset="0"/>
              </a:rPr>
              <a:t>one group by another. </a:t>
            </a:r>
            <a:endParaRPr lang="en-US" sz="2600" b="1"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5" name="Rectangle 4"/>
          <p:cNvSpPr/>
          <p:nvPr/>
        </p:nvSpPr>
        <p:spPr>
          <a:xfrm>
            <a:off x="3562820" y="100754"/>
            <a:ext cx="4916731" cy="619272"/>
          </a:xfrm>
          <a:prstGeom prst="rect">
            <a:avLst/>
          </a:prstGeom>
        </p:spPr>
        <p:txBody>
          <a:bodyPr wrap="none">
            <a:spAutoFit/>
          </a:bodyPr>
          <a:lstStyle/>
          <a:p>
            <a:pPr marR="0" lvl="0" algn="just">
              <a:lnSpc>
                <a:spcPct val="107000"/>
              </a:lnSpc>
              <a:spcBef>
                <a:spcPts val="0"/>
              </a:spcBef>
              <a:spcAft>
                <a:spcPts val="800"/>
              </a:spcAft>
            </a:pPr>
            <a:r>
              <a:rPr lang="en-US" sz="3200" b="1" dirty="0">
                <a:latin typeface="Algerian" panose="04020705040A02060702" pitchFamily="82" charset="0"/>
                <a:ea typeface="SimSun" panose="02010600030101010101" pitchFamily="2" charset="-122"/>
                <a:cs typeface="Times New Roman" panose="02020603050405020304" pitchFamily="18" charset="0"/>
              </a:rPr>
              <a:t>Class </a:t>
            </a:r>
            <a:r>
              <a:rPr lang="en-US" sz="3200" b="1" dirty="0" smtClean="0">
                <a:latin typeface="Algerian" panose="04020705040A02060702" pitchFamily="82" charset="0"/>
                <a:ea typeface="SimSun" panose="02010600030101010101" pitchFamily="2" charset="-122"/>
                <a:cs typeface="Times New Roman" panose="02020603050405020304" pitchFamily="18" charset="0"/>
              </a:rPr>
              <a:t>formation </a:t>
            </a:r>
            <a:r>
              <a:rPr lang="en-US" sz="3200" b="1" dirty="0" smtClean="0">
                <a:latin typeface="Times New Roman" panose="02020603050405020304" pitchFamily="18" charset="0"/>
                <a:ea typeface="SimSun" panose="02010600030101010101" pitchFamily="2" charset="-122"/>
                <a:cs typeface="Times New Roman" panose="02020603050405020304" pitchFamily="18" charset="0"/>
              </a:rPr>
              <a:t>Cont</a:t>
            </a:r>
            <a:r>
              <a:rPr lang="en-US" sz="3200" b="1" dirty="0" smtClean="0">
                <a:latin typeface="Algerian" panose="04020705040A02060702" pitchFamily="82" charset="0"/>
                <a:ea typeface="SimSun" panose="02010600030101010101" pitchFamily="2" charset="-122"/>
                <a:cs typeface="Times New Roman" panose="02020603050405020304" pitchFamily="18" charset="0"/>
              </a:rPr>
              <a:t>. </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3074" name="Picture 2" descr="https://tse1.mm.bing.net/th?id=OIP.P2J922rxZPeklUUUuNd0LQHaEh&amp;pid=Api&amp;P=0&amp;w=270&amp;h=1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1762" y="1292986"/>
            <a:ext cx="4455288" cy="272267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49135" y="1949500"/>
            <a:ext cx="6766560" cy="2170787"/>
          </a:xfrm>
          <a:prstGeom prst="rect">
            <a:avLst/>
          </a:prstGeom>
        </p:spPr>
        <p:txBody>
          <a:bodyPr wrap="square">
            <a:spAutoFit/>
          </a:bodyPr>
          <a:lstStyle/>
          <a:p>
            <a:pPr marL="285750" indent="-285750" algn="just">
              <a:lnSpc>
                <a:spcPct val="107000"/>
              </a:lnSpc>
              <a:spcAft>
                <a:spcPts val="800"/>
              </a:spcAft>
              <a:buFont typeface="Wingdings" panose="05000000000000000000" pitchFamily="2" charset="2"/>
              <a:buChar char="Ø"/>
            </a:pPr>
            <a:r>
              <a:rPr lang="en-US" sz="2400" dirty="0">
                <a:latin typeface="Times New Roman" panose="02020603050405020304" pitchFamily="18" charset="0"/>
                <a:ea typeface="SimSun" panose="02010600030101010101" pitchFamily="2" charset="-122"/>
                <a:cs typeface="Times New Roman" panose="02020603050405020304" pitchFamily="18" charset="0"/>
              </a:rPr>
              <a:t>The other </a:t>
            </a:r>
            <a:r>
              <a:rPr lang="en-US" sz="2400" b="1" dirty="0">
                <a:latin typeface="Times New Roman" panose="02020603050405020304" pitchFamily="18" charset="0"/>
                <a:ea typeface="SimSun" panose="02010600030101010101" pitchFamily="2" charset="-122"/>
                <a:cs typeface="Times New Roman" panose="02020603050405020304" pitchFamily="18" charset="0"/>
              </a:rPr>
              <a:t>elements which condition </a:t>
            </a:r>
            <a:r>
              <a:rPr lang="en-US" sz="2400" dirty="0">
                <a:latin typeface="Times New Roman" panose="02020603050405020304" pitchFamily="18" charset="0"/>
                <a:ea typeface="SimSun" panose="02010600030101010101" pitchFamily="2" charset="-122"/>
                <a:cs typeface="Times New Roman" panose="02020603050405020304" pitchFamily="18" charset="0"/>
              </a:rPr>
              <a:t>the </a:t>
            </a:r>
            <a:r>
              <a:rPr lang="en-US" sz="2400" b="1" dirty="0">
                <a:latin typeface="Times New Roman" panose="02020603050405020304" pitchFamily="18" charset="0"/>
                <a:ea typeface="SimSun" panose="02010600030101010101" pitchFamily="2" charset="-122"/>
                <a:cs typeface="Times New Roman" panose="02020603050405020304" pitchFamily="18" charset="0"/>
              </a:rPr>
              <a:t>distribution of power </a:t>
            </a:r>
            <a:r>
              <a:rPr lang="en-US" sz="2400" dirty="0">
                <a:latin typeface="Times New Roman" panose="02020603050405020304" pitchFamily="18" charset="0"/>
                <a:ea typeface="SimSun" panose="02010600030101010101" pitchFamily="2" charset="-122"/>
                <a:cs typeface="Times New Roman" panose="02020603050405020304" pitchFamily="18" charset="0"/>
              </a:rPr>
              <a:t>in society </a:t>
            </a:r>
            <a:r>
              <a:rPr lang="en-US" sz="2400" b="1" dirty="0">
                <a:latin typeface="Times New Roman" panose="02020603050405020304" pitchFamily="18" charset="0"/>
                <a:ea typeface="SimSun" panose="02010600030101010101" pitchFamily="2" charset="-122"/>
                <a:cs typeface="Times New Roman" panose="02020603050405020304" pitchFamily="18" charset="0"/>
              </a:rPr>
              <a:t>are "status", </a:t>
            </a:r>
            <a:endParaRPr lang="en-US" sz="2400" b="1" dirty="0" smtClean="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US" sz="2400" dirty="0" smtClean="0">
                <a:latin typeface="Times New Roman" panose="02020603050405020304" pitchFamily="18" charset="0"/>
                <a:ea typeface="SimSun" panose="02010600030101010101" pitchFamily="2" charset="-122"/>
                <a:cs typeface="Times New Roman" panose="02020603050405020304" pitchFamily="18" charset="0"/>
              </a:rPr>
              <a:t>Which </a:t>
            </a:r>
            <a:r>
              <a:rPr lang="en-US" sz="2400" b="1" dirty="0">
                <a:latin typeface="Times New Roman" panose="02020603050405020304" pitchFamily="18" charset="0"/>
                <a:ea typeface="SimSun" panose="02010600030101010101" pitchFamily="2" charset="-122"/>
                <a:cs typeface="Times New Roman" panose="02020603050405020304" pitchFamily="18" charset="0"/>
              </a:rPr>
              <a:t>may influence class position </a:t>
            </a:r>
            <a:r>
              <a:rPr lang="en-US" sz="2400" dirty="0">
                <a:latin typeface="Times New Roman" panose="02020603050405020304" pitchFamily="18" charset="0"/>
                <a:ea typeface="SimSun" panose="02010600030101010101" pitchFamily="2" charset="-122"/>
                <a:cs typeface="Times New Roman" panose="02020603050405020304" pitchFamily="18" charset="0"/>
              </a:rPr>
              <a:t>but is not solely determined by it, and </a:t>
            </a:r>
            <a:r>
              <a:rPr lang="en-US" sz="2400" b="1" dirty="0">
                <a:latin typeface="Times New Roman" panose="02020603050405020304" pitchFamily="18" charset="0"/>
                <a:ea typeface="SimSun" panose="02010600030101010101" pitchFamily="2" charset="-122"/>
                <a:cs typeface="Times New Roman" panose="02020603050405020304" pitchFamily="18" charset="0"/>
              </a:rPr>
              <a:t>"party", which is defined through political ideology and activity. </a:t>
            </a:r>
            <a:endParaRPr lang="en-US" sz="2400" b="1" dirty="0">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429840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963" y="435280"/>
            <a:ext cx="8833659" cy="6422720"/>
          </a:xfrm>
          <a:prstGeom prst="rect">
            <a:avLst/>
          </a:prstGeom>
        </p:spPr>
        <p:txBody>
          <a:bodyPr wrap="square">
            <a:spAutoFit/>
          </a:bodyPr>
          <a:lstStyle/>
          <a:p>
            <a:pPr algn="just">
              <a:lnSpc>
                <a:spcPct val="107000"/>
              </a:lnSpc>
              <a:spcAft>
                <a:spcPts val="800"/>
              </a:spcAft>
            </a:pPr>
            <a:r>
              <a:rPr lang="en-US" sz="2000" b="1" dirty="0">
                <a:latin typeface="Times New Roman" panose="02020603050405020304" pitchFamily="18" charset="0"/>
                <a:ea typeface="SimSun" panose="02010600030101010101" pitchFamily="2" charset="-122"/>
                <a:cs typeface="Times New Roman" panose="02020603050405020304" pitchFamily="18" charset="0"/>
              </a:rPr>
              <a:t>Exploitation</a:t>
            </a:r>
            <a:r>
              <a:rPr lang="en-US" sz="2000" dirty="0">
                <a:latin typeface="Times New Roman" panose="02020603050405020304" pitchFamily="18" charset="0"/>
                <a:ea typeface="SimSun" panose="02010600030101010101" pitchFamily="2" charset="-122"/>
                <a:cs typeface="Times New Roman" panose="02020603050405020304" pitchFamily="18" charset="0"/>
              </a:rPr>
              <a:t> emerges when the </a:t>
            </a:r>
            <a:r>
              <a:rPr lang="en-US" sz="2000" b="1" dirty="0" err="1">
                <a:latin typeface="Times New Roman" panose="02020603050405020304" pitchFamily="18" charset="0"/>
                <a:ea typeface="SimSun" panose="02010600030101010101" pitchFamily="2" charset="-122"/>
                <a:cs typeface="Times New Roman" panose="02020603050405020304" pitchFamily="18" charset="0"/>
              </a:rPr>
              <a:t>labour</a:t>
            </a:r>
            <a:r>
              <a:rPr lang="en-US" sz="2000" b="1" dirty="0">
                <a:latin typeface="Times New Roman" panose="02020603050405020304" pitchFamily="18" charset="0"/>
                <a:ea typeface="SimSun" panose="02010600030101010101" pitchFamily="2" charset="-122"/>
                <a:cs typeface="Times New Roman" panose="02020603050405020304" pitchFamily="18" charset="0"/>
              </a:rPr>
              <a:t> effort </a:t>
            </a:r>
            <a:r>
              <a:rPr lang="en-US" sz="2000" dirty="0">
                <a:latin typeface="Times New Roman" panose="02020603050405020304" pitchFamily="18" charset="0"/>
                <a:ea typeface="SimSun" panose="02010600030101010101" pitchFamily="2" charset="-122"/>
                <a:cs typeface="Times New Roman" panose="02020603050405020304" pitchFamily="18" charset="0"/>
              </a:rPr>
              <a:t>of </a:t>
            </a:r>
            <a:r>
              <a:rPr lang="en-US" sz="2000" b="1" dirty="0">
                <a:latin typeface="Times New Roman" panose="02020603050405020304" pitchFamily="18" charset="0"/>
                <a:ea typeface="SimSun" panose="02010600030101010101" pitchFamily="2" charset="-122"/>
                <a:cs typeface="Times New Roman" panose="02020603050405020304" pitchFamily="18" charset="0"/>
              </a:rPr>
              <a:t>one group </a:t>
            </a:r>
            <a:r>
              <a:rPr lang="en-US" sz="2000" dirty="0">
                <a:latin typeface="Times New Roman" panose="02020603050405020304" pitchFamily="18" charset="0"/>
                <a:ea typeface="SimSun" panose="02010600030101010101" pitchFamily="2" charset="-122"/>
                <a:cs typeface="Times New Roman" panose="02020603050405020304" pitchFamily="18" charset="0"/>
              </a:rPr>
              <a:t>(the </a:t>
            </a:r>
            <a:r>
              <a:rPr lang="en-US" sz="2000" b="1" dirty="0">
                <a:latin typeface="Times New Roman" panose="02020603050405020304" pitchFamily="18" charset="0"/>
                <a:ea typeface="SimSun" panose="02010600030101010101" pitchFamily="2" charset="-122"/>
                <a:cs typeface="Times New Roman" panose="02020603050405020304" pitchFamily="18" charset="0"/>
              </a:rPr>
              <a:t>surplus </a:t>
            </a:r>
            <a:r>
              <a:rPr lang="en-US" sz="2000" b="1" dirty="0" err="1">
                <a:latin typeface="Times New Roman" panose="02020603050405020304" pitchFamily="18" charset="0"/>
                <a:ea typeface="SimSun" panose="02010600030101010101" pitchFamily="2" charset="-122"/>
                <a:cs typeface="Times New Roman" panose="02020603050405020304" pitchFamily="18" charset="0"/>
              </a:rPr>
              <a:t>labour</a:t>
            </a:r>
            <a:r>
              <a:rPr lang="en-US" sz="2000" b="1" dirty="0">
                <a:latin typeface="Times New Roman" panose="02020603050405020304" pitchFamily="18" charset="0"/>
                <a:ea typeface="SimSun" panose="02010600030101010101" pitchFamily="2" charset="-122"/>
                <a:cs typeface="Times New Roman" panose="02020603050405020304" pitchFamily="18" charset="0"/>
              </a:rPr>
              <a:t>: </a:t>
            </a:r>
            <a:r>
              <a:rPr lang="en-US" sz="2000" dirty="0">
                <a:latin typeface="Times New Roman" panose="02020603050405020304" pitchFamily="18" charset="0"/>
                <a:ea typeface="SimSun" panose="02010600030101010101" pitchFamily="2" charset="-122"/>
                <a:cs typeface="Times New Roman" panose="02020603050405020304" pitchFamily="18" charset="0"/>
              </a:rPr>
              <a:t>all </a:t>
            </a:r>
            <a:r>
              <a:rPr lang="en-US" sz="2000" dirty="0" err="1">
                <a:latin typeface="Times New Roman" panose="02020603050405020304" pitchFamily="18" charset="0"/>
                <a:ea typeface="SimSun" panose="02010600030101010101" pitchFamily="2" charset="-122"/>
                <a:cs typeface="Times New Roman" panose="02020603050405020304" pitchFamily="18" charset="0"/>
              </a:rPr>
              <a:t>labour</a:t>
            </a:r>
            <a:r>
              <a:rPr lang="en-US" sz="2000" dirty="0">
                <a:latin typeface="Times New Roman" panose="02020603050405020304" pitchFamily="18" charset="0"/>
                <a:ea typeface="SimSun" panose="02010600030101010101" pitchFamily="2" charset="-122"/>
                <a:cs typeface="Times New Roman" panose="02020603050405020304" pitchFamily="18" charset="0"/>
              </a:rPr>
              <a:t> which is more </a:t>
            </a:r>
            <a:r>
              <a:rPr lang="en-US" sz="2000" dirty="0" smtClean="0">
                <a:latin typeface="Times New Roman" panose="02020603050405020304" pitchFamily="18" charset="0"/>
                <a:ea typeface="SimSun" panose="02010600030101010101" pitchFamily="2" charset="-122"/>
                <a:cs typeface="Times New Roman" panose="02020603050405020304" pitchFamily="18" charset="0"/>
              </a:rPr>
              <a:t>than </a:t>
            </a:r>
            <a:r>
              <a:rPr lang="en-US" sz="2000" b="1" dirty="0">
                <a:latin typeface="Times New Roman" panose="02020603050405020304" pitchFamily="18" charset="0"/>
                <a:ea typeface="SimSun" panose="02010600030101010101" pitchFamily="2" charset="-122"/>
                <a:cs typeface="Times New Roman" panose="02020603050405020304" pitchFamily="18" charset="0"/>
              </a:rPr>
              <a:t>what is needed for the </a:t>
            </a:r>
            <a:r>
              <a:rPr lang="en-US" sz="2000" b="1" dirty="0" err="1">
                <a:latin typeface="Times New Roman" panose="02020603050405020304" pitchFamily="18" charset="0"/>
                <a:ea typeface="SimSun" panose="02010600030101010101" pitchFamily="2" charset="-122"/>
                <a:cs typeface="Times New Roman" panose="02020603050405020304" pitchFamily="18" charset="0"/>
              </a:rPr>
              <a:t>labourers</a:t>
            </a:r>
            <a:r>
              <a:rPr lang="en-US" sz="2000" b="1" dirty="0">
                <a:latin typeface="Times New Roman" panose="02020603050405020304" pitchFamily="18" charset="0"/>
                <a:ea typeface="SimSun" panose="02010600030101010101" pitchFamily="2" charset="-122"/>
                <a:cs typeface="Times New Roman" panose="02020603050405020304" pitchFamily="18" charset="0"/>
              </a:rPr>
              <a:t> to reproduce themselves) is appropriated by another group. </a:t>
            </a:r>
            <a:endParaRPr lang="en-US" sz="2000" b="1" dirty="0">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2400" b="1" i="1" dirty="0">
                <a:latin typeface="Times New Roman" panose="02020603050405020304" pitchFamily="18" charset="0"/>
                <a:ea typeface="SimSun" panose="02010600030101010101" pitchFamily="2" charset="-122"/>
                <a:cs typeface="Times New Roman" panose="02020603050405020304" pitchFamily="18" charset="0"/>
              </a:rPr>
              <a:t>The concept of exploitation</a:t>
            </a:r>
            <a:r>
              <a:rPr lang="en-US" sz="2400" dirty="0">
                <a:latin typeface="Times New Roman" panose="02020603050405020304" pitchFamily="18" charset="0"/>
                <a:ea typeface="SimSun" panose="02010600030101010101" pitchFamily="2" charset="-122"/>
                <a:cs typeface="Times New Roman" panose="02020603050405020304" pitchFamily="18" charset="0"/>
              </a:rPr>
              <a:t> is central to </a:t>
            </a:r>
            <a:r>
              <a:rPr lang="en-US" sz="2400" b="1" dirty="0">
                <a:latin typeface="Times New Roman" panose="02020603050405020304" pitchFamily="18" charset="0"/>
                <a:ea typeface="SimSun" panose="02010600030101010101" pitchFamily="2" charset="-122"/>
                <a:cs typeface="Times New Roman" panose="02020603050405020304" pitchFamily="18" charset="0"/>
              </a:rPr>
              <a:t>Marx's </a:t>
            </a:r>
            <a:r>
              <a:rPr lang="en-US" sz="2400" dirty="0">
                <a:latin typeface="Times New Roman" panose="02020603050405020304" pitchFamily="18" charset="0"/>
                <a:ea typeface="SimSun" panose="02010600030101010101" pitchFamily="2" charset="-122"/>
                <a:cs typeface="Times New Roman" panose="02020603050405020304" pitchFamily="18" charset="0"/>
              </a:rPr>
              <a:t>understanding of class and, more broadly, capitalism as an economic system, for </a:t>
            </a:r>
            <a:r>
              <a:rPr lang="en-US" sz="2400" b="1" dirty="0">
                <a:latin typeface="Times New Roman" panose="02020603050405020304" pitchFamily="18" charset="0"/>
                <a:ea typeface="SimSun" panose="02010600030101010101" pitchFamily="2" charset="-122"/>
                <a:cs typeface="Times New Roman" panose="02020603050405020304" pitchFamily="18" charset="0"/>
              </a:rPr>
              <a:t>two main reasons.</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L="800100" lvl="1" indent="-342900" algn="just">
              <a:lnSpc>
                <a:spcPct val="107000"/>
              </a:lnSpc>
              <a:buFont typeface="+mj-lt"/>
              <a:buAutoNum type="alphaLcPeriod"/>
            </a:pPr>
            <a:r>
              <a:rPr lang="en-US" sz="2400" b="1" dirty="0">
                <a:latin typeface="Times New Roman" panose="02020603050405020304" pitchFamily="18" charset="0"/>
                <a:ea typeface="SimSun" panose="02010600030101010101" pitchFamily="2" charset="-122"/>
                <a:cs typeface="Times New Roman" panose="02020603050405020304" pitchFamily="18" charset="0"/>
              </a:rPr>
              <a:t>The first is that for Marx; exploitation is the main reason for the ongoing conflict between what he conceives as two main classes in a capitalist system, the workers and the capitalists. </a:t>
            </a:r>
            <a:endParaRPr lang="en-US" sz="2400" b="1" dirty="0">
              <a:latin typeface="Calibri" panose="020F0502020204030204" pitchFamily="34" charset="0"/>
              <a:ea typeface="SimSun" panose="02010600030101010101" pitchFamily="2" charset="-122"/>
              <a:cs typeface="Times New Roman" panose="02020603050405020304" pitchFamily="18" charset="0"/>
            </a:endParaRPr>
          </a:p>
          <a:p>
            <a:pPr marL="800100" lvl="1" indent="-342900" algn="just">
              <a:lnSpc>
                <a:spcPct val="107000"/>
              </a:lnSpc>
              <a:spcAft>
                <a:spcPts val="800"/>
              </a:spcAft>
              <a:buFont typeface="+mj-lt"/>
              <a:buAutoNum type="alphaLcPeriod"/>
            </a:pPr>
            <a:r>
              <a:rPr lang="en-US" sz="2400" b="1" dirty="0">
                <a:latin typeface="Times New Roman" panose="02020603050405020304" pitchFamily="18" charset="0"/>
                <a:ea typeface="SimSun" panose="02010600030101010101" pitchFamily="2" charset="-122"/>
                <a:cs typeface="Times New Roman" panose="02020603050405020304" pitchFamily="18" charset="0"/>
              </a:rPr>
              <a:t>The second is that exploitation is the way that capitalists are able to generate a profit from their invested capital. </a:t>
            </a:r>
            <a:endParaRPr lang="en-US" sz="2400" b="1" dirty="0">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They do this by </a:t>
            </a:r>
            <a:r>
              <a:rPr lang="en-US" sz="2400" b="1" dirty="0">
                <a:latin typeface="Times New Roman" panose="02020603050405020304" pitchFamily="18" charset="0"/>
                <a:ea typeface="SimSun" panose="02010600030101010101" pitchFamily="2" charset="-122"/>
                <a:cs typeface="Times New Roman" panose="02020603050405020304" pitchFamily="18" charset="0"/>
              </a:rPr>
              <a:t>appropriating</a:t>
            </a:r>
            <a:r>
              <a:rPr lang="en-US" sz="2400" dirty="0">
                <a:latin typeface="Times New Roman" panose="02020603050405020304" pitchFamily="18" charset="0"/>
                <a:ea typeface="SimSun" panose="02010600030101010101" pitchFamily="2" charset="-122"/>
                <a:cs typeface="Times New Roman" panose="02020603050405020304" pitchFamily="18" charset="0"/>
              </a:rPr>
              <a:t> the</a:t>
            </a:r>
            <a:r>
              <a:rPr lang="en-US" sz="2400" b="1" dirty="0">
                <a:latin typeface="Times New Roman" panose="02020603050405020304" pitchFamily="18" charset="0"/>
                <a:ea typeface="SimSun" panose="02010600030101010101" pitchFamily="2" charset="-122"/>
                <a:cs typeface="Times New Roman" panose="02020603050405020304" pitchFamily="18" charset="0"/>
              </a:rPr>
              <a:t> surplus value</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b="1" dirty="0">
                <a:latin typeface="Times New Roman" panose="02020603050405020304" pitchFamily="18" charset="0"/>
                <a:ea typeface="SimSun" panose="02010600030101010101" pitchFamily="2" charset="-122"/>
                <a:cs typeface="Times New Roman" panose="02020603050405020304" pitchFamily="18" charset="0"/>
              </a:rPr>
              <a:t>from workers </a:t>
            </a:r>
            <a:r>
              <a:rPr lang="en-US" sz="2400" dirty="0">
                <a:latin typeface="Times New Roman" panose="02020603050405020304" pitchFamily="18" charset="0"/>
                <a:ea typeface="SimSun" panose="02010600030101010101" pitchFamily="2" charset="-122"/>
                <a:cs typeface="Times New Roman" panose="02020603050405020304" pitchFamily="18" charset="0"/>
              </a:rPr>
              <a:t>in a </a:t>
            </a:r>
            <a:r>
              <a:rPr lang="en-US" sz="2400" b="1" dirty="0">
                <a:latin typeface="Times New Roman" panose="02020603050405020304" pitchFamily="18" charset="0"/>
                <a:ea typeface="SimSun" panose="02010600030101010101" pitchFamily="2" charset="-122"/>
                <a:cs typeface="Times New Roman" panose="02020603050405020304" pitchFamily="18" charset="0"/>
              </a:rPr>
              <a:t>variety of ways. </a:t>
            </a:r>
            <a:r>
              <a:rPr lang="en-US" sz="2400" dirty="0">
                <a:latin typeface="Times New Roman" panose="02020603050405020304" pitchFamily="18" charset="0"/>
                <a:ea typeface="SimSun" panose="02010600030101010101" pitchFamily="2" charset="-122"/>
                <a:cs typeface="Times New Roman" panose="02020603050405020304" pitchFamily="18" charset="0"/>
              </a:rPr>
              <a:t>This appropriation (</a:t>
            </a:r>
            <a:r>
              <a:rPr lang="en-US" sz="2400" b="1" dirty="0">
                <a:latin typeface="Times New Roman" panose="02020603050405020304" pitchFamily="18" charset="0"/>
                <a:ea typeface="SimSun" panose="02010600030101010101" pitchFamily="2" charset="-122"/>
                <a:cs typeface="Times New Roman" panose="02020603050405020304" pitchFamily="18" charset="0"/>
              </a:rPr>
              <a:t>surplus extraction</a:t>
            </a:r>
            <a:r>
              <a:rPr lang="en-US" sz="2400" dirty="0">
                <a:latin typeface="Times New Roman" panose="02020603050405020304" pitchFamily="18" charset="0"/>
                <a:ea typeface="SimSun" panose="02010600030101010101" pitchFamily="2" charset="-122"/>
                <a:cs typeface="Times New Roman" panose="02020603050405020304" pitchFamily="18" charset="0"/>
              </a:rPr>
              <a:t>) applies both to workers in </a:t>
            </a:r>
            <a:r>
              <a:rPr lang="en-US" sz="2400" b="1" dirty="0">
                <a:latin typeface="Times New Roman" panose="02020603050405020304" pitchFamily="18" charset="0"/>
                <a:ea typeface="SimSun" panose="02010600030101010101" pitchFamily="2" charset="-122"/>
                <a:cs typeface="Times New Roman" panose="02020603050405020304" pitchFamily="18" charset="0"/>
              </a:rPr>
              <a:t>industrialized countries </a:t>
            </a:r>
            <a:r>
              <a:rPr lang="en-US" sz="2400" dirty="0">
                <a:latin typeface="Times New Roman" panose="02020603050405020304" pitchFamily="18" charset="0"/>
                <a:ea typeface="SimSun" panose="02010600030101010101" pitchFamily="2" charset="-122"/>
                <a:cs typeface="Times New Roman" panose="02020603050405020304" pitchFamily="18" charset="0"/>
              </a:rPr>
              <a:t>and to </a:t>
            </a:r>
            <a:r>
              <a:rPr lang="en-US" sz="2400" b="1" dirty="0">
                <a:latin typeface="Times New Roman" panose="02020603050405020304" pitchFamily="18" charset="0"/>
                <a:ea typeface="SimSun" panose="02010600030101010101" pitchFamily="2" charset="-122"/>
                <a:cs typeface="Times New Roman" panose="02020603050405020304" pitchFamily="18" charset="0"/>
              </a:rPr>
              <a:t>rural farmers </a:t>
            </a:r>
            <a:r>
              <a:rPr lang="en-US" sz="2400" dirty="0">
                <a:latin typeface="Times New Roman" panose="02020603050405020304" pitchFamily="18" charset="0"/>
                <a:ea typeface="SimSun" panose="02010600030101010101" pitchFamily="2" charset="-122"/>
                <a:cs typeface="Times New Roman" panose="02020603050405020304" pitchFamily="18" charset="0"/>
              </a:rPr>
              <a:t>in </a:t>
            </a:r>
            <a:r>
              <a:rPr lang="en-US" sz="2400" b="1" dirty="0">
                <a:latin typeface="Times New Roman" panose="02020603050405020304" pitchFamily="18" charset="0"/>
                <a:ea typeface="SimSun" panose="02010600030101010101" pitchFamily="2" charset="-122"/>
                <a:cs typeface="Times New Roman" panose="02020603050405020304" pitchFamily="18" charset="0"/>
              </a:rPr>
              <a:t>developing countries. </a:t>
            </a:r>
            <a:endParaRPr lang="en-US" sz="2400" b="1"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3" name="Rectangle 2"/>
          <p:cNvSpPr/>
          <p:nvPr/>
        </p:nvSpPr>
        <p:spPr>
          <a:xfrm>
            <a:off x="3863681" y="0"/>
            <a:ext cx="4331635" cy="530594"/>
          </a:xfrm>
          <a:prstGeom prst="rect">
            <a:avLst/>
          </a:prstGeom>
        </p:spPr>
        <p:txBody>
          <a:bodyPr wrap="none">
            <a:spAutoFit/>
          </a:bodyPr>
          <a:lstStyle/>
          <a:p>
            <a:pPr marR="0" lvl="0" algn="just">
              <a:lnSpc>
                <a:spcPct val="107000"/>
              </a:lnSpc>
              <a:spcBef>
                <a:spcPts val="0"/>
              </a:spcBef>
              <a:spcAft>
                <a:spcPts val="800"/>
              </a:spcAft>
            </a:pPr>
            <a:r>
              <a:rPr lang="en-US" sz="2800" b="1" dirty="0">
                <a:latin typeface="Algerian" panose="04020705040A02060702" pitchFamily="82" charset="0"/>
                <a:ea typeface="SimSun" panose="02010600030101010101" pitchFamily="2" charset="-122"/>
                <a:cs typeface="Times New Roman" panose="02020603050405020304" pitchFamily="18" charset="0"/>
              </a:rPr>
              <a:t>Class </a:t>
            </a:r>
            <a:r>
              <a:rPr lang="en-US" sz="2800" b="1" dirty="0" smtClean="0">
                <a:latin typeface="Algerian" panose="04020705040A02060702" pitchFamily="82" charset="0"/>
                <a:ea typeface="SimSun" panose="02010600030101010101" pitchFamily="2" charset="-122"/>
                <a:cs typeface="Times New Roman" panose="02020603050405020304" pitchFamily="18" charset="0"/>
              </a:rPr>
              <a:t>formation </a:t>
            </a:r>
            <a:r>
              <a:rPr lang="en-US" sz="2800" b="1" dirty="0" smtClean="0">
                <a:latin typeface="Times New Roman" panose="02020603050405020304" pitchFamily="18" charset="0"/>
                <a:ea typeface="SimSun" panose="02010600030101010101" pitchFamily="2" charset="-122"/>
                <a:cs typeface="Times New Roman" panose="02020603050405020304" pitchFamily="18" charset="0"/>
              </a:rPr>
              <a:t>Cont</a:t>
            </a:r>
            <a:r>
              <a:rPr lang="en-US" sz="2800" b="1" dirty="0" smtClean="0">
                <a:latin typeface="Algerian" panose="04020705040A02060702" pitchFamily="82" charset="0"/>
                <a:ea typeface="SimSun" panose="02010600030101010101" pitchFamily="2" charset="-122"/>
                <a:cs typeface="Times New Roman" panose="02020603050405020304" pitchFamily="18" charset="0"/>
              </a:rPr>
              <a:t>. </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4098" name="Picture 2" descr="https://tse3.mm.bing.net/th?id=OIP.X5iTbJj2uuy8xS4OoNHr6AHaFp&amp;pid=Api&amp;P=0&amp;w=216&amp;h=1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4765" y="151648"/>
            <a:ext cx="2822044" cy="214266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098057" y="2942705"/>
            <a:ext cx="2909454" cy="1754326"/>
          </a:xfrm>
          <a:prstGeom prst="rect">
            <a:avLst/>
          </a:prstGeom>
        </p:spPr>
        <p:txBody>
          <a:bodyPr wrap="square">
            <a:spAutoFit/>
          </a:bodyPr>
          <a:lstStyle/>
          <a:p>
            <a:pPr algn="ctr"/>
            <a:r>
              <a:rPr lang="en-US" b="1" dirty="0">
                <a:latin typeface="Open Sans"/>
              </a:rPr>
              <a:t>Exploitation is defined as the act of using resources or the act of treating people unfairly in order to benefit from their efforts or labor.</a:t>
            </a:r>
            <a:endParaRPr lang="en-US" dirty="0"/>
          </a:p>
        </p:txBody>
      </p:sp>
    </p:spTree>
    <p:extLst>
      <p:ext uri="{BB962C8B-B14F-4D97-AF65-F5344CB8AC3E}">
        <p14:creationId xmlns:p14="http://schemas.microsoft.com/office/powerpoint/2010/main" val="4125292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004" y="466970"/>
            <a:ext cx="11928764" cy="2342949"/>
          </a:xfrm>
          <a:prstGeom prst="rect">
            <a:avLst/>
          </a:prstGeom>
        </p:spPr>
        <p:txBody>
          <a:bodyPr wrap="square">
            <a:spAutoFit/>
          </a:bodyPr>
          <a:lstStyle/>
          <a:p>
            <a:pPr marL="342900" marR="0" lvl="0" indent="-342900" algn="just">
              <a:lnSpc>
                <a:spcPct val="107000"/>
              </a:lnSpc>
              <a:spcBef>
                <a:spcPts val="0"/>
              </a:spcBef>
              <a:spcAft>
                <a:spcPts val="0"/>
              </a:spcAft>
              <a:buFont typeface="Wingdings" panose="05000000000000000000" pitchFamily="2" charset="2"/>
              <a:buChar char=""/>
            </a:pPr>
            <a:r>
              <a:rPr lang="en-US" b="1" dirty="0">
                <a:latin typeface="Times New Roman" panose="02020603050405020304" pitchFamily="18" charset="0"/>
                <a:ea typeface="SimSun" panose="02010600030101010101" pitchFamily="2" charset="-122"/>
                <a:cs typeface="Times New Roman" panose="02020603050405020304" pitchFamily="18" charset="0"/>
              </a:rPr>
              <a:t>The authors mention four (4) other forms of </a:t>
            </a:r>
            <a:r>
              <a:rPr lang="en-US" sz="2800" b="1" dirty="0">
                <a:latin typeface="Times New Roman" panose="02020603050405020304" pitchFamily="18" charset="0"/>
                <a:ea typeface="SimSun" panose="02010600030101010101" pitchFamily="2" charset="-122"/>
                <a:cs typeface="Times New Roman" panose="02020603050405020304" pitchFamily="18" charset="0"/>
              </a:rPr>
              <a:t>surplus.</a:t>
            </a:r>
            <a:endParaRPr lang="en-US" sz="1400" dirty="0">
              <a:latin typeface="Calibri" panose="020F0502020204030204" pitchFamily="34" charset="0"/>
              <a:ea typeface="SimSun" panose="02010600030101010101" pitchFamily="2" charset="-122"/>
              <a:cs typeface="Times New Roman" panose="02020603050405020304" pitchFamily="18" charset="0"/>
            </a:endParaRPr>
          </a:p>
          <a:p>
            <a:pPr marL="1257300" lvl="2" indent="-342900" algn="just">
              <a:lnSpc>
                <a:spcPct val="107000"/>
              </a:lnSpc>
              <a:spcAft>
                <a:spcPts val="800"/>
              </a:spcAft>
              <a:buFont typeface="+mj-lt"/>
              <a:buAutoNum type="arabicPeriod"/>
            </a:pPr>
            <a:r>
              <a:rPr lang="en-US" b="1" dirty="0">
                <a:latin typeface="Times New Roman" panose="02020603050405020304" pitchFamily="18" charset="0"/>
                <a:ea typeface="SimSun" panose="02010600030101010101" pitchFamily="2" charset="-122"/>
                <a:cs typeface="Times New Roman" panose="02020603050405020304" pitchFamily="18" charset="0"/>
              </a:rPr>
              <a:t>Extraction or appropriation</a:t>
            </a:r>
            <a:r>
              <a:rPr lang="en-US" dirty="0">
                <a:latin typeface="Times New Roman" panose="02020603050405020304" pitchFamily="18" charset="0"/>
                <a:ea typeface="SimSun" panose="02010600030101010101" pitchFamily="2" charset="-122"/>
                <a:cs typeface="Times New Roman" panose="02020603050405020304" pitchFamily="18" charset="0"/>
              </a:rPr>
              <a:t>: </a:t>
            </a:r>
            <a:r>
              <a:rPr lang="en-US" b="1" dirty="0">
                <a:latin typeface="Times New Roman" panose="02020603050405020304" pitchFamily="18" charset="0"/>
                <a:ea typeface="SimSun" panose="02010600030101010101" pitchFamily="2" charset="-122"/>
                <a:cs typeface="Times New Roman" panose="02020603050405020304" pitchFamily="18" charset="0"/>
              </a:rPr>
              <a:t>rent in </a:t>
            </a:r>
            <a:r>
              <a:rPr lang="en-US" b="1" dirty="0" err="1">
                <a:latin typeface="Times New Roman" panose="02020603050405020304" pitchFamily="18" charset="0"/>
                <a:ea typeface="SimSun" panose="02010600030101010101" pitchFamily="2" charset="-122"/>
                <a:cs typeface="Times New Roman" panose="02020603050405020304" pitchFamily="18" charset="0"/>
              </a:rPr>
              <a:t>labour</a:t>
            </a:r>
            <a:r>
              <a:rPr lang="en-US" b="1" dirty="0">
                <a:latin typeface="Times New Roman" panose="02020603050405020304" pitchFamily="18" charset="0"/>
                <a:ea typeface="SimSun" panose="02010600030101010101" pitchFamily="2" charset="-122"/>
                <a:cs typeface="Times New Roman" panose="02020603050405020304" pitchFamily="18" charset="0"/>
              </a:rPr>
              <a:t> services </a:t>
            </a:r>
            <a:endParaRPr lang="en-US" b="1" dirty="0" smtClean="0">
              <a:latin typeface="Times New Roman" panose="02020603050405020304" pitchFamily="18" charset="0"/>
              <a:ea typeface="SimSun" panose="02010600030101010101" pitchFamily="2" charset="-122"/>
              <a:cs typeface="Times New Roman" panose="02020603050405020304" pitchFamily="18" charset="0"/>
            </a:endParaRPr>
          </a:p>
          <a:p>
            <a:pPr marL="1257300" lvl="2" indent="-342900" algn="just">
              <a:lnSpc>
                <a:spcPct val="107000"/>
              </a:lnSpc>
              <a:spcAft>
                <a:spcPts val="800"/>
              </a:spcAft>
              <a:buFont typeface="+mj-lt"/>
              <a:buAutoNum type="arabicPeriod"/>
            </a:pPr>
            <a:r>
              <a:rPr lang="en-US" b="1" dirty="0" smtClean="0">
                <a:latin typeface="Times New Roman" panose="02020603050405020304" pitchFamily="18" charset="0"/>
                <a:ea typeface="SimSun" panose="02010600030101010101" pitchFamily="2" charset="-122"/>
                <a:cs typeface="Times New Roman" panose="02020603050405020304" pitchFamily="18" charset="0"/>
              </a:rPr>
              <a:t>Extraction </a:t>
            </a:r>
            <a:r>
              <a:rPr lang="en-US" b="1" dirty="0">
                <a:latin typeface="Times New Roman" panose="02020603050405020304" pitchFamily="18" charset="0"/>
                <a:ea typeface="SimSun" panose="02010600030101010101" pitchFamily="2" charset="-122"/>
                <a:cs typeface="Times New Roman" panose="02020603050405020304" pitchFamily="18" charset="0"/>
              </a:rPr>
              <a:t>of surplus value</a:t>
            </a:r>
            <a:r>
              <a:rPr lang="en-US" dirty="0">
                <a:latin typeface="Times New Roman" panose="02020603050405020304" pitchFamily="18" charset="0"/>
                <a:ea typeface="SimSun" panose="02010600030101010101" pitchFamily="2" charset="-122"/>
                <a:cs typeface="Times New Roman" panose="02020603050405020304" pitchFamily="18" charset="0"/>
              </a:rPr>
              <a:t>, (which applies to capitalist relations of production); </a:t>
            </a:r>
            <a:endParaRPr lang="en-US" sz="1400" dirty="0">
              <a:latin typeface="Times New Roman" panose="02020603050405020304" pitchFamily="18" charset="0"/>
              <a:ea typeface="SimSun" panose="02010600030101010101" pitchFamily="2" charset="-122"/>
              <a:cs typeface="Times New Roman" panose="02020603050405020304" pitchFamily="18" charset="0"/>
            </a:endParaRPr>
          </a:p>
          <a:p>
            <a:pPr marL="1257300" lvl="2" indent="-342900" algn="just">
              <a:lnSpc>
                <a:spcPct val="107000"/>
              </a:lnSpc>
              <a:spcAft>
                <a:spcPts val="800"/>
              </a:spcAft>
              <a:buFont typeface="+mj-lt"/>
              <a:buAutoNum type="arabicPeriod"/>
            </a:pPr>
            <a:r>
              <a:rPr lang="en-US" b="1" dirty="0">
                <a:latin typeface="Times New Roman" panose="02020603050405020304" pitchFamily="18" charset="0"/>
                <a:ea typeface="SimSun" panose="02010600030101010101" pitchFamily="2" charset="-122"/>
                <a:cs typeface="Times New Roman" panose="02020603050405020304" pitchFamily="18" charset="0"/>
              </a:rPr>
              <a:t>Rent in cash, </a:t>
            </a:r>
            <a:r>
              <a:rPr lang="en-US" dirty="0">
                <a:latin typeface="Times New Roman" panose="02020603050405020304" pitchFamily="18" charset="0"/>
                <a:ea typeface="SimSun" panose="02010600030101010101" pitchFamily="2" charset="-122"/>
                <a:cs typeface="Times New Roman" panose="02020603050405020304" pitchFamily="18" charset="0"/>
              </a:rPr>
              <a:t>or </a:t>
            </a:r>
            <a:r>
              <a:rPr lang="en-US" b="1" dirty="0">
                <a:latin typeface="Times New Roman" panose="02020603050405020304" pitchFamily="18" charset="0"/>
                <a:ea typeface="SimSun" panose="02010600030101010101" pitchFamily="2" charset="-122"/>
                <a:cs typeface="Times New Roman" panose="02020603050405020304" pitchFamily="18" charset="0"/>
              </a:rPr>
              <a:t>complete rental </a:t>
            </a:r>
            <a:r>
              <a:rPr lang="en-US" dirty="0">
                <a:latin typeface="Times New Roman" panose="02020603050405020304" pitchFamily="18" charset="0"/>
                <a:ea typeface="SimSun" panose="02010600030101010101" pitchFamily="2" charset="-122"/>
                <a:cs typeface="Times New Roman" panose="02020603050405020304" pitchFamily="18" charset="0"/>
              </a:rPr>
              <a:t>of land such that the </a:t>
            </a:r>
            <a:r>
              <a:rPr lang="en-US" b="1" dirty="0">
                <a:latin typeface="Times New Roman" panose="02020603050405020304" pitchFamily="18" charset="0"/>
                <a:ea typeface="SimSun" panose="02010600030101010101" pitchFamily="2" charset="-122"/>
                <a:cs typeface="Times New Roman" panose="02020603050405020304" pitchFamily="18" charset="0"/>
              </a:rPr>
              <a:t>risks of production </a:t>
            </a:r>
            <a:r>
              <a:rPr lang="en-US" dirty="0">
                <a:latin typeface="Times New Roman" panose="02020603050405020304" pitchFamily="18" charset="0"/>
                <a:ea typeface="SimSun" panose="02010600030101010101" pitchFamily="2" charset="-122"/>
                <a:cs typeface="Times New Roman" panose="02020603050405020304" pitchFamily="18" charset="0"/>
              </a:rPr>
              <a:t>are shifted completely from the landowner lo the peasant producers: </a:t>
            </a:r>
            <a:endParaRPr lang="en-US" sz="1400" dirty="0">
              <a:latin typeface="Times New Roman" panose="02020603050405020304" pitchFamily="18" charset="0"/>
              <a:ea typeface="SimSun" panose="02010600030101010101" pitchFamily="2" charset="-122"/>
              <a:cs typeface="Times New Roman" panose="02020603050405020304" pitchFamily="18" charset="0"/>
            </a:endParaRPr>
          </a:p>
          <a:p>
            <a:pPr marL="1257300" lvl="2" indent="-342900" algn="just">
              <a:lnSpc>
                <a:spcPct val="107000"/>
              </a:lnSpc>
              <a:spcAft>
                <a:spcPts val="800"/>
              </a:spcAft>
              <a:buFont typeface="+mj-lt"/>
              <a:buAutoNum type="arabicPeriod"/>
            </a:pPr>
            <a:r>
              <a:rPr lang="en-US" b="1" dirty="0">
                <a:latin typeface="Times New Roman" panose="02020603050405020304" pitchFamily="18" charset="0"/>
                <a:ea typeface="SimSun" panose="02010600030101010101" pitchFamily="2" charset="-122"/>
                <a:cs typeface="Times New Roman" panose="02020603050405020304" pitchFamily="18" charset="0"/>
              </a:rPr>
              <a:t>And finally taxation, </a:t>
            </a:r>
            <a:r>
              <a:rPr lang="en-US" dirty="0">
                <a:latin typeface="Times New Roman" panose="02020603050405020304" pitchFamily="18" charset="0"/>
                <a:ea typeface="SimSun" panose="02010600030101010101" pitchFamily="2" charset="-122"/>
                <a:cs typeface="Times New Roman" panose="02020603050405020304" pitchFamily="18" charset="0"/>
              </a:rPr>
              <a:t>(in the form of land taxes, market taxes, export taxes, income taxes, and so </a:t>
            </a:r>
            <a:r>
              <a:rPr lang="en-US" dirty="0" smtClean="0">
                <a:latin typeface="Times New Roman" panose="02020603050405020304" pitchFamily="18" charset="0"/>
                <a:ea typeface="SimSun" panose="02010600030101010101" pitchFamily="2" charset="-122"/>
                <a:cs typeface="Times New Roman" panose="02020603050405020304" pitchFamily="18" charset="0"/>
              </a:rPr>
              <a:t>forth</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4" name="Rectangle 3"/>
          <p:cNvSpPr/>
          <p:nvPr/>
        </p:nvSpPr>
        <p:spPr>
          <a:xfrm>
            <a:off x="354676" y="2809919"/>
            <a:ext cx="11615651" cy="3693319"/>
          </a:xfrm>
          <a:prstGeom prst="rect">
            <a:avLst/>
          </a:prstGeom>
        </p:spPr>
        <p:txBody>
          <a:bodyPr wrap="square">
            <a:spAutoFit/>
          </a:bodyPr>
          <a:lstStyle/>
          <a:p>
            <a:pPr algn="just">
              <a:lnSpc>
                <a:spcPct val="107000"/>
              </a:lnSpc>
              <a:spcAft>
                <a:spcPts val="800"/>
              </a:spcAft>
            </a:pPr>
            <a:r>
              <a:rPr lang="en-US" sz="2000" dirty="0" smtClean="0">
                <a:latin typeface="Times New Roman" panose="02020603050405020304" pitchFamily="18" charset="0"/>
                <a:ea typeface="SimSun" panose="02010600030101010101" pitchFamily="2" charset="-122"/>
                <a:cs typeface="Times New Roman" panose="02020603050405020304" pitchFamily="18" charset="0"/>
              </a:rPr>
              <a:t>There </a:t>
            </a:r>
            <a:r>
              <a:rPr lang="en-US" sz="2000" dirty="0">
                <a:latin typeface="Times New Roman" panose="02020603050405020304" pitchFamily="18" charset="0"/>
                <a:ea typeface="SimSun" panose="02010600030101010101" pitchFamily="2" charset="-122"/>
                <a:cs typeface="Times New Roman" panose="02020603050405020304" pitchFamily="18" charset="0"/>
              </a:rPr>
              <a:t>are </a:t>
            </a:r>
            <a:r>
              <a:rPr lang="en-US" sz="2000" b="1" dirty="0">
                <a:latin typeface="Times New Roman" panose="02020603050405020304" pitchFamily="18" charset="0"/>
                <a:ea typeface="SimSun" panose="02010600030101010101" pitchFamily="2" charset="-122"/>
                <a:cs typeface="Times New Roman" panose="02020603050405020304" pitchFamily="18" charset="0"/>
              </a:rPr>
              <a:t>two</a:t>
            </a:r>
            <a:r>
              <a:rPr lang="en-US" sz="2000" dirty="0">
                <a:latin typeface="Times New Roman" panose="02020603050405020304" pitchFamily="18" charset="0"/>
                <a:ea typeface="SimSun" panose="02010600030101010101" pitchFamily="2" charset="-122"/>
                <a:cs typeface="Times New Roman" panose="02020603050405020304" pitchFamily="18" charset="0"/>
              </a:rPr>
              <a:t> primary points to be made which in turn affect the conceptualization of </a:t>
            </a:r>
            <a:r>
              <a:rPr lang="en-US" sz="2000" b="1" dirty="0">
                <a:latin typeface="Times New Roman" panose="02020603050405020304" pitchFamily="18" charset="0"/>
                <a:ea typeface="SimSun" panose="02010600030101010101" pitchFamily="2" charset="-122"/>
                <a:cs typeface="Times New Roman" panose="02020603050405020304" pitchFamily="18" charset="0"/>
              </a:rPr>
              <a:t>class and class formation</a:t>
            </a:r>
            <a:r>
              <a:rPr lang="en-US" sz="2000" dirty="0">
                <a:latin typeface="Times New Roman" panose="02020603050405020304" pitchFamily="18" charset="0"/>
                <a:ea typeface="SimSun" panose="02010600030101010101" pitchFamily="2" charset="-122"/>
                <a:cs typeface="Times New Roman" panose="02020603050405020304" pitchFamily="18" charset="0"/>
              </a:rPr>
              <a:t>. </a:t>
            </a:r>
            <a:endParaRPr lang="en-US" sz="1600" dirty="0">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07000"/>
              </a:lnSpc>
              <a:spcBef>
                <a:spcPts val="0"/>
              </a:spcBef>
              <a:spcAft>
                <a:spcPts val="800"/>
              </a:spcAft>
              <a:buFont typeface="+mj-lt"/>
              <a:buAutoNum type="arabicPeriod"/>
            </a:pPr>
            <a:r>
              <a:rPr lang="en-US" sz="2000" dirty="0" smtClean="0">
                <a:latin typeface="Times New Roman" panose="02020603050405020304" pitchFamily="18" charset="0"/>
                <a:ea typeface="SimSun" panose="02010600030101010101" pitchFamily="2" charset="-122"/>
                <a:cs typeface="Times New Roman" panose="02020603050405020304" pitchFamily="18" charset="0"/>
              </a:rPr>
              <a:t>Economic </a:t>
            </a:r>
            <a:r>
              <a:rPr lang="en-US" sz="2000" dirty="0">
                <a:latin typeface="Times New Roman" panose="02020603050405020304" pitchFamily="18" charset="0"/>
                <a:ea typeface="SimSun" panose="02010600030101010101" pitchFamily="2" charset="-122"/>
                <a:cs typeface="Times New Roman" panose="02020603050405020304" pitchFamily="18" charset="0"/>
              </a:rPr>
              <a:t>differences, measured any number of ways </a:t>
            </a:r>
            <a:r>
              <a:rPr lang="en-US" sz="2000" dirty="0" smtClean="0">
                <a:latin typeface="Times New Roman" panose="02020603050405020304" pitchFamily="18" charset="0"/>
                <a:ea typeface="SimSun" panose="02010600030101010101" pitchFamily="2" charset="-122"/>
                <a:cs typeface="Times New Roman" panose="02020603050405020304" pitchFamily="18" charset="0"/>
              </a:rPr>
              <a:t>With </a:t>
            </a:r>
            <a:r>
              <a:rPr lang="en-US" sz="2000" dirty="0">
                <a:latin typeface="Times New Roman" panose="02020603050405020304" pitchFamily="18" charset="0"/>
                <a:ea typeface="SimSun" panose="02010600030101010101" pitchFamily="2" charset="-122"/>
                <a:cs typeface="Times New Roman" panose="02020603050405020304" pitchFamily="18" charset="0"/>
              </a:rPr>
              <a:t>income, </a:t>
            </a:r>
            <a:r>
              <a:rPr lang="en-US" sz="2000" dirty="0" smtClean="0">
                <a:latin typeface="Times New Roman" panose="02020603050405020304" pitchFamily="18" charset="0"/>
                <a:ea typeface="SimSun" panose="02010600030101010101" pitchFamily="2" charset="-122"/>
                <a:cs typeface="Times New Roman" panose="02020603050405020304" pitchFamily="18" charset="0"/>
              </a:rPr>
              <a:t>land </a:t>
            </a:r>
            <a:r>
              <a:rPr lang="en-US" sz="2000" dirty="0">
                <a:latin typeface="Times New Roman" panose="02020603050405020304" pitchFamily="18" charset="0"/>
                <a:ea typeface="SimSun" panose="02010600030101010101" pitchFamily="2" charset="-122"/>
                <a:cs typeface="Times New Roman" panose="02020603050405020304" pitchFamily="18" charset="0"/>
              </a:rPr>
              <a:t>ownership, </a:t>
            </a:r>
            <a:r>
              <a:rPr lang="en-US" sz="2000" dirty="0" smtClean="0">
                <a:latin typeface="Times New Roman" panose="02020603050405020304" pitchFamily="18" charset="0"/>
                <a:ea typeface="SimSun" panose="02010600030101010101" pitchFamily="2" charset="-122"/>
                <a:cs typeface="Times New Roman" panose="02020603050405020304" pitchFamily="18" charset="0"/>
              </a:rPr>
              <a:t>total </a:t>
            </a:r>
            <a:r>
              <a:rPr lang="en-US" sz="2000" dirty="0">
                <a:latin typeface="Times New Roman" panose="02020603050405020304" pitchFamily="18" charset="0"/>
                <a:ea typeface="SimSun" panose="02010600030101010101" pitchFamily="2" charset="-122"/>
                <a:cs typeface="Times New Roman" panose="02020603050405020304" pitchFamily="18" charset="0"/>
              </a:rPr>
              <a:t>production of Cardamom, or household surplus production of food-have existed in the past and continue to exist in the village today. </a:t>
            </a:r>
            <a:endParaRPr lang="en-US" sz="1600" dirty="0">
              <a:latin typeface="Calibri" panose="020F0502020204030204" pitchFamily="34" charset="0"/>
              <a:ea typeface="SimSun" panose="02010600030101010101" pitchFamily="2" charset="-122"/>
              <a:cs typeface="Times New Roman" panose="02020603050405020304" pitchFamily="18" charset="0"/>
            </a:endParaRPr>
          </a:p>
          <a:p>
            <a:pPr marR="0" lvl="0" algn="just">
              <a:lnSpc>
                <a:spcPct val="107000"/>
              </a:lnSpc>
              <a:spcBef>
                <a:spcPts val="0"/>
              </a:spcBef>
              <a:spcAft>
                <a:spcPts val="800"/>
              </a:spcAft>
            </a:pPr>
            <a:r>
              <a:rPr lang="en-US" sz="2000" dirty="0" smtClean="0">
                <a:latin typeface="Times New Roman" panose="02020603050405020304" pitchFamily="18" charset="0"/>
                <a:ea typeface="SimSun" panose="02010600030101010101" pitchFamily="2" charset="-122"/>
                <a:cs typeface="Times New Roman" panose="02020603050405020304" pitchFamily="18" charset="0"/>
              </a:rPr>
              <a:t>2.  In </a:t>
            </a:r>
            <a:r>
              <a:rPr lang="en-US" sz="2000" dirty="0">
                <a:latin typeface="Times New Roman" panose="02020603050405020304" pitchFamily="18" charset="0"/>
                <a:ea typeface="SimSun" panose="02010600030101010101" pitchFamily="2" charset="-122"/>
                <a:cs typeface="Times New Roman" panose="02020603050405020304" pitchFamily="18" charset="0"/>
              </a:rPr>
              <a:t>other words, any  of these economic variables can be applied to understand where households are to be placed within an economic hierarchy. </a:t>
            </a:r>
          </a:p>
          <a:p>
            <a:pPr marR="0" lvl="0" algn="just">
              <a:lnSpc>
                <a:spcPct val="107000"/>
              </a:lnSpc>
              <a:spcBef>
                <a:spcPts val="0"/>
              </a:spcBef>
              <a:spcAft>
                <a:spcPts val="800"/>
              </a:spcAft>
            </a:pPr>
            <a:r>
              <a:rPr lang="en-US" sz="2000" b="1" dirty="0" smtClean="0">
                <a:latin typeface="Times New Roman" panose="02020603050405020304" pitchFamily="18" charset="0"/>
                <a:ea typeface="SimSun" panose="02010600030101010101" pitchFamily="2" charset="-122"/>
                <a:cs typeface="Times New Roman" panose="02020603050405020304" pitchFamily="18" charset="0"/>
              </a:rPr>
              <a:t>There is a second crucial point to be made though</a:t>
            </a:r>
            <a:r>
              <a:rPr lang="en-US" sz="2000" dirty="0" smtClean="0">
                <a:latin typeface="Times New Roman" panose="02020603050405020304" pitchFamily="18" charset="0"/>
                <a:ea typeface="SimSun" panose="02010600030101010101" pitchFamily="2" charset="-122"/>
                <a:cs typeface="Times New Roman" panose="02020603050405020304" pitchFamily="18" charset="0"/>
              </a:rPr>
              <a:t>. Not only do these differences or inequalities-exist, but there are processes at work which allow villagers both to actively increase these differences (in relation to other villagers), or challenge and reduce them. </a:t>
            </a:r>
            <a:endParaRPr lang="en-US" sz="1600" dirty="0" smtClean="0">
              <a:latin typeface="Calibri" panose="020F0502020204030204" pitchFamily="34" charset="0"/>
              <a:ea typeface="SimSun" panose="02010600030101010101" pitchFamily="2" charset="-122"/>
              <a:cs typeface="Times New Roman" panose="02020603050405020304" pitchFamily="18" charset="0"/>
            </a:endParaRPr>
          </a:p>
        </p:txBody>
      </p:sp>
      <p:sp>
        <p:nvSpPr>
          <p:cNvPr id="5" name="Rectangle 4"/>
          <p:cNvSpPr/>
          <p:nvPr/>
        </p:nvSpPr>
        <p:spPr>
          <a:xfrm>
            <a:off x="5510699" y="-86387"/>
            <a:ext cx="4630828" cy="553357"/>
          </a:xfrm>
          <a:prstGeom prst="rect">
            <a:avLst/>
          </a:prstGeom>
        </p:spPr>
        <p:txBody>
          <a:bodyPr wrap="square">
            <a:spAutoFit/>
          </a:bodyPr>
          <a:lstStyle/>
          <a:p>
            <a:pPr marR="0" lvl="0" algn="just">
              <a:lnSpc>
                <a:spcPct val="107000"/>
              </a:lnSpc>
              <a:spcBef>
                <a:spcPts val="0"/>
              </a:spcBef>
              <a:spcAft>
                <a:spcPts val="800"/>
              </a:spcAft>
            </a:pPr>
            <a:r>
              <a:rPr lang="en-US" sz="2400" b="1" dirty="0">
                <a:latin typeface="Algerian" panose="04020705040A02060702" pitchFamily="82" charset="0"/>
                <a:ea typeface="SimSun" panose="02010600030101010101" pitchFamily="2" charset="-122"/>
                <a:cs typeface="Times New Roman" panose="02020603050405020304" pitchFamily="18" charset="0"/>
              </a:rPr>
              <a:t>Class </a:t>
            </a:r>
            <a:r>
              <a:rPr lang="en-US" sz="2400" b="1" dirty="0" smtClean="0">
                <a:latin typeface="Algerian" panose="04020705040A02060702" pitchFamily="82" charset="0"/>
                <a:ea typeface="SimSun" panose="02010600030101010101" pitchFamily="2" charset="-122"/>
                <a:cs typeface="Times New Roman" panose="02020603050405020304" pitchFamily="18" charset="0"/>
              </a:rPr>
              <a:t>formation </a:t>
            </a:r>
            <a:r>
              <a:rPr lang="en-US" sz="2400" b="1" dirty="0" smtClean="0">
                <a:latin typeface="Times New Roman" panose="02020603050405020304" pitchFamily="18" charset="0"/>
                <a:ea typeface="SimSun" panose="02010600030101010101" pitchFamily="2" charset="-122"/>
                <a:cs typeface="Times New Roman" panose="02020603050405020304" pitchFamily="18" charset="0"/>
              </a:rPr>
              <a:t>Cont</a:t>
            </a:r>
            <a:r>
              <a:rPr lang="en-US" sz="2800" b="1" dirty="0" smtClean="0">
                <a:latin typeface="Algerian" panose="04020705040A02060702" pitchFamily="82" charset="0"/>
                <a:ea typeface="SimSun" panose="02010600030101010101" pitchFamily="2" charset="-122"/>
                <a:cs typeface="Times New Roman" panose="02020603050405020304" pitchFamily="18" charset="0"/>
              </a:rPr>
              <a:t>. </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794027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1070" y="0"/>
            <a:ext cx="11696007" cy="6423810"/>
          </a:xfrm>
          <a:prstGeom prst="rect">
            <a:avLst/>
          </a:prstGeom>
        </p:spPr>
        <p:txBody>
          <a:bodyPr wrap="square">
            <a:spAutoFit/>
          </a:bodyPr>
          <a:lstStyle/>
          <a:p>
            <a:pPr algn="just">
              <a:lnSpc>
                <a:spcPct val="107000"/>
              </a:lnSpc>
              <a:spcAft>
                <a:spcPts val="800"/>
              </a:spcAft>
            </a:pPr>
            <a:r>
              <a:rPr lang="en-US" dirty="0">
                <a:highlight>
                  <a:srgbClr val="FFFF00"/>
                </a:highlight>
                <a:latin typeface="Times New Roman" panose="02020603050405020304" pitchFamily="18" charset="0"/>
                <a:ea typeface="SimSun" panose="02010600030101010101" pitchFamily="2" charset="-122"/>
                <a:cs typeface="Times New Roman" panose="02020603050405020304" pitchFamily="18" charset="0"/>
              </a:rPr>
              <a:t> </a:t>
            </a:r>
            <a:endParaRPr lang="en-US" sz="1400" dirty="0">
              <a:latin typeface="Calibri" panose="020F0502020204030204" pitchFamily="34" charset="0"/>
              <a:ea typeface="SimSun" panose="02010600030101010101" pitchFamily="2" charset="-122"/>
              <a:cs typeface="Times New Roman" panose="02020603050405020304" pitchFamily="18" charset="0"/>
            </a:endParaRPr>
          </a:p>
          <a:p>
            <a:pPr algn="ctr">
              <a:lnSpc>
                <a:spcPct val="107000"/>
              </a:lnSpc>
              <a:spcAft>
                <a:spcPts val="800"/>
              </a:spcAft>
            </a:pPr>
            <a:r>
              <a:rPr lang="en-US" sz="2800" b="1" dirty="0">
                <a:latin typeface="Times New Roman" panose="02020603050405020304" pitchFamily="18" charset="0"/>
                <a:ea typeface="SimSun" panose="02010600030101010101" pitchFamily="2" charset="-122"/>
                <a:cs typeface="Times New Roman" panose="02020603050405020304" pitchFamily="18" charset="0"/>
              </a:rPr>
              <a:t>This approach to class formation has parallels with the ways villagers understand and talk about economic differentiation</a:t>
            </a:r>
            <a:r>
              <a:rPr lang="en-US" sz="2800" dirty="0">
                <a:latin typeface="Times New Roman" panose="02020603050405020304" pitchFamily="18" charset="0"/>
                <a:ea typeface="SimSun" panose="02010600030101010101" pitchFamily="2" charset="-122"/>
                <a:cs typeface="Times New Roman" panose="02020603050405020304" pitchFamily="18" charset="0"/>
              </a:rPr>
              <a:t>.</a:t>
            </a:r>
            <a:endParaRPr lang="en-US" sz="2000" dirty="0">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US" dirty="0">
                <a:latin typeface="Times New Roman" panose="02020603050405020304" pitchFamily="18" charset="0"/>
                <a:ea typeface="SimSun" panose="02010600030101010101" pitchFamily="2" charset="-122"/>
                <a:cs typeface="Times New Roman" panose="02020603050405020304" pitchFamily="18" charset="0"/>
              </a:rPr>
              <a:t> When discussing the economic conditions of any </a:t>
            </a:r>
            <a:r>
              <a:rPr lang="en-US" b="1" dirty="0">
                <a:latin typeface="Times New Roman" panose="02020603050405020304" pitchFamily="18" charset="0"/>
                <a:ea typeface="SimSun" panose="02010600030101010101" pitchFamily="2" charset="-122"/>
                <a:cs typeface="Times New Roman" panose="02020603050405020304" pitchFamily="18" charset="0"/>
              </a:rPr>
              <a:t>household villagers</a:t>
            </a:r>
            <a:r>
              <a:rPr lang="en-US" dirty="0">
                <a:latin typeface="Times New Roman" panose="02020603050405020304" pitchFamily="18" charset="0"/>
                <a:ea typeface="SimSun" panose="02010600030101010101" pitchFamily="2" charset="-122"/>
                <a:cs typeface="Times New Roman" panose="02020603050405020304" pitchFamily="18" charset="0"/>
              </a:rPr>
              <a:t> use the dichotomy of </a:t>
            </a:r>
            <a:r>
              <a:rPr lang="en-US" b="1" dirty="0">
                <a:latin typeface="Times New Roman" panose="02020603050405020304" pitchFamily="18" charset="0"/>
                <a:ea typeface="SimSun" panose="02010600030101010101" pitchFamily="2" charset="-122"/>
                <a:cs typeface="Times New Roman" panose="02020603050405020304" pitchFamily="18" charset="0"/>
              </a:rPr>
              <a:t>rich (</a:t>
            </a:r>
            <a:r>
              <a:rPr lang="en-US" b="1" dirty="0" err="1">
                <a:latin typeface="Times New Roman" panose="02020603050405020304" pitchFamily="18" charset="0"/>
                <a:ea typeface="SimSun" panose="02010600030101010101" pitchFamily="2" charset="-122"/>
                <a:cs typeface="Times New Roman" panose="02020603050405020304" pitchFamily="18" charset="0"/>
              </a:rPr>
              <a:t>dhani</a:t>
            </a:r>
            <a:r>
              <a:rPr lang="en-US" b="1" dirty="0">
                <a:latin typeface="Times New Roman" panose="02020603050405020304" pitchFamily="18" charset="0"/>
                <a:ea typeface="SimSun" panose="02010600030101010101" pitchFamily="2" charset="-122"/>
                <a:cs typeface="Times New Roman" panose="02020603050405020304" pitchFamily="18" charset="0"/>
              </a:rPr>
              <a:t>)° </a:t>
            </a:r>
            <a:r>
              <a:rPr lang="en-US" dirty="0">
                <a:latin typeface="Times New Roman" panose="02020603050405020304" pitchFamily="18" charset="0"/>
                <a:ea typeface="SimSun" panose="02010600030101010101" pitchFamily="2" charset="-122"/>
                <a:cs typeface="Times New Roman" panose="02020603050405020304" pitchFamily="18" charset="0"/>
              </a:rPr>
              <a:t>and </a:t>
            </a:r>
            <a:r>
              <a:rPr lang="en-US" b="1" dirty="0">
                <a:latin typeface="Times New Roman" panose="02020603050405020304" pitchFamily="18" charset="0"/>
                <a:ea typeface="SimSun" panose="02010600030101010101" pitchFamily="2" charset="-122"/>
                <a:cs typeface="Times New Roman" panose="02020603050405020304" pitchFamily="18" charset="0"/>
              </a:rPr>
              <a:t>poor (</a:t>
            </a:r>
            <a:r>
              <a:rPr lang="en-US" b="1" dirty="0" err="1">
                <a:latin typeface="Times New Roman" panose="02020603050405020304" pitchFamily="18" charset="0"/>
                <a:ea typeface="SimSun" panose="02010600030101010101" pitchFamily="2" charset="-122"/>
                <a:cs typeface="Times New Roman" panose="02020603050405020304" pitchFamily="18" charset="0"/>
              </a:rPr>
              <a:t>garib</a:t>
            </a:r>
            <a:r>
              <a:rPr lang="en-US" b="1" dirty="0">
                <a:latin typeface="Times New Roman" panose="02020603050405020304" pitchFamily="18" charset="0"/>
                <a:ea typeface="SimSun" panose="02010600030101010101" pitchFamily="2" charset="-122"/>
                <a:cs typeface="Times New Roman" panose="02020603050405020304" pitchFamily="18" charset="0"/>
              </a:rPr>
              <a:t>)-</a:t>
            </a:r>
            <a:r>
              <a:rPr lang="en-US" dirty="0">
                <a:latin typeface="Times New Roman" panose="02020603050405020304" pitchFamily="18" charset="0"/>
                <a:ea typeface="SimSun" panose="02010600030101010101" pitchFamily="2" charset="-122"/>
                <a:cs typeface="Times New Roman" panose="02020603050405020304" pitchFamily="18" charset="0"/>
              </a:rPr>
              <a:t>occasionally qualified with the word </a:t>
            </a:r>
            <a:r>
              <a:rPr lang="en-US" b="1" dirty="0">
                <a:latin typeface="Times New Roman" panose="02020603050405020304" pitchFamily="18" charset="0"/>
                <a:ea typeface="SimSun" panose="02010600030101010101" pitchFamily="2" charset="-122"/>
                <a:cs typeface="Times New Roman" panose="02020603050405020304" pitchFamily="18" charset="0"/>
              </a:rPr>
              <a:t>"very" (</a:t>
            </a:r>
            <a:r>
              <a:rPr lang="en-US" b="1" dirty="0" err="1">
                <a:latin typeface="Times New Roman" panose="02020603050405020304" pitchFamily="18" charset="0"/>
                <a:ea typeface="SimSun" panose="02010600030101010101" pitchFamily="2" charset="-122"/>
                <a:cs typeface="Times New Roman" panose="02020603050405020304" pitchFamily="18" charset="0"/>
              </a:rPr>
              <a:t>dherai</a:t>
            </a:r>
            <a:r>
              <a:rPr lang="en-US" b="1" dirty="0">
                <a:latin typeface="Times New Roman" panose="02020603050405020304" pitchFamily="18" charset="0"/>
                <a:ea typeface="SimSun" panose="02010600030101010101" pitchFamily="2" charset="-122"/>
                <a:cs typeface="Times New Roman" panose="02020603050405020304" pitchFamily="18" charset="0"/>
              </a:rPr>
              <a:t>). </a:t>
            </a:r>
            <a:endParaRPr lang="en-US" sz="1400" b="1" dirty="0">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US" dirty="0">
                <a:latin typeface="Times New Roman" panose="02020603050405020304" pitchFamily="18" charset="0"/>
                <a:ea typeface="SimSun" panose="02010600030101010101" pitchFamily="2" charset="-122"/>
                <a:cs typeface="Times New Roman" panose="02020603050405020304" pitchFamily="18" charset="0"/>
              </a:rPr>
              <a:t>Together with this simple categorization, villagers frequently provide some background detail to support their statements. </a:t>
            </a:r>
            <a:endParaRPr lang="en-US" sz="1400" dirty="0">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US" dirty="0">
                <a:latin typeface="Times New Roman" panose="02020603050405020304" pitchFamily="18" charset="0"/>
                <a:ea typeface="SimSun" panose="02010600030101010101" pitchFamily="2" charset="-122"/>
                <a:cs typeface="Times New Roman" panose="02020603050405020304" pitchFamily="18" charset="0"/>
              </a:rPr>
              <a:t>This background is often related to a productive process and. as a result, to the ongoing process of economic differentiation: </a:t>
            </a:r>
            <a:endParaRPr lang="en-US" sz="1400" dirty="0">
              <a:latin typeface="Calibri" panose="020F0502020204030204" pitchFamily="34" charset="0"/>
              <a:ea typeface="SimSun" panose="02010600030101010101" pitchFamily="2" charset="-122"/>
              <a:cs typeface="Times New Roman" panose="02020603050405020304" pitchFamily="18" charset="0"/>
            </a:endParaRPr>
          </a:p>
          <a:p>
            <a:pPr marL="228600" marR="0" algn="just">
              <a:lnSpc>
                <a:spcPct val="107000"/>
              </a:lnSpc>
              <a:spcBef>
                <a:spcPts val="0"/>
              </a:spcBef>
              <a:spcAft>
                <a:spcPts val="800"/>
              </a:spcAft>
            </a:pPr>
            <a:r>
              <a:rPr lang="en-US" b="1" dirty="0">
                <a:latin typeface="Times New Roman" panose="02020603050405020304" pitchFamily="18" charset="0"/>
                <a:ea typeface="SimSun" panose="02010600030101010101" pitchFamily="2" charset="-122"/>
                <a:cs typeface="Times New Roman" panose="02020603050405020304" pitchFamily="18" charset="0"/>
              </a:rPr>
              <a:t>1"his father was in the army"; now ………..</a:t>
            </a:r>
            <a:endParaRPr lang="en-US" sz="1400" b="1" dirty="0">
              <a:latin typeface="Calibri" panose="020F0502020204030204" pitchFamily="34" charset="0"/>
              <a:ea typeface="SimSun" panose="02010600030101010101" pitchFamily="2" charset="-122"/>
              <a:cs typeface="Times New Roman" panose="02020603050405020304" pitchFamily="18" charset="0"/>
            </a:endParaRPr>
          </a:p>
          <a:p>
            <a:pPr marL="228600" marR="0" algn="just">
              <a:lnSpc>
                <a:spcPct val="107000"/>
              </a:lnSpc>
              <a:spcBef>
                <a:spcPts val="0"/>
              </a:spcBef>
              <a:spcAft>
                <a:spcPts val="800"/>
              </a:spcAft>
            </a:pPr>
            <a:r>
              <a:rPr lang="en-US" b="1" dirty="0">
                <a:latin typeface="Times New Roman" panose="02020603050405020304" pitchFamily="18" charset="0"/>
                <a:ea typeface="SimSun" panose="02010600030101010101" pitchFamily="2" charset="-122"/>
                <a:cs typeface="Times New Roman" panose="02020603050405020304" pitchFamily="18" charset="0"/>
              </a:rPr>
              <a:t>2"he harvested 800 kg of cardamom this year"; ……………..</a:t>
            </a:r>
            <a:endParaRPr lang="en-US" sz="1400" b="1" dirty="0">
              <a:latin typeface="Calibri" panose="020F0502020204030204" pitchFamily="34" charset="0"/>
              <a:ea typeface="SimSun" panose="02010600030101010101" pitchFamily="2" charset="-122"/>
              <a:cs typeface="Times New Roman" panose="02020603050405020304" pitchFamily="18" charset="0"/>
            </a:endParaRPr>
          </a:p>
          <a:p>
            <a:pPr marL="228600" marR="0" algn="just">
              <a:lnSpc>
                <a:spcPct val="107000"/>
              </a:lnSpc>
              <a:spcBef>
                <a:spcPts val="0"/>
              </a:spcBef>
              <a:spcAft>
                <a:spcPts val="800"/>
              </a:spcAft>
            </a:pPr>
            <a:r>
              <a:rPr lang="en-US" b="1" dirty="0">
                <a:latin typeface="Times New Roman" panose="02020603050405020304" pitchFamily="18" charset="0"/>
                <a:ea typeface="SimSun" panose="02010600030101010101" pitchFamily="2" charset="-122"/>
                <a:cs typeface="Times New Roman" panose="02020603050405020304" pitchFamily="18" charset="0"/>
              </a:rPr>
              <a:t>3"he made a lot of money abroad"; …………..</a:t>
            </a:r>
            <a:endParaRPr lang="en-US" sz="1400" b="1" dirty="0">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07000"/>
              </a:lnSpc>
              <a:spcBef>
                <a:spcPts val="0"/>
              </a:spcBef>
              <a:spcAft>
                <a:spcPts val="800"/>
              </a:spcAft>
              <a:buFont typeface="+mj-lt"/>
              <a:buAutoNum type="arabicPeriod" startAt="4"/>
            </a:pPr>
            <a:r>
              <a:rPr lang="en-US" dirty="0">
                <a:latin typeface="Times New Roman" panose="02020603050405020304" pitchFamily="18" charset="0"/>
                <a:ea typeface="SimSun" panose="02010600030101010101" pitchFamily="2" charset="-122"/>
                <a:cs typeface="Times New Roman" panose="02020603050405020304" pitchFamily="18" charset="0"/>
              </a:rPr>
              <a:t>and "</a:t>
            </a:r>
            <a:r>
              <a:rPr lang="en-US" b="1" dirty="0">
                <a:latin typeface="Times New Roman" panose="02020603050405020304" pitchFamily="18" charset="0"/>
                <a:ea typeface="SimSun" panose="02010600030101010101" pitchFamily="2" charset="-122"/>
                <a:cs typeface="Times New Roman" panose="02020603050405020304" pitchFamily="18" charset="0"/>
              </a:rPr>
              <a:t>they have no money because their father had debts and had to sell their land"; </a:t>
            </a:r>
            <a:r>
              <a:rPr lang="en-US" dirty="0">
                <a:latin typeface="Times New Roman" panose="02020603050405020304" pitchFamily="18" charset="0"/>
                <a:ea typeface="SimSun" panose="02010600030101010101" pitchFamily="2" charset="-122"/>
                <a:cs typeface="Times New Roman" panose="02020603050405020304" pitchFamily="18" charset="0"/>
              </a:rPr>
              <a:t>…………..</a:t>
            </a:r>
            <a:endParaRPr lang="en-US" sz="1400" dirty="0">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US" dirty="0">
                <a:latin typeface="Times New Roman" panose="02020603050405020304" pitchFamily="18" charset="0"/>
                <a:ea typeface="SimSun" panose="02010600030101010101" pitchFamily="2" charset="-122"/>
                <a:cs typeface="Times New Roman" panose="02020603050405020304" pitchFamily="18" charset="0"/>
              </a:rPr>
              <a:t>The categorization of economic difference within the village-using the </a:t>
            </a:r>
            <a:r>
              <a:rPr lang="en-US" b="1" dirty="0">
                <a:latin typeface="Times New Roman" panose="02020603050405020304" pitchFamily="18" charset="0"/>
                <a:ea typeface="SimSun" panose="02010600030101010101" pitchFamily="2" charset="-122"/>
                <a:cs typeface="Times New Roman" panose="02020603050405020304" pitchFamily="18" charset="0"/>
              </a:rPr>
              <a:t>terms (</a:t>
            </a:r>
            <a:r>
              <a:rPr lang="en-US" b="1" dirty="0" err="1">
                <a:latin typeface="Times New Roman" panose="02020603050405020304" pitchFamily="18" charset="0"/>
                <a:ea typeface="SimSun" panose="02010600030101010101" pitchFamily="2" charset="-122"/>
                <a:cs typeface="Times New Roman" panose="02020603050405020304" pitchFamily="18" charset="0"/>
              </a:rPr>
              <a:t>dhani</a:t>
            </a:r>
            <a:r>
              <a:rPr lang="en-US" b="1" dirty="0">
                <a:latin typeface="Times New Roman" panose="02020603050405020304" pitchFamily="18" charset="0"/>
                <a:ea typeface="SimSun" panose="02010600030101010101" pitchFamily="2" charset="-122"/>
                <a:cs typeface="Times New Roman" panose="02020603050405020304" pitchFamily="18" charset="0"/>
              </a:rPr>
              <a:t>)and </a:t>
            </a:r>
            <a:r>
              <a:rPr lang="en-US" b="1" dirty="0" err="1">
                <a:latin typeface="Times New Roman" panose="02020603050405020304" pitchFamily="18" charset="0"/>
                <a:ea typeface="SimSun" panose="02010600030101010101" pitchFamily="2" charset="-122"/>
                <a:cs typeface="Times New Roman" panose="02020603050405020304" pitchFamily="18" charset="0"/>
              </a:rPr>
              <a:t>garib</a:t>
            </a:r>
            <a:r>
              <a:rPr lang="en-US" b="1" dirty="0">
                <a:latin typeface="Times New Roman" panose="02020603050405020304" pitchFamily="18" charset="0"/>
                <a:ea typeface="SimSun" panose="02010600030101010101" pitchFamily="2" charset="-122"/>
                <a:cs typeface="Times New Roman" panose="02020603050405020304" pitchFamily="18" charset="0"/>
              </a:rPr>
              <a:t> is always paired with an understanding of the means by which households have become rich, or the reasons for their poverty. </a:t>
            </a:r>
            <a:endParaRPr lang="en-US" sz="1400" b="1" dirty="0">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US" dirty="0">
                <a:latin typeface="Times New Roman" panose="02020603050405020304" pitchFamily="18" charset="0"/>
                <a:ea typeface="SimSun" panose="02010600030101010101" pitchFamily="2" charset="-122"/>
                <a:cs typeface="Times New Roman" panose="02020603050405020304" pitchFamily="18" charset="0"/>
              </a:rPr>
              <a:t>The </a:t>
            </a:r>
            <a:r>
              <a:rPr lang="en-US" b="1" dirty="0">
                <a:latin typeface="Times New Roman" panose="02020603050405020304" pitchFamily="18" charset="0"/>
                <a:ea typeface="SimSun" panose="02010600030101010101" pitchFamily="2" charset="-122"/>
                <a:cs typeface="Times New Roman" panose="02020603050405020304" pitchFamily="18" charset="0"/>
              </a:rPr>
              <a:t>"local categories"</a:t>
            </a:r>
            <a:r>
              <a:rPr lang="en-US" dirty="0">
                <a:latin typeface="Times New Roman" panose="02020603050405020304" pitchFamily="18" charset="0"/>
                <a:ea typeface="SimSun" panose="02010600030101010101" pitchFamily="2" charset="-122"/>
                <a:cs typeface="Times New Roman" panose="02020603050405020304" pitchFamily="18" charset="0"/>
              </a:rPr>
              <a:t> and the analysis of these categories by villagers therefore match the theoretical aims of using the concept of class formation. </a:t>
            </a:r>
            <a:endParaRPr lang="en-US" sz="1400" dirty="0">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US" dirty="0">
                <a:latin typeface="Times New Roman" panose="02020603050405020304" pitchFamily="18" charset="0"/>
                <a:ea typeface="SimSun" panose="02010600030101010101" pitchFamily="2" charset="-122"/>
                <a:cs typeface="Times New Roman" panose="02020603050405020304" pitchFamily="18" charset="0"/>
              </a:rPr>
              <a:t> </a:t>
            </a:r>
            <a:endParaRPr lang="en-US" sz="1400" dirty="0">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59919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75263" y="205201"/>
            <a:ext cx="6893234" cy="531171"/>
          </a:xfrm>
          <a:prstGeom prst="rect">
            <a:avLst/>
          </a:prstGeom>
        </p:spPr>
        <p:txBody>
          <a:bodyPr wrap="none">
            <a:spAutoFit/>
          </a:bodyPr>
          <a:lstStyle/>
          <a:p>
            <a:pPr marR="0" lvl="0" algn="just">
              <a:lnSpc>
                <a:spcPct val="107000"/>
              </a:lnSpc>
              <a:spcBef>
                <a:spcPts val="0"/>
              </a:spcBef>
              <a:spcAft>
                <a:spcPts val="800"/>
              </a:spcAft>
            </a:pPr>
            <a:r>
              <a:rPr lang="en-US" sz="2800" b="1" dirty="0">
                <a:latin typeface="Algerian" panose="04020705040A02060702" pitchFamily="82" charset="0"/>
                <a:ea typeface="SimSun" panose="02010600030101010101" pitchFamily="2" charset="-122"/>
                <a:cs typeface="Times New Roman" panose="02020603050405020304" pitchFamily="18" charset="0"/>
              </a:rPr>
              <a:t>Class in South Asian anthropology</a:t>
            </a:r>
            <a:r>
              <a:rPr lang="en-US" sz="2800" dirty="0">
                <a:latin typeface="Algerian" panose="04020705040A02060702" pitchFamily="82" charset="0"/>
                <a:ea typeface="SimSun" panose="02010600030101010101" pitchFamily="2" charset="-122"/>
                <a:cs typeface="Times New Roman" panose="02020603050405020304" pitchFamily="18" charset="0"/>
              </a:rPr>
              <a:t> </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3" name="Rectangle 2"/>
          <p:cNvSpPr/>
          <p:nvPr/>
        </p:nvSpPr>
        <p:spPr>
          <a:xfrm>
            <a:off x="224287" y="920317"/>
            <a:ext cx="11826815" cy="1261884"/>
          </a:xfrm>
          <a:prstGeom prst="rect">
            <a:avLst/>
          </a:prstGeom>
        </p:spPr>
        <p:txBody>
          <a:bodyPr wrap="square">
            <a:spAutoFit/>
          </a:bodyPr>
          <a:lstStyle/>
          <a:p>
            <a:pPr marL="285750" indent="-285750" algn="just">
              <a:buFont typeface="Wingdings" panose="05000000000000000000" pitchFamily="2" charset="2"/>
              <a:buChar char="§"/>
            </a:pPr>
            <a:r>
              <a:rPr lang="en-US" sz="2400" dirty="0">
                <a:latin typeface="Times New Roman" panose="02020603050405020304" pitchFamily="18" charset="0"/>
                <a:ea typeface="SimSun" panose="02010600030101010101" pitchFamily="2" charset="-122"/>
              </a:rPr>
              <a:t>Since the 1960s, a considerable </a:t>
            </a:r>
            <a:r>
              <a:rPr lang="en-US" sz="2400" b="1" dirty="0">
                <a:latin typeface="Times New Roman" panose="02020603050405020304" pitchFamily="18" charset="0"/>
                <a:ea typeface="SimSun" panose="02010600030101010101" pitchFamily="2" charset="-122"/>
              </a:rPr>
              <a:t>number of studies </a:t>
            </a:r>
            <a:r>
              <a:rPr lang="en-US" sz="2400" dirty="0">
                <a:latin typeface="Times New Roman" panose="02020603050405020304" pitchFamily="18" charset="0"/>
                <a:ea typeface="SimSun" panose="02010600030101010101" pitchFamily="2" charset="-122"/>
              </a:rPr>
              <a:t>have</a:t>
            </a:r>
            <a:r>
              <a:rPr lang="en-US" sz="2400" b="1" dirty="0">
                <a:latin typeface="Times New Roman" panose="02020603050405020304" pitchFamily="18" charset="0"/>
                <a:ea typeface="SimSun" panose="02010600030101010101" pitchFamily="2" charset="-122"/>
              </a:rPr>
              <a:t> </a:t>
            </a:r>
            <a:r>
              <a:rPr lang="en-US" sz="2400" b="1" dirty="0" smtClean="0">
                <a:latin typeface="Times New Roman" panose="02020603050405020304" pitchFamily="18" charset="0"/>
                <a:ea typeface="SimSun" panose="02010600030101010101" pitchFamily="2" charset="-122"/>
              </a:rPr>
              <a:t>explored </a:t>
            </a:r>
            <a:r>
              <a:rPr lang="en-US" sz="2400" dirty="0">
                <a:latin typeface="Times New Roman" panose="02020603050405020304" pitchFamily="18" charset="0"/>
                <a:ea typeface="SimSun" panose="02010600030101010101" pitchFamily="2" charset="-122"/>
              </a:rPr>
              <a:t>the </a:t>
            </a:r>
            <a:r>
              <a:rPr lang="en-US" sz="2400" dirty="0" smtClean="0">
                <a:latin typeface="Times New Roman" panose="02020603050405020304" pitchFamily="18" charset="0"/>
                <a:ea typeface="SimSun" panose="02010600030101010101" pitchFamily="2" charset="-122"/>
              </a:rPr>
              <a:t>“</a:t>
            </a:r>
            <a:r>
              <a:rPr lang="en-US" sz="2800" b="1" dirty="0" smtClean="0">
                <a:latin typeface="Times New Roman" panose="02020603050405020304" pitchFamily="18" charset="0"/>
                <a:ea typeface="SimSun" panose="02010600030101010101" pitchFamily="2" charset="-122"/>
              </a:rPr>
              <a:t>subject </a:t>
            </a:r>
            <a:r>
              <a:rPr lang="en-US" sz="2800" b="1" dirty="0">
                <a:latin typeface="Times New Roman" panose="02020603050405020304" pitchFamily="18" charset="0"/>
                <a:ea typeface="SimSun" panose="02010600030101010101" pitchFamily="2" charset="-122"/>
              </a:rPr>
              <a:t>of </a:t>
            </a:r>
            <a:r>
              <a:rPr lang="en-US" sz="2800" b="1" dirty="0" smtClean="0">
                <a:latin typeface="Times New Roman" panose="02020603050405020304" pitchFamily="18" charset="0"/>
                <a:ea typeface="SimSun" panose="02010600030101010101" pitchFamily="2" charset="-122"/>
              </a:rPr>
              <a:t>class” </a:t>
            </a:r>
            <a:r>
              <a:rPr lang="en-US" sz="2400" dirty="0">
                <a:latin typeface="Times New Roman" panose="02020603050405020304" pitchFamily="18" charset="0"/>
                <a:ea typeface="SimSun" panose="02010600030101010101" pitchFamily="2" charset="-122"/>
              </a:rPr>
              <a:t>in </a:t>
            </a:r>
            <a:r>
              <a:rPr lang="en-US" sz="2400" b="1" dirty="0">
                <a:latin typeface="Times New Roman" panose="02020603050405020304" pitchFamily="18" charset="0"/>
                <a:ea typeface="SimSun" panose="02010600030101010101" pitchFamily="2" charset="-122"/>
              </a:rPr>
              <a:t>South Asia</a:t>
            </a:r>
            <a:r>
              <a:rPr lang="en-US" sz="2400" dirty="0">
                <a:latin typeface="Times New Roman" panose="02020603050405020304" pitchFamily="18" charset="0"/>
                <a:ea typeface="SimSun" panose="02010600030101010101" pitchFamily="2" charset="-122"/>
              </a:rPr>
              <a:t>. The </a:t>
            </a:r>
            <a:r>
              <a:rPr lang="en-US" sz="2400" dirty="0" smtClean="0">
                <a:latin typeface="Times New Roman" panose="02020603050405020304" pitchFamily="18" charset="0"/>
                <a:ea typeface="SimSun" panose="02010600030101010101" pitchFamily="2" charset="-122"/>
              </a:rPr>
              <a:t>majority of </a:t>
            </a:r>
            <a:r>
              <a:rPr lang="en-US" sz="2400" dirty="0">
                <a:latin typeface="Times New Roman" panose="02020603050405020304" pitchFamily="18" charset="0"/>
                <a:ea typeface="SimSun" panose="02010600030101010101" pitchFamily="2" charset="-122"/>
              </a:rPr>
              <a:t>these studies have </a:t>
            </a:r>
            <a:r>
              <a:rPr lang="en-US" sz="2400" b="1" dirty="0">
                <a:latin typeface="Times New Roman" panose="02020603050405020304" pitchFamily="18" charset="0"/>
                <a:ea typeface="SimSun" panose="02010600030101010101" pitchFamily="2" charset="-122"/>
              </a:rPr>
              <a:t>focused on India</a:t>
            </a:r>
            <a:r>
              <a:rPr lang="en-US" sz="2400" dirty="0">
                <a:latin typeface="Times New Roman" panose="02020603050405020304" pitchFamily="18" charset="0"/>
                <a:ea typeface="SimSun" panose="02010600030101010101" pitchFamily="2" charset="-122"/>
              </a:rPr>
              <a:t>, where the </a:t>
            </a:r>
            <a:r>
              <a:rPr lang="en-US" sz="2400" b="1" dirty="0">
                <a:latin typeface="Times New Roman" panose="02020603050405020304" pitchFamily="18" charset="0"/>
                <a:ea typeface="SimSun" panose="02010600030101010101" pitchFamily="2" charset="-122"/>
              </a:rPr>
              <a:t>subject of class has often been paired with that of caste</a:t>
            </a:r>
            <a:r>
              <a:rPr lang="en-US" sz="2400" dirty="0">
                <a:latin typeface="Times New Roman" panose="02020603050405020304" pitchFamily="18" charset="0"/>
                <a:ea typeface="SimSun" panose="02010600030101010101" pitchFamily="2" charset="-122"/>
              </a:rPr>
              <a:t>. </a:t>
            </a:r>
            <a:endParaRPr lang="en-US" sz="3200" dirty="0"/>
          </a:p>
        </p:txBody>
      </p:sp>
      <p:sp>
        <p:nvSpPr>
          <p:cNvPr id="4" name="Rectangle 3"/>
          <p:cNvSpPr/>
          <p:nvPr/>
        </p:nvSpPr>
        <p:spPr>
          <a:xfrm>
            <a:off x="224287" y="2182201"/>
            <a:ext cx="11967713" cy="830997"/>
          </a:xfrm>
          <a:prstGeom prst="rect">
            <a:avLst/>
          </a:prstGeom>
        </p:spPr>
        <p:txBody>
          <a:bodyPr wrap="square">
            <a:spAutoFit/>
          </a:bodyPr>
          <a:lstStyle/>
          <a:p>
            <a:pPr marL="285750" indent="-285750">
              <a:buFont typeface="Wingdings" panose="05000000000000000000" pitchFamily="2" charset="2"/>
              <a:buChar char="§"/>
            </a:pPr>
            <a:r>
              <a:rPr lang="en-US" sz="2400" dirty="0" smtClean="0">
                <a:latin typeface="Times New Roman" panose="02020603050405020304" pitchFamily="18" charset="0"/>
                <a:ea typeface="SimSun" panose="02010600030101010101" pitchFamily="2" charset="-122"/>
              </a:rPr>
              <a:t>They</a:t>
            </a:r>
            <a:r>
              <a:rPr lang="en-US" sz="2400" b="1" dirty="0" smtClean="0">
                <a:latin typeface="Times New Roman" panose="02020603050405020304" pitchFamily="18" charset="0"/>
                <a:ea typeface="SimSun" panose="02010600030101010101" pitchFamily="2" charset="-122"/>
              </a:rPr>
              <a:t> </a:t>
            </a:r>
            <a:r>
              <a:rPr lang="en-US" sz="2400" b="1" dirty="0">
                <a:latin typeface="Times New Roman" panose="02020603050405020304" pitchFamily="18" charset="0"/>
                <a:ea typeface="SimSun" panose="02010600030101010101" pitchFamily="2" charset="-122"/>
              </a:rPr>
              <a:t>produced </a:t>
            </a:r>
            <a:r>
              <a:rPr lang="en-US" sz="2400" dirty="0">
                <a:latin typeface="Times New Roman" panose="02020603050405020304" pitchFamily="18" charset="0"/>
                <a:ea typeface="SimSun" panose="02010600030101010101" pitchFamily="2" charset="-122"/>
              </a:rPr>
              <a:t>and </a:t>
            </a:r>
            <a:r>
              <a:rPr lang="en-US" sz="2400" b="1" dirty="0">
                <a:latin typeface="Times New Roman" panose="02020603050405020304" pitchFamily="18" charset="0"/>
                <a:ea typeface="SimSun" panose="02010600030101010101" pitchFamily="2" charset="-122"/>
              </a:rPr>
              <a:t>maintained structural </a:t>
            </a:r>
            <a:r>
              <a:rPr lang="en-US" sz="2400" dirty="0">
                <a:latin typeface="Times New Roman" panose="02020603050405020304" pitchFamily="18" charset="0"/>
                <a:ea typeface="SimSun" panose="02010600030101010101" pitchFamily="2" charset="-122"/>
              </a:rPr>
              <a:t>and </a:t>
            </a:r>
            <a:r>
              <a:rPr lang="en-US" sz="2400" b="1" dirty="0">
                <a:latin typeface="Times New Roman" panose="02020603050405020304" pitchFamily="18" charset="0"/>
                <a:ea typeface="SimSun" panose="02010600030101010101" pitchFamily="2" charset="-122"/>
              </a:rPr>
              <a:t>social hierarchies within and between societies</a:t>
            </a:r>
            <a:endParaRPr lang="en-US" sz="3200" b="1" dirty="0"/>
          </a:p>
        </p:txBody>
      </p:sp>
      <p:sp>
        <p:nvSpPr>
          <p:cNvPr id="5" name="Rectangle 4"/>
          <p:cNvSpPr/>
          <p:nvPr/>
        </p:nvSpPr>
        <p:spPr>
          <a:xfrm>
            <a:off x="293298" y="3444085"/>
            <a:ext cx="11757804" cy="830997"/>
          </a:xfrm>
          <a:prstGeom prst="rect">
            <a:avLst/>
          </a:prstGeom>
        </p:spPr>
        <p:txBody>
          <a:bodyPr wrap="square">
            <a:spAutoFit/>
          </a:bodyPr>
          <a:lstStyle/>
          <a:p>
            <a:pPr marL="342900" indent="-342900">
              <a:buFont typeface="Wingdings" panose="05000000000000000000" pitchFamily="2" charset="2"/>
              <a:buChar char="§"/>
            </a:pPr>
            <a:r>
              <a:rPr lang="en-US" sz="2400" dirty="0">
                <a:latin typeface="Times New Roman" panose="02020603050405020304" pitchFamily="18" charset="0"/>
                <a:ea typeface="SimSun" panose="02010600030101010101" pitchFamily="2" charset="-122"/>
              </a:rPr>
              <a:t>The </a:t>
            </a:r>
            <a:r>
              <a:rPr lang="en-US" sz="2400" b="1" dirty="0">
                <a:latin typeface="Times New Roman" panose="02020603050405020304" pitchFamily="18" charset="0"/>
                <a:ea typeface="SimSun" panose="02010600030101010101" pitchFamily="2" charset="-122"/>
              </a:rPr>
              <a:t>work of </a:t>
            </a:r>
            <a:r>
              <a:rPr lang="en-US" sz="2400" b="1" dirty="0" err="1">
                <a:latin typeface="Times New Roman" panose="02020603050405020304" pitchFamily="18" charset="0"/>
                <a:ea typeface="SimSun" panose="02010600030101010101" pitchFamily="2" charset="-122"/>
              </a:rPr>
              <a:t>Srinivas</a:t>
            </a:r>
            <a:r>
              <a:rPr lang="en-US" sz="2400" b="1" dirty="0">
                <a:latin typeface="Times New Roman" panose="02020603050405020304" pitchFamily="18" charset="0"/>
                <a:ea typeface="SimSun" panose="02010600030101010101" pitchFamily="2" charset="-122"/>
              </a:rPr>
              <a:t> </a:t>
            </a:r>
            <a:r>
              <a:rPr lang="en-US" sz="2400" dirty="0">
                <a:latin typeface="Times New Roman" panose="02020603050405020304" pitchFamily="18" charset="0"/>
                <a:ea typeface="SimSun" panose="02010600030101010101" pitchFamily="2" charset="-122"/>
              </a:rPr>
              <a:t>(1952, 1955, 1968) was </a:t>
            </a:r>
            <a:r>
              <a:rPr lang="en-US" sz="2400" b="1" dirty="0">
                <a:latin typeface="Times New Roman" panose="02020603050405020304" pitchFamily="18" charset="0"/>
                <a:ea typeface="SimSun" panose="02010600030101010101" pitchFamily="2" charset="-122"/>
              </a:rPr>
              <a:t>important for elaborating </a:t>
            </a:r>
            <a:r>
              <a:rPr lang="en-US" sz="2400" dirty="0">
                <a:latin typeface="Times New Roman" panose="02020603050405020304" pitchFamily="18" charset="0"/>
                <a:ea typeface="SimSun" panose="02010600030101010101" pitchFamily="2" charset="-122"/>
              </a:rPr>
              <a:t>the </a:t>
            </a:r>
            <a:r>
              <a:rPr lang="en-US" sz="2400" b="1" dirty="0">
                <a:latin typeface="Times New Roman" panose="02020603050405020304" pitchFamily="18" charset="0"/>
                <a:ea typeface="SimSun" panose="02010600030101010101" pitchFamily="2" charset="-122"/>
              </a:rPr>
              <a:t>notion </a:t>
            </a:r>
            <a:r>
              <a:rPr lang="en-US" sz="2400" dirty="0">
                <a:latin typeface="Times New Roman" panose="02020603050405020304" pitchFamily="18" charset="0"/>
                <a:ea typeface="SimSun" panose="02010600030101010101" pitchFamily="2" charset="-122"/>
              </a:rPr>
              <a:t>that </a:t>
            </a:r>
            <a:r>
              <a:rPr lang="en-US" sz="2400" b="1" dirty="0">
                <a:latin typeface="Times New Roman" panose="02020603050405020304" pitchFamily="18" charset="0"/>
                <a:ea typeface="SimSun" panose="02010600030101010101" pitchFamily="2" charset="-122"/>
              </a:rPr>
              <a:t>caste systems </a:t>
            </a:r>
            <a:r>
              <a:rPr lang="en-US" sz="2400" dirty="0">
                <a:latin typeface="Times New Roman" panose="02020603050405020304" pitchFamily="18" charset="0"/>
                <a:ea typeface="SimSun" panose="02010600030101010101" pitchFamily="2" charset="-122"/>
              </a:rPr>
              <a:t>were not </a:t>
            </a:r>
            <a:r>
              <a:rPr lang="en-US" sz="2400" b="1" dirty="0">
                <a:latin typeface="Times New Roman" panose="02020603050405020304" pitchFamily="18" charset="0"/>
                <a:ea typeface="SimSun" panose="02010600030101010101" pitchFamily="2" charset="-122"/>
              </a:rPr>
              <a:t>static or fixed systems </a:t>
            </a:r>
            <a:r>
              <a:rPr lang="en-US" sz="2400" dirty="0">
                <a:latin typeface="Times New Roman" panose="02020603050405020304" pitchFamily="18" charset="0"/>
                <a:ea typeface="SimSun" panose="02010600030101010101" pitchFamily="2" charset="-122"/>
              </a:rPr>
              <a:t>but </a:t>
            </a:r>
            <a:r>
              <a:rPr lang="en-US" sz="2400" b="1" dirty="0">
                <a:latin typeface="Times New Roman" panose="02020603050405020304" pitchFamily="18" charset="0"/>
                <a:ea typeface="SimSun" panose="02010600030101010101" pitchFamily="2" charset="-122"/>
              </a:rPr>
              <a:t>fluid and continuously changing</a:t>
            </a:r>
            <a:endParaRPr lang="en-US" sz="3200" b="1" dirty="0"/>
          </a:p>
        </p:txBody>
      </p:sp>
      <p:sp>
        <p:nvSpPr>
          <p:cNvPr id="6" name="Rectangle 5"/>
          <p:cNvSpPr/>
          <p:nvPr/>
        </p:nvSpPr>
        <p:spPr>
          <a:xfrm>
            <a:off x="445697" y="4638323"/>
            <a:ext cx="11524891" cy="830997"/>
          </a:xfrm>
          <a:prstGeom prst="rect">
            <a:avLst/>
          </a:prstGeom>
        </p:spPr>
        <p:txBody>
          <a:bodyPr wrap="square">
            <a:spAutoFit/>
          </a:bodyPr>
          <a:lstStyle/>
          <a:p>
            <a:r>
              <a:rPr lang="en-US" sz="2400" b="1" i="1" dirty="0" smtClean="0">
                <a:latin typeface="Times New Roman" panose="02020603050405020304" pitchFamily="18" charset="0"/>
                <a:ea typeface="SimSun" panose="02010600030101010101" pitchFamily="2" charset="-122"/>
              </a:rPr>
              <a:t>“The </a:t>
            </a:r>
            <a:r>
              <a:rPr lang="en-US" sz="2400" b="1" i="1" dirty="0">
                <a:latin typeface="Times New Roman" panose="02020603050405020304" pitchFamily="18" charset="0"/>
                <a:ea typeface="SimSun" panose="02010600030101010101" pitchFamily="2" charset="-122"/>
              </a:rPr>
              <a:t>caste system is far from a rigid system in which the position of each component caste is fixed for all time. Movement has always been possible </a:t>
            </a:r>
            <a:r>
              <a:rPr lang="en-US" sz="2400" b="1" i="1" dirty="0" smtClean="0">
                <a:latin typeface="Times New Roman" panose="02020603050405020304" pitchFamily="18" charset="0"/>
                <a:ea typeface="SimSun" panose="02010600030101010101" pitchFamily="2" charset="-122"/>
              </a:rPr>
              <a:t>...” </a:t>
            </a:r>
            <a:endParaRPr lang="en-US" sz="3200" b="1" i="1" dirty="0"/>
          </a:p>
        </p:txBody>
      </p:sp>
    </p:spTree>
    <p:extLst>
      <p:ext uri="{BB962C8B-B14F-4D97-AF65-F5344CB8AC3E}">
        <p14:creationId xmlns:p14="http://schemas.microsoft.com/office/powerpoint/2010/main" val="1082033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5699" y="2275505"/>
            <a:ext cx="7483415" cy="3956661"/>
          </a:xfrm>
          <a:prstGeom prst="rect">
            <a:avLst/>
          </a:prstGeom>
        </p:spPr>
        <p:txBody>
          <a:bodyPr wrap="square">
            <a:spAutoFit/>
          </a:bodyPr>
          <a:lstStyle/>
          <a:p>
            <a:pPr algn="just">
              <a:lnSpc>
                <a:spcPct val="107000"/>
              </a:lnSpc>
              <a:spcAft>
                <a:spcPts val="80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He outlines </a:t>
            </a:r>
            <a:r>
              <a:rPr lang="en-US" sz="2400" b="1" dirty="0">
                <a:latin typeface="Times New Roman" panose="02020603050405020304" pitchFamily="18" charset="0"/>
                <a:ea typeface="SimSun" panose="02010600030101010101" pitchFamily="2" charset="-122"/>
                <a:cs typeface="Times New Roman" panose="02020603050405020304" pitchFamily="18" charset="0"/>
              </a:rPr>
              <a:t>four stages in the ''process of caste transformation</a:t>
            </a:r>
            <a:r>
              <a:rPr lang="en-US" sz="2400" dirty="0" smtClean="0">
                <a:latin typeface="Times New Roman" panose="02020603050405020304" pitchFamily="18" charset="0"/>
                <a:ea typeface="SimSun" panose="02010600030101010101" pitchFamily="2" charset="-122"/>
                <a:cs typeface="Times New Roman" panose="02020603050405020304" pitchFamily="18" charset="0"/>
              </a:rPr>
              <a:t>” in Nepal </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2400" b="1" dirty="0">
                <a:latin typeface="Times New Roman" panose="02020603050405020304" pitchFamily="18" charset="0"/>
                <a:ea typeface="SimSun" panose="02010600030101010101" pitchFamily="2" charset="-122"/>
                <a:cs typeface="Times New Roman" panose="02020603050405020304" pitchFamily="18" charset="0"/>
              </a:rPr>
              <a:t> First, they change their surname; </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07000"/>
              </a:lnSpc>
              <a:spcBef>
                <a:spcPts val="0"/>
              </a:spcBef>
              <a:spcAft>
                <a:spcPts val="800"/>
              </a:spcAft>
              <a:buFont typeface="+mj-lt"/>
              <a:buAutoNum type="arabicPeriod"/>
            </a:pPr>
            <a:r>
              <a:rPr lang="en-US" sz="2400" b="1" dirty="0">
                <a:latin typeface="Times New Roman" panose="02020603050405020304" pitchFamily="18" charset="0"/>
                <a:ea typeface="SimSun" panose="02010600030101010101" pitchFamily="2" charset="-122"/>
                <a:cs typeface="Times New Roman" panose="02020603050405020304" pitchFamily="18" charset="0"/>
              </a:rPr>
              <a:t>Second</a:t>
            </a:r>
            <a:r>
              <a:rPr lang="en-US" sz="2400" dirty="0">
                <a:latin typeface="Times New Roman" panose="02020603050405020304" pitchFamily="18" charset="0"/>
                <a:ea typeface="SimSun" panose="02010600030101010101" pitchFamily="2" charset="-122"/>
                <a:cs typeface="Times New Roman" panose="02020603050405020304" pitchFamily="18" charset="0"/>
              </a:rPr>
              <a:t> they change their religious </a:t>
            </a:r>
            <a:r>
              <a:rPr lang="en-US" sz="2400" dirty="0" err="1">
                <a:latin typeface="Times New Roman" panose="02020603050405020304" pitchFamily="18" charset="0"/>
                <a:ea typeface="SimSun" panose="02010600030101010101" pitchFamily="2" charset="-122"/>
                <a:cs typeface="Times New Roman" panose="02020603050405020304" pitchFamily="18" charset="0"/>
              </a:rPr>
              <a:t>behaviour</a:t>
            </a:r>
            <a:r>
              <a:rPr lang="en-US" sz="2400" dirty="0">
                <a:latin typeface="Times New Roman" panose="02020603050405020304" pitchFamily="18" charset="0"/>
                <a:ea typeface="SimSun" panose="02010600030101010101" pitchFamily="2" charset="-122"/>
                <a:cs typeface="Times New Roman" panose="02020603050405020304" pitchFamily="18" charset="0"/>
              </a:rPr>
              <a:t> away from Buddhism and towards Hinduism; </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07000"/>
              </a:lnSpc>
              <a:spcBef>
                <a:spcPts val="0"/>
              </a:spcBef>
              <a:spcAft>
                <a:spcPts val="800"/>
              </a:spcAft>
              <a:buFont typeface="+mj-lt"/>
              <a:buAutoNum type="arabicPeriod"/>
            </a:pPr>
            <a:r>
              <a:rPr lang="en-US" sz="2400" b="1" dirty="0">
                <a:latin typeface="Times New Roman" panose="02020603050405020304" pitchFamily="18" charset="0"/>
                <a:ea typeface="SimSun" panose="02010600030101010101" pitchFamily="2" charset="-122"/>
                <a:cs typeface="Times New Roman" panose="02020603050405020304" pitchFamily="18" charset="0"/>
              </a:rPr>
              <a:t>Third</a:t>
            </a:r>
            <a:r>
              <a:rPr lang="en-US" sz="2400" dirty="0">
                <a:latin typeface="Times New Roman" panose="02020603050405020304" pitchFamily="18" charset="0"/>
                <a:ea typeface="SimSun" panose="02010600030101010101" pitchFamily="2" charset="-122"/>
                <a:cs typeface="Times New Roman" panose="02020603050405020304" pitchFamily="18" charset="0"/>
              </a:rPr>
              <a:t> they will change social circles, joining Shrestha associations and interest groups; </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07000"/>
              </a:lnSpc>
              <a:spcBef>
                <a:spcPts val="0"/>
              </a:spcBef>
              <a:spcAft>
                <a:spcPts val="800"/>
              </a:spcAft>
              <a:buFont typeface="+mj-lt"/>
              <a:buAutoNum type="arabicPeriod"/>
            </a:pPr>
            <a:r>
              <a:rPr lang="en-US" sz="2400" b="1" dirty="0">
                <a:latin typeface="Times New Roman" panose="02020603050405020304" pitchFamily="18" charset="0"/>
                <a:ea typeface="SimSun" panose="02010600030101010101" pitchFamily="2" charset="-122"/>
                <a:cs typeface="Times New Roman" panose="02020603050405020304" pitchFamily="18" charset="0"/>
              </a:rPr>
              <a:t>And finally</a:t>
            </a:r>
            <a:r>
              <a:rPr lang="en-US" sz="2400" dirty="0">
                <a:latin typeface="Times New Roman" panose="02020603050405020304" pitchFamily="18" charset="0"/>
                <a:ea typeface="SimSun" panose="02010600030101010101" pitchFamily="2" charset="-122"/>
                <a:cs typeface="Times New Roman" panose="02020603050405020304" pitchFamily="18" charset="0"/>
              </a:rPr>
              <a:t> they try to marry their sons to Shrestha women (1966: 94- 98).</a:t>
            </a:r>
            <a:r>
              <a:rPr lang="en-US" sz="2400" b="1" dirty="0">
                <a:latin typeface="Times New Roman" panose="02020603050405020304" pitchFamily="18" charset="0"/>
                <a:ea typeface="SimSun" panose="02010600030101010101" pitchFamily="2" charset="-122"/>
                <a:cs typeface="Times New Roman" panose="02020603050405020304" pitchFamily="18" charset="0"/>
              </a:rPr>
              <a:t> </a:t>
            </a:r>
            <a:endParaRPr lang="en-US" sz="24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3" name="Rectangle 2"/>
          <p:cNvSpPr/>
          <p:nvPr/>
        </p:nvSpPr>
        <p:spPr>
          <a:xfrm>
            <a:off x="445699" y="596588"/>
            <a:ext cx="11576649" cy="1277850"/>
          </a:xfrm>
          <a:prstGeom prst="rect">
            <a:avLst/>
          </a:prstGeom>
        </p:spPr>
        <p:txBody>
          <a:bodyPr wrap="square">
            <a:spAutoFit/>
          </a:bodyPr>
          <a:lstStyle/>
          <a:p>
            <a:pPr marL="342900" indent="-342900" algn="just">
              <a:lnSpc>
                <a:spcPct val="107000"/>
              </a:lnSpc>
              <a:spcAft>
                <a:spcPts val="800"/>
              </a:spcAft>
              <a:buFont typeface="Wingdings" panose="05000000000000000000" pitchFamily="2" charset="2"/>
              <a:buChar char="§"/>
            </a:pPr>
            <a:r>
              <a:rPr lang="en-US" sz="2400" b="1" dirty="0">
                <a:latin typeface="Times New Roman" panose="02020603050405020304" pitchFamily="18" charset="0"/>
                <a:ea typeface="SimSun" panose="02010600030101010101" pitchFamily="2" charset="-122"/>
                <a:cs typeface="Times New Roman" panose="02020603050405020304" pitchFamily="18" charset="0"/>
              </a:rPr>
              <a:t>Rosser </a:t>
            </a:r>
            <a:r>
              <a:rPr lang="en-US" sz="2400" dirty="0">
                <a:latin typeface="Times New Roman" panose="02020603050405020304" pitchFamily="18" charset="0"/>
                <a:ea typeface="SimSun" panose="02010600030101010101" pitchFamily="2" charset="-122"/>
                <a:cs typeface="Times New Roman" panose="02020603050405020304" pitchFamily="18" charset="0"/>
              </a:rPr>
              <a:t>(1966), in his study of </a:t>
            </a:r>
            <a:r>
              <a:rPr lang="en-US" sz="2400" b="1" dirty="0">
                <a:latin typeface="Times New Roman" panose="02020603050405020304" pitchFamily="18" charset="0"/>
                <a:ea typeface="SimSun" panose="02010600030101010101" pitchFamily="2" charset="-122"/>
                <a:cs typeface="Times New Roman" panose="02020603050405020304" pitchFamily="18" charset="0"/>
              </a:rPr>
              <a:t>social mobility </a:t>
            </a:r>
            <a:r>
              <a:rPr lang="en-US" sz="2400" dirty="0">
                <a:latin typeface="Times New Roman" panose="02020603050405020304" pitchFamily="18" charset="0"/>
                <a:ea typeface="SimSun" panose="02010600030101010101" pitchFamily="2" charset="-122"/>
                <a:cs typeface="Times New Roman" panose="02020603050405020304" pitchFamily="18" charset="0"/>
              </a:rPr>
              <a:t>in </a:t>
            </a:r>
            <a:r>
              <a:rPr lang="en-US" sz="2400" b="1" dirty="0">
                <a:latin typeface="Times New Roman" panose="02020603050405020304" pitchFamily="18" charset="0"/>
                <a:ea typeface="SimSun" panose="02010600030101010101" pitchFamily="2" charset="-122"/>
                <a:cs typeface="Times New Roman" panose="02020603050405020304" pitchFamily="18" charset="0"/>
              </a:rPr>
              <a:t>the </a:t>
            </a:r>
            <a:r>
              <a:rPr lang="en-US" sz="2400" b="1" dirty="0" err="1">
                <a:latin typeface="Times New Roman" panose="02020603050405020304" pitchFamily="18" charset="0"/>
                <a:ea typeface="SimSun" panose="02010600030101010101" pitchFamily="2" charset="-122"/>
                <a:cs typeface="Times New Roman" panose="02020603050405020304" pitchFamily="18" charset="0"/>
              </a:rPr>
              <a:t>Newar</a:t>
            </a:r>
            <a:r>
              <a:rPr lang="en-US" sz="2400" b="1" dirty="0">
                <a:latin typeface="Times New Roman" panose="02020603050405020304" pitchFamily="18" charset="0"/>
                <a:ea typeface="SimSun" panose="02010600030101010101" pitchFamily="2" charset="-122"/>
                <a:cs typeface="Times New Roman" panose="02020603050405020304" pitchFamily="18" charset="0"/>
              </a:rPr>
              <a:t> caste system</a:t>
            </a:r>
            <a:r>
              <a:rPr lang="en-US" sz="2400" dirty="0">
                <a:latin typeface="Times New Roman" panose="02020603050405020304" pitchFamily="18" charset="0"/>
                <a:ea typeface="SimSun" panose="02010600030101010101" pitchFamily="2" charset="-122"/>
                <a:cs typeface="Times New Roman" panose="02020603050405020304" pitchFamily="18" charset="0"/>
              </a:rPr>
              <a:t>, shows how </a:t>
            </a:r>
            <a:r>
              <a:rPr lang="en-US" sz="2400" dirty="0" err="1">
                <a:latin typeface="Times New Roman" panose="02020603050405020304" pitchFamily="18" charset="0"/>
                <a:ea typeface="SimSun" panose="02010600030101010101" pitchFamily="2" charset="-122"/>
                <a:cs typeface="Times New Roman" panose="02020603050405020304" pitchFamily="18" charset="0"/>
              </a:rPr>
              <a:t>Sanskritization</a:t>
            </a:r>
            <a:r>
              <a:rPr lang="en-US" sz="2400" dirty="0">
                <a:latin typeface="Times New Roman" panose="02020603050405020304" pitchFamily="18" charset="0"/>
                <a:ea typeface="SimSun" panose="02010600030101010101" pitchFamily="2" charset="-122"/>
                <a:cs typeface="Times New Roman" panose="02020603050405020304" pitchFamily="18" charset="0"/>
              </a:rPr>
              <a:t> takes place when, for example; a </a:t>
            </a:r>
            <a:r>
              <a:rPr lang="en-US" sz="2400" b="1" dirty="0" err="1">
                <a:latin typeface="Times New Roman" panose="02020603050405020304" pitchFamily="18" charset="0"/>
                <a:ea typeface="SimSun" panose="02010600030101010101" pitchFamily="2" charset="-122"/>
                <a:cs typeface="Times New Roman" panose="02020603050405020304" pitchFamily="18" charset="0"/>
              </a:rPr>
              <a:t>Jyapu</a:t>
            </a:r>
            <a:r>
              <a:rPr lang="en-US" sz="2400" b="1" dirty="0">
                <a:latin typeface="Times New Roman" panose="02020603050405020304" pitchFamily="18" charset="0"/>
                <a:ea typeface="SimSun" panose="02010600030101010101" pitchFamily="2" charset="-122"/>
                <a:cs typeface="Times New Roman" panose="02020603050405020304" pitchFamily="18" charset="0"/>
              </a:rPr>
              <a:t> </a:t>
            </a:r>
            <a:r>
              <a:rPr lang="en-US" sz="2400" dirty="0">
                <a:latin typeface="Times New Roman" panose="02020603050405020304" pitchFamily="18" charset="0"/>
                <a:ea typeface="SimSun" panose="02010600030101010101" pitchFamily="2" charset="-122"/>
                <a:cs typeface="Times New Roman" panose="02020603050405020304" pitchFamily="18" charset="0"/>
              </a:rPr>
              <a:t>(traditionally a farmer caste) </a:t>
            </a:r>
            <a:r>
              <a:rPr lang="en-US" sz="2400" b="1" dirty="0">
                <a:latin typeface="Times New Roman" panose="02020603050405020304" pitchFamily="18" charset="0"/>
                <a:ea typeface="SimSun" panose="02010600030101010101" pitchFamily="2" charset="-122"/>
                <a:cs typeface="Times New Roman" panose="02020603050405020304" pitchFamily="18" charset="0"/>
              </a:rPr>
              <a:t>tries to become a Shrestha (a merchant caste).</a:t>
            </a:r>
            <a:endParaRPr lang="en-US" b="1"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4" name="TextBox 3"/>
          <p:cNvSpPr txBox="1"/>
          <p:nvPr/>
        </p:nvSpPr>
        <p:spPr>
          <a:xfrm>
            <a:off x="120770" y="0"/>
            <a:ext cx="6029864"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Example of caste important in Nepal  </a:t>
            </a:r>
            <a:endParaRPr lang="en-US" sz="2800" b="1" dirty="0">
              <a:latin typeface="Times New Roman" panose="02020603050405020304" pitchFamily="18" charset="0"/>
              <a:cs typeface="Times New Roman" panose="02020603050405020304" pitchFamily="18" charset="0"/>
            </a:endParaRPr>
          </a:p>
        </p:txBody>
      </p:sp>
      <p:pic>
        <p:nvPicPr>
          <p:cNvPr id="4098" name="Picture 2" descr="https://tse2.mm.bing.net/th?id=OIP.gL5jk8MG3F5uatyCgl9NyQHaFY&amp;pid=Api&amp;P=0&amp;w=258&amp;h=18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8226" y="1597413"/>
            <a:ext cx="3708580" cy="268800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tse4.mm.bing.net/th?id=OIP.-Gz36z63BwiZ7rEo520X_gHaD4&amp;pid=Api&amp;P=0&amp;w=357&amp;h=18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8227" y="4399231"/>
            <a:ext cx="3708580" cy="2020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61125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95073" y="86067"/>
            <a:ext cx="2560316" cy="619272"/>
          </a:xfrm>
          <a:prstGeom prst="rect">
            <a:avLst/>
          </a:prstGeom>
        </p:spPr>
        <p:txBody>
          <a:bodyPr wrap="none">
            <a:spAutoFit/>
          </a:bodyPr>
          <a:lstStyle/>
          <a:p>
            <a:pPr marR="0" lvl="0" algn="just">
              <a:lnSpc>
                <a:spcPct val="107000"/>
              </a:lnSpc>
              <a:spcBef>
                <a:spcPts val="0"/>
              </a:spcBef>
              <a:spcAft>
                <a:spcPts val="800"/>
              </a:spcAft>
            </a:pPr>
            <a:r>
              <a:rPr lang="en-US" sz="3200" b="1" dirty="0">
                <a:latin typeface="Algerian" panose="04020705040A02060702" pitchFamily="82" charset="0"/>
                <a:ea typeface="SimSun" panose="02010600030101010101" pitchFamily="2" charset="-122"/>
                <a:cs typeface="Times New Roman" panose="02020603050405020304" pitchFamily="18" charset="0"/>
              </a:rPr>
              <a:t>Conclusion</a:t>
            </a:r>
            <a:r>
              <a:rPr lang="en-US" sz="2000" b="1" dirty="0">
                <a:latin typeface="Times New Roman" panose="02020603050405020304" pitchFamily="18" charset="0"/>
                <a:ea typeface="SimSun" panose="02010600030101010101" pitchFamily="2" charset="-122"/>
                <a:cs typeface="Times New Roman" panose="02020603050405020304" pitchFamily="18" charset="0"/>
              </a:rPr>
              <a:t> </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3" name="Rectangle 2"/>
          <p:cNvSpPr/>
          <p:nvPr/>
        </p:nvSpPr>
        <p:spPr>
          <a:xfrm>
            <a:off x="399999" y="587042"/>
            <a:ext cx="11392000" cy="2565959"/>
          </a:xfrm>
          <a:prstGeom prst="rect">
            <a:avLst/>
          </a:prstGeom>
        </p:spPr>
        <p:txBody>
          <a:bodyPr wrap="square">
            <a:spAutoFit/>
          </a:bodyPr>
          <a:lstStyle/>
          <a:p>
            <a:pPr marL="342900" indent="-342900" algn="just">
              <a:lnSpc>
                <a:spcPct val="107000"/>
              </a:lnSpc>
              <a:spcAft>
                <a:spcPts val="800"/>
              </a:spcAft>
              <a:buFont typeface="Wingdings" panose="05000000000000000000" pitchFamily="2" charset="2"/>
              <a:buChar char="§"/>
            </a:pPr>
            <a:r>
              <a:rPr lang="en-US" sz="2400" dirty="0" smtClean="0">
                <a:latin typeface="Times New Roman" panose="02020603050405020304" pitchFamily="18" charset="0"/>
                <a:ea typeface="SimSun" panose="02010600030101010101" pitchFamily="2" charset="-122"/>
                <a:cs typeface="Times New Roman" panose="02020603050405020304" pitchFamily="18" charset="0"/>
              </a:rPr>
              <a:t>Anthropological </a:t>
            </a:r>
            <a:r>
              <a:rPr lang="en-US" sz="2400" dirty="0">
                <a:latin typeface="Times New Roman" panose="02020603050405020304" pitchFamily="18" charset="0"/>
                <a:ea typeface="SimSun" panose="02010600030101010101" pitchFamily="2" charset="-122"/>
                <a:cs typeface="Times New Roman" panose="02020603050405020304" pitchFamily="18" charset="0"/>
              </a:rPr>
              <a:t>studies of </a:t>
            </a:r>
            <a:r>
              <a:rPr lang="en-US" sz="2400" b="1" dirty="0">
                <a:latin typeface="Times New Roman" panose="02020603050405020304" pitchFamily="18" charset="0"/>
                <a:ea typeface="SimSun" panose="02010600030101010101" pitchFamily="2" charset="-122"/>
                <a:cs typeface="Times New Roman" panose="02020603050405020304" pitchFamily="18" charset="0"/>
              </a:rPr>
              <a:t>caste and class </a:t>
            </a:r>
            <a:r>
              <a:rPr lang="en-US" sz="2400" dirty="0">
                <a:latin typeface="Times New Roman" panose="02020603050405020304" pitchFamily="18" charset="0"/>
                <a:ea typeface="SimSun" panose="02010600030101010101" pitchFamily="2" charset="-122"/>
                <a:cs typeface="Times New Roman" panose="02020603050405020304" pitchFamily="18" charset="0"/>
              </a:rPr>
              <a:t>in </a:t>
            </a:r>
            <a:r>
              <a:rPr lang="en-US" sz="2400" b="1" dirty="0">
                <a:latin typeface="Times New Roman" panose="02020603050405020304" pitchFamily="18" charset="0"/>
                <a:ea typeface="SimSun" panose="02010600030101010101" pitchFamily="2" charset="-122"/>
                <a:cs typeface="Times New Roman" panose="02020603050405020304" pitchFamily="18" charset="0"/>
              </a:rPr>
              <a:t>India and Nepal </a:t>
            </a:r>
            <a:r>
              <a:rPr lang="en-US" sz="2400" dirty="0">
                <a:latin typeface="Times New Roman" panose="02020603050405020304" pitchFamily="18" charset="0"/>
                <a:ea typeface="SimSun" panose="02010600030101010101" pitchFamily="2" charset="-122"/>
                <a:cs typeface="Times New Roman" panose="02020603050405020304" pitchFamily="18" charset="0"/>
              </a:rPr>
              <a:t>shows how the </a:t>
            </a:r>
            <a:r>
              <a:rPr lang="en-US" sz="2400" b="1" dirty="0">
                <a:latin typeface="Times New Roman" panose="02020603050405020304" pitchFamily="18" charset="0"/>
                <a:ea typeface="SimSun" panose="02010600030101010101" pitchFamily="2" charset="-122"/>
                <a:cs typeface="Times New Roman" panose="02020603050405020304" pitchFamily="18" charset="0"/>
              </a:rPr>
              <a:t>concept of class </a:t>
            </a:r>
            <a:r>
              <a:rPr lang="en-US" sz="2400" dirty="0">
                <a:latin typeface="Times New Roman" panose="02020603050405020304" pitchFamily="18" charset="0"/>
                <a:ea typeface="SimSun" panose="02010600030101010101" pitchFamily="2" charset="-122"/>
                <a:cs typeface="Times New Roman" panose="02020603050405020304" pitchFamily="18" charset="0"/>
              </a:rPr>
              <a:t>has </a:t>
            </a:r>
            <a:r>
              <a:rPr lang="en-US" sz="2400" b="1" dirty="0">
                <a:latin typeface="Times New Roman" panose="02020603050405020304" pitchFamily="18" charset="0"/>
                <a:ea typeface="SimSun" panose="02010600030101010101" pitchFamily="2" charset="-122"/>
                <a:cs typeface="Times New Roman" panose="02020603050405020304" pitchFamily="18" charset="0"/>
              </a:rPr>
              <a:t>increasingly replaced </a:t>
            </a:r>
            <a:r>
              <a:rPr lang="en-US" sz="2400" dirty="0">
                <a:latin typeface="Times New Roman" panose="02020603050405020304" pitchFamily="18" charset="0"/>
                <a:ea typeface="SimSun" panose="02010600030101010101" pitchFamily="2" charset="-122"/>
                <a:cs typeface="Times New Roman" panose="02020603050405020304" pitchFamily="18" charset="0"/>
              </a:rPr>
              <a:t>or at least </a:t>
            </a:r>
            <a:r>
              <a:rPr lang="en-US" sz="2400" b="1" dirty="0">
                <a:latin typeface="Times New Roman" panose="02020603050405020304" pitchFamily="18" charset="0"/>
                <a:ea typeface="SimSun" panose="02010600030101010101" pitchFamily="2" charset="-122"/>
                <a:cs typeface="Times New Roman" panose="02020603050405020304" pitchFamily="18" charset="0"/>
              </a:rPr>
              <a:t>supplemented the concept of caste </a:t>
            </a:r>
            <a:r>
              <a:rPr lang="en-US" sz="2400" dirty="0">
                <a:latin typeface="Times New Roman" panose="02020603050405020304" pitchFamily="18" charset="0"/>
                <a:ea typeface="SimSun" panose="02010600030101010101" pitchFamily="2" charset="-122"/>
                <a:cs typeface="Times New Roman" panose="02020603050405020304" pitchFamily="18" charset="0"/>
              </a:rPr>
              <a:t>in the analysis of </a:t>
            </a:r>
            <a:r>
              <a:rPr lang="en-US" sz="2400" b="1" dirty="0">
                <a:latin typeface="Times New Roman" panose="02020603050405020304" pitchFamily="18" charset="0"/>
                <a:ea typeface="SimSun" panose="02010600030101010101" pitchFamily="2" charset="-122"/>
                <a:cs typeface="Times New Roman" panose="02020603050405020304" pitchFamily="18" charset="0"/>
              </a:rPr>
              <a:t>social hierarchy </a:t>
            </a:r>
            <a:r>
              <a:rPr lang="en-US" sz="2400" dirty="0">
                <a:latin typeface="Times New Roman" panose="02020603050405020304" pitchFamily="18" charset="0"/>
                <a:ea typeface="SimSun" panose="02010600030101010101" pitchFamily="2" charset="-122"/>
                <a:cs typeface="Times New Roman" panose="02020603050405020304" pitchFamily="18" charset="0"/>
              </a:rPr>
              <a:t>and </a:t>
            </a:r>
            <a:r>
              <a:rPr lang="en-US" sz="2400" b="1" dirty="0">
                <a:latin typeface="Times New Roman" panose="02020603050405020304" pitchFamily="18" charset="0"/>
                <a:ea typeface="SimSun" panose="02010600030101010101" pitchFamily="2" charset="-122"/>
                <a:cs typeface="Times New Roman" panose="02020603050405020304" pitchFamily="18" charset="0"/>
              </a:rPr>
              <a:t>stratification</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endParaRPr lang="en-US" sz="2400" dirty="0" smtClean="0">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
            </a:pPr>
            <a:r>
              <a:rPr lang="en-US" sz="2400" dirty="0" smtClean="0">
                <a:latin typeface="Times New Roman" panose="02020603050405020304" pitchFamily="18" charset="0"/>
                <a:ea typeface="SimSun" panose="02010600030101010101" pitchFamily="2" charset="-122"/>
              </a:rPr>
              <a:t>These </a:t>
            </a:r>
            <a:r>
              <a:rPr lang="en-US" sz="2400" dirty="0">
                <a:latin typeface="Times New Roman" panose="02020603050405020304" pitchFamily="18" charset="0"/>
                <a:ea typeface="SimSun" panose="02010600030101010101" pitchFamily="2" charset="-122"/>
              </a:rPr>
              <a:t>studies all consider it </a:t>
            </a:r>
            <a:r>
              <a:rPr lang="en-US" sz="2400" b="1" dirty="0">
                <a:latin typeface="Times New Roman" panose="02020603050405020304" pitchFamily="18" charset="0"/>
                <a:ea typeface="SimSun" panose="02010600030101010101" pitchFamily="2" charset="-122"/>
              </a:rPr>
              <a:t>fundamental for understanding </a:t>
            </a:r>
            <a:r>
              <a:rPr lang="en-US" sz="2400" dirty="0">
                <a:latin typeface="Times New Roman" panose="02020603050405020304" pitchFamily="18" charset="0"/>
                <a:ea typeface="SimSun" panose="02010600030101010101" pitchFamily="2" charset="-122"/>
              </a:rPr>
              <a:t>the ways that</a:t>
            </a:r>
            <a:r>
              <a:rPr lang="en-US" sz="2400" b="1" dirty="0">
                <a:latin typeface="Times New Roman" panose="02020603050405020304" pitchFamily="18" charset="0"/>
                <a:ea typeface="SimSun" panose="02010600030101010101" pitchFamily="2" charset="-122"/>
              </a:rPr>
              <a:t> social </a:t>
            </a:r>
            <a:r>
              <a:rPr lang="en-US" sz="2400" dirty="0">
                <a:latin typeface="Times New Roman" panose="02020603050405020304" pitchFamily="18" charset="0"/>
                <a:ea typeface="SimSun" panose="02010600030101010101" pitchFamily="2" charset="-122"/>
              </a:rPr>
              <a:t>and </a:t>
            </a:r>
            <a:r>
              <a:rPr lang="en-US" sz="2400" b="1" dirty="0">
                <a:latin typeface="Times New Roman" panose="02020603050405020304" pitchFamily="18" charset="0"/>
                <a:ea typeface="SimSun" panose="02010600030101010101" pitchFamily="2" charset="-122"/>
              </a:rPr>
              <a:t>economic hierarchies </a:t>
            </a:r>
            <a:r>
              <a:rPr lang="en-US" sz="2400" dirty="0">
                <a:latin typeface="Times New Roman" panose="02020603050405020304" pitchFamily="18" charset="0"/>
                <a:ea typeface="SimSun" panose="02010600030101010101" pitchFamily="2" charset="-122"/>
              </a:rPr>
              <a:t>(or </a:t>
            </a:r>
            <a:r>
              <a:rPr lang="en-US" sz="2400" b="1" dirty="0" smtClean="0">
                <a:latin typeface="Times New Roman" panose="02020603050405020304" pitchFamily="18" charset="0"/>
                <a:ea typeface="SimSun" panose="02010600030101010101" pitchFamily="2" charset="-122"/>
              </a:rPr>
              <a:t>inequalities</a:t>
            </a:r>
            <a:r>
              <a:rPr lang="en-US" sz="2400" dirty="0" smtClean="0">
                <a:latin typeface="Times New Roman" panose="02020603050405020304" pitchFamily="18" charset="0"/>
                <a:ea typeface="SimSun" panose="02010600030101010101" pitchFamily="2" charset="-122"/>
              </a:rPr>
              <a:t> or </a:t>
            </a:r>
            <a:r>
              <a:rPr lang="en-US" sz="2400" b="1" dirty="0" smtClean="0">
                <a:latin typeface="Times New Roman" panose="02020603050405020304" pitchFamily="18" charset="0"/>
                <a:ea typeface="SimSun" panose="02010600030101010101" pitchFamily="2" charset="-122"/>
              </a:rPr>
              <a:t>dissimilarity</a:t>
            </a:r>
            <a:r>
              <a:rPr lang="en-US" sz="2400" dirty="0" smtClean="0">
                <a:latin typeface="Times New Roman" panose="02020603050405020304" pitchFamily="18" charset="0"/>
                <a:ea typeface="SimSun" panose="02010600030101010101" pitchFamily="2" charset="-122"/>
              </a:rPr>
              <a:t>) </a:t>
            </a:r>
            <a:r>
              <a:rPr lang="en-US" sz="2400" dirty="0">
                <a:latin typeface="Times New Roman" panose="02020603050405020304" pitchFamily="18" charset="0"/>
                <a:ea typeface="SimSun" panose="02010600030101010101" pitchFamily="2" charset="-122"/>
              </a:rPr>
              <a:t>are </a:t>
            </a:r>
            <a:r>
              <a:rPr lang="en-US" sz="2400" b="1" dirty="0">
                <a:latin typeface="Times New Roman" panose="02020603050405020304" pitchFamily="18" charset="0"/>
                <a:ea typeface="SimSun" panose="02010600030101010101" pitchFamily="2" charset="-122"/>
              </a:rPr>
              <a:t>created</a:t>
            </a:r>
            <a:r>
              <a:rPr lang="en-US" sz="2400" dirty="0">
                <a:latin typeface="Times New Roman" panose="02020603050405020304" pitchFamily="18" charset="0"/>
                <a:ea typeface="SimSun" panose="02010600030101010101" pitchFamily="2" charset="-122"/>
              </a:rPr>
              <a:t> and </a:t>
            </a:r>
            <a:r>
              <a:rPr lang="en-US" sz="2400" b="1" dirty="0">
                <a:latin typeface="Times New Roman" panose="02020603050405020304" pitchFamily="18" charset="0"/>
                <a:ea typeface="SimSun" panose="02010600030101010101" pitchFamily="2" charset="-122"/>
              </a:rPr>
              <a:t>continue</a:t>
            </a:r>
            <a:r>
              <a:rPr lang="en-US" sz="2400" dirty="0">
                <a:latin typeface="Times New Roman" panose="02020603050405020304" pitchFamily="18" charset="0"/>
                <a:ea typeface="SimSun" panose="02010600030101010101" pitchFamily="2" charset="-122"/>
              </a:rPr>
              <a:t> to be </a:t>
            </a:r>
            <a:r>
              <a:rPr lang="en-US" sz="2400" b="1" dirty="0">
                <a:latin typeface="Times New Roman" panose="02020603050405020304" pitchFamily="18" charset="0"/>
                <a:ea typeface="SimSun" panose="02010600030101010101" pitchFamily="2" charset="-122"/>
              </a:rPr>
              <a:t>maintained</a:t>
            </a:r>
            <a:r>
              <a:rPr lang="en-US" sz="2400" dirty="0">
                <a:latin typeface="Times New Roman" panose="02020603050405020304" pitchFamily="18" charset="0"/>
                <a:ea typeface="SimSun" panose="02010600030101010101" pitchFamily="2" charset="-122"/>
              </a:rPr>
              <a:t>.</a:t>
            </a:r>
            <a:endParaRPr lang="en-US" sz="24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4" name="Rectangle 3"/>
          <p:cNvSpPr/>
          <p:nvPr/>
        </p:nvSpPr>
        <p:spPr>
          <a:xfrm>
            <a:off x="503207" y="3344340"/>
            <a:ext cx="11366740" cy="1258421"/>
          </a:xfrm>
          <a:prstGeom prst="rect">
            <a:avLst/>
          </a:prstGeom>
        </p:spPr>
        <p:txBody>
          <a:bodyPr wrap="square">
            <a:spAutoFit/>
          </a:bodyPr>
          <a:lstStyle/>
          <a:p>
            <a:pPr marL="342900" indent="-342900" algn="just">
              <a:lnSpc>
                <a:spcPct val="107000"/>
              </a:lnSpc>
              <a:spcAft>
                <a:spcPts val="800"/>
              </a:spcAft>
              <a:buFont typeface="Wingdings" panose="05000000000000000000" pitchFamily="2" charset="2"/>
              <a:buChar char="§"/>
            </a:pPr>
            <a:r>
              <a:rPr lang="en-US" sz="2400" b="1" dirty="0" smtClean="0">
                <a:latin typeface="Times New Roman" panose="02020603050405020304" pitchFamily="18" charset="0"/>
                <a:ea typeface="SimSun" panose="02010600030101010101" pitchFamily="2" charset="-122"/>
              </a:rPr>
              <a:t>This </a:t>
            </a:r>
            <a:r>
              <a:rPr lang="en-US" sz="2400" b="1" dirty="0">
                <a:latin typeface="Times New Roman" panose="02020603050405020304" pitchFamily="18" charset="0"/>
                <a:ea typeface="SimSun" panose="02010600030101010101" pitchFamily="2" charset="-122"/>
              </a:rPr>
              <a:t>book </a:t>
            </a:r>
            <a:r>
              <a:rPr lang="en-US" sz="2400" dirty="0">
                <a:latin typeface="Times New Roman" panose="02020603050405020304" pitchFamily="18" charset="0"/>
                <a:ea typeface="SimSun" panose="02010600030101010101" pitchFamily="2" charset="-122"/>
              </a:rPr>
              <a:t>shows how the </a:t>
            </a:r>
            <a:r>
              <a:rPr lang="en-US" sz="2400" b="1" dirty="0">
                <a:latin typeface="Times New Roman" panose="02020603050405020304" pitchFamily="18" charset="0"/>
                <a:ea typeface="SimSun" panose="02010600030101010101" pitchFamily="2" charset="-122"/>
              </a:rPr>
              <a:t>increasing penetration </a:t>
            </a:r>
            <a:r>
              <a:rPr lang="en-US" sz="2400" dirty="0">
                <a:latin typeface="Times New Roman" panose="02020603050405020304" pitchFamily="18" charset="0"/>
                <a:ea typeface="SimSun" panose="02010600030101010101" pitchFamily="2" charset="-122"/>
              </a:rPr>
              <a:t>of </a:t>
            </a:r>
            <a:r>
              <a:rPr lang="en-US" sz="2400" b="1" dirty="0">
                <a:latin typeface="Times New Roman" panose="02020603050405020304" pitchFamily="18" charset="0"/>
                <a:ea typeface="SimSun" panose="02010600030101010101" pitchFamily="2" charset="-122"/>
              </a:rPr>
              <a:t>a market  based economy, </a:t>
            </a:r>
            <a:r>
              <a:rPr lang="en-US" sz="2400" dirty="0">
                <a:latin typeface="Times New Roman" panose="02020603050405020304" pitchFamily="18" charset="0"/>
                <a:ea typeface="SimSun" panose="02010600030101010101" pitchFamily="2" charset="-122"/>
              </a:rPr>
              <a:t>as well as the </a:t>
            </a:r>
            <a:r>
              <a:rPr lang="en-US" sz="2400" b="1" dirty="0">
                <a:latin typeface="Times New Roman" panose="02020603050405020304" pitchFamily="18" charset="0"/>
                <a:ea typeface="SimSun" panose="02010600030101010101" pitchFamily="2" charset="-122"/>
              </a:rPr>
              <a:t>active engagement with these markets </a:t>
            </a:r>
            <a:r>
              <a:rPr lang="en-US" sz="2400" dirty="0">
                <a:latin typeface="Times New Roman" panose="02020603050405020304" pitchFamily="18" charset="0"/>
                <a:ea typeface="SimSun" panose="02010600030101010101" pitchFamily="2" charset="-122"/>
              </a:rPr>
              <a:t>by </a:t>
            </a:r>
            <a:r>
              <a:rPr lang="en-US" sz="2400" b="1" dirty="0">
                <a:latin typeface="Times New Roman" panose="02020603050405020304" pitchFamily="18" charset="0"/>
                <a:ea typeface="SimSun" panose="02010600030101010101" pitchFamily="2" charset="-122"/>
              </a:rPr>
              <a:t>villagers</a:t>
            </a:r>
            <a:r>
              <a:rPr lang="en-US" sz="2400" dirty="0">
                <a:latin typeface="Times New Roman" panose="02020603050405020304" pitchFamily="18" charset="0"/>
                <a:ea typeface="SimSun" panose="02010600030101010101" pitchFamily="2" charset="-122"/>
              </a:rPr>
              <a:t>, has </a:t>
            </a:r>
            <a:r>
              <a:rPr lang="en-US" sz="2400" dirty="0" smtClean="0">
                <a:latin typeface="Times New Roman" panose="02020603050405020304" pitchFamily="18" charset="0"/>
                <a:ea typeface="SimSun" panose="02010600030101010101" pitchFamily="2" charset="-122"/>
              </a:rPr>
              <a:t>redrawn </a:t>
            </a:r>
            <a:r>
              <a:rPr lang="en-US" sz="2400" dirty="0">
                <a:latin typeface="Times New Roman" panose="02020603050405020304" pitchFamily="18" charset="0"/>
                <a:ea typeface="SimSun" panose="02010600030101010101" pitchFamily="2" charset="-122"/>
              </a:rPr>
              <a:t>the </a:t>
            </a:r>
            <a:r>
              <a:rPr lang="en-US" sz="2400" b="1" dirty="0" smtClean="0">
                <a:latin typeface="Times New Roman" panose="02020603050405020304" pitchFamily="18" charset="0"/>
                <a:ea typeface="SimSun" panose="02010600030101010101" pitchFamily="2" charset="-122"/>
              </a:rPr>
              <a:t>parameters</a:t>
            </a:r>
            <a:r>
              <a:rPr lang="en-US" sz="2400" b="1" dirty="0">
                <a:latin typeface="Times New Roman" panose="02020603050405020304" pitchFamily="18" charset="0"/>
                <a:ea typeface="SimSun" panose="02010600030101010101" pitchFamily="2" charset="-122"/>
                <a:cs typeface="Times New Roman" panose="02020603050405020304" pitchFamily="18" charset="0"/>
              </a:rPr>
              <a:t> of wealth </a:t>
            </a:r>
            <a:r>
              <a:rPr lang="en-US" sz="2400" dirty="0">
                <a:latin typeface="Times New Roman" panose="02020603050405020304" pitchFamily="18" charset="0"/>
                <a:ea typeface="SimSun" panose="02010600030101010101" pitchFamily="2" charset="-122"/>
                <a:cs typeface="Times New Roman" panose="02020603050405020304" pitchFamily="18" charset="0"/>
              </a:rPr>
              <a:t>and </a:t>
            </a:r>
            <a:r>
              <a:rPr lang="en-US" sz="2400" b="1" dirty="0">
                <a:latin typeface="Times New Roman" panose="02020603050405020304" pitchFamily="18" charset="0"/>
                <a:ea typeface="SimSun" panose="02010600030101010101" pitchFamily="2" charset="-122"/>
                <a:cs typeface="Times New Roman" panose="02020603050405020304" pitchFamily="18" charset="0"/>
              </a:rPr>
              <a:t>inequality</a:t>
            </a:r>
            <a:r>
              <a:rPr lang="en-US" sz="2400" dirty="0">
                <a:latin typeface="Times New Roman" panose="02020603050405020304" pitchFamily="18" charset="0"/>
                <a:ea typeface="SimSun" panose="02010600030101010101" pitchFamily="2" charset="-122"/>
                <a:cs typeface="Times New Roman" panose="02020603050405020304" pitchFamily="18" charset="0"/>
              </a:rPr>
              <a:t> at the </a:t>
            </a:r>
            <a:r>
              <a:rPr lang="en-US" sz="2400" b="1" dirty="0">
                <a:latin typeface="Times New Roman" panose="02020603050405020304" pitchFamily="18" charset="0"/>
                <a:ea typeface="SimSun" panose="02010600030101010101" pitchFamily="2" charset="-122"/>
                <a:cs typeface="Times New Roman" panose="02020603050405020304" pitchFamily="18" charset="0"/>
              </a:rPr>
              <a:t>local level</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dirty="0" smtClean="0">
                <a:latin typeface="Times New Roman" panose="02020603050405020304" pitchFamily="18" charset="0"/>
                <a:ea typeface="SimSun" panose="02010600030101010101" pitchFamily="2" charset="-122"/>
              </a:rPr>
              <a:t> </a:t>
            </a:r>
            <a:endParaRPr lang="en-US" sz="3200" dirty="0"/>
          </a:p>
        </p:txBody>
      </p:sp>
      <p:sp>
        <p:nvSpPr>
          <p:cNvPr id="5" name="Rectangle 4"/>
          <p:cNvSpPr/>
          <p:nvPr/>
        </p:nvSpPr>
        <p:spPr>
          <a:xfrm>
            <a:off x="505462" y="4870999"/>
            <a:ext cx="11545639" cy="1938736"/>
          </a:xfrm>
          <a:prstGeom prst="rect">
            <a:avLst/>
          </a:prstGeom>
        </p:spPr>
        <p:txBody>
          <a:bodyPr wrap="square">
            <a:spAutoFit/>
          </a:bodyPr>
          <a:lstStyle/>
          <a:p>
            <a:pPr marL="342900" indent="-342900" algn="just">
              <a:lnSpc>
                <a:spcPct val="107000"/>
              </a:lnSpc>
              <a:spcAft>
                <a:spcPts val="800"/>
              </a:spcAft>
              <a:buFont typeface="Wingdings" panose="05000000000000000000" pitchFamily="2" charset="2"/>
              <a:buChar char="§"/>
            </a:pPr>
            <a:r>
              <a:rPr lang="en-US" sz="2400" b="1" dirty="0" smtClean="0">
                <a:latin typeface="Times New Roman" panose="02020603050405020304" pitchFamily="18" charset="0"/>
                <a:ea typeface="SimSun" panose="02010600030101010101" pitchFamily="2" charset="-122"/>
              </a:rPr>
              <a:t>This </a:t>
            </a:r>
            <a:r>
              <a:rPr lang="en-US" sz="2400" b="1" dirty="0">
                <a:latin typeface="Times New Roman" panose="02020603050405020304" pitchFamily="18" charset="0"/>
                <a:ea typeface="SimSun" panose="02010600030101010101" pitchFamily="2" charset="-122"/>
              </a:rPr>
              <a:t>book </a:t>
            </a:r>
            <a:r>
              <a:rPr lang="en-US" sz="2400" dirty="0">
                <a:latin typeface="Times New Roman" panose="02020603050405020304" pitchFamily="18" charset="0"/>
                <a:ea typeface="SimSun" panose="02010600030101010101" pitchFamily="2" charset="-122"/>
              </a:rPr>
              <a:t>focuses </a:t>
            </a:r>
            <a:r>
              <a:rPr lang="en-US" sz="2400" b="1" dirty="0">
                <a:latin typeface="Times New Roman" panose="02020603050405020304" pitchFamily="18" charset="0"/>
                <a:ea typeface="SimSun" panose="02010600030101010101" pitchFamily="2" charset="-122"/>
              </a:rPr>
              <a:t>largely on </a:t>
            </a:r>
            <a:r>
              <a:rPr lang="en-US" sz="2800" b="1" dirty="0">
                <a:solidFill>
                  <a:srgbClr val="7030A0"/>
                </a:solidFill>
                <a:latin typeface="Times New Roman" panose="02020603050405020304" pitchFamily="18" charset="0"/>
                <a:ea typeface="SimSun" panose="02010600030101010101" pitchFamily="2" charset="-122"/>
              </a:rPr>
              <a:t>production </a:t>
            </a:r>
            <a:r>
              <a:rPr lang="en-US" sz="2800" dirty="0">
                <a:solidFill>
                  <a:srgbClr val="7030A0"/>
                </a:solidFill>
                <a:latin typeface="Times New Roman" panose="02020603050405020304" pitchFamily="18" charset="0"/>
                <a:ea typeface="SimSun" panose="02010600030101010101" pitchFamily="2" charset="-122"/>
              </a:rPr>
              <a:t>rather </a:t>
            </a:r>
            <a:r>
              <a:rPr lang="en-US" sz="2800" b="1" dirty="0">
                <a:solidFill>
                  <a:srgbClr val="7030A0"/>
                </a:solidFill>
                <a:latin typeface="Times New Roman" panose="02020603050405020304" pitchFamily="18" charset="0"/>
                <a:ea typeface="SimSun" panose="02010600030101010101" pitchFamily="2" charset="-122"/>
              </a:rPr>
              <a:t>than </a:t>
            </a:r>
            <a:r>
              <a:rPr lang="en-US" sz="2800" b="1" dirty="0" smtClean="0">
                <a:solidFill>
                  <a:srgbClr val="7030A0"/>
                </a:solidFill>
                <a:latin typeface="Times New Roman" panose="02020603050405020304" pitchFamily="18" charset="0"/>
                <a:ea typeface="SimSun" panose="02010600030101010101" pitchFamily="2" charset="-122"/>
              </a:rPr>
              <a:t>consumption </a:t>
            </a:r>
            <a:r>
              <a:rPr lang="en-US" sz="2400" dirty="0">
                <a:latin typeface="Times New Roman" panose="02020603050405020304" pitchFamily="18" charset="0"/>
                <a:ea typeface="SimSun" panose="02010600030101010101" pitchFamily="2" charset="-122"/>
                <a:cs typeface="Times New Roman" panose="02020603050405020304" pitchFamily="18" charset="0"/>
              </a:rPr>
              <a:t>as it is through </a:t>
            </a:r>
            <a:r>
              <a:rPr lang="en-US" sz="2400" b="1" dirty="0">
                <a:latin typeface="Times New Roman" panose="02020603050405020304" pitchFamily="18" charset="0"/>
                <a:ea typeface="SimSun" panose="02010600030101010101" pitchFamily="2" charset="-122"/>
                <a:cs typeface="Times New Roman" panose="02020603050405020304" pitchFamily="18" charset="0"/>
              </a:rPr>
              <a:t>involvement in a number of productive processes </a:t>
            </a:r>
            <a:r>
              <a:rPr lang="en-US" sz="2400" dirty="0">
                <a:latin typeface="Times New Roman" panose="02020603050405020304" pitchFamily="18" charset="0"/>
                <a:ea typeface="SimSun" panose="02010600030101010101" pitchFamily="2" charset="-122"/>
                <a:cs typeface="Times New Roman" panose="02020603050405020304" pitchFamily="18" charset="0"/>
              </a:rPr>
              <a:t>that </a:t>
            </a:r>
            <a:r>
              <a:rPr lang="en-US" sz="2400" b="1" dirty="0">
                <a:latin typeface="Times New Roman" panose="02020603050405020304" pitchFamily="18" charset="0"/>
                <a:ea typeface="SimSun" panose="02010600030101010101" pitchFamily="2" charset="-122"/>
                <a:cs typeface="Times New Roman" panose="02020603050405020304" pitchFamily="18" charset="0"/>
              </a:rPr>
              <a:t>certain villagers </a:t>
            </a:r>
            <a:r>
              <a:rPr lang="en-US" sz="2400" dirty="0">
                <a:latin typeface="Times New Roman" panose="02020603050405020304" pitchFamily="18" charset="0"/>
                <a:ea typeface="SimSun" panose="02010600030101010101" pitchFamily="2" charset="-122"/>
                <a:cs typeface="Times New Roman" panose="02020603050405020304" pitchFamily="18" charset="0"/>
              </a:rPr>
              <a:t>have begun to form a </a:t>
            </a:r>
            <a:r>
              <a:rPr lang="en-US" sz="2400" b="1" dirty="0">
                <a:latin typeface="Times New Roman" panose="02020603050405020304" pitchFamily="18" charset="0"/>
                <a:ea typeface="SimSun" panose="02010600030101010101" pitchFamily="2" charset="-122"/>
                <a:cs typeface="Times New Roman" panose="02020603050405020304" pitchFamily="18" charset="0"/>
              </a:rPr>
              <a:t>sort of </a:t>
            </a:r>
            <a:r>
              <a:rPr lang="en-US" sz="2400" b="1" dirty="0" smtClean="0">
                <a:latin typeface="Times New Roman" panose="02020603050405020304" pitchFamily="18" charset="0"/>
                <a:ea typeface="SimSun" panose="02010600030101010101" pitchFamily="2" charset="-122"/>
                <a:cs typeface="Times New Roman" panose="02020603050405020304" pitchFamily="18" charset="0"/>
              </a:rPr>
              <a:t>developing rural middle class</a:t>
            </a:r>
            <a:r>
              <a:rPr lang="en-US" sz="2400" dirty="0" smtClean="0">
                <a:latin typeface="Times New Roman" panose="02020603050405020304" pitchFamily="18" charset="0"/>
                <a:ea typeface="SimSun" panose="02010600030101010101" pitchFamily="2" charset="-122"/>
                <a:cs typeface="Times New Roman" panose="02020603050405020304" pitchFamily="18" charset="0"/>
              </a:rPr>
              <a:t>.</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L="342900" indent="-342900">
              <a:buFont typeface="Wingdings" panose="05000000000000000000" pitchFamily="2" charset="2"/>
              <a:buChar char="§"/>
            </a:pPr>
            <a:endParaRPr lang="en-US" sz="3200" dirty="0"/>
          </a:p>
        </p:txBody>
      </p:sp>
    </p:spTree>
    <p:extLst>
      <p:ext uri="{BB962C8B-B14F-4D97-AF65-F5344CB8AC3E}">
        <p14:creationId xmlns:p14="http://schemas.microsoft.com/office/powerpoint/2010/main" val="2084254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776315116"/>
              </p:ext>
            </p:extLst>
          </p:nvPr>
        </p:nvGraphicFramePr>
        <p:xfrm>
          <a:off x="616632" y="831558"/>
          <a:ext cx="11945388" cy="43491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ounded Rectangle 3"/>
          <p:cNvSpPr/>
          <p:nvPr/>
        </p:nvSpPr>
        <p:spPr>
          <a:xfrm>
            <a:off x="800100" y="76201"/>
            <a:ext cx="10448925" cy="685799"/>
          </a:xfrm>
          <a:prstGeom prst="roundRect">
            <a:avLst>
              <a:gd name="adj" fmla="val 12143"/>
            </a:avLst>
          </a:prstGeom>
          <a:solidFill>
            <a:srgbClr val="92D050"/>
          </a:solidFill>
          <a:ln w="12700" cap="flat" cmpd="sng" algn="ctr">
            <a:solidFill>
              <a:srgbClr val="5B9BD5">
                <a:shade val="50000"/>
              </a:srgbClr>
            </a:solidFill>
            <a:prstDash val="solid"/>
            <a:miter lim="800000"/>
          </a:ln>
          <a:effectLst>
            <a:outerShdw blurRad="76200" dist="12700" dir="2700000" sy="-23000" kx="-800400" algn="bl" rotWithShape="0">
              <a:prstClr val="black">
                <a:alpha val="20000"/>
              </a:prstClr>
            </a:outerShdw>
          </a:effectLst>
        </p:spPr>
        <p:txBody>
          <a:bodyPr rtlCol="0" anchor="ctr"/>
          <a:lstStyle/>
          <a:p>
            <a:pPr algn="ctr">
              <a:defRPr/>
            </a:pPr>
            <a:r>
              <a:rPr lang="en-US" sz="4000" b="1" kern="0" dirty="0">
                <a:ln w="0"/>
                <a:solidFill>
                  <a:prstClr val="black"/>
                </a:solidFill>
                <a:effectLst>
                  <a:reflection blurRad="6350" stA="53000" endA="300" endPos="35500" dir="5400000" sy="-90000" algn="bl" rotWithShape="0"/>
                </a:effectLst>
                <a:latin typeface="Algerian" panose="04020705040A02060702" pitchFamily="82" charset="0"/>
              </a:rPr>
              <a:t>Historical Antecedents</a:t>
            </a:r>
            <a:endParaRPr lang="en-US" sz="4000" b="1" kern="0" dirty="0" smtClean="0">
              <a:ln w="0"/>
              <a:solidFill>
                <a:prstClr val="black"/>
              </a:solidFill>
              <a:effectLst>
                <a:reflection blurRad="6350" stA="53000" endA="300" endPos="35500" dir="5400000" sy="-90000" algn="bl" rotWithShape="0"/>
              </a:effectLst>
              <a:latin typeface="Algerian" panose="04020705040A02060702" pitchFamily="82" charset="0"/>
            </a:endParaRPr>
          </a:p>
        </p:txBody>
      </p:sp>
      <p:grpSp>
        <p:nvGrpSpPr>
          <p:cNvPr id="6" name="Group 5"/>
          <p:cNvGrpSpPr/>
          <p:nvPr/>
        </p:nvGrpSpPr>
        <p:grpSpPr>
          <a:xfrm>
            <a:off x="1051306" y="5264967"/>
            <a:ext cx="10872840" cy="550705"/>
            <a:chOff x="401716" y="42749"/>
            <a:chExt cx="10937495" cy="550705"/>
          </a:xfrm>
          <a:solidFill>
            <a:schemeClr val="accent1"/>
          </a:solidFill>
          <a:scene3d>
            <a:camera prst="orthographicFront">
              <a:rot lat="0" lon="0" rev="0"/>
            </a:camera>
            <a:lightRig rig="contrasting" dir="t">
              <a:rot lat="0" lon="0" rev="1200000"/>
            </a:lightRig>
          </a:scene3d>
        </p:grpSpPr>
        <p:sp>
          <p:nvSpPr>
            <p:cNvPr id="7" name="Snip Diagonal Corner Rectangle 6"/>
            <p:cNvSpPr/>
            <p:nvPr/>
          </p:nvSpPr>
          <p:spPr>
            <a:xfrm rot="5400000">
              <a:off x="5595111" y="-5150646"/>
              <a:ext cx="550705" cy="10937495"/>
            </a:xfrm>
            <a:prstGeom prst="snip2DiagRect">
              <a:avLst/>
            </a:prstGeom>
            <a:grpFill/>
            <a:sp3d contourW="19050" prstMaterial="metal">
              <a:bevelT w="88900" h="203200"/>
              <a:bevelB w="165100" h="254000"/>
            </a:sp3d>
          </p:spPr>
          <p:style>
            <a:lnRef idx="0">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sp>
        <p:sp>
          <p:nvSpPr>
            <p:cNvPr id="8" name="Snip Diagonal Corner Rectangle 4"/>
            <p:cNvSpPr/>
            <p:nvPr/>
          </p:nvSpPr>
          <p:spPr>
            <a:xfrm>
              <a:off x="447609" y="88642"/>
              <a:ext cx="10845709" cy="458919"/>
            </a:xfrm>
            <a:prstGeom prst="rect">
              <a:avLst/>
            </a:prstGeom>
            <a:grpFill/>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914400" lvl="1" indent="-914400" algn="l" defTabSz="1422400">
                <a:lnSpc>
                  <a:spcPct val="90000"/>
                </a:lnSpc>
                <a:spcBef>
                  <a:spcPct val="0"/>
                </a:spcBef>
                <a:spcAft>
                  <a:spcPct val="15000"/>
                </a:spcAft>
                <a:buChar char="••"/>
              </a:pPr>
              <a:endParaRPr lang="en-US" sz="3200" b="1" kern="1200" cap="none" spc="0" dirty="0">
                <a:ln w="9525">
                  <a:prstDash val="solid"/>
                </a:ln>
                <a:effectLst>
                  <a:outerShdw blurRad="12700" dist="38100" dir="2700000" algn="tl" rotWithShape="0">
                    <a:schemeClr val="bg1">
                      <a:lumMod val="50000"/>
                    </a:schemeClr>
                  </a:outerShdw>
                </a:effectLst>
                <a:latin typeface="Algerian" panose="04020705040A02060702" pitchFamily="82" charset="0"/>
              </a:endParaRPr>
            </a:p>
          </p:txBody>
        </p:sp>
      </p:grpSp>
      <p:pic>
        <p:nvPicPr>
          <p:cNvPr id="11" name="Picture 10"/>
          <p:cNvPicPr>
            <a:picLocks noChangeAspect="1"/>
          </p:cNvPicPr>
          <p:nvPr/>
        </p:nvPicPr>
        <p:blipFill>
          <a:blip r:embed="rId8"/>
          <a:stretch>
            <a:fillRect/>
          </a:stretch>
        </p:blipFill>
        <p:spPr>
          <a:xfrm>
            <a:off x="800101" y="5151054"/>
            <a:ext cx="1398154" cy="755970"/>
          </a:xfrm>
          <a:prstGeom prst="rect">
            <a:avLst/>
          </a:prstGeom>
        </p:spPr>
      </p:pic>
      <p:sp>
        <p:nvSpPr>
          <p:cNvPr id="12" name="TextBox 11"/>
          <p:cNvSpPr txBox="1"/>
          <p:nvPr/>
        </p:nvSpPr>
        <p:spPr>
          <a:xfrm>
            <a:off x="1548173" y="5338872"/>
            <a:ext cx="299100" cy="461665"/>
          </a:xfrm>
          <a:prstGeom prst="rect">
            <a:avLst/>
          </a:prstGeom>
          <a:noFill/>
          <a:ln>
            <a:solidFill>
              <a:schemeClr val="accent1"/>
            </a:solidFill>
          </a:ln>
        </p:spPr>
        <p:txBody>
          <a:bodyPr wrap="square" rtlCol="0">
            <a:spAutoFit/>
          </a:bodyPr>
          <a:lstStyle/>
          <a:p>
            <a:r>
              <a:rPr lang="en-US" sz="2400" b="1" dirty="0" smtClean="0"/>
              <a:t>5</a:t>
            </a:r>
            <a:endParaRPr lang="en-US" sz="2400" b="1" dirty="0"/>
          </a:p>
        </p:txBody>
      </p:sp>
      <p:pic>
        <p:nvPicPr>
          <p:cNvPr id="13" name="Picture 12"/>
          <p:cNvPicPr>
            <a:picLocks noChangeAspect="1"/>
          </p:cNvPicPr>
          <p:nvPr/>
        </p:nvPicPr>
        <p:blipFill>
          <a:blip r:embed="rId9"/>
          <a:stretch>
            <a:fillRect/>
          </a:stretch>
        </p:blipFill>
        <p:spPr>
          <a:xfrm>
            <a:off x="1003155" y="5861566"/>
            <a:ext cx="10943268" cy="797852"/>
          </a:xfrm>
          <a:prstGeom prst="rect">
            <a:avLst/>
          </a:prstGeom>
        </p:spPr>
      </p:pic>
      <p:pic>
        <p:nvPicPr>
          <p:cNvPr id="15" name="Picture 14"/>
          <p:cNvPicPr>
            <a:picLocks noChangeAspect="1"/>
          </p:cNvPicPr>
          <p:nvPr/>
        </p:nvPicPr>
        <p:blipFill>
          <a:blip r:embed="rId8"/>
          <a:stretch>
            <a:fillRect/>
          </a:stretch>
        </p:blipFill>
        <p:spPr>
          <a:xfrm>
            <a:off x="387927" y="5843685"/>
            <a:ext cx="2013381" cy="755970"/>
          </a:xfrm>
          <a:prstGeom prst="rect">
            <a:avLst/>
          </a:prstGeom>
        </p:spPr>
      </p:pic>
      <p:sp>
        <p:nvSpPr>
          <p:cNvPr id="18" name="TextBox 17"/>
          <p:cNvSpPr txBox="1"/>
          <p:nvPr/>
        </p:nvSpPr>
        <p:spPr>
          <a:xfrm>
            <a:off x="1548173" y="6021135"/>
            <a:ext cx="149550" cy="523220"/>
          </a:xfrm>
          <a:prstGeom prst="rect">
            <a:avLst/>
          </a:prstGeom>
          <a:noFill/>
        </p:spPr>
        <p:txBody>
          <a:bodyPr wrap="square" rtlCol="0">
            <a:spAutoFit/>
          </a:bodyPr>
          <a:lstStyle/>
          <a:p>
            <a:r>
              <a:rPr lang="en-US" sz="2800" dirty="0" smtClean="0"/>
              <a:t>6</a:t>
            </a:r>
            <a:endParaRPr lang="en-US" sz="2800" dirty="0"/>
          </a:p>
        </p:txBody>
      </p:sp>
      <p:sp>
        <p:nvSpPr>
          <p:cNvPr id="20" name="Rectangle 19"/>
          <p:cNvSpPr/>
          <p:nvPr/>
        </p:nvSpPr>
        <p:spPr>
          <a:xfrm>
            <a:off x="2449460" y="5294808"/>
            <a:ext cx="5929828" cy="468462"/>
          </a:xfrm>
          <a:prstGeom prst="rect">
            <a:avLst/>
          </a:prstGeom>
          <a:solidFill>
            <a:schemeClr val="accent1"/>
          </a:solidFill>
        </p:spPr>
        <p:txBody>
          <a:bodyPr wrap="none">
            <a:spAutoFit/>
          </a:bodyPr>
          <a:lstStyle/>
          <a:p>
            <a:pPr marR="0" lvl="0" algn="just">
              <a:lnSpc>
                <a:spcPct val="107000"/>
              </a:lnSpc>
              <a:spcBef>
                <a:spcPts val="0"/>
              </a:spcBef>
              <a:spcAft>
                <a:spcPts val="800"/>
              </a:spcAft>
            </a:pPr>
            <a:r>
              <a:rPr lang="en-US" sz="2400" b="1" dirty="0">
                <a:latin typeface="Algerian" panose="04020705040A02060702" pitchFamily="82" charset="0"/>
                <a:ea typeface="SimSun" panose="02010600030101010101" pitchFamily="2" charset="-122"/>
                <a:cs typeface="Times New Roman" panose="02020603050405020304" pitchFamily="18" charset="0"/>
              </a:rPr>
              <a:t>Class in South Asian anthropology</a:t>
            </a:r>
            <a:r>
              <a:rPr lang="en-US" sz="2400" dirty="0">
                <a:latin typeface="Algerian" panose="04020705040A02060702" pitchFamily="82" charset="0"/>
                <a:ea typeface="SimSun" panose="02010600030101010101" pitchFamily="2" charset="-122"/>
                <a:cs typeface="Times New Roman" panose="02020603050405020304" pitchFamily="18" charset="0"/>
              </a:rPr>
              <a:t> </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21" name="Rectangle 20"/>
          <p:cNvSpPr/>
          <p:nvPr/>
        </p:nvSpPr>
        <p:spPr>
          <a:xfrm>
            <a:off x="2604362" y="5929586"/>
            <a:ext cx="2310248" cy="584775"/>
          </a:xfrm>
          <a:prstGeom prst="rect">
            <a:avLst/>
          </a:prstGeom>
        </p:spPr>
        <p:txBody>
          <a:bodyPr wrap="none">
            <a:spAutoFit/>
          </a:bodyPr>
          <a:lstStyle/>
          <a:p>
            <a:r>
              <a:rPr lang="en-US" sz="2800" b="1" dirty="0">
                <a:latin typeface="Algerian" panose="04020705040A02060702" pitchFamily="82" charset="0"/>
                <a:ea typeface="SimSun" panose="02010600030101010101" pitchFamily="2" charset="-122"/>
              </a:rPr>
              <a:t>Conclusion</a:t>
            </a:r>
            <a:r>
              <a:rPr lang="en-US" sz="3200" b="1" dirty="0">
                <a:latin typeface="Times New Roman" panose="02020603050405020304" pitchFamily="18" charset="0"/>
                <a:ea typeface="SimSun" panose="02010600030101010101" pitchFamily="2" charset="-122"/>
              </a:rPr>
              <a:t> </a:t>
            </a:r>
            <a:endParaRPr lang="en-US" sz="3200" dirty="0"/>
          </a:p>
        </p:txBody>
      </p:sp>
      <p:sp>
        <p:nvSpPr>
          <p:cNvPr id="22" name="TextBox 21"/>
          <p:cNvSpPr txBox="1"/>
          <p:nvPr/>
        </p:nvSpPr>
        <p:spPr>
          <a:xfrm>
            <a:off x="2373306" y="1131465"/>
            <a:ext cx="6391856" cy="646331"/>
          </a:xfrm>
          <a:prstGeom prst="rect">
            <a:avLst/>
          </a:prstGeom>
          <a:noFill/>
        </p:spPr>
        <p:txBody>
          <a:bodyPr wrap="square" rtlCol="0">
            <a:spAutoFit/>
          </a:bodyPr>
          <a:lstStyle/>
          <a:p>
            <a:r>
              <a:rPr lang="en-US" sz="3600" b="1" dirty="0" smtClean="0">
                <a:latin typeface="Algerian" panose="04020705040A02060702" pitchFamily="82" charset="0"/>
              </a:rPr>
              <a:t>Theoretical context </a:t>
            </a:r>
            <a:endParaRPr lang="en-US" sz="3600" b="1" dirty="0">
              <a:latin typeface="Algerian" panose="04020705040A02060702" pitchFamily="82" charset="0"/>
            </a:endParaRPr>
          </a:p>
        </p:txBody>
      </p:sp>
    </p:spTree>
    <p:extLst>
      <p:ext uri="{BB962C8B-B14F-4D97-AF65-F5344CB8AC3E}">
        <p14:creationId xmlns:p14="http://schemas.microsoft.com/office/powerpoint/2010/main" val="18635367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3">
                                            <p:graphicEl>
                                              <a:dgm id="{9E87D3F1-4C62-44C2-839D-F5FF792F807F}"/>
                                            </p:graphicEl>
                                          </p:spTgt>
                                        </p:tgtEl>
                                        <p:attrNameLst>
                                          <p:attrName>style.visibility</p:attrName>
                                        </p:attrNameLst>
                                      </p:cBhvr>
                                      <p:to>
                                        <p:strVal val="visible"/>
                                      </p:to>
                                    </p:set>
                                    <p:anim calcmode="lin" valueType="num">
                                      <p:cBhvr>
                                        <p:cTn id="7" dur="1000" fill="hold"/>
                                        <p:tgtEl>
                                          <p:spTgt spid="3">
                                            <p:graphicEl>
                                              <a:dgm id="{9E87D3F1-4C62-44C2-839D-F5FF792F807F}"/>
                                            </p:graphicEl>
                                          </p:spTgt>
                                        </p:tgtEl>
                                        <p:attrNameLst>
                                          <p:attrName>ppt_w</p:attrName>
                                        </p:attrNameLst>
                                      </p:cBhvr>
                                      <p:tavLst>
                                        <p:tav tm="0">
                                          <p:val>
                                            <p:fltVal val="0"/>
                                          </p:val>
                                        </p:tav>
                                        <p:tav tm="100000">
                                          <p:val>
                                            <p:strVal val="#ppt_w"/>
                                          </p:val>
                                        </p:tav>
                                      </p:tavLst>
                                    </p:anim>
                                    <p:anim calcmode="lin" valueType="num">
                                      <p:cBhvr>
                                        <p:cTn id="8" dur="1000" fill="hold"/>
                                        <p:tgtEl>
                                          <p:spTgt spid="3">
                                            <p:graphicEl>
                                              <a:dgm id="{9E87D3F1-4C62-44C2-839D-F5FF792F807F}"/>
                                            </p:graphicEl>
                                          </p:spTgt>
                                        </p:tgtEl>
                                        <p:attrNameLst>
                                          <p:attrName>ppt_h</p:attrName>
                                        </p:attrNameLst>
                                      </p:cBhvr>
                                      <p:tavLst>
                                        <p:tav tm="0">
                                          <p:val>
                                            <p:fltVal val="0"/>
                                          </p:val>
                                        </p:tav>
                                        <p:tav tm="100000">
                                          <p:val>
                                            <p:strVal val="#ppt_h"/>
                                          </p:val>
                                        </p:tav>
                                      </p:tavLst>
                                    </p:anim>
                                    <p:anim calcmode="lin" valueType="num">
                                      <p:cBhvr>
                                        <p:cTn id="9" dur="1000" fill="hold"/>
                                        <p:tgtEl>
                                          <p:spTgt spid="3">
                                            <p:graphicEl>
                                              <a:dgm id="{9E87D3F1-4C62-44C2-839D-F5FF792F807F}"/>
                                            </p:graphicEl>
                                          </p:spTgt>
                                        </p:tgtEl>
                                        <p:attrNameLst>
                                          <p:attrName>style.rotation</p:attrName>
                                        </p:attrNameLst>
                                      </p:cBhvr>
                                      <p:tavLst>
                                        <p:tav tm="0">
                                          <p:val>
                                            <p:fltVal val="90"/>
                                          </p:val>
                                        </p:tav>
                                        <p:tav tm="100000">
                                          <p:val>
                                            <p:fltVal val="0"/>
                                          </p:val>
                                        </p:tav>
                                      </p:tavLst>
                                    </p:anim>
                                    <p:animEffect transition="in" filter="fade">
                                      <p:cBhvr>
                                        <p:cTn id="10" dur="1000"/>
                                        <p:tgtEl>
                                          <p:spTgt spid="3">
                                            <p:graphicEl>
                                              <a:dgm id="{9E87D3F1-4C62-44C2-839D-F5FF792F807F}"/>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graphicEl>
                                              <a:dgm id="{193D7722-BC70-46AA-A506-3DB4A98F9308}"/>
                                            </p:graphicEl>
                                          </p:spTgt>
                                        </p:tgtEl>
                                        <p:attrNameLst>
                                          <p:attrName>style.visibility</p:attrName>
                                        </p:attrNameLst>
                                      </p:cBhvr>
                                      <p:to>
                                        <p:strVal val="visible"/>
                                      </p:to>
                                    </p:set>
                                    <p:animEffect transition="in" filter="fade">
                                      <p:cBhvr>
                                        <p:cTn id="15" dur="1000"/>
                                        <p:tgtEl>
                                          <p:spTgt spid="3">
                                            <p:graphicEl>
                                              <a:dgm id="{193D7722-BC70-46AA-A506-3DB4A98F9308}"/>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63" presetClass="path" presetSubtype="0" accel="50000" decel="50000" fill="hold" grpId="1" nodeType="clickEffect">
                                  <p:stCondLst>
                                    <p:cond delay="0"/>
                                  </p:stCondLst>
                                  <p:childTnLst>
                                    <p:animMotion origin="layout" path="M 5.55112E-17 -2.96296E-6 L 0.25 -2.96296E-6 " pathEditMode="relative" rAng="0" ptsTypes="AA">
                                      <p:cBhvr>
                                        <p:cTn id="19" dur="1000" spd="-100000" fill="hold"/>
                                        <p:tgtEl>
                                          <p:spTgt spid="3">
                                            <p:graphicEl>
                                              <a:dgm id="{9E87D3F1-4C62-44C2-839D-F5FF792F807F}"/>
                                            </p:graphicEl>
                                          </p:spTgt>
                                        </p:tgtEl>
                                        <p:attrNameLst>
                                          <p:attrName>ppt_x</p:attrName>
                                          <p:attrName>ppt_y</p:attrName>
                                        </p:attrNameLst>
                                      </p:cBhvr>
                                      <p:rCtr x="12500" y="0"/>
                                    </p:animMotion>
                                  </p:childTnLst>
                                </p:cTn>
                              </p:par>
                            </p:childTnLst>
                          </p:cTn>
                        </p:par>
                      </p:childTnLst>
                    </p:cTn>
                  </p:par>
                  <p:par>
                    <p:cTn id="20" fill="hold">
                      <p:stCondLst>
                        <p:cond delay="indefinite"/>
                      </p:stCondLst>
                      <p:childTnLst>
                        <p:par>
                          <p:cTn id="21" fill="hold">
                            <p:stCondLst>
                              <p:cond delay="0"/>
                            </p:stCondLst>
                            <p:childTnLst>
                              <p:par>
                                <p:cTn id="22" presetID="63" presetClass="path" presetSubtype="0" accel="50000" decel="50000" fill="hold" grpId="1" nodeType="clickEffect">
                                  <p:stCondLst>
                                    <p:cond delay="0"/>
                                  </p:stCondLst>
                                  <p:childTnLst>
                                    <p:animMotion origin="layout" path="M 5.55112E-17 -2.96296E-6 L 0.25 -2.96296E-6 " pathEditMode="relative" rAng="0" ptsTypes="AA">
                                      <p:cBhvr>
                                        <p:cTn id="23" dur="1000" spd="-100000" fill="hold"/>
                                        <p:tgtEl>
                                          <p:spTgt spid="3">
                                            <p:graphicEl>
                                              <a:dgm id="{193D7722-BC70-46AA-A506-3DB4A98F9308}"/>
                                            </p:graphicEl>
                                          </p:spTgt>
                                        </p:tgtEl>
                                        <p:attrNameLst>
                                          <p:attrName>ppt_x</p:attrName>
                                          <p:attrName>ppt_y</p:attrName>
                                        </p:attrNameLst>
                                      </p:cBhvr>
                                      <p:rCtr x="12500" y="0"/>
                                    </p:animMotion>
                                  </p:childTnLst>
                                </p:cTn>
                              </p:par>
                            </p:childTnLst>
                          </p:cTn>
                        </p:par>
                      </p:childTnLst>
                    </p:cTn>
                  </p:par>
                  <p:par>
                    <p:cTn id="24" fill="hold">
                      <p:stCondLst>
                        <p:cond delay="indefinite"/>
                      </p:stCondLst>
                      <p:childTnLst>
                        <p:par>
                          <p:cTn id="25" fill="hold">
                            <p:stCondLst>
                              <p:cond delay="0"/>
                            </p:stCondLst>
                            <p:childTnLst>
                              <p:par>
                                <p:cTn id="26" presetID="63" presetClass="path" presetSubtype="0" accel="50000" decel="50000" fill="hold" grpId="1" nodeType="clickEffect">
                                  <p:stCondLst>
                                    <p:cond delay="0"/>
                                  </p:stCondLst>
                                  <p:childTnLst>
                                    <p:animMotion origin="layout" path="M 5.55112E-17 -2.96296E-6 L 0.25 -2.96296E-6 " pathEditMode="relative" rAng="0" ptsTypes="AA">
                                      <p:cBhvr>
                                        <p:cTn id="27" dur="1000" spd="-100000" fill="hold"/>
                                        <p:tgtEl>
                                          <p:spTgt spid="3">
                                            <p:graphicEl>
                                              <a:dgm id="{A60E8B29-3A41-41E6-92ED-087DF974D6A6}"/>
                                            </p:graphicEl>
                                          </p:spTgt>
                                        </p:tgtEl>
                                        <p:attrNameLst>
                                          <p:attrName>ppt_x</p:attrName>
                                          <p:attrName>ppt_y</p:attrName>
                                        </p:attrNameLst>
                                      </p:cBhvr>
                                      <p:rCtr x="12500" y="0"/>
                                    </p:animMotion>
                                  </p:childTnLst>
                                </p:cTn>
                              </p:par>
                            </p:childTnLst>
                          </p:cTn>
                        </p:par>
                      </p:childTnLst>
                    </p:cTn>
                  </p:par>
                  <p:par>
                    <p:cTn id="28" fill="hold">
                      <p:stCondLst>
                        <p:cond delay="indefinite"/>
                      </p:stCondLst>
                      <p:childTnLst>
                        <p:par>
                          <p:cTn id="29" fill="hold">
                            <p:stCondLst>
                              <p:cond delay="0"/>
                            </p:stCondLst>
                            <p:childTnLst>
                              <p:par>
                                <p:cTn id="30" presetID="31" presetClass="entr" presetSubtype="0" fill="hold" grpId="0" nodeType="clickEffect">
                                  <p:stCondLst>
                                    <p:cond delay="0"/>
                                  </p:stCondLst>
                                  <p:iterate type="lt">
                                    <p:tmPct val="5000"/>
                                  </p:iterate>
                                  <p:childTnLst>
                                    <p:set>
                                      <p:cBhvr>
                                        <p:cTn id="31" dur="1" fill="hold">
                                          <p:stCondLst>
                                            <p:cond delay="0"/>
                                          </p:stCondLst>
                                        </p:cTn>
                                        <p:tgtEl>
                                          <p:spTgt spid="3">
                                            <p:graphicEl>
                                              <a:dgm id="{A60E8B29-3A41-41E6-92ED-087DF974D6A6}"/>
                                            </p:graphicEl>
                                          </p:spTgt>
                                        </p:tgtEl>
                                        <p:attrNameLst>
                                          <p:attrName>style.visibility</p:attrName>
                                        </p:attrNameLst>
                                      </p:cBhvr>
                                      <p:to>
                                        <p:strVal val="visible"/>
                                      </p:to>
                                    </p:set>
                                    <p:anim calcmode="lin" valueType="num">
                                      <p:cBhvr>
                                        <p:cTn id="32" dur="1000" fill="hold"/>
                                        <p:tgtEl>
                                          <p:spTgt spid="3">
                                            <p:graphicEl>
                                              <a:dgm id="{A60E8B29-3A41-41E6-92ED-087DF974D6A6}"/>
                                            </p:graphicEl>
                                          </p:spTgt>
                                        </p:tgtEl>
                                        <p:attrNameLst>
                                          <p:attrName>ppt_w</p:attrName>
                                        </p:attrNameLst>
                                      </p:cBhvr>
                                      <p:tavLst>
                                        <p:tav tm="0">
                                          <p:val>
                                            <p:fltVal val="0"/>
                                          </p:val>
                                        </p:tav>
                                        <p:tav tm="100000">
                                          <p:val>
                                            <p:strVal val="#ppt_w"/>
                                          </p:val>
                                        </p:tav>
                                      </p:tavLst>
                                    </p:anim>
                                    <p:anim calcmode="lin" valueType="num">
                                      <p:cBhvr>
                                        <p:cTn id="33" dur="1000" fill="hold"/>
                                        <p:tgtEl>
                                          <p:spTgt spid="3">
                                            <p:graphicEl>
                                              <a:dgm id="{A60E8B29-3A41-41E6-92ED-087DF974D6A6}"/>
                                            </p:graphicEl>
                                          </p:spTgt>
                                        </p:tgtEl>
                                        <p:attrNameLst>
                                          <p:attrName>ppt_h</p:attrName>
                                        </p:attrNameLst>
                                      </p:cBhvr>
                                      <p:tavLst>
                                        <p:tav tm="0">
                                          <p:val>
                                            <p:fltVal val="0"/>
                                          </p:val>
                                        </p:tav>
                                        <p:tav tm="100000">
                                          <p:val>
                                            <p:strVal val="#ppt_h"/>
                                          </p:val>
                                        </p:tav>
                                      </p:tavLst>
                                    </p:anim>
                                    <p:anim calcmode="lin" valueType="num">
                                      <p:cBhvr>
                                        <p:cTn id="34" dur="1000" fill="hold"/>
                                        <p:tgtEl>
                                          <p:spTgt spid="3">
                                            <p:graphicEl>
                                              <a:dgm id="{A60E8B29-3A41-41E6-92ED-087DF974D6A6}"/>
                                            </p:graphicEl>
                                          </p:spTgt>
                                        </p:tgtEl>
                                        <p:attrNameLst>
                                          <p:attrName>style.rotation</p:attrName>
                                        </p:attrNameLst>
                                      </p:cBhvr>
                                      <p:tavLst>
                                        <p:tav tm="0">
                                          <p:val>
                                            <p:fltVal val="90"/>
                                          </p:val>
                                        </p:tav>
                                        <p:tav tm="100000">
                                          <p:val>
                                            <p:fltVal val="0"/>
                                          </p:val>
                                        </p:tav>
                                      </p:tavLst>
                                    </p:anim>
                                    <p:animEffect transition="in" filter="fade">
                                      <p:cBhvr>
                                        <p:cTn id="35" dur="1000"/>
                                        <p:tgtEl>
                                          <p:spTgt spid="3">
                                            <p:graphicEl>
                                              <a:dgm id="{A60E8B29-3A41-41E6-92ED-087DF974D6A6}"/>
                                            </p:graphic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graphicEl>
                                              <a:dgm id="{D12A3826-2E3C-4C07-A727-88547A37A6F8}"/>
                                            </p:graphicEl>
                                          </p:spTgt>
                                        </p:tgtEl>
                                        <p:attrNameLst>
                                          <p:attrName>style.visibility</p:attrName>
                                        </p:attrNameLst>
                                      </p:cBhvr>
                                      <p:to>
                                        <p:strVal val="visible"/>
                                      </p:to>
                                    </p:set>
                                    <p:animEffect transition="in" filter="fade">
                                      <p:cBhvr>
                                        <p:cTn id="40" dur="1000"/>
                                        <p:tgtEl>
                                          <p:spTgt spid="3">
                                            <p:graphicEl>
                                              <a:dgm id="{D12A3826-2E3C-4C07-A727-88547A37A6F8}"/>
                                            </p:graphicEl>
                                          </p:spTgt>
                                        </p:tgtEl>
                                      </p:cBhvr>
                                    </p:animEffect>
                                  </p:childTnLst>
                                </p:cTn>
                              </p:par>
                            </p:childTnLst>
                          </p:cTn>
                        </p:par>
                      </p:childTnLst>
                    </p:cTn>
                  </p:par>
                  <p:par>
                    <p:cTn id="41" fill="hold">
                      <p:stCondLst>
                        <p:cond delay="indefinite"/>
                      </p:stCondLst>
                      <p:childTnLst>
                        <p:par>
                          <p:cTn id="42" fill="hold">
                            <p:stCondLst>
                              <p:cond delay="0"/>
                            </p:stCondLst>
                            <p:childTnLst>
                              <p:par>
                                <p:cTn id="43" presetID="63" presetClass="path" presetSubtype="0" accel="50000" decel="50000" fill="hold" grpId="1" nodeType="clickEffect">
                                  <p:stCondLst>
                                    <p:cond delay="0"/>
                                  </p:stCondLst>
                                  <p:childTnLst>
                                    <p:animMotion origin="layout" path="M 5.55112E-17 -2.96296E-6 L 0.25 -2.96296E-6 " pathEditMode="relative" rAng="0" ptsTypes="AA">
                                      <p:cBhvr>
                                        <p:cTn id="44" dur="1000" spd="-100000" fill="hold"/>
                                        <p:tgtEl>
                                          <p:spTgt spid="3">
                                            <p:graphicEl>
                                              <a:dgm id="{D12A3826-2E3C-4C07-A727-88547A37A6F8}"/>
                                            </p:graphicEl>
                                          </p:spTgt>
                                        </p:tgtEl>
                                        <p:attrNameLst>
                                          <p:attrName>ppt_x</p:attrName>
                                          <p:attrName>ppt_y</p:attrName>
                                        </p:attrNameLst>
                                      </p:cBhvr>
                                      <p:rCtr x="12500" y="0"/>
                                    </p:animMotion>
                                  </p:childTnLst>
                                </p:cTn>
                              </p:par>
                            </p:childTnLst>
                          </p:cTn>
                        </p:par>
                      </p:childTnLst>
                    </p:cTn>
                  </p:par>
                  <p:par>
                    <p:cTn id="45" fill="hold">
                      <p:stCondLst>
                        <p:cond delay="indefinite"/>
                      </p:stCondLst>
                      <p:childTnLst>
                        <p:par>
                          <p:cTn id="46" fill="hold">
                            <p:stCondLst>
                              <p:cond delay="0"/>
                            </p:stCondLst>
                            <p:childTnLst>
                              <p:par>
                                <p:cTn id="47" presetID="63" presetClass="path" presetSubtype="0" accel="50000" decel="50000" fill="hold" grpId="1" nodeType="clickEffect">
                                  <p:stCondLst>
                                    <p:cond delay="0"/>
                                  </p:stCondLst>
                                  <p:childTnLst>
                                    <p:animMotion origin="layout" path="M 5.55112E-17 -2.96296E-6 L 0.25 -2.96296E-6 " pathEditMode="relative" rAng="0" ptsTypes="AA">
                                      <p:cBhvr>
                                        <p:cTn id="48" dur="1000" spd="-100000" fill="hold"/>
                                        <p:tgtEl>
                                          <p:spTgt spid="3">
                                            <p:graphicEl>
                                              <a:dgm id="{3364F820-B13F-496A-8388-7D4ADED4386F}"/>
                                            </p:graphicEl>
                                          </p:spTgt>
                                        </p:tgtEl>
                                        <p:attrNameLst>
                                          <p:attrName>ppt_x</p:attrName>
                                          <p:attrName>ppt_y</p:attrName>
                                        </p:attrNameLst>
                                      </p:cBhvr>
                                      <p:rCtr x="12500" y="0"/>
                                    </p:animMotion>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grpId="0" nodeType="clickEffect">
                                  <p:stCondLst>
                                    <p:cond delay="0"/>
                                  </p:stCondLst>
                                  <p:iterate type="lt">
                                    <p:tmPct val="5000"/>
                                  </p:iterate>
                                  <p:childTnLst>
                                    <p:set>
                                      <p:cBhvr>
                                        <p:cTn id="52" dur="1" fill="hold">
                                          <p:stCondLst>
                                            <p:cond delay="0"/>
                                          </p:stCondLst>
                                        </p:cTn>
                                        <p:tgtEl>
                                          <p:spTgt spid="3">
                                            <p:graphicEl>
                                              <a:dgm id="{3364F820-B13F-496A-8388-7D4ADED4386F}"/>
                                            </p:graphicEl>
                                          </p:spTgt>
                                        </p:tgtEl>
                                        <p:attrNameLst>
                                          <p:attrName>style.visibility</p:attrName>
                                        </p:attrNameLst>
                                      </p:cBhvr>
                                      <p:to>
                                        <p:strVal val="visible"/>
                                      </p:to>
                                    </p:set>
                                    <p:anim calcmode="lin" valueType="num">
                                      <p:cBhvr>
                                        <p:cTn id="53" dur="1000" fill="hold"/>
                                        <p:tgtEl>
                                          <p:spTgt spid="3">
                                            <p:graphicEl>
                                              <a:dgm id="{3364F820-B13F-496A-8388-7D4ADED4386F}"/>
                                            </p:graphicEl>
                                          </p:spTgt>
                                        </p:tgtEl>
                                        <p:attrNameLst>
                                          <p:attrName>ppt_w</p:attrName>
                                        </p:attrNameLst>
                                      </p:cBhvr>
                                      <p:tavLst>
                                        <p:tav tm="0">
                                          <p:val>
                                            <p:fltVal val="0"/>
                                          </p:val>
                                        </p:tav>
                                        <p:tav tm="100000">
                                          <p:val>
                                            <p:strVal val="#ppt_w"/>
                                          </p:val>
                                        </p:tav>
                                      </p:tavLst>
                                    </p:anim>
                                    <p:anim calcmode="lin" valueType="num">
                                      <p:cBhvr>
                                        <p:cTn id="54" dur="1000" fill="hold"/>
                                        <p:tgtEl>
                                          <p:spTgt spid="3">
                                            <p:graphicEl>
                                              <a:dgm id="{3364F820-B13F-496A-8388-7D4ADED4386F}"/>
                                            </p:graphicEl>
                                          </p:spTgt>
                                        </p:tgtEl>
                                        <p:attrNameLst>
                                          <p:attrName>ppt_h</p:attrName>
                                        </p:attrNameLst>
                                      </p:cBhvr>
                                      <p:tavLst>
                                        <p:tav tm="0">
                                          <p:val>
                                            <p:fltVal val="0"/>
                                          </p:val>
                                        </p:tav>
                                        <p:tav tm="100000">
                                          <p:val>
                                            <p:strVal val="#ppt_h"/>
                                          </p:val>
                                        </p:tav>
                                      </p:tavLst>
                                    </p:anim>
                                    <p:anim calcmode="lin" valueType="num">
                                      <p:cBhvr>
                                        <p:cTn id="55" dur="1000" fill="hold"/>
                                        <p:tgtEl>
                                          <p:spTgt spid="3">
                                            <p:graphicEl>
                                              <a:dgm id="{3364F820-B13F-496A-8388-7D4ADED4386F}"/>
                                            </p:graphicEl>
                                          </p:spTgt>
                                        </p:tgtEl>
                                        <p:attrNameLst>
                                          <p:attrName>style.rotation</p:attrName>
                                        </p:attrNameLst>
                                      </p:cBhvr>
                                      <p:tavLst>
                                        <p:tav tm="0">
                                          <p:val>
                                            <p:fltVal val="90"/>
                                          </p:val>
                                        </p:tav>
                                        <p:tav tm="100000">
                                          <p:val>
                                            <p:fltVal val="0"/>
                                          </p:val>
                                        </p:tav>
                                      </p:tavLst>
                                    </p:anim>
                                    <p:animEffect transition="in" filter="fade">
                                      <p:cBhvr>
                                        <p:cTn id="56" dur="1000"/>
                                        <p:tgtEl>
                                          <p:spTgt spid="3">
                                            <p:graphicEl>
                                              <a:dgm id="{3364F820-B13F-496A-8388-7D4ADED4386F}"/>
                                            </p:graphic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iterate type="lt">
                                    <p:tmPct val="0"/>
                                  </p:iterate>
                                  <p:childTnLst>
                                    <p:set>
                                      <p:cBhvr>
                                        <p:cTn id="60" dur="1" fill="hold">
                                          <p:stCondLst>
                                            <p:cond delay="0"/>
                                          </p:stCondLst>
                                        </p:cTn>
                                        <p:tgtEl>
                                          <p:spTgt spid="3">
                                            <p:graphicEl>
                                              <a:dgm id="{B8C87BA3-2339-4CFC-B0F3-582D7C37476C}"/>
                                            </p:graphicEl>
                                          </p:spTgt>
                                        </p:tgtEl>
                                        <p:attrNameLst>
                                          <p:attrName>style.visibility</p:attrName>
                                        </p:attrNameLst>
                                      </p:cBhvr>
                                      <p:to>
                                        <p:strVal val="visible"/>
                                      </p:to>
                                    </p:set>
                                    <p:animEffect transition="in" filter="fade">
                                      <p:cBhvr>
                                        <p:cTn id="61" dur="1000"/>
                                        <p:tgtEl>
                                          <p:spTgt spid="3">
                                            <p:graphicEl>
                                              <a:dgm id="{B8C87BA3-2339-4CFC-B0F3-582D7C37476C}"/>
                                            </p:graphicEl>
                                          </p:spTgt>
                                        </p:tgtEl>
                                      </p:cBhvr>
                                    </p:animEffect>
                                  </p:childTnLst>
                                </p:cTn>
                              </p:par>
                            </p:childTnLst>
                          </p:cTn>
                        </p:par>
                      </p:childTnLst>
                    </p:cTn>
                  </p:par>
                  <p:par>
                    <p:cTn id="62" fill="hold">
                      <p:stCondLst>
                        <p:cond delay="indefinite"/>
                      </p:stCondLst>
                      <p:childTnLst>
                        <p:par>
                          <p:cTn id="63" fill="hold">
                            <p:stCondLst>
                              <p:cond delay="0"/>
                            </p:stCondLst>
                            <p:childTnLst>
                              <p:par>
                                <p:cTn id="64" presetID="63" presetClass="path" presetSubtype="0" accel="50000" decel="50000" fill="hold" grpId="1" nodeType="clickEffect">
                                  <p:stCondLst>
                                    <p:cond delay="0"/>
                                  </p:stCondLst>
                                  <p:iterate type="lt">
                                    <p:tmPct val="0"/>
                                  </p:iterate>
                                  <p:childTnLst>
                                    <p:animMotion origin="layout" path="M 5.55112E-17 -2.96296E-6 L 0.25 -2.96296E-6 " pathEditMode="relative" rAng="0" ptsTypes="AA">
                                      <p:cBhvr>
                                        <p:cTn id="65" dur="1000" spd="-100000" fill="hold"/>
                                        <p:tgtEl>
                                          <p:spTgt spid="3">
                                            <p:graphicEl>
                                              <a:dgm id="{B8C87BA3-2339-4CFC-B0F3-582D7C37476C}"/>
                                            </p:graphicEl>
                                          </p:spTgt>
                                        </p:tgtEl>
                                        <p:attrNameLst>
                                          <p:attrName>ppt_x</p:attrName>
                                          <p:attrName>ppt_y</p:attrName>
                                        </p:attrNameLst>
                                      </p:cBhvr>
                                      <p:rCtr x="12500" y="0"/>
                                    </p:animMotion>
                                  </p:childTnLst>
                                </p:cTn>
                              </p:par>
                            </p:childTnLst>
                          </p:cTn>
                        </p:par>
                      </p:childTnLst>
                    </p:cTn>
                  </p:par>
                  <p:par>
                    <p:cTn id="66" fill="hold">
                      <p:stCondLst>
                        <p:cond delay="indefinite"/>
                      </p:stCondLst>
                      <p:childTnLst>
                        <p:par>
                          <p:cTn id="67" fill="hold">
                            <p:stCondLst>
                              <p:cond delay="0"/>
                            </p:stCondLst>
                            <p:childTnLst>
                              <p:par>
                                <p:cTn id="68" presetID="63" presetClass="path" presetSubtype="0" accel="50000" decel="50000" fill="hold" grpId="1" nodeType="clickEffect">
                                  <p:stCondLst>
                                    <p:cond delay="0"/>
                                  </p:stCondLst>
                                  <p:childTnLst>
                                    <p:animMotion origin="layout" path="M 5.55112E-17 -2.96296E-6 L 0.25 -2.96296E-6 " pathEditMode="relative" rAng="0" ptsTypes="AA">
                                      <p:cBhvr>
                                        <p:cTn id="69" dur="1000" spd="-100000" fill="hold"/>
                                        <p:tgtEl>
                                          <p:spTgt spid="3">
                                            <p:graphicEl>
                                              <a:dgm id="{D91B0B47-F3B7-4737-BE5C-BB3F0115C9EB}"/>
                                            </p:graphicEl>
                                          </p:spTgt>
                                        </p:tgtEl>
                                        <p:attrNameLst>
                                          <p:attrName>ppt_x</p:attrName>
                                          <p:attrName>ppt_y</p:attrName>
                                        </p:attrNameLst>
                                      </p:cBhvr>
                                      <p:rCtr x="12500" y="0"/>
                                    </p:animMotion>
                                  </p:childTnLst>
                                </p:cTn>
                              </p:par>
                            </p:childTnLst>
                          </p:cTn>
                        </p:par>
                      </p:childTnLst>
                    </p:cTn>
                  </p:par>
                  <p:par>
                    <p:cTn id="70" fill="hold">
                      <p:stCondLst>
                        <p:cond delay="indefinite"/>
                      </p:stCondLst>
                      <p:childTnLst>
                        <p:par>
                          <p:cTn id="71" fill="hold">
                            <p:stCondLst>
                              <p:cond delay="0"/>
                            </p:stCondLst>
                            <p:childTnLst>
                              <p:par>
                                <p:cTn id="72" presetID="31" presetClass="entr" presetSubtype="0" fill="hold" grpId="0" nodeType="clickEffect">
                                  <p:stCondLst>
                                    <p:cond delay="0"/>
                                  </p:stCondLst>
                                  <p:iterate type="lt">
                                    <p:tmPct val="5000"/>
                                  </p:iterate>
                                  <p:childTnLst>
                                    <p:set>
                                      <p:cBhvr>
                                        <p:cTn id="73" dur="1" fill="hold">
                                          <p:stCondLst>
                                            <p:cond delay="0"/>
                                          </p:stCondLst>
                                        </p:cTn>
                                        <p:tgtEl>
                                          <p:spTgt spid="3">
                                            <p:graphicEl>
                                              <a:dgm id="{D91B0B47-F3B7-4737-BE5C-BB3F0115C9EB}"/>
                                            </p:graphicEl>
                                          </p:spTgt>
                                        </p:tgtEl>
                                        <p:attrNameLst>
                                          <p:attrName>style.visibility</p:attrName>
                                        </p:attrNameLst>
                                      </p:cBhvr>
                                      <p:to>
                                        <p:strVal val="visible"/>
                                      </p:to>
                                    </p:set>
                                    <p:anim calcmode="lin" valueType="num">
                                      <p:cBhvr>
                                        <p:cTn id="74" dur="1000" fill="hold"/>
                                        <p:tgtEl>
                                          <p:spTgt spid="3">
                                            <p:graphicEl>
                                              <a:dgm id="{D91B0B47-F3B7-4737-BE5C-BB3F0115C9EB}"/>
                                            </p:graphicEl>
                                          </p:spTgt>
                                        </p:tgtEl>
                                        <p:attrNameLst>
                                          <p:attrName>ppt_w</p:attrName>
                                        </p:attrNameLst>
                                      </p:cBhvr>
                                      <p:tavLst>
                                        <p:tav tm="0">
                                          <p:val>
                                            <p:fltVal val="0"/>
                                          </p:val>
                                        </p:tav>
                                        <p:tav tm="100000">
                                          <p:val>
                                            <p:strVal val="#ppt_w"/>
                                          </p:val>
                                        </p:tav>
                                      </p:tavLst>
                                    </p:anim>
                                    <p:anim calcmode="lin" valueType="num">
                                      <p:cBhvr>
                                        <p:cTn id="75" dur="1000" fill="hold"/>
                                        <p:tgtEl>
                                          <p:spTgt spid="3">
                                            <p:graphicEl>
                                              <a:dgm id="{D91B0B47-F3B7-4737-BE5C-BB3F0115C9EB}"/>
                                            </p:graphicEl>
                                          </p:spTgt>
                                        </p:tgtEl>
                                        <p:attrNameLst>
                                          <p:attrName>ppt_h</p:attrName>
                                        </p:attrNameLst>
                                      </p:cBhvr>
                                      <p:tavLst>
                                        <p:tav tm="0">
                                          <p:val>
                                            <p:fltVal val="0"/>
                                          </p:val>
                                        </p:tav>
                                        <p:tav tm="100000">
                                          <p:val>
                                            <p:strVal val="#ppt_h"/>
                                          </p:val>
                                        </p:tav>
                                      </p:tavLst>
                                    </p:anim>
                                    <p:anim calcmode="lin" valueType="num">
                                      <p:cBhvr>
                                        <p:cTn id="76" dur="1000" fill="hold"/>
                                        <p:tgtEl>
                                          <p:spTgt spid="3">
                                            <p:graphicEl>
                                              <a:dgm id="{D91B0B47-F3B7-4737-BE5C-BB3F0115C9EB}"/>
                                            </p:graphicEl>
                                          </p:spTgt>
                                        </p:tgtEl>
                                        <p:attrNameLst>
                                          <p:attrName>style.rotation</p:attrName>
                                        </p:attrNameLst>
                                      </p:cBhvr>
                                      <p:tavLst>
                                        <p:tav tm="0">
                                          <p:val>
                                            <p:fltVal val="90"/>
                                          </p:val>
                                        </p:tav>
                                        <p:tav tm="100000">
                                          <p:val>
                                            <p:fltVal val="0"/>
                                          </p:val>
                                        </p:tav>
                                      </p:tavLst>
                                    </p:anim>
                                    <p:animEffect transition="in" filter="fade">
                                      <p:cBhvr>
                                        <p:cTn id="77" dur="1000"/>
                                        <p:tgtEl>
                                          <p:spTgt spid="3">
                                            <p:graphicEl>
                                              <a:dgm id="{D91B0B47-F3B7-4737-BE5C-BB3F0115C9EB}"/>
                                            </p:graphic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iterate type="lt">
                                    <p:tmPct val="0"/>
                                  </p:iterate>
                                  <p:childTnLst>
                                    <p:set>
                                      <p:cBhvr>
                                        <p:cTn id="81" dur="1" fill="hold">
                                          <p:stCondLst>
                                            <p:cond delay="0"/>
                                          </p:stCondLst>
                                        </p:cTn>
                                        <p:tgtEl>
                                          <p:spTgt spid="3">
                                            <p:graphicEl>
                                              <a:dgm id="{F54CC983-2FE2-4D0A-B507-72F8DDB1CE8B}"/>
                                            </p:graphicEl>
                                          </p:spTgt>
                                        </p:tgtEl>
                                        <p:attrNameLst>
                                          <p:attrName>style.visibility</p:attrName>
                                        </p:attrNameLst>
                                      </p:cBhvr>
                                      <p:to>
                                        <p:strVal val="visible"/>
                                      </p:to>
                                    </p:set>
                                    <p:animEffect transition="in" filter="fade">
                                      <p:cBhvr>
                                        <p:cTn id="82" dur="1000"/>
                                        <p:tgtEl>
                                          <p:spTgt spid="3">
                                            <p:graphicEl>
                                              <a:dgm id="{F54CC983-2FE2-4D0A-B507-72F8DDB1CE8B}"/>
                                            </p:graphicEl>
                                          </p:spTgt>
                                        </p:tgtEl>
                                      </p:cBhvr>
                                    </p:animEffect>
                                  </p:childTnLst>
                                </p:cTn>
                              </p:par>
                            </p:childTnLst>
                          </p:cTn>
                        </p:par>
                      </p:childTnLst>
                    </p:cTn>
                  </p:par>
                  <p:par>
                    <p:cTn id="83" fill="hold">
                      <p:stCondLst>
                        <p:cond delay="indefinite"/>
                      </p:stCondLst>
                      <p:childTnLst>
                        <p:par>
                          <p:cTn id="84" fill="hold">
                            <p:stCondLst>
                              <p:cond delay="0"/>
                            </p:stCondLst>
                            <p:childTnLst>
                              <p:par>
                                <p:cTn id="85" presetID="63" presetClass="path" presetSubtype="0" accel="50000" decel="50000" fill="hold" grpId="1" nodeType="clickEffect">
                                  <p:stCondLst>
                                    <p:cond delay="0"/>
                                  </p:stCondLst>
                                  <p:iterate type="lt">
                                    <p:tmPct val="0"/>
                                  </p:iterate>
                                  <p:childTnLst>
                                    <p:animMotion origin="layout" path="M 5.55112E-17 -2.96296E-6 L 0.25 -2.96296E-6 " pathEditMode="relative" rAng="0" ptsTypes="AA">
                                      <p:cBhvr>
                                        <p:cTn id="86" dur="1000" spd="-100000" fill="hold"/>
                                        <p:tgtEl>
                                          <p:spTgt spid="3">
                                            <p:graphicEl>
                                              <a:dgm id="{F54CC983-2FE2-4D0A-B507-72F8DDB1CE8B}"/>
                                            </p:graphicEl>
                                          </p:spTgt>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Graphic spid="3" grpId="1">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58836" y="1561599"/>
            <a:ext cx="6100676" cy="2278101"/>
          </a:xfrm>
          <a:prstGeom prst="rect">
            <a:avLst/>
          </a:prstGeom>
        </p:spPr>
      </p:pic>
    </p:spTree>
    <p:extLst>
      <p:ext uri="{BB962C8B-B14F-4D97-AF65-F5344CB8AC3E}">
        <p14:creationId xmlns:p14="http://schemas.microsoft.com/office/powerpoint/2010/main" val="5666490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56646" y="24094"/>
            <a:ext cx="5274201" cy="648383"/>
          </a:xfrm>
          <a:prstGeom prst="rect">
            <a:avLst/>
          </a:prstGeom>
        </p:spPr>
        <p:txBody>
          <a:bodyPr wrap="none">
            <a:spAutoFit/>
          </a:bodyPr>
          <a:lstStyle/>
          <a:p>
            <a:pPr algn="ctr">
              <a:lnSpc>
                <a:spcPct val="107000"/>
              </a:lnSpc>
              <a:spcAft>
                <a:spcPts val="800"/>
              </a:spcAft>
            </a:pPr>
            <a:r>
              <a:rPr lang="en-US" sz="3600" b="1" dirty="0">
                <a:latin typeface="Algerian" panose="04020705040A02060702" pitchFamily="82" charset="0"/>
                <a:ea typeface="SimSun" panose="02010600030101010101" pitchFamily="2" charset="-122"/>
                <a:cs typeface="Times New Roman" panose="02020603050405020304" pitchFamily="18" charset="0"/>
              </a:rPr>
              <a:t>Theoretical Context</a:t>
            </a:r>
            <a:endParaRPr lang="en-US" sz="1600" b="1" dirty="0">
              <a:effectLst/>
              <a:latin typeface="Algerian" panose="04020705040A02060702" pitchFamily="82" charset="0"/>
              <a:ea typeface="SimSun" panose="02010600030101010101" pitchFamily="2" charset="-122"/>
              <a:cs typeface="Times New Roman" panose="02020603050405020304" pitchFamily="18" charset="0"/>
            </a:endParaRPr>
          </a:p>
        </p:txBody>
      </p:sp>
      <p:sp>
        <p:nvSpPr>
          <p:cNvPr id="3" name="Rectangle 2"/>
          <p:cNvSpPr/>
          <p:nvPr/>
        </p:nvSpPr>
        <p:spPr>
          <a:xfrm>
            <a:off x="207673" y="572845"/>
            <a:ext cx="11323093" cy="1343701"/>
          </a:xfrm>
          <a:prstGeom prst="rect">
            <a:avLst/>
          </a:prstGeom>
        </p:spPr>
        <p:txBody>
          <a:bodyPr wrap="square">
            <a:spAutoFit/>
          </a:bodyPr>
          <a:lstStyle/>
          <a:p>
            <a:pPr marL="342900" indent="-342900" algn="just">
              <a:lnSpc>
                <a:spcPct val="107000"/>
              </a:lnSpc>
              <a:spcAft>
                <a:spcPts val="800"/>
              </a:spcAft>
              <a:buFont typeface="Wingdings" panose="05000000000000000000" pitchFamily="2" charset="2"/>
              <a:buChar char="§"/>
            </a:pPr>
            <a:r>
              <a:rPr lang="en-US" sz="2600" b="1" dirty="0">
                <a:latin typeface="Times New Roman" panose="02020603050405020304" pitchFamily="18" charset="0"/>
                <a:ea typeface="SimSun" panose="02010600030101010101" pitchFamily="2" charset="-122"/>
                <a:cs typeface="Times New Roman" panose="02020603050405020304" pitchFamily="18" charset="0"/>
              </a:rPr>
              <a:t>This book examines </a:t>
            </a:r>
            <a:r>
              <a:rPr lang="en-US" sz="2600" dirty="0">
                <a:latin typeface="Times New Roman" panose="02020603050405020304" pitchFamily="18" charset="0"/>
                <a:ea typeface="SimSun" panose="02010600030101010101" pitchFamily="2" charset="-122"/>
                <a:cs typeface="Times New Roman" panose="02020603050405020304" pitchFamily="18" charset="0"/>
              </a:rPr>
              <a:t>the </a:t>
            </a:r>
            <a:r>
              <a:rPr lang="en-US" sz="2600" b="1" dirty="0">
                <a:latin typeface="Times New Roman" panose="02020603050405020304" pitchFamily="18" charset="0"/>
                <a:ea typeface="SimSun" panose="02010600030101010101" pitchFamily="2" charset="-122"/>
                <a:cs typeface="Times New Roman" panose="02020603050405020304" pitchFamily="18" charset="0"/>
              </a:rPr>
              <a:t>relationship</a:t>
            </a:r>
            <a:r>
              <a:rPr lang="en-US" sz="2600" dirty="0">
                <a:latin typeface="Times New Roman" panose="02020603050405020304" pitchFamily="18" charset="0"/>
                <a:ea typeface="SimSun" panose="02010600030101010101" pitchFamily="2" charset="-122"/>
                <a:cs typeface="Times New Roman" panose="02020603050405020304" pitchFamily="18" charset="0"/>
              </a:rPr>
              <a:t> between</a:t>
            </a:r>
            <a:r>
              <a:rPr lang="en-US" sz="2600" b="1" dirty="0">
                <a:latin typeface="Times New Roman" panose="02020603050405020304" pitchFamily="18" charset="0"/>
                <a:ea typeface="SimSun" panose="02010600030101010101" pitchFamily="2" charset="-122"/>
                <a:cs typeface="Times New Roman" panose="02020603050405020304" pitchFamily="18" charset="0"/>
              </a:rPr>
              <a:t> cardamom production</a:t>
            </a:r>
            <a:r>
              <a:rPr lang="en-US" sz="2600" dirty="0">
                <a:latin typeface="Times New Roman" panose="02020603050405020304" pitchFamily="18" charset="0"/>
                <a:ea typeface="SimSun" panose="02010600030101010101" pitchFamily="2" charset="-122"/>
                <a:cs typeface="Times New Roman" panose="02020603050405020304" pitchFamily="18" charset="0"/>
              </a:rPr>
              <a:t> and the </a:t>
            </a:r>
            <a:r>
              <a:rPr lang="en-US" sz="2600" b="1" dirty="0">
                <a:latin typeface="Times New Roman" panose="02020603050405020304" pitchFamily="18" charset="0"/>
                <a:ea typeface="SimSun" panose="02010600030101010101" pitchFamily="2" charset="-122"/>
                <a:cs typeface="Times New Roman" panose="02020603050405020304" pitchFamily="18" charset="0"/>
              </a:rPr>
              <a:t>formation of economic and </a:t>
            </a:r>
            <a:r>
              <a:rPr lang="en-US" sz="2600" b="1" dirty="0">
                <a:solidFill>
                  <a:srgbClr val="0070C0"/>
                </a:solidFill>
                <a:latin typeface="Times New Roman" panose="02020603050405020304" pitchFamily="18" charset="0"/>
                <a:ea typeface="SimSun" panose="02010600030101010101" pitchFamily="2" charset="-122"/>
                <a:cs typeface="Times New Roman" panose="02020603050405020304" pitchFamily="18" charset="0"/>
              </a:rPr>
              <a:t>social </a:t>
            </a:r>
            <a:r>
              <a:rPr lang="en-US" sz="26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stratification </a:t>
            </a:r>
            <a:r>
              <a:rPr lang="en-US" sz="2600" b="1" dirty="0" smtClean="0">
                <a:latin typeface="Times New Roman" panose="02020603050405020304" pitchFamily="18" charset="0"/>
                <a:ea typeface="SimSun" panose="02010600030101010101" pitchFamily="2" charset="-122"/>
                <a:cs typeface="Times New Roman" panose="02020603050405020304" pitchFamily="18" charset="0"/>
              </a:rPr>
              <a:t>, </a:t>
            </a:r>
            <a:r>
              <a:rPr lang="en-US" sz="2600" b="1" dirty="0">
                <a:latin typeface="Times New Roman" panose="02020603050405020304" pitchFamily="18" charset="0"/>
                <a:ea typeface="SimSun" panose="02010600030101010101" pitchFamily="2" charset="-122"/>
                <a:cs typeface="Times New Roman" panose="02020603050405020304" pitchFamily="18" charset="0"/>
              </a:rPr>
              <a:t>or class, in a predominately </a:t>
            </a:r>
            <a:r>
              <a:rPr lang="en-US" sz="2600" b="1" dirty="0" err="1">
                <a:latin typeface="Times New Roman" panose="02020603050405020304" pitchFamily="18" charset="0"/>
                <a:ea typeface="SimSun" panose="02010600030101010101" pitchFamily="2" charset="-122"/>
                <a:cs typeface="Times New Roman" panose="02020603050405020304" pitchFamily="18" charset="0"/>
              </a:rPr>
              <a:t>Limbu</a:t>
            </a:r>
            <a:r>
              <a:rPr lang="en-US" sz="2600" b="1" dirty="0">
                <a:latin typeface="Times New Roman" panose="02020603050405020304" pitchFamily="18" charset="0"/>
                <a:ea typeface="SimSun" panose="02010600030101010101" pitchFamily="2" charset="-122"/>
                <a:cs typeface="Times New Roman" panose="02020603050405020304" pitchFamily="18" charset="0"/>
              </a:rPr>
              <a:t> village in north-east Nepal.</a:t>
            </a:r>
            <a:r>
              <a:rPr lang="en-US" sz="2600" dirty="0">
                <a:latin typeface="Times New Roman" panose="02020603050405020304" pitchFamily="18" charset="0"/>
                <a:ea typeface="SimSun" panose="02010600030101010101" pitchFamily="2" charset="-122"/>
                <a:cs typeface="Times New Roman" panose="02020603050405020304" pitchFamily="18" charset="0"/>
              </a:rPr>
              <a:t> </a:t>
            </a:r>
            <a:endParaRPr lang="en-US" sz="26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4" name="Rectangle 3"/>
          <p:cNvSpPr/>
          <p:nvPr/>
        </p:nvSpPr>
        <p:spPr>
          <a:xfrm>
            <a:off x="342688" y="4652980"/>
            <a:ext cx="11188078" cy="1905330"/>
          </a:xfrm>
          <a:prstGeom prst="rect">
            <a:avLst/>
          </a:prstGeom>
        </p:spPr>
        <p:txBody>
          <a:bodyPr wrap="square">
            <a:spAutoFit/>
          </a:bodyPr>
          <a:lstStyle/>
          <a:p>
            <a:pPr marL="342900" indent="-342900" algn="just">
              <a:lnSpc>
                <a:spcPct val="107000"/>
              </a:lnSpc>
              <a:spcAft>
                <a:spcPts val="800"/>
              </a:spcAft>
              <a:buFont typeface="Wingdings" panose="05000000000000000000" pitchFamily="2" charset="2"/>
              <a:buChar char="Ø"/>
            </a:pPr>
            <a:r>
              <a:rPr lang="en-US" sz="2800" b="1"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A</a:t>
            </a:r>
            <a:r>
              <a:rPr lang="en-US" sz="2800" b="1" dirty="0" smtClean="0">
                <a:solidFill>
                  <a:srgbClr val="FF0000"/>
                </a:solidFill>
                <a:latin typeface="Times New Roman" panose="02020603050405020304" pitchFamily="18" charset="0"/>
                <a:ea typeface="SimSun" panose="02010600030101010101" pitchFamily="2" charset="-122"/>
                <a:cs typeface="Times New Roman" panose="02020603050405020304" pitchFamily="18" charset="0"/>
              </a:rPr>
              <a:t> </a:t>
            </a:r>
            <a:r>
              <a:rPr lang="en-US" sz="2800" b="1"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caste-based study</a:t>
            </a:r>
            <a:r>
              <a:rPr lang="en-US" sz="28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 </a:t>
            </a:r>
            <a:r>
              <a:rPr lang="en-US" sz="2800" b="1" dirty="0" smtClean="0">
                <a:latin typeface="Times New Roman" panose="02020603050405020304" pitchFamily="18" charset="0"/>
                <a:ea typeface="SimSun" panose="02010600030101010101" pitchFamily="2" charset="-122"/>
                <a:cs typeface="Times New Roman" panose="02020603050405020304" pitchFamily="18" charset="0"/>
              </a:rPr>
              <a:t>in </a:t>
            </a:r>
            <a:r>
              <a:rPr lang="en-US" sz="2800" b="1" dirty="0">
                <a:latin typeface="Times New Roman" panose="02020603050405020304" pitchFamily="18" charset="0"/>
                <a:ea typeface="SimSun" panose="02010600030101010101" pitchFamily="2" charset="-122"/>
                <a:cs typeface="Times New Roman" panose="02020603050405020304" pitchFamily="18" charset="0"/>
              </a:rPr>
              <a:t>east </a:t>
            </a:r>
            <a:r>
              <a:rPr lang="en-US" sz="2800" b="1" dirty="0" smtClean="0">
                <a:latin typeface="Times New Roman" panose="02020603050405020304" pitchFamily="18" charset="0"/>
                <a:ea typeface="SimSun" panose="02010600030101010101" pitchFamily="2" charset="-122"/>
                <a:cs typeface="Times New Roman" panose="02020603050405020304" pitchFamily="18" charset="0"/>
              </a:rPr>
              <a:t>Nepal - penetration </a:t>
            </a:r>
            <a:r>
              <a:rPr lang="en-US" sz="2800" b="1" dirty="0">
                <a:latin typeface="Times New Roman" panose="02020603050405020304" pitchFamily="18" charset="0"/>
                <a:ea typeface="SimSun" panose="02010600030101010101" pitchFamily="2" charset="-122"/>
                <a:cs typeface="Times New Roman" panose="02020603050405020304" pitchFamily="18" charset="0"/>
              </a:rPr>
              <a:t>of markets</a:t>
            </a:r>
            <a:r>
              <a:rPr lang="en-US" sz="2800" dirty="0">
                <a:latin typeface="Times New Roman" panose="02020603050405020304" pitchFamily="18" charset="0"/>
                <a:ea typeface="SimSun" panose="02010600030101010101" pitchFamily="2" charset="-122"/>
                <a:cs typeface="Times New Roman" panose="02020603050405020304" pitchFamily="18" charset="0"/>
              </a:rPr>
              <a:t> and </a:t>
            </a:r>
            <a:r>
              <a:rPr lang="en-US" sz="2800" b="1" dirty="0">
                <a:latin typeface="Times New Roman" panose="02020603050405020304" pitchFamily="18" charset="0"/>
                <a:ea typeface="SimSun" panose="02010600030101010101" pitchFamily="2" charset="-122"/>
                <a:cs typeface="Times New Roman" panose="02020603050405020304" pitchFamily="18" charset="0"/>
              </a:rPr>
              <a:t>the cash- based </a:t>
            </a:r>
            <a:r>
              <a:rPr lang="en-US" sz="2800" b="1" dirty="0" smtClean="0">
                <a:latin typeface="Times New Roman" panose="02020603050405020304" pitchFamily="18" charset="0"/>
                <a:ea typeface="SimSun" panose="02010600030101010101" pitchFamily="2" charset="-122"/>
                <a:cs typeface="Times New Roman" panose="02020603050405020304" pitchFamily="18" charset="0"/>
              </a:rPr>
              <a:t>economy</a:t>
            </a:r>
            <a:r>
              <a:rPr lang="en-US" sz="2800" dirty="0" smtClean="0">
                <a:latin typeface="Times New Roman" panose="02020603050405020304" pitchFamily="18" charset="0"/>
                <a:ea typeface="SimSun" panose="02010600030101010101" pitchFamily="2" charset="-122"/>
                <a:cs typeface="Times New Roman" panose="02020603050405020304" pitchFamily="18" charset="0"/>
              </a:rPr>
              <a:t>. </a:t>
            </a:r>
            <a:r>
              <a:rPr lang="en-US" sz="2800" b="1" dirty="0" smtClean="0">
                <a:latin typeface="Times New Roman" panose="02020603050405020304" pitchFamily="18" charset="0"/>
                <a:ea typeface="SimSun" panose="02010600030101010101" pitchFamily="2" charset="-122"/>
                <a:cs typeface="Times New Roman" panose="02020603050405020304" pitchFamily="18" charset="0"/>
              </a:rPr>
              <a:t>A </a:t>
            </a:r>
            <a:r>
              <a:rPr lang="en-US" sz="2800" b="1" dirty="0">
                <a:latin typeface="Times New Roman" panose="02020603050405020304" pitchFamily="18" charset="0"/>
                <a:ea typeface="SimSun" panose="02010600030101010101" pitchFamily="2" charset="-122"/>
                <a:cs typeface="Times New Roman" panose="02020603050405020304" pitchFamily="18" charset="0"/>
              </a:rPr>
              <a:t>class-based approach</a:t>
            </a:r>
            <a:r>
              <a:rPr lang="en-US" sz="2800" dirty="0">
                <a:latin typeface="Times New Roman" panose="02020603050405020304" pitchFamily="18" charset="0"/>
                <a:ea typeface="SimSun" panose="02010600030101010101" pitchFamily="2" charset="-122"/>
                <a:cs typeface="Times New Roman" panose="02020603050405020304" pitchFamily="18" charset="0"/>
              </a:rPr>
              <a:t> is fundamental for understanding the </a:t>
            </a:r>
            <a:r>
              <a:rPr lang="en-US" sz="2800" b="1" dirty="0">
                <a:latin typeface="Times New Roman" panose="02020603050405020304" pitchFamily="18" charset="0"/>
                <a:ea typeface="SimSun" panose="02010600030101010101" pitchFamily="2" charset="-122"/>
                <a:cs typeface="Times New Roman" panose="02020603050405020304" pitchFamily="18" charset="0"/>
              </a:rPr>
              <a:t>contemporary process of social and economic differentiation of ethnic groups</a:t>
            </a:r>
            <a:r>
              <a:rPr lang="en-US" sz="2800" dirty="0">
                <a:latin typeface="Times New Roman" panose="02020603050405020304" pitchFamily="18" charset="0"/>
                <a:ea typeface="SimSun" panose="02010600030101010101" pitchFamily="2" charset="-122"/>
                <a:cs typeface="Times New Roman" panose="02020603050405020304" pitchFamily="18" charset="0"/>
              </a:rPr>
              <a:t> and </a:t>
            </a:r>
            <a:r>
              <a:rPr lang="en-US" sz="2800" b="1" dirty="0">
                <a:latin typeface="Times New Roman" panose="02020603050405020304" pitchFamily="18" charset="0"/>
                <a:ea typeface="SimSun" panose="02010600030101010101" pitchFamily="2" charset="-122"/>
                <a:cs typeface="Times New Roman" panose="02020603050405020304" pitchFamily="18" charset="0"/>
              </a:rPr>
              <a:t>households within villages. </a:t>
            </a:r>
            <a:endParaRPr lang="en-US" sz="28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7" name="Rectangle 6"/>
          <p:cNvSpPr/>
          <p:nvPr/>
        </p:nvSpPr>
        <p:spPr>
          <a:xfrm>
            <a:off x="342688" y="1916891"/>
            <a:ext cx="6676888" cy="2492990"/>
          </a:xfrm>
          <a:prstGeom prst="rect">
            <a:avLst/>
          </a:prstGeom>
        </p:spPr>
        <p:txBody>
          <a:bodyPr wrap="square">
            <a:spAutoFit/>
          </a:bodyPr>
          <a:lstStyle/>
          <a:p>
            <a:pPr marL="342900" indent="-342900" fontAlgn="base">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T</a:t>
            </a:r>
            <a:r>
              <a:rPr lang="en-US" sz="2600" dirty="0" smtClean="0">
                <a:latin typeface="Times New Roman" panose="02020603050405020304" pitchFamily="18" charset="0"/>
                <a:cs typeface="Times New Roman" panose="02020603050405020304" pitchFamily="18" charset="0"/>
              </a:rPr>
              <a:t>he </a:t>
            </a:r>
            <a:r>
              <a:rPr lang="en-US" sz="2600" dirty="0">
                <a:latin typeface="Times New Roman" panose="02020603050405020304" pitchFamily="18" charset="0"/>
                <a:cs typeface="Times New Roman" panose="02020603050405020304" pitchFamily="18" charset="0"/>
              </a:rPr>
              <a:t>term </a:t>
            </a:r>
            <a:r>
              <a:rPr lang="en-US" sz="2600" b="1" dirty="0">
                <a:latin typeface="Times New Roman" panose="02020603050405020304" pitchFamily="18" charset="0"/>
                <a:cs typeface="Times New Roman" panose="02020603050405020304" pitchFamily="18" charset="0"/>
              </a:rPr>
              <a:t>social stratification </a:t>
            </a:r>
            <a:r>
              <a:rPr lang="en-US" sz="2600" dirty="0">
                <a:latin typeface="Times New Roman" panose="02020603050405020304" pitchFamily="18" charset="0"/>
                <a:cs typeface="Times New Roman" panose="02020603050405020304" pitchFamily="18" charset="0"/>
              </a:rPr>
              <a:t>to describe the </a:t>
            </a:r>
            <a:r>
              <a:rPr lang="en-US" sz="2600" b="1" dirty="0">
                <a:latin typeface="Times New Roman" panose="02020603050405020304" pitchFamily="18" charset="0"/>
                <a:cs typeface="Times New Roman" panose="02020603050405020304" pitchFamily="18" charset="0"/>
              </a:rPr>
              <a:t>system of social standing</a:t>
            </a:r>
            <a:r>
              <a:rPr lang="en-US" sz="2600" dirty="0">
                <a:latin typeface="Times New Roman" panose="02020603050405020304" pitchFamily="18" charset="0"/>
                <a:cs typeface="Times New Roman" panose="02020603050405020304" pitchFamily="18" charset="0"/>
              </a:rPr>
              <a:t>. </a:t>
            </a:r>
            <a:endParaRPr lang="en-US" sz="2600" dirty="0" smtClean="0">
              <a:latin typeface="Times New Roman" panose="02020603050405020304" pitchFamily="18" charset="0"/>
              <a:cs typeface="Times New Roman" panose="02020603050405020304" pitchFamily="18" charset="0"/>
            </a:endParaRPr>
          </a:p>
          <a:p>
            <a:pPr marL="342900" indent="-342900" fontAlgn="base">
              <a:buFont typeface="Wingdings" panose="05000000000000000000" pitchFamily="2" charset="2"/>
              <a:buChar char="§"/>
            </a:pPr>
            <a:r>
              <a:rPr lang="en-US" sz="2600" b="1" dirty="0" smtClean="0">
                <a:latin typeface="Times New Roman" panose="02020603050405020304" pitchFamily="18" charset="0"/>
                <a:cs typeface="Times New Roman" panose="02020603050405020304" pitchFamily="18" charset="0"/>
              </a:rPr>
              <a:t>Social </a:t>
            </a:r>
            <a:r>
              <a:rPr lang="en-US" sz="2600" b="1" dirty="0">
                <a:latin typeface="Times New Roman" panose="02020603050405020304" pitchFamily="18" charset="0"/>
                <a:cs typeface="Times New Roman" panose="02020603050405020304" pitchFamily="18" charset="0"/>
              </a:rPr>
              <a:t>stratification</a:t>
            </a:r>
            <a:r>
              <a:rPr lang="en-US" sz="2600" dirty="0">
                <a:latin typeface="Times New Roman" panose="02020603050405020304" pitchFamily="18" charset="0"/>
                <a:cs typeface="Times New Roman" panose="02020603050405020304" pitchFamily="18" charset="0"/>
              </a:rPr>
              <a:t> refers to a </a:t>
            </a:r>
            <a:r>
              <a:rPr lang="en-US" sz="2600" b="1" dirty="0">
                <a:latin typeface="Times New Roman" panose="02020603050405020304" pitchFamily="18" charset="0"/>
                <a:cs typeface="Times New Roman" panose="02020603050405020304" pitchFamily="18" charset="0"/>
              </a:rPr>
              <a:t>society’s categorization </a:t>
            </a:r>
            <a:r>
              <a:rPr lang="en-US" sz="2600" dirty="0">
                <a:latin typeface="Times New Roman" panose="02020603050405020304" pitchFamily="18" charset="0"/>
                <a:cs typeface="Times New Roman" panose="02020603050405020304" pitchFamily="18" charset="0"/>
              </a:rPr>
              <a:t>of </a:t>
            </a:r>
            <a:r>
              <a:rPr lang="en-US" sz="2600" b="1" dirty="0">
                <a:latin typeface="Times New Roman" panose="02020603050405020304" pitchFamily="18" charset="0"/>
                <a:cs typeface="Times New Roman" panose="02020603050405020304" pitchFamily="18" charset="0"/>
              </a:rPr>
              <a:t>its people </a:t>
            </a:r>
            <a:r>
              <a:rPr lang="en-US" sz="2600" dirty="0">
                <a:latin typeface="Times New Roman" panose="02020603050405020304" pitchFamily="18" charset="0"/>
                <a:cs typeface="Times New Roman" panose="02020603050405020304" pitchFamily="18" charset="0"/>
              </a:rPr>
              <a:t>into </a:t>
            </a:r>
            <a:r>
              <a:rPr lang="en-US" sz="2600" b="1" dirty="0">
                <a:latin typeface="Times New Roman" panose="02020603050405020304" pitchFamily="18" charset="0"/>
                <a:cs typeface="Times New Roman" panose="02020603050405020304" pitchFamily="18" charset="0"/>
              </a:rPr>
              <a:t>rankings of socioeconomic tiers </a:t>
            </a:r>
            <a:r>
              <a:rPr lang="en-US" sz="2600" dirty="0">
                <a:latin typeface="Times New Roman" panose="02020603050405020304" pitchFamily="18" charset="0"/>
                <a:cs typeface="Times New Roman" panose="02020603050405020304" pitchFamily="18" charset="0"/>
              </a:rPr>
              <a:t>based on factors like </a:t>
            </a:r>
            <a:r>
              <a:rPr lang="en-US" sz="2600" b="1" dirty="0">
                <a:latin typeface="Times New Roman" panose="02020603050405020304" pitchFamily="18" charset="0"/>
                <a:cs typeface="Times New Roman" panose="02020603050405020304" pitchFamily="18" charset="0"/>
              </a:rPr>
              <a:t>wealth</a:t>
            </a: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income</a:t>
            </a: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race,</a:t>
            </a: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education,</a:t>
            </a:r>
            <a:r>
              <a:rPr lang="en-US" sz="2600" dirty="0">
                <a:latin typeface="Times New Roman" panose="02020603050405020304" pitchFamily="18" charset="0"/>
                <a:cs typeface="Times New Roman" panose="02020603050405020304" pitchFamily="18" charset="0"/>
              </a:rPr>
              <a:t> and </a:t>
            </a:r>
            <a:r>
              <a:rPr lang="en-US" sz="2600" b="1" dirty="0">
                <a:latin typeface="Times New Roman" panose="02020603050405020304" pitchFamily="18" charset="0"/>
                <a:cs typeface="Times New Roman" panose="02020603050405020304" pitchFamily="18" charset="0"/>
              </a:rPr>
              <a:t>power</a:t>
            </a:r>
            <a:r>
              <a:rPr lang="en-US" sz="2600" b="1" dirty="0" smtClean="0">
                <a:latin typeface="Times New Roman" panose="02020603050405020304" pitchFamily="18" charset="0"/>
                <a:cs typeface="Times New Roman" panose="02020603050405020304" pitchFamily="18" charset="0"/>
              </a:rPr>
              <a:t>.</a:t>
            </a:r>
            <a:endParaRPr lang="en-US" sz="2600" b="0" i="0" dirty="0">
              <a:effectLst/>
              <a:latin typeface="proxima-nova"/>
            </a:endParaRPr>
          </a:p>
        </p:txBody>
      </p:sp>
      <p:pic>
        <p:nvPicPr>
          <p:cNvPr id="1026" name="Picture 2" descr="https://tse1.mm.bing.net/th?id=OIP.fXHMKKVYqkRVh-ySidJR_QHaCT&amp;pid=Api&amp;P=0&amp;w=584&amp;h=1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8957" y="1613699"/>
            <a:ext cx="4514850" cy="140017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7019576" y="3098083"/>
            <a:ext cx="5176541" cy="584775"/>
          </a:xfrm>
          <a:prstGeom prst="rect">
            <a:avLst/>
          </a:prstGeom>
        </p:spPr>
        <p:txBody>
          <a:bodyPr wrap="square">
            <a:spAutoFit/>
          </a:bodyPr>
          <a:lstStyle/>
          <a:p>
            <a:pPr algn="just"/>
            <a:r>
              <a:rPr lang="en-US" sz="1600" b="1" dirty="0">
                <a:solidFill>
                  <a:prstClr val="black"/>
                </a:solidFill>
                <a:latin typeface="Times New Roman" panose="02020603050405020304" pitchFamily="18" charset="0"/>
                <a:cs typeface="Times New Roman" panose="02020603050405020304" pitchFamily="18" charset="0"/>
              </a:rPr>
              <a:t>The distinct vertical layers found in rock</a:t>
            </a:r>
            <a:r>
              <a:rPr lang="en-US" sz="1600" dirty="0">
                <a:solidFill>
                  <a:prstClr val="black"/>
                </a:solidFill>
                <a:latin typeface="Times New Roman" panose="02020603050405020304" pitchFamily="18" charset="0"/>
                <a:cs typeface="Times New Roman" panose="02020603050405020304" pitchFamily="18" charset="0"/>
              </a:rPr>
              <a:t>, called </a:t>
            </a:r>
            <a:r>
              <a:rPr lang="en-US" sz="1600" b="1" dirty="0">
                <a:solidFill>
                  <a:prstClr val="black"/>
                </a:solidFill>
                <a:latin typeface="Times New Roman" panose="02020603050405020304" pitchFamily="18" charset="0"/>
                <a:cs typeface="Times New Roman" panose="02020603050405020304" pitchFamily="18" charset="0"/>
              </a:rPr>
              <a:t>stratification, </a:t>
            </a:r>
            <a:r>
              <a:rPr lang="en-US" sz="1600" dirty="0">
                <a:solidFill>
                  <a:prstClr val="black"/>
                </a:solidFill>
                <a:latin typeface="Times New Roman" panose="02020603050405020304" pitchFamily="18" charset="0"/>
                <a:cs typeface="Times New Roman" panose="02020603050405020304" pitchFamily="18" charset="0"/>
              </a:rPr>
              <a:t>are a good way to </a:t>
            </a:r>
            <a:r>
              <a:rPr lang="en-US" sz="1600" b="1" dirty="0">
                <a:solidFill>
                  <a:prstClr val="black"/>
                </a:solidFill>
                <a:latin typeface="Times New Roman" panose="02020603050405020304" pitchFamily="18" charset="0"/>
                <a:cs typeface="Times New Roman" panose="02020603050405020304" pitchFamily="18" charset="0"/>
              </a:rPr>
              <a:t>visualize social structure</a:t>
            </a:r>
            <a:endParaRPr lang="en-US" sz="1600" dirty="0"/>
          </a:p>
        </p:txBody>
      </p:sp>
    </p:spTree>
    <p:extLst>
      <p:ext uri="{BB962C8B-B14F-4D97-AF65-F5344CB8AC3E}">
        <p14:creationId xmlns:p14="http://schemas.microsoft.com/office/powerpoint/2010/main" val="2346174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1614" y="2304167"/>
            <a:ext cx="9779480" cy="882678"/>
          </a:xfrm>
          <a:prstGeom prst="rect">
            <a:avLst/>
          </a:prstGeom>
        </p:spPr>
        <p:txBody>
          <a:bodyPr wrap="square">
            <a:spAutoFit/>
          </a:bodyPr>
          <a:lstStyle/>
          <a:p>
            <a:pPr marL="342900" indent="-342900">
              <a:lnSpc>
                <a:spcPct val="107000"/>
              </a:lnSpc>
              <a:spcAft>
                <a:spcPts val="800"/>
              </a:spcAft>
              <a:buFont typeface="Wingdings" panose="05000000000000000000" pitchFamily="2" charset="2"/>
              <a:buChar char="§"/>
            </a:pPr>
            <a:r>
              <a:rPr lang="en-US" sz="2400" b="1" dirty="0" smtClean="0">
                <a:latin typeface="Times New Roman" panose="02020603050405020304" pitchFamily="18" charset="0"/>
                <a:ea typeface="SimSun" panose="02010600030101010101" pitchFamily="2" charset="-122"/>
                <a:cs typeface="Times New Roman" panose="02020603050405020304" pitchFamily="18" charset="0"/>
              </a:rPr>
              <a:t>The </a:t>
            </a:r>
            <a:r>
              <a:rPr lang="en-US" sz="2400" b="1" dirty="0">
                <a:latin typeface="Times New Roman" panose="02020603050405020304" pitchFamily="18" charset="0"/>
                <a:ea typeface="SimSun" panose="02010600030101010101" pitchFamily="2" charset="-122"/>
                <a:cs typeface="Times New Roman" panose="02020603050405020304" pitchFamily="18" charset="0"/>
              </a:rPr>
              <a:t>fact</a:t>
            </a:r>
            <a:r>
              <a:rPr lang="en-US" sz="2400" dirty="0">
                <a:latin typeface="Times New Roman" panose="02020603050405020304" pitchFamily="18" charset="0"/>
                <a:ea typeface="SimSun" panose="02010600030101010101" pitchFamily="2" charset="-122"/>
                <a:cs typeface="Times New Roman" panose="02020603050405020304" pitchFamily="18" charset="0"/>
              </a:rPr>
              <a:t> that </a:t>
            </a:r>
            <a:r>
              <a:rPr lang="en-US" sz="2400" b="1" dirty="0">
                <a:latin typeface="Times New Roman" panose="02020603050405020304" pitchFamily="18" charset="0"/>
                <a:ea typeface="SimSun" panose="02010600030101010101" pitchFamily="2" charset="-122"/>
                <a:cs typeface="Times New Roman" panose="02020603050405020304" pitchFamily="18" charset="0"/>
              </a:rPr>
              <a:t>rural areas of Nepal</a:t>
            </a:r>
            <a:r>
              <a:rPr lang="en-US" sz="2400" dirty="0">
                <a:latin typeface="Times New Roman" panose="02020603050405020304" pitchFamily="18" charset="0"/>
                <a:ea typeface="SimSun" panose="02010600030101010101" pitchFamily="2" charset="-122"/>
                <a:cs typeface="Times New Roman" panose="02020603050405020304" pitchFamily="18" charset="0"/>
              </a:rPr>
              <a:t> have only recently begun to be </a:t>
            </a:r>
            <a:r>
              <a:rPr lang="en-US" sz="2400" b="1" dirty="0">
                <a:latin typeface="Times New Roman" panose="02020603050405020304" pitchFamily="18" charset="0"/>
                <a:ea typeface="SimSun" panose="02010600030101010101" pitchFamily="2" charset="-122"/>
                <a:cs typeface="Times New Roman" panose="02020603050405020304" pitchFamily="18" charset="0"/>
              </a:rPr>
              <a:t>integrated into the </a:t>
            </a:r>
            <a:r>
              <a:rPr lang="en-US" sz="2400" b="1" dirty="0" smtClean="0">
                <a:latin typeface="Times New Roman" panose="02020603050405020304" pitchFamily="18" charset="0"/>
                <a:ea typeface="SimSun" panose="02010600030101010101" pitchFamily="2" charset="-122"/>
                <a:cs typeface="Times New Roman" panose="02020603050405020304" pitchFamily="18" charset="0"/>
              </a:rPr>
              <a:t>National</a:t>
            </a:r>
            <a:r>
              <a:rPr lang="en-US" sz="2400" dirty="0" smtClean="0">
                <a:latin typeface="Times New Roman" panose="02020603050405020304" pitchFamily="18" charset="0"/>
                <a:ea typeface="SimSun" panose="02010600030101010101" pitchFamily="2" charset="-122"/>
                <a:cs typeface="Times New Roman" panose="02020603050405020304" pitchFamily="18" charset="0"/>
              </a:rPr>
              <a:t> </a:t>
            </a:r>
            <a:r>
              <a:rPr lang="en-US" sz="2400" dirty="0">
                <a:latin typeface="Times New Roman" panose="02020603050405020304" pitchFamily="18" charset="0"/>
                <a:ea typeface="SimSun" panose="02010600030101010101" pitchFamily="2" charset="-122"/>
                <a:cs typeface="Times New Roman" panose="02020603050405020304" pitchFamily="18" charset="0"/>
              </a:rPr>
              <a:t>and </a:t>
            </a:r>
            <a:r>
              <a:rPr lang="en-US" sz="2400" dirty="0" smtClean="0">
                <a:latin typeface="Times New Roman" panose="02020603050405020304" pitchFamily="18" charset="0"/>
                <a:ea typeface="SimSun" panose="02010600030101010101" pitchFamily="2" charset="-122"/>
                <a:cs typeface="Times New Roman" panose="02020603050405020304" pitchFamily="18" charset="0"/>
              </a:rPr>
              <a:t>I</a:t>
            </a:r>
            <a:r>
              <a:rPr lang="en-US" sz="2400" b="1" dirty="0" smtClean="0">
                <a:latin typeface="Times New Roman" panose="02020603050405020304" pitchFamily="18" charset="0"/>
                <a:ea typeface="SimSun" panose="02010600030101010101" pitchFamily="2" charset="-122"/>
                <a:cs typeface="Times New Roman" panose="02020603050405020304" pitchFamily="18" charset="0"/>
              </a:rPr>
              <a:t>nternational </a:t>
            </a:r>
            <a:r>
              <a:rPr lang="en-US" sz="2400" b="1" dirty="0">
                <a:latin typeface="Times New Roman" panose="02020603050405020304" pitchFamily="18" charset="0"/>
                <a:ea typeface="SimSun" panose="02010600030101010101" pitchFamily="2" charset="-122"/>
                <a:cs typeface="Times New Roman" panose="02020603050405020304" pitchFamily="18" charset="0"/>
              </a:rPr>
              <a:t>economy. </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3" name="Rectangle 2"/>
          <p:cNvSpPr/>
          <p:nvPr/>
        </p:nvSpPr>
        <p:spPr>
          <a:xfrm>
            <a:off x="593847" y="706869"/>
            <a:ext cx="10479985" cy="461665"/>
          </a:xfrm>
          <a:prstGeom prst="rect">
            <a:avLst/>
          </a:prstGeom>
        </p:spPr>
        <p:txBody>
          <a:bodyPr wrap="none">
            <a:spAutoFit/>
          </a:bodyPr>
          <a:lstStyle/>
          <a:p>
            <a:pPr marL="342900" indent="-342900">
              <a:buFont typeface="Wingdings" panose="05000000000000000000" pitchFamily="2" charset="2"/>
              <a:buChar char="Ø"/>
            </a:pPr>
            <a:r>
              <a:rPr lang="en-US" sz="2400" b="1" dirty="0" smtClean="0">
                <a:latin typeface="Times New Roman" panose="02020603050405020304" pitchFamily="18" charset="0"/>
                <a:ea typeface="SimSun" panose="02010600030101010101" pitchFamily="2" charset="-122"/>
              </a:rPr>
              <a:t>Critical </a:t>
            </a:r>
            <a:r>
              <a:rPr lang="en-US" sz="2400" b="1" dirty="0">
                <a:latin typeface="Times New Roman" panose="02020603050405020304" pitchFamily="18" charset="0"/>
                <a:ea typeface="SimSun" panose="02010600030101010101" pitchFamily="2" charset="-122"/>
              </a:rPr>
              <a:t>of anthropological </a:t>
            </a:r>
            <a:r>
              <a:rPr lang="en-US" sz="2400" b="1" dirty="0" smtClean="0">
                <a:latin typeface="Times New Roman" panose="02020603050405020304" pitchFamily="18" charset="0"/>
                <a:ea typeface="SimSun" panose="02010600030101010101" pitchFamily="2" charset="-122"/>
              </a:rPr>
              <a:t>studies thus, </a:t>
            </a:r>
            <a:r>
              <a:rPr lang="en-US" sz="2400" dirty="0" smtClean="0">
                <a:latin typeface="Times New Roman" panose="02020603050405020304" pitchFamily="18" charset="0"/>
                <a:ea typeface="SimSun" panose="02010600030101010101" pitchFamily="2" charset="-122"/>
              </a:rPr>
              <a:t>inclined </a:t>
            </a:r>
            <a:r>
              <a:rPr lang="en-US" sz="2400" dirty="0">
                <a:latin typeface="Times New Roman" panose="02020603050405020304" pitchFamily="18" charset="0"/>
                <a:ea typeface="SimSun" panose="02010600030101010101" pitchFamily="2" charset="-122"/>
              </a:rPr>
              <a:t>to do this by </a:t>
            </a:r>
            <a:r>
              <a:rPr lang="en-US" sz="2400" b="1" dirty="0">
                <a:latin typeface="Times New Roman" panose="02020603050405020304" pitchFamily="18" charset="0"/>
                <a:ea typeface="SimSun" panose="02010600030101010101" pitchFamily="2" charset="-122"/>
              </a:rPr>
              <a:t>focusing either</a:t>
            </a:r>
            <a:r>
              <a:rPr lang="en-US" sz="2400" dirty="0" smtClean="0">
                <a:latin typeface="Times New Roman" panose="02020603050405020304" pitchFamily="18" charset="0"/>
                <a:ea typeface="SimSun" panose="02010600030101010101" pitchFamily="2" charset="-122"/>
              </a:rPr>
              <a:t> </a:t>
            </a:r>
            <a:endParaRPr lang="en-US" sz="3200" dirty="0"/>
          </a:p>
        </p:txBody>
      </p:sp>
      <p:sp>
        <p:nvSpPr>
          <p:cNvPr id="5" name="Rectangle 4"/>
          <p:cNvSpPr/>
          <p:nvPr/>
        </p:nvSpPr>
        <p:spPr>
          <a:xfrm>
            <a:off x="874893" y="1236462"/>
            <a:ext cx="11973682" cy="1015663"/>
          </a:xfrm>
          <a:prstGeom prst="rect">
            <a:avLst/>
          </a:prstGeom>
        </p:spPr>
        <p:txBody>
          <a:bodyPr wrap="square">
            <a:spAutoFit/>
          </a:bodyPr>
          <a:lstStyle/>
          <a:p>
            <a:r>
              <a:rPr lang="en-US" b="1" dirty="0" smtClean="0">
                <a:latin typeface="Times New Roman" panose="02020603050405020304" pitchFamily="18" charset="0"/>
                <a:ea typeface="SimSun" panose="02010600030101010101" pitchFamily="2" charset="-122"/>
              </a:rPr>
              <a:t>- </a:t>
            </a:r>
            <a:r>
              <a:rPr lang="en-US" sz="2000" b="1" dirty="0" smtClean="0">
                <a:latin typeface="Times New Roman" panose="02020603050405020304" pitchFamily="18" charset="0"/>
                <a:ea typeface="SimSun" panose="02010600030101010101" pitchFamily="2" charset="-122"/>
              </a:rPr>
              <a:t>On </a:t>
            </a:r>
            <a:r>
              <a:rPr lang="en-US" sz="2000" b="1" dirty="0">
                <a:latin typeface="Times New Roman" panose="02020603050405020304" pitchFamily="18" charset="0"/>
                <a:ea typeface="SimSun" panose="02010600030101010101" pitchFamily="2" charset="-122"/>
              </a:rPr>
              <a:t>inter- ethnic relations and </a:t>
            </a:r>
            <a:r>
              <a:rPr lang="en-US" sz="2000" b="1" dirty="0" smtClean="0">
                <a:latin typeface="Times New Roman" panose="02020603050405020304" pitchFamily="18" charset="0"/>
                <a:ea typeface="SimSun" panose="02010600030101010101" pitchFamily="2" charset="-122"/>
              </a:rPr>
              <a:t>dynamics  </a:t>
            </a:r>
          </a:p>
          <a:p>
            <a:r>
              <a:rPr lang="en-US" sz="2000" b="1" dirty="0" smtClean="0">
                <a:latin typeface="Times New Roman" panose="02020603050405020304" pitchFamily="18" charset="0"/>
                <a:ea typeface="SimSun" panose="02010600030101010101" pitchFamily="2" charset="-122"/>
              </a:rPr>
              <a:t>- Or </a:t>
            </a:r>
            <a:r>
              <a:rPr lang="en-US" sz="2000" b="1" dirty="0">
                <a:latin typeface="Times New Roman" panose="02020603050405020304" pitchFamily="18" charset="0"/>
                <a:ea typeface="SimSun" panose="02010600030101010101" pitchFamily="2" charset="-122"/>
              </a:rPr>
              <a:t>by studying single ethnic </a:t>
            </a:r>
            <a:r>
              <a:rPr lang="en-US" sz="2000" b="1" dirty="0" smtClean="0">
                <a:latin typeface="Times New Roman" panose="02020603050405020304" pitchFamily="18" charset="0"/>
                <a:ea typeface="SimSun" panose="02010600030101010101" pitchFamily="2" charset="-122"/>
              </a:rPr>
              <a:t>groups; </a:t>
            </a:r>
          </a:p>
          <a:p>
            <a:r>
              <a:rPr lang="en-US" sz="2000" b="1" dirty="0" smtClean="0">
                <a:latin typeface="Times New Roman" panose="02020603050405020304" pitchFamily="18" charset="0"/>
                <a:ea typeface="SimSun" panose="02010600030101010101" pitchFamily="2" charset="-122"/>
              </a:rPr>
              <a:t>- And </a:t>
            </a:r>
            <a:r>
              <a:rPr lang="en-US" sz="2000" b="1" dirty="0">
                <a:latin typeface="Times New Roman" panose="02020603050405020304" pitchFamily="18" charset="0"/>
                <a:ea typeface="SimSun" panose="02010600030101010101" pitchFamily="2" charset="-122"/>
              </a:rPr>
              <a:t>marginalizing intra- ethnic economic differentiation</a:t>
            </a:r>
            <a:endParaRPr lang="en-US" sz="2000" b="1" dirty="0"/>
          </a:p>
        </p:txBody>
      </p:sp>
      <p:sp>
        <p:nvSpPr>
          <p:cNvPr id="6" name="Rectangle 5"/>
          <p:cNvSpPr/>
          <p:nvPr/>
        </p:nvSpPr>
        <p:spPr>
          <a:xfrm>
            <a:off x="345056" y="3238887"/>
            <a:ext cx="8548778" cy="2961132"/>
          </a:xfrm>
          <a:prstGeom prst="rect">
            <a:avLst/>
          </a:prstGeom>
        </p:spPr>
        <p:txBody>
          <a:bodyPr wrap="square">
            <a:spAutoFit/>
          </a:bodyPr>
          <a:lstStyle/>
          <a:p>
            <a:pPr marL="457200" indent="-457200" algn="just">
              <a:lnSpc>
                <a:spcPct val="107000"/>
              </a:lnSpc>
              <a:spcAft>
                <a:spcPts val="800"/>
              </a:spcAft>
              <a:buFont typeface="Wingdings" panose="05000000000000000000" pitchFamily="2" charset="2"/>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Returning to the village </a:t>
            </a:r>
            <a:r>
              <a:rPr lang="en-US" sz="2400" b="1" dirty="0">
                <a:latin typeface="Times New Roman" panose="02020603050405020304" pitchFamily="18" charset="0"/>
                <a:ea typeface="SimSun" panose="02010600030101010101" pitchFamily="2" charset="-122"/>
                <a:cs typeface="Times New Roman" panose="02020603050405020304" pitchFamily="18" charset="0"/>
              </a:rPr>
              <a:t>thirty years later</a:t>
            </a:r>
            <a:r>
              <a:rPr lang="en-US" sz="2400" dirty="0">
                <a:latin typeface="Times New Roman" panose="02020603050405020304" pitchFamily="18" charset="0"/>
                <a:ea typeface="SimSun" panose="02010600030101010101" pitchFamily="2" charset="-122"/>
                <a:cs typeface="Times New Roman" panose="02020603050405020304" pitchFamily="18" charset="0"/>
              </a:rPr>
              <a:t> he published a short article describing some of the </a:t>
            </a:r>
            <a:r>
              <a:rPr lang="en-US" sz="2400" b="1" dirty="0">
                <a:latin typeface="Times New Roman" panose="02020603050405020304" pitchFamily="18" charset="0"/>
                <a:ea typeface="SimSun" panose="02010600030101010101" pitchFamily="2" charset="-122"/>
                <a:cs typeface="Times New Roman" panose="02020603050405020304" pitchFamily="18" charset="0"/>
              </a:rPr>
              <a:t>changes he observed </a:t>
            </a:r>
            <a:r>
              <a:rPr lang="en-US" sz="2400" dirty="0">
                <a:latin typeface="Times New Roman" panose="02020603050405020304" pitchFamily="18" charset="0"/>
                <a:ea typeface="SimSun" panose="02010600030101010101" pitchFamily="2" charset="-122"/>
                <a:cs typeface="Times New Roman" panose="02020603050405020304" pitchFamily="18" charset="0"/>
              </a:rPr>
              <a:t>and trying to explain why the </a:t>
            </a:r>
            <a:r>
              <a:rPr lang="en-US" sz="2400" b="1" dirty="0">
                <a:latin typeface="Times New Roman" panose="02020603050405020304" pitchFamily="18" charset="0"/>
                <a:ea typeface="SimSun" panose="02010600030101010101" pitchFamily="2" charset="-122"/>
                <a:cs typeface="Times New Roman" panose="02020603050405020304" pitchFamily="18" charset="0"/>
              </a:rPr>
              <a:t>expected ecological disaster had not happened </a:t>
            </a:r>
            <a:r>
              <a:rPr lang="en-US" sz="2400" dirty="0">
                <a:latin typeface="Times New Roman" panose="02020603050405020304" pitchFamily="18" charset="0"/>
                <a:ea typeface="SimSun" panose="02010600030101010101" pitchFamily="2" charset="-122"/>
                <a:cs typeface="Times New Roman" panose="02020603050405020304" pitchFamily="18" charset="0"/>
              </a:rPr>
              <a:t>(Macfarlane 2001). </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L="457200" indent="-457200" algn="just">
              <a:lnSpc>
                <a:spcPct val="107000"/>
              </a:lnSpc>
              <a:spcAft>
                <a:spcPts val="800"/>
              </a:spcAft>
              <a:buFont typeface="Wingdings" panose="05000000000000000000" pitchFamily="2" charset="2"/>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dirty="0" smtClean="0">
                <a:latin typeface="Times New Roman" panose="02020603050405020304" pitchFamily="18" charset="0"/>
                <a:ea typeface="SimSun" panose="02010600030101010101" pitchFamily="2" charset="-122"/>
                <a:cs typeface="Times New Roman" panose="02020603050405020304" pitchFamily="18" charset="0"/>
              </a:rPr>
              <a:t>There </a:t>
            </a:r>
            <a:r>
              <a:rPr lang="en-US" sz="2400" dirty="0">
                <a:latin typeface="Times New Roman" panose="02020603050405020304" pitchFamily="18" charset="0"/>
                <a:ea typeface="SimSun" panose="02010600030101010101" pitchFamily="2" charset="-122"/>
                <a:cs typeface="Times New Roman" panose="02020603050405020304" pitchFamily="18" charset="0"/>
              </a:rPr>
              <a:t>are many </a:t>
            </a:r>
            <a:r>
              <a:rPr lang="en-US" sz="2400" b="1" dirty="0">
                <a:latin typeface="Times New Roman" panose="02020603050405020304" pitchFamily="18" charset="0"/>
                <a:ea typeface="SimSun" panose="02010600030101010101" pitchFamily="2" charset="-122"/>
                <a:cs typeface="Times New Roman" panose="02020603050405020304" pitchFamily="18" charset="0"/>
              </a:rPr>
              <a:t>similarities between </a:t>
            </a:r>
            <a:r>
              <a:rPr lang="en-US" sz="2400" dirty="0">
                <a:latin typeface="Times New Roman" panose="02020603050405020304" pitchFamily="18" charset="0"/>
                <a:ea typeface="SimSun" panose="02010600030101010101" pitchFamily="2" charset="-122"/>
                <a:cs typeface="Times New Roman" panose="02020603050405020304" pitchFamily="18" charset="0"/>
              </a:rPr>
              <a:t>the </a:t>
            </a:r>
            <a:r>
              <a:rPr lang="en-US" sz="2400" b="1" dirty="0">
                <a:latin typeface="Times New Roman" panose="02020603050405020304" pitchFamily="18" charset="0"/>
                <a:ea typeface="SimSun" panose="02010600030101010101" pitchFamily="2" charset="-122"/>
                <a:cs typeface="Times New Roman" panose="02020603050405020304" pitchFamily="18" charset="0"/>
              </a:rPr>
              <a:t>descriptions of these changes </a:t>
            </a:r>
            <a:r>
              <a:rPr lang="en-US" sz="2400" dirty="0">
                <a:latin typeface="Times New Roman" panose="02020603050405020304" pitchFamily="18" charset="0"/>
                <a:ea typeface="SimSun" panose="02010600030101010101" pitchFamily="2" charset="-122"/>
                <a:cs typeface="Times New Roman" panose="02020603050405020304" pitchFamily="18" charset="0"/>
              </a:rPr>
              <a:t>in the village of </a:t>
            </a:r>
            <a:r>
              <a:rPr lang="en-US" sz="2400" b="1" dirty="0" err="1">
                <a:latin typeface="Times New Roman" panose="02020603050405020304" pitchFamily="18" charset="0"/>
                <a:ea typeface="SimSun" panose="02010600030101010101" pitchFamily="2" charset="-122"/>
                <a:cs typeface="Times New Roman" panose="02020603050405020304" pitchFamily="18" charset="0"/>
              </a:rPr>
              <a:t>Thak</a:t>
            </a:r>
            <a:r>
              <a:rPr lang="en-US" sz="2400" dirty="0">
                <a:latin typeface="Times New Roman" panose="02020603050405020304" pitchFamily="18" charset="0"/>
                <a:ea typeface="SimSun" panose="02010600030101010101" pitchFamily="2" charset="-122"/>
                <a:cs typeface="Times New Roman" panose="02020603050405020304" pitchFamily="18" charset="0"/>
              </a:rPr>
              <a:t>, unfertile current conditions in </a:t>
            </a:r>
            <a:r>
              <a:rPr lang="en-US" sz="2400" b="1" dirty="0" err="1">
                <a:latin typeface="Times New Roman" panose="02020603050405020304" pitchFamily="18" charset="0"/>
                <a:ea typeface="SimSun" panose="02010600030101010101" pitchFamily="2" charset="-122"/>
                <a:cs typeface="Times New Roman" panose="02020603050405020304" pitchFamily="18" charset="0"/>
              </a:rPr>
              <a:t>Mamangkhe</a:t>
            </a:r>
            <a:r>
              <a:rPr lang="en-US" sz="2400" dirty="0">
                <a:latin typeface="Times New Roman" panose="02020603050405020304" pitchFamily="18" charset="0"/>
                <a:ea typeface="SimSun" panose="02010600030101010101" pitchFamily="2" charset="-122"/>
                <a:cs typeface="Times New Roman" panose="02020603050405020304" pitchFamily="18" charset="0"/>
              </a:rPr>
              <a:t>, the village that this book is based on. </a:t>
            </a:r>
            <a:endParaRPr lang="en-US" sz="24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7" name="TextBox 6"/>
          <p:cNvSpPr txBox="1"/>
          <p:nvPr/>
        </p:nvSpPr>
        <p:spPr>
          <a:xfrm>
            <a:off x="67636" y="29602"/>
            <a:ext cx="1614515" cy="523220"/>
          </a:xfrm>
          <a:prstGeom prst="rect">
            <a:avLst/>
          </a:prstGeom>
          <a:noFill/>
        </p:spPr>
        <p:txBody>
          <a:bodyPr wrap="square" rtlCol="0">
            <a:spAutoFit/>
          </a:bodyPr>
          <a:lstStyle/>
          <a:p>
            <a:r>
              <a:rPr lang="en-US" sz="2800" b="1" dirty="0" err="1" smtClean="0">
                <a:latin typeface="Times New Roman" panose="02020603050405020304" pitchFamily="18" charset="0"/>
                <a:cs typeface="Times New Roman" panose="02020603050405020304" pitchFamily="18" charset="0"/>
              </a:rPr>
              <a:t>Cont</a:t>
            </a:r>
            <a:r>
              <a:rPr lang="en-US" sz="2800" b="1" dirty="0" smtClean="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3729" y="3049005"/>
            <a:ext cx="2614730" cy="1886946"/>
          </a:xfrm>
          <a:prstGeom prst="rect">
            <a:avLst/>
          </a:prstGeom>
        </p:spPr>
      </p:pic>
      <p:sp>
        <p:nvSpPr>
          <p:cNvPr id="10" name="TextBox 9"/>
          <p:cNvSpPr txBox="1"/>
          <p:nvPr/>
        </p:nvSpPr>
        <p:spPr>
          <a:xfrm>
            <a:off x="10110158" y="3238887"/>
            <a:ext cx="715993" cy="369332"/>
          </a:xfrm>
          <a:prstGeom prst="rect">
            <a:avLst/>
          </a:prstGeom>
          <a:noFill/>
        </p:spPr>
        <p:txBody>
          <a:bodyPr wrap="square" rtlCol="0">
            <a:spAutoFit/>
          </a:bodyPr>
          <a:lstStyle/>
          <a:p>
            <a:r>
              <a:rPr lang="en-US" dirty="0" err="1" smtClean="0"/>
              <a:t>Thak</a:t>
            </a:r>
            <a:endParaRPr lang="en-US" dirty="0"/>
          </a:p>
        </p:txBody>
      </p:sp>
      <p:sp>
        <p:nvSpPr>
          <p:cNvPr id="11" name="TextBox 10"/>
          <p:cNvSpPr txBox="1"/>
          <p:nvPr/>
        </p:nvSpPr>
        <p:spPr>
          <a:xfrm>
            <a:off x="9972136" y="3660261"/>
            <a:ext cx="1412566" cy="369332"/>
          </a:xfrm>
          <a:prstGeom prst="rect">
            <a:avLst/>
          </a:prstGeom>
          <a:noFill/>
        </p:spPr>
        <p:txBody>
          <a:bodyPr wrap="none" rtlCol="0">
            <a:spAutoFit/>
          </a:bodyPr>
          <a:lstStyle/>
          <a:p>
            <a:r>
              <a:rPr lang="en-US" dirty="0" err="1" smtClean="0"/>
              <a:t>Mamangkhe</a:t>
            </a:r>
            <a:r>
              <a:rPr lang="en-US" dirty="0" smtClean="0"/>
              <a:t> </a:t>
            </a:r>
            <a:endParaRPr lang="en-US" dirty="0"/>
          </a:p>
        </p:txBody>
      </p:sp>
    </p:spTree>
    <p:extLst>
      <p:ext uri="{BB962C8B-B14F-4D97-AF65-F5344CB8AC3E}">
        <p14:creationId xmlns:p14="http://schemas.microsoft.com/office/powerpoint/2010/main" val="1508788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060" y="913530"/>
            <a:ext cx="9126748" cy="5816016"/>
          </a:xfrm>
          <a:prstGeom prst="rect">
            <a:avLst/>
          </a:prstGeom>
        </p:spPr>
        <p:txBody>
          <a:bodyPr wrap="square">
            <a:spAutoFit/>
          </a:bodyPr>
          <a:lstStyle/>
          <a:p>
            <a:pPr algn="just">
              <a:lnSpc>
                <a:spcPct val="107000"/>
              </a:lnSpc>
              <a:spcAft>
                <a:spcPts val="800"/>
              </a:spcAft>
            </a:pPr>
            <a:r>
              <a:rPr lang="en-US" sz="1400" dirty="0">
                <a:latin typeface="Times New Roman" panose="02020603050405020304" pitchFamily="18" charset="0"/>
                <a:ea typeface="SimSun" panose="02010600030101010101" pitchFamily="2" charset="-122"/>
                <a:cs typeface="Times New Roman" panose="02020603050405020304" pitchFamily="18" charset="0"/>
              </a:rPr>
              <a:t>  </a:t>
            </a:r>
            <a:r>
              <a:rPr lang="en-US" sz="1400" dirty="0" smtClean="0">
                <a:latin typeface="Times New Roman" panose="02020603050405020304" pitchFamily="18" charset="0"/>
                <a:ea typeface="SimSun" panose="02010600030101010101" pitchFamily="2" charset="-122"/>
                <a:cs typeface="Times New Roman" panose="02020603050405020304" pitchFamily="18" charset="0"/>
              </a:rPr>
              <a:t>      </a:t>
            </a:r>
            <a:r>
              <a:rPr lang="en-US" sz="2400" b="1" dirty="0" smtClean="0">
                <a:latin typeface="Times New Roman" panose="02020603050405020304" pitchFamily="18" charset="0"/>
                <a:ea typeface="SimSun" panose="02010600030101010101" pitchFamily="2" charset="-122"/>
                <a:cs typeface="Times New Roman" panose="02020603050405020304" pitchFamily="18" charset="0"/>
              </a:rPr>
              <a:t>1.The </a:t>
            </a:r>
            <a:r>
              <a:rPr lang="en-US" sz="2400" b="1" dirty="0">
                <a:latin typeface="Times New Roman" panose="02020603050405020304" pitchFamily="18" charset="0"/>
                <a:ea typeface="SimSun" panose="02010600030101010101" pitchFamily="2" charset="-122"/>
                <a:cs typeface="Times New Roman" panose="02020603050405020304" pitchFamily="18" charset="0"/>
              </a:rPr>
              <a:t>first of the changes that </a:t>
            </a:r>
            <a:r>
              <a:rPr lang="en-US" sz="2800" b="1" dirty="0">
                <a:latin typeface="Times New Roman" panose="02020603050405020304" pitchFamily="18" charset="0"/>
                <a:ea typeface="SimSun" panose="02010600030101010101" pitchFamily="2" charset="-122"/>
                <a:cs typeface="Times New Roman" panose="02020603050405020304" pitchFamily="18" charset="0"/>
              </a:rPr>
              <a:t>Macfarlane notes is dietary </a:t>
            </a:r>
            <a:endParaRPr lang="en-US" sz="2400" b="1" dirty="0">
              <a:latin typeface="Times New Roman" panose="02020603050405020304" pitchFamily="18" charset="0"/>
              <a:ea typeface="SimSun" panose="02010600030101010101" pitchFamily="2" charset="-122"/>
              <a:cs typeface="Times New Roman" panose="02020603050405020304" pitchFamily="18" charset="0"/>
            </a:endParaRPr>
          </a:p>
          <a:p>
            <a:pPr marL="1200150" lvl="2" indent="-285750" algn="just">
              <a:lnSpc>
                <a:spcPct val="107000"/>
              </a:lnSpc>
              <a:spcAft>
                <a:spcPts val="800"/>
              </a:spcAft>
              <a:buFont typeface="Wingdings" panose="05000000000000000000" pitchFamily="2" charset="2"/>
              <a:buChar char="Ø"/>
            </a:pPr>
            <a:r>
              <a:rPr lang="en-US" sz="2000" dirty="0" smtClean="0">
                <a:latin typeface="Times New Roman" panose="02020603050405020304" pitchFamily="18" charset="0"/>
                <a:ea typeface="SimSun" panose="02010600030101010101" pitchFamily="2" charset="-122"/>
                <a:cs typeface="Times New Roman" panose="02020603050405020304" pitchFamily="18" charset="0"/>
              </a:rPr>
              <a:t>The </a:t>
            </a:r>
            <a:r>
              <a:rPr lang="en-US" sz="2000" dirty="0">
                <a:latin typeface="Times New Roman" panose="02020603050405020304" pitchFamily="18" charset="0"/>
                <a:ea typeface="SimSun" panose="02010600030101010101" pitchFamily="2" charset="-122"/>
                <a:cs typeface="Times New Roman" panose="02020603050405020304" pitchFamily="18" charset="0"/>
              </a:rPr>
              <a:t>easy </a:t>
            </a:r>
            <a:r>
              <a:rPr lang="en-US" sz="2000" b="1" dirty="0">
                <a:latin typeface="Times New Roman" panose="02020603050405020304" pitchFamily="18" charset="0"/>
                <a:ea typeface="SimSun" panose="02010600030101010101" pitchFamily="2" charset="-122"/>
                <a:cs typeface="Times New Roman" panose="02020603050405020304" pitchFamily="18" charset="0"/>
              </a:rPr>
              <a:t>availability, even as recently as 40 years ago</a:t>
            </a:r>
            <a:r>
              <a:rPr lang="en-US" sz="2000" dirty="0">
                <a:latin typeface="Times New Roman" panose="02020603050405020304" pitchFamily="18" charset="0"/>
                <a:ea typeface="SimSun" panose="02010600030101010101" pitchFamily="2" charset="-122"/>
                <a:cs typeface="Times New Roman" panose="02020603050405020304" pitchFamily="18" charset="0"/>
              </a:rPr>
              <a:t>, villagers in </a:t>
            </a:r>
            <a:r>
              <a:rPr lang="en-US" sz="2000" b="1" dirty="0" err="1">
                <a:latin typeface="Times New Roman" panose="02020603050405020304" pitchFamily="18" charset="0"/>
                <a:ea typeface="SimSun" panose="02010600030101010101" pitchFamily="2" charset="-122"/>
                <a:cs typeface="Times New Roman" panose="02020603050405020304" pitchFamily="18" charset="0"/>
              </a:rPr>
              <a:t>Mamangkhe</a:t>
            </a:r>
            <a:r>
              <a:rPr lang="en-US" sz="2000" b="1" dirty="0">
                <a:latin typeface="Times New Roman" panose="02020603050405020304" pitchFamily="18" charset="0"/>
                <a:ea typeface="SimSun" panose="02010600030101010101" pitchFamily="2" charset="-122"/>
                <a:cs typeface="Times New Roman" panose="02020603050405020304" pitchFamily="18" charset="0"/>
              </a:rPr>
              <a:t> had to walk for several days to purchase, </a:t>
            </a:r>
            <a:r>
              <a:rPr lang="en-US" sz="2000" dirty="0">
                <a:latin typeface="Times New Roman" panose="02020603050405020304" pitchFamily="18" charset="0"/>
                <a:ea typeface="SimSun" panose="02010600030101010101" pitchFamily="2" charset="-122"/>
                <a:cs typeface="Times New Roman" panose="02020603050405020304" pitchFamily="18" charset="0"/>
              </a:rPr>
              <a:t>often carrying heavy loads of </a:t>
            </a:r>
            <a:r>
              <a:rPr lang="en-US" sz="2000" b="1" dirty="0">
                <a:latin typeface="Times New Roman" panose="02020603050405020304" pitchFamily="18" charset="0"/>
                <a:ea typeface="SimSun" panose="02010600030101010101" pitchFamily="2" charset="-122"/>
                <a:cs typeface="Times New Roman" panose="02020603050405020304" pitchFamily="18" charset="0"/>
              </a:rPr>
              <a:t>village products for barter. </a:t>
            </a:r>
          </a:p>
          <a:p>
            <a:pPr lvl="1" algn="just">
              <a:lnSpc>
                <a:spcPct val="107000"/>
              </a:lnSpc>
              <a:spcAft>
                <a:spcPts val="800"/>
              </a:spcAft>
            </a:pPr>
            <a:r>
              <a:rPr lang="en-US" sz="2400" b="1" i="1" dirty="0" smtClean="0">
                <a:latin typeface="Times New Roman" panose="02020603050405020304" pitchFamily="18" charset="0"/>
                <a:ea typeface="SimSun" panose="02010600030101010101" pitchFamily="2" charset="-122"/>
                <a:cs typeface="Times New Roman" panose="02020603050405020304" pitchFamily="18" charset="0"/>
              </a:rPr>
              <a:t>for </a:t>
            </a:r>
            <a:r>
              <a:rPr lang="en-US" sz="2400" b="1" i="1" dirty="0">
                <a:latin typeface="Times New Roman" panose="02020603050405020304" pitchFamily="18" charset="0"/>
                <a:ea typeface="SimSun" panose="02010600030101010101" pitchFamily="2" charset="-122"/>
                <a:cs typeface="Times New Roman" panose="02020603050405020304" pitchFamily="18" charset="0"/>
              </a:rPr>
              <a:t>those with cash, </a:t>
            </a:r>
            <a:r>
              <a:rPr lang="en-US" sz="2400" b="1" i="1" dirty="0" smtClean="0">
                <a:latin typeface="Times New Roman" panose="02020603050405020304" pitchFamily="18" charset="0"/>
                <a:ea typeface="SimSun" panose="02010600030101010101" pitchFamily="2" charset="-122"/>
                <a:cs typeface="Times New Roman" panose="02020603050405020304" pitchFamily="18" charset="0"/>
              </a:rPr>
              <a:t>of </a:t>
            </a:r>
            <a:r>
              <a:rPr lang="en-US" sz="2400" b="1" i="1" dirty="0">
                <a:latin typeface="Times New Roman" panose="02020603050405020304" pitchFamily="18" charset="0"/>
                <a:ea typeface="SimSun" panose="02010600030101010101" pitchFamily="2" charset="-122"/>
                <a:cs typeface="Times New Roman" panose="02020603050405020304" pitchFamily="18" charset="0"/>
              </a:rPr>
              <a:t>iodine salt, </a:t>
            </a:r>
            <a:r>
              <a:rPr lang="en-US" sz="2400" b="1" i="1" dirty="0" smtClean="0">
                <a:latin typeface="Times New Roman" panose="02020603050405020304" pitchFamily="18" charset="0"/>
                <a:ea typeface="SimSun" panose="02010600030101010101" pitchFamily="2" charset="-122"/>
                <a:cs typeface="Times New Roman" panose="02020603050405020304" pitchFamily="18" charset="0"/>
              </a:rPr>
              <a:t>oil</a:t>
            </a:r>
            <a:r>
              <a:rPr lang="en-US" sz="2400" b="1" i="1" dirty="0">
                <a:latin typeface="Times New Roman" panose="02020603050405020304" pitchFamily="18" charset="0"/>
                <a:ea typeface="SimSun" panose="02010600030101010101" pitchFamily="2" charset="-122"/>
                <a:cs typeface="Times New Roman" panose="02020603050405020304" pitchFamily="18" charset="0"/>
              </a:rPr>
              <a:t>, </a:t>
            </a:r>
            <a:r>
              <a:rPr lang="en-US" sz="2400" b="1" i="1" dirty="0" smtClean="0">
                <a:latin typeface="Times New Roman" panose="02020603050405020304" pitchFamily="18" charset="0"/>
                <a:ea typeface="SimSun" panose="02010600030101010101" pitchFamily="2" charset="-122"/>
                <a:cs typeface="Times New Roman" panose="02020603050405020304" pitchFamily="18" charset="0"/>
              </a:rPr>
              <a:t>sugar </a:t>
            </a:r>
            <a:r>
              <a:rPr lang="en-US" sz="2400" b="1" i="1" dirty="0">
                <a:latin typeface="Times New Roman" panose="02020603050405020304" pitchFamily="18" charset="0"/>
                <a:ea typeface="SimSun" panose="02010600030101010101" pitchFamily="2" charset="-122"/>
                <a:cs typeface="Times New Roman" panose="02020603050405020304" pitchFamily="18" charset="0"/>
              </a:rPr>
              <a:t>and </a:t>
            </a:r>
            <a:r>
              <a:rPr lang="en-US" sz="2400" b="1" i="1" dirty="0" smtClean="0">
                <a:latin typeface="Times New Roman" panose="02020603050405020304" pitchFamily="18" charset="0"/>
                <a:ea typeface="SimSun" panose="02010600030101010101" pitchFamily="2" charset="-122"/>
                <a:cs typeface="Times New Roman" panose="02020603050405020304" pitchFamily="18" charset="0"/>
              </a:rPr>
              <a:t>rice</a:t>
            </a:r>
            <a:r>
              <a:rPr lang="en-US" sz="2400" b="1" i="1" dirty="0" smtClean="0">
                <a:latin typeface="Times New Roman" panose="02020603050405020304" pitchFamily="18" charset="0"/>
                <a:ea typeface="SimSun" panose="02010600030101010101" pitchFamily="2" charset="-122"/>
                <a:cs typeface="Times New Roman" panose="02020603050405020304" pitchFamily="18" charset="0"/>
              </a:rPr>
              <a:t>, among </a:t>
            </a:r>
            <a:r>
              <a:rPr lang="en-US" sz="2400" b="1" i="1" dirty="0">
                <a:latin typeface="Times New Roman" panose="02020603050405020304" pitchFamily="18" charset="0"/>
                <a:ea typeface="SimSun" panose="02010600030101010101" pitchFamily="2" charset="-122"/>
                <a:cs typeface="Times New Roman" panose="02020603050405020304" pitchFamily="18" charset="0"/>
              </a:rPr>
              <a:t>other market </a:t>
            </a:r>
            <a:r>
              <a:rPr lang="en-US" sz="2400" b="1" i="1" dirty="0" smtClean="0">
                <a:latin typeface="Times New Roman" panose="02020603050405020304" pitchFamily="18" charset="0"/>
                <a:ea typeface="SimSun" panose="02010600030101010101" pitchFamily="2" charset="-122"/>
                <a:cs typeface="Times New Roman" panose="02020603050405020304" pitchFamily="18" charset="0"/>
              </a:rPr>
              <a:t>goods.</a:t>
            </a:r>
          </a:p>
          <a:p>
            <a:pPr lvl="1" algn="just">
              <a:lnSpc>
                <a:spcPct val="107000"/>
              </a:lnSpc>
              <a:spcAft>
                <a:spcPts val="800"/>
              </a:spcAft>
            </a:pPr>
            <a:r>
              <a:rPr lang="en-US" sz="2400" b="1" dirty="0" smtClean="0">
                <a:latin typeface="Times New Roman" panose="02020603050405020304" pitchFamily="18" charset="0"/>
                <a:ea typeface="SimSun" panose="02010600030101010101" pitchFamily="2" charset="-122"/>
                <a:cs typeface="Times New Roman" panose="02020603050405020304" pitchFamily="18" charset="0"/>
              </a:rPr>
              <a:t>2.Second Changes of Macfarlane </a:t>
            </a:r>
            <a:r>
              <a:rPr lang="en-US" sz="2400" b="1" dirty="0">
                <a:latin typeface="Times New Roman" panose="02020603050405020304" pitchFamily="18" charset="0"/>
                <a:ea typeface="SimSun" panose="02010600030101010101" pitchFamily="2" charset="-122"/>
                <a:cs typeface="Times New Roman" panose="02020603050405020304" pitchFamily="18" charset="0"/>
              </a:rPr>
              <a:t>mentions are the falling value of land </a:t>
            </a:r>
            <a:r>
              <a:rPr lang="en-US" sz="2400" b="1" dirty="0" smtClean="0">
                <a:latin typeface="Times New Roman" panose="02020603050405020304" pitchFamily="18" charset="0"/>
                <a:ea typeface="SimSun" panose="02010600030101010101" pitchFamily="2" charset="-122"/>
                <a:cs typeface="Times New Roman" panose="02020603050405020304" pitchFamily="18" charset="0"/>
              </a:rPr>
              <a:t>and </a:t>
            </a:r>
            <a:r>
              <a:rPr lang="en-US" sz="2400" b="1" dirty="0">
                <a:latin typeface="Times New Roman" panose="02020603050405020304" pitchFamily="18" charset="0"/>
                <a:ea typeface="SimSun" panose="02010600030101010101" pitchFamily="2" charset="-122"/>
                <a:cs typeface="Times New Roman" panose="02020603050405020304" pitchFamily="18" charset="0"/>
              </a:rPr>
              <a:t>the increased cost of living</a:t>
            </a:r>
            <a:r>
              <a:rPr lang="en-US" sz="2400" b="1" dirty="0" smtClean="0">
                <a:latin typeface="Times New Roman" panose="02020603050405020304" pitchFamily="18" charset="0"/>
                <a:ea typeface="SimSun" panose="02010600030101010101" pitchFamily="2" charset="-122"/>
                <a:cs typeface="Times New Roman" panose="02020603050405020304" pitchFamily="18" charset="0"/>
              </a:rPr>
              <a:t>.'</a:t>
            </a:r>
          </a:p>
          <a:p>
            <a:pPr algn="just">
              <a:lnSpc>
                <a:spcPct val="107000"/>
              </a:lnSpc>
              <a:spcAft>
                <a:spcPts val="800"/>
              </a:spcAft>
            </a:pPr>
            <a:r>
              <a:rPr lang="en-US" dirty="0" smtClean="0">
                <a:latin typeface="Times New Roman" panose="02020603050405020304" pitchFamily="18" charset="0"/>
                <a:ea typeface="SimSun" panose="02010600030101010101" pitchFamily="2" charset="-122"/>
                <a:cs typeface="Times New Roman" panose="02020603050405020304" pitchFamily="18" charset="0"/>
              </a:rPr>
              <a:t>	</a:t>
            </a:r>
            <a:endParaRPr lang="en-US" dirty="0" smtClean="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07000"/>
              </a:lnSpc>
              <a:spcAft>
                <a:spcPts val="800"/>
              </a:spcAft>
            </a:pPr>
            <a:endParaRPr lang="en-US" sz="1400" dirty="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07000"/>
              </a:lnSpc>
              <a:spcAft>
                <a:spcPts val="800"/>
              </a:spcAft>
            </a:pPr>
            <a:r>
              <a:rPr lang="en-US" sz="2400" b="1" dirty="0" smtClean="0">
                <a:latin typeface="Times New Roman" panose="02020603050405020304" pitchFamily="18" charset="0"/>
                <a:ea typeface="SimSun" panose="02010600030101010101" pitchFamily="2" charset="-122"/>
                <a:cs typeface="Times New Roman" panose="02020603050405020304" pitchFamily="18" charset="0"/>
              </a:rPr>
              <a:t>Villagers </a:t>
            </a:r>
            <a:r>
              <a:rPr lang="en-US" sz="2400" b="1" dirty="0">
                <a:latin typeface="Times New Roman" panose="02020603050405020304" pitchFamily="18" charset="0"/>
                <a:ea typeface="SimSun" panose="02010600030101010101" pitchFamily="2" charset="-122"/>
                <a:cs typeface="Times New Roman" panose="02020603050405020304" pitchFamily="18" charset="0"/>
              </a:rPr>
              <a:t>in </a:t>
            </a:r>
            <a:r>
              <a:rPr lang="en-US" sz="2400" b="1" dirty="0" err="1">
                <a:latin typeface="Times New Roman" panose="02020603050405020304" pitchFamily="18" charset="0"/>
                <a:ea typeface="SimSun" panose="02010600030101010101" pitchFamily="2" charset="-122"/>
                <a:cs typeface="Times New Roman" panose="02020603050405020304" pitchFamily="18" charset="0"/>
              </a:rPr>
              <a:t>Mamangkhe</a:t>
            </a:r>
            <a:r>
              <a:rPr lang="en-US" sz="2400" b="1" dirty="0">
                <a:latin typeface="Times New Roman" panose="02020603050405020304" pitchFamily="18" charset="0"/>
                <a:ea typeface="SimSun" panose="02010600030101010101" pitchFamily="2" charset="-122"/>
                <a:cs typeface="Times New Roman" panose="02020603050405020304" pitchFamily="18" charset="0"/>
              </a:rPr>
              <a:t> who can afford to buy land prefer to invest their money in land outside the village, and </a:t>
            </a:r>
            <a:r>
              <a:rPr lang="en-US" sz="2400" b="1" dirty="0" smtClean="0">
                <a:latin typeface="Times New Roman" panose="02020603050405020304" pitchFamily="18" charset="0"/>
                <a:ea typeface="SimSun" panose="02010600030101010101" pitchFamily="2" charset="-122"/>
                <a:cs typeface="Times New Roman" panose="02020603050405020304" pitchFamily="18" charset="0"/>
              </a:rPr>
              <a:t>several </a:t>
            </a:r>
            <a:r>
              <a:rPr lang="en-US" sz="2400" b="1" dirty="0">
                <a:latin typeface="Times New Roman" panose="02020603050405020304" pitchFamily="18" charset="0"/>
                <a:ea typeface="SimSun" panose="02010600030101010101" pitchFamily="2" charset="-122"/>
                <a:cs typeface="Times New Roman" panose="02020603050405020304" pitchFamily="18" charset="0"/>
              </a:rPr>
              <a:t>villagers </a:t>
            </a:r>
            <a:r>
              <a:rPr lang="en-US" sz="2400" b="1" dirty="0" smtClean="0">
                <a:latin typeface="Times New Roman" panose="02020603050405020304" pitchFamily="18" charset="0"/>
                <a:ea typeface="SimSun" panose="02010600030101010101" pitchFamily="2" charset="-122"/>
                <a:cs typeface="Times New Roman" panose="02020603050405020304" pitchFamily="18" charset="0"/>
              </a:rPr>
              <a:t>have been </a:t>
            </a:r>
            <a:r>
              <a:rPr lang="en-US" sz="2400" b="1" dirty="0">
                <a:latin typeface="Times New Roman" panose="02020603050405020304" pitchFamily="18" charset="0"/>
                <a:ea typeface="SimSun" panose="02010600030101010101" pitchFamily="2" charset="-122"/>
                <a:cs typeface="Times New Roman" panose="02020603050405020304" pitchFamily="18" charset="0"/>
              </a:rPr>
              <a:t>unable to </a:t>
            </a:r>
            <a:r>
              <a:rPr lang="en-US" sz="2400" b="1" dirty="0" smtClean="0">
                <a:latin typeface="Times New Roman" panose="02020603050405020304" pitchFamily="18" charset="0"/>
                <a:ea typeface="SimSun" panose="02010600030101010101" pitchFamily="2" charset="-122"/>
                <a:cs typeface="Times New Roman" panose="02020603050405020304" pitchFamily="18" charset="0"/>
              </a:rPr>
              <a:t>sell </a:t>
            </a:r>
            <a:r>
              <a:rPr lang="en-US" sz="2400" b="1" dirty="0">
                <a:latin typeface="Times New Roman" panose="02020603050405020304" pitchFamily="18" charset="0"/>
                <a:ea typeface="SimSun" panose="02010600030101010101" pitchFamily="2" charset="-122"/>
                <a:cs typeface="Times New Roman" panose="02020603050405020304" pitchFamily="18" charset="0"/>
              </a:rPr>
              <a:t>their land for years. </a:t>
            </a:r>
            <a:endParaRPr lang="en-US" b="1" dirty="0">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US" b="1" dirty="0" smtClean="0">
                <a:latin typeface="Times New Roman" panose="02020603050405020304" pitchFamily="18" charset="0"/>
                <a:ea typeface="SimSun" panose="02010600030101010101" pitchFamily="2" charset="-122"/>
                <a:cs typeface="Times New Roman" panose="02020603050405020304" pitchFamily="18" charset="0"/>
              </a:rPr>
              <a:t>          </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4" name="TextBox 3"/>
          <p:cNvSpPr txBox="1"/>
          <p:nvPr/>
        </p:nvSpPr>
        <p:spPr>
          <a:xfrm>
            <a:off x="191505" y="362736"/>
            <a:ext cx="9150903" cy="461665"/>
          </a:xfrm>
          <a:prstGeom prst="rect">
            <a:avLst/>
          </a:prstGeom>
          <a:noFill/>
        </p:spPr>
        <p:txBody>
          <a:bodyPr wrap="none" rtlCol="0">
            <a:spAutoFit/>
          </a:bodyPr>
          <a:lstStyle/>
          <a:p>
            <a:r>
              <a:rPr lang="en-US" sz="2400" b="1" dirty="0">
                <a:latin typeface="Arial Black" panose="020B0A04020102020204" pitchFamily="34" charset="0"/>
                <a:ea typeface="SimSun" panose="02010600030101010101" pitchFamily="2" charset="-122"/>
                <a:cs typeface="Times New Roman" panose="02020603050405020304" pitchFamily="18" charset="0"/>
              </a:rPr>
              <a:t>C</a:t>
            </a:r>
            <a:r>
              <a:rPr lang="en-US" sz="2400" b="1" dirty="0" smtClean="0">
                <a:latin typeface="Arial Black" panose="020B0A04020102020204" pitchFamily="34" charset="0"/>
                <a:ea typeface="SimSun" panose="02010600030101010101" pitchFamily="2" charset="-122"/>
                <a:cs typeface="Times New Roman" panose="02020603050405020304" pitchFamily="18" charset="0"/>
              </a:rPr>
              <a:t>hanges </a:t>
            </a:r>
            <a:r>
              <a:rPr lang="en-US" sz="2400" b="1" dirty="0">
                <a:latin typeface="Arial Black" panose="020B0A04020102020204" pitchFamily="34" charset="0"/>
                <a:ea typeface="SimSun" panose="02010600030101010101" pitchFamily="2" charset="-122"/>
                <a:cs typeface="Times New Roman" panose="02020603050405020304" pitchFamily="18" charset="0"/>
              </a:rPr>
              <a:t>O</a:t>
            </a:r>
            <a:r>
              <a:rPr lang="en-US" sz="2400" b="1" dirty="0" smtClean="0">
                <a:latin typeface="Arial Black" panose="020B0A04020102020204" pitchFamily="34" charset="0"/>
                <a:ea typeface="SimSun" panose="02010600030101010101" pitchFamily="2" charset="-122"/>
                <a:cs typeface="Times New Roman" panose="02020603050405020304" pitchFamily="18" charset="0"/>
              </a:rPr>
              <a:t>bserved </a:t>
            </a:r>
            <a:r>
              <a:rPr lang="en-US" sz="2400" b="1" dirty="0" smtClean="0">
                <a:latin typeface="Arial Black" panose="020B0A04020102020204" pitchFamily="34" charset="0"/>
                <a:ea typeface="SimSun" panose="02010600030101010101" pitchFamily="2" charset="-122"/>
                <a:cs typeface="Times New Roman" panose="02020603050405020304" pitchFamily="18" charset="0"/>
              </a:rPr>
              <a:t>by </a:t>
            </a:r>
            <a:r>
              <a:rPr lang="en-US" sz="2400" b="1" dirty="0">
                <a:latin typeface="Arial Black" panose="020B0A04020102020204" pitchFamily="34" charset="0"/>
              </a:rPr>
              <a:t>Alan Donald James </a:t>
            </a:r>
            <a:r>
              <a:rPr lang="en-US" sz="2400" b="1" dirty="0" smtClean="0">
                <a:latin typeface="Arial Black" panose="020B0A04020102020204" pitchFamily="34" charset="0"/>
              </a:rPr>
              <a:t>Macfarlane</a:t>
            </a:r>
            <a:endParaRPr lang="en-US" sz="2400" dirty="0">
              <a:latin typeface="Arial Black" panose="020B0A04020102020204" pitchFamily="34" charset="0"/>
            </a:endParaRPr>
          </a:p>
        </p:txBody>
      </p:sp>
      <p:pic>
        <p:nvPicPr>
          <p:cNvPr id="7" name="Picture 6"/>
          <p:cNvPicPr>
            <a:picLocks noChangeAspect="1"/>
          </p:cNvPicPr>
          <p:nvPr/>
        </p:nvPicPr>
        <p:blipFill>
          <a:blip r:embed="rId2"/>
          <a:stretch>
            <a:fillRect/>
          </a:stretch>
        </p:blipFill>
        <p:spPr>
          <a:xfrm>
            <a:off x="9608029" y="2398143"/>
            <a:ext cx="2468952" cy="1813255"/>
          </a:xfrm>
          <a:prstGeom prst="rect">
            <a:avLst/>
          </a:prstGeom>
        </p:spPr>
      </p:pic>
      <p:pic>
        <p:nvPicPr>
          <p:cNvPr id="8" name="Picture 7"/>
          <p:cNvPicPr>
            <a:picLocks noChangeAspect="1"/>
          </p:cNvPicPr>
          <p:nvPr/>
        </p:nvPicPr>
        <p:blipFill>
          <a:blip r:embed="rId3"/>
          <a:stretch>
            <a:fillRect/>
          </a:stretch>
        </p:blipFill>
        <p:spPr>
          <a:xfrm>
            <a:off x="9713343" y="4323182"/>
            <a:ext cx="2363638" cy="2363638"/>
          </a:xfrm>
          <a:prstGeom prst="rect">
            <a:avLst/>
          </a:prstGeom>
        </p:spPr>
      </p:pic>
      <p:pic>
        <p:nvPicPr>
          <p:cNvPr id="5122" name="Picture 2" descr="https://i.ytimg.com/vi/OYhHv3Jen_4/maxresdefaul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42408" y="107862"/>
            <a:ext cx="2747463" cy="197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03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219" y="107862"/>
            <a:ext cx="8700654" cy="2378087"/>
          </a:xfrm>
          <a:prstGeom prst="rect">
            <a:avLst/>
          </a:prstGeom>
        </p:spPr>
        <p:txBody>
          <a:bodyPr wrap="square">
            <a:spAutoFit/>
          </a:bodyPr>
          <a:lstStyle/>
          <a:p>
            <a:pPr algn="just">
              <a:lnSpc>
                <a:spcPct val="107000"/>
              </a:lnSpc>
              <a:spcAft>
                <a:spcPts val="800"/>
              </a:spcAft>
            </a:pPr>
            <a:r>
              <a:rPr lang="en-US" sz="2800" b="1" dirty="0">
                <a:latin typeface="Times New Roman" panose="02020603050405020304" pitchFamily="18" charset="0"/>
                <a:ea typeface="SimSun" panose="02010600030101010101" pitchFamily="2" charset="-122"/>
                <a:cs typeface="Times New Roman" panose="02020603050405020304" pitchFamily="18" charset="0"/>
              </a:rPr>
              <a:t>3</a:t>
            </a:r>
            <a:r>
              <a:rPr lang="en-US" sz="4400" b="1" dirty="0">
                <a:latin typeface="Times New Roman" panose="02020603050405020304" pitchFamily="18" charset="0"/>
                <a:ea typeface="SimSun" panose="02010600030101010101" pitchFamily="2" charset="-122"/>
                <a:cs typeface="Times New Roman" panose="02020603050405020304" pitchFamily="18" charset="0"/>
              </a:rPr>
              <a:t>. </a:t>
            </a:r>
            <a:r>
              <a:rPr lang="en-US" sz="2800" b="1" dirty="0">
                <a:latin typeface="Times New Roman" panose="02020603050405020304" pitchFamily="18" charset="0"/>
                <a:ea typeface="SimSun" panose="02010600030101010101" pitchFamily="2" charset="-122"/>
                <a:cs typeface="Times New Roman" panose="02020603050405020304" pitchFamily="18" charset="0"/>
              </a:rPr>
              <a:t>The third changes</a:t>
            </a:r>
            <a:r>
              <a:rPr lang="en-US" sz="2400" b="1" dirty="0">
                <a:latin typeface="Times New Roman" panose="02020603050405020304" pitchFamily="18" charset="0"/>
                <a:ea typeface="SimSun" panose="02010600030101010101" pitchFamily="2" charset="-122"/>
                <a:cs typeface="Times New Roman" panose="02020603050405020304" pitchFamily="18" charset="0"/>
              </a:rPr>
              <a:t> </a:t>
            </a:r>
            <a:r>
              <a:rPr lang="en-US" sz="2400" b="1" dirty="0" smtClean="0">
                <a:latin typeface="Times New Roman" panose="02020603050405020304" pitchFamily="18" charset="0"/>
                <a:ea typeface="SimSun" panose="02010600030101010101" pitchFamily="2" charset="-122"/>
                <a:cs typeface="Times New Roman" panose="02020603050405020304" pitchFamily="18" charset="0"/>
              </a:rPr>
              <a:t>-"</a:t>
            </a:r>
            <a:r>
              <a:rPr lang="en-US" sz="2400" b="1" dirty="0">
                <a:latin typeface="Times New Roman" panose="02020603050405020304" pitchFamily="18" charset="0"/>
                <a:ea typeface="SimSun" panose="02010600030101010101" pitchFamily="2" charset="-122"/>
                <a:cs typeface="Times New Roman" panose="02020603050405020304" pitchFamily="18" charset="0"/>
              </a:rPr>
              <a:t>almost every family, is heavily indebted" a situation very similar to that found in many </a:t>
            </a:r>
            <a:r>
              <a:rPr lang="en-US" sz="2400" b="1" dirty="0" smtClean="0">
                <a:latin typeface="Times New Roman" panose="02020603050405020304" pitchFamily="18" charset="0"/>
                <a:ea typeface="SimSun" panose="02010600030101010101" pitchFamily="2" charset="-122"/>
                <a:cs typeface="Times New Roman" panose="02020603050405020304" pitchFamily="18" charset="0"/>
              </a:rPr>
              <a:t>villages in </a:t>
            </a:r>
            <a:r>
              <a:rPr lang="en-US" sz="2400" b="1" dirty="0">
                <a:latin typeface="Times New Roman" panose="02020603050405020304" pitchFamily="18" charset="0"/>
                <a:ea typeface="SimSun" panose="02010600030101010101" pitchFamily="2" charset="-122"/>
                <a:cs typeface="Times New Roman" panose="02020603050405020304" pitchFamily="18" charset="0"/>
              </a:rPr>
              <a:t>east Nepal</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b="1" dirty="0">
                <a:latin typeface="Times New Roman" panose="02020603050405020304" pitchFamily="18" charset="0"/>
                <a:ea typeface="SimSun" panose="02010600030101010101" pitchFamily="2" charset="-122"/>
                <a:cs typeface="Times New Roman" panose="02020603050405020304" pitchFamily="18" charset="0"/>
              </a:rPr>
              <a:t>Broadly, he finds that "while the ecological situation is stable, the economic position of the 	</a:t>
            </a:r>
            <a:r>
              <a:rPr lang="en-US" sz="2400" b="1" dirty="0" smtClean="0">
                <a:latin typeface="Times New Roman" panose="02020603050405020304" pitchFamily="18" charset="0"/>
                <a:ea typeface="SimSun" panose="02010600030101010101" pitchFamily="2" charset="-122"/>
                <a:cs typeface="Times New Roman" panose="02020603050405020304" pitchFamily="18" charset="0"/>
              </a:rPr>
              <a:t>village has </a:t>
            </a:r>
            <a:r>
              <a:rPr lang="en-US" sz="2400" b="1" dirty="0">
                <a:latin typeface="Times New Roman" panose="02020603050405020304" pitchFamily="18" charset="0"/>
                <a:ea typeface="SimSun" panose="02010600030101010101" pitchFamily="2" charset="-122"/>
                <a:cs typeface="Times New Roman" panose="02020603050405020304" pitchFamily="18" charset="0"/>
              </a:rPr>
              <a:t>declined greatly and real poverty is </a:t>
            </a:r>
            <a:r>
              <a:rPr lang="en-US" sz="2400" b="1" dirty="0" smtClean="0">
                <a:latin typeface="Times New Roman" panose="02020603050405020304" pitchFamily="18" charset="0"/>
                <a:ea typeface="SimSun" panose="02010600030101010101" pitchFamily="2" charset="-122"/>
                <a:cs typeface="Times New Roman" panose="02020603050405020304" pitchFamily="18" charset="0"/>
              </a:rPr>
              <a:t>emerging"         </a:t>
            </a:r>
            <a:endParaRPr lang="en-US" dirty="0">
              <a:latin typeface="Calibri" panose="020F0502020204030204" pitchFamily="34" charset="0"/>
              <a:ea typeface="SimSun" panose="02010600030101010101" pitchFamily="2" charset="-122"/>
              <a:cs typeface="Times New Roman" panose="02020603050405020304" pitchFamily="18" charset="0"/>
            </a:endParaRPr>
          </a:p>
        </p:txBody>
      </p:sp>
      <p:pic>
        <p:nvPicPr>
          <p:cNvPr id="3" name="Picture 2" descr="https://i.ytimg.com/vi/OYhHv3Jen_4/maxresdefaul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42408" y="107862"/>
            <a:ext cx="2747463" cy="197032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60219" y="2485949"/>
            <a:ext cx="11729652" cy="4277581"/>
          </a:xfrm>
          <a:prstGeom prst="rect">
            <a:avLst/>
          </a:prstGeom>
        </p:spPr>
        <p:txBody>
          <a:bodyPr wrap="square">
            <a:spAutoFit/>
          </a:bodyPr>
          <a:lstStyle/>
          <a:p>
            <a:pPr algn="just">
              <a:lnSpc>
                <a:spcPct val="107000"/>
              </a:lnSpc>
              <a:spcAft>
                <a:spcPts val="800"/>
              </a:spcAft>
            </a:pPr>
            <a:r>
              <a:rPr lang="en-US" sz="2400" b="1" dirty="0">
                <a:latin typeface="Times New Roman" panose="02020603050405020304" pitchFamily="18" charset="0"/>
                <a:ea typeface="SimSun" panose="02010600030101010101" pitchFamily="2" charset="-122"/>
                <a:cs typeface="Times New Roman" panose="02020603050405020304" pitchFamily="18" charset="0"/>
              </a:rPr>
              <a:t>4. The fourth changes as he mentioned </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b="1" dirty="0">
                <a:latin typeface="Times New Roman" panose="02020603050405020304" pitchFamily="18" charset="0"/>
                <a:ea typeface="SimSun" panose="02010600030101010101" pitchFamily="2" charset="-122"/>
                <a:cs typeface="Times New Roman" panose="02020603050405020304" pitchFamily="18" charset="0"/>
              </a:rPr>
              <a:t>how village cultural</a:t>
            </a:r>
            <a:r>
              <a:rPr lang="en-US" sz="2400" dirty="0">
                <a:latin typeface="Times New Roman" panose="02020603050405020304" pitchFamily="18" charset="0"/>
                <a:ea typeface="SimSun" panose="02010600030101010101" pitchFamily="2" charset="-122"/>
                <a:cs typeface="Times New Roman" panose="02020603050405020304" pitchFamily="18" charset="0"/>
              </a:rPr>
              <a:t> and </a:t>
            </a:r>
            <a:r>
              <a:rPr lang="en-US" sz="2400" b="1" dirty="0">
                <a:latin typeface="Times New Roman" panose="02020603050405020304" pitchFamily="18" charset="0"/>
                <a:ea typeface="SimSun" panose="02010600030101010101" pitchFamily="2" charset="-122"/>
                <a:cs typeface="Times New Roman" panose="02020603050405020304" pitchFamily="18" charset="0"/>
              </a:rPr>
              <a:t>social traditions,</a:t>
            </a:r>
            <a:r>
              <a:rPr lang="en-US" sz="2400" dirty="0">
                <a:latin typeface="Times New Roman" panose="02020603050405020304" pitchFamily="18" charset="0"/>
                <a:ea typeface="SimSun" panose="02010600030101010101" pitchFamily="2" charset="-122"/>
                <a:cs typeface="Times New Roman" panose="02020603050405020304" pitchFamily="18" charset="0"/>
              </a:rPr>
              <a:t> such as </a:t>
            </a:r>
            <a:r>
              <a:rPr lang="en-US" sz="2400" b="1" dirty="0">
                <a:latin typeface="Times New Roman" panose="02020603050405020304" pitchFamily="18" charset="0"/>
                <a:ea typeface="SimSun" panose="02010600030101010101" pitchFamily="2" charset="-122"/>
                <a:cs typeface="Times New Roman" panose="02020603050405020304" pitchFamily="18" charset="0"/>
              </a:rPr>
              <a:t>co-operative 	</a:t>
            </a:r>
            <a:r>
              <a:rPr lang="en-US" sz="2400" b="1" dirty="0" err="1">
                <a:latin typeface="Times New Roman" panose="02020603050405020304" pitchFamily="18" charset="0"/>
                <a:ea typeface="SimSun" panose="02010600030101010101" pitchFamily="2" charset="-122"/>
                <a:cs typeface="Times New Roman" panose="02020603050405020304" pitchFamily="18" charset="0"/>
              </a:rPr>
              <a:t>labour</a:t>
            </a:r>
            <a:r>
              <a:rPr lang="en-US" sz="2400" b="1" dirty="0">
                <a:latin typeface="Times New Roman" panose="02020603050405020304" pitchFamily="18" charset="0"/>
                <a:ea typeface="SimSun" panose="02010600030101010101" pitchFamily="2" charset="-122"/>
                <a:cs typeface="Times New Roman" panose="02020603050405020304" pitchFamily="18" charset="0"/>
              </a:rPr>
              <a:t>,</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dirty="0" smtClean="0">
                <a:latin typeface="Times New Roman" panose="02020603050405020304" pitchFamily="18" charset="0"/>
                <a:ea typeface="SimSun" panose="02010600030101010101" pitchFamily="2" charset="-122"/>
                <a:cs typeface="Times New Roman" panose="02020603050405020304" pitchFamily="18" charset="0"/>
              </a:rPr>
              <a:t>and </a:t>
            </a:r>
            <a:r>
              <a:rPr lang="en-US" sz="2400" b="1" dirty="0">
                <a:latin typeface="Times New Roman" panose="02020603050405020304" pitchFamily="18" charset="0"/>
                <a:ea typeface="SimSun" panose="02010600030101010101" pitchFamily="2" charset="-122"/>
                <a:cs typeface="Times New Roman" panose="02020603050405020304" pitchFamily="18" charset="0"/>
              </a:rPr>
              <a:t>shamanic and musical traditions</a:t>
            </a:r>
            <a:r>
              <a:rPr lang="en-US" sz="2400" dirty="0">
                <a:latin typeface="Times New Roman" panose="02020603050405020304" pitchFamily="18" charset="0"/>
                <a:ea typeface="SimSun" panose="02010600030101010101" pitchFamily="2" charset="-122"/>
                <a:cs typeface="Times New Roman" panose="02020603050405020304" pitchFamily="18" charset="0"/>
              </a:rPr>
              <a:t> have almost all ceased to be practiced in the village, though 	they are </a:t>
            </a:r>
            <a:r>
              <a:rPr lang="en-US" sz="2400" dirty="0" smtClean="0">
                <a:latin typeface="Times New Roman" panose="02020603050405020304" pitchFamily="18" charset="0"/>
                <a:ea typeface="SimSun" panose="02010600030101010101" pitchFamily="2" charset="-122"/>
                <a:cs typeface="Times New Roman" panose="02020603050405020304" pitchFamily="18" charset="0"/>
              </a:rPr>
              <a:t>being </a:t>
            </a:r>
            <a:r>
              <a:rPr lang="en-US" sz="2400" dirty="0">
                <a:latin typeface="Times New Roman" panose="02020603050405020304" pitchFamily="18" charset="0"/>
                <a:ea typeface="SimSun" panose="02010600030101010101" pitchFamily="2" charset="-122"/>
                <a:cs typeface="Times New Roman" panose="02020603050405020304" pitchFamily="18" charset="0"/>
              </a:rPr>
              <a:t>revived in towns.  </a:t>
            </a:r>
            <a:endParaRPr lang="en-US" dirty="0">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US" sz="2400" b="1" dirty="0">
                <a:latin typeface="Times New Roman" panose="02020603050405020304" pitchFamily="18" charset="0"/>
                <a:ea typeface="SimSun" panose="02010600030101010101" pitchFamily="2" charset="-122"/>
                <a:cs typeface="Times New Roman" panose="02020603050405020304" pitchFamily="18" charset="0"/>
              </a:rPr>
              <a:t>   </a:t>
            </a:r>
            <a:r>
              <a:rPr lang="en-US" sz="2400" b="1" dirty="0" smtClean="0">
                <a:latin typeface="Times New Roman" panose="02020603050405020304" pitchFamily="18" charset="0"/>
                <a:ea typeface="SimSun" panose="02010600030101010101" pitchFamily="2" charset="-122"/>
                <a:cs typeface="Times New Roman" panose="02020603050405020304" pitchFamily="18" charset="0"/>
              </a:rPr>
              <a:t>5</a:t>
            </a:r>
            <a:r>
              <a:rPr lang="en-US" sz="2000" b="1" dirty="0">
                <a:latin typeface="Times New Roman" panose="02020603050405020304" pitchFamily="18" charset="0"/>
                <a:ea typeface="SimSun" panose="02010600030101010101" pitchFamily="2" charset="-122"/>
                <a:cs typeface="Times New Roman" panose="02020603050405020304" pitchFamily="18" charset="0"/>
              </a:rPr>
              <a:t>. </a:t>
            </a:r>
            <a:r>
              <a:rPr lang="en-US" sz="2400" b="1" dirty="0">
                <a:latin typeface="Times New Roman" panose="02020603050405020304" pitchFamily="18" charset="0"/>
                <a:ea typeface="SimSun" panose="02010600030101010101" pitchFamily="2" charset="-122"/>
                <a:cs typeface="Times New Roman" panose="02020603050405020304" pitchFamily="18" charset="0"/>
              </a:rPr>
              <a:t>The fifth  major difference in  </a:t>
            </a:r>
            <a:r>
              <a:rPr lang="en-US" sz="2400" b="1" dirty="0" err="1">
                <a:latin typeface="Times New Roman" panose="02020603050405020304" pitchFamily="18" charset="0"/>
                <a:ea typeface="SimSun" panose="02010600030101010101" pitchFamily="2" charset="-122"/>
                <a:cs typeface="Times New Roman" panose="02020603050405020304" pitchFamily="18" charset="0"/>
              </a:rPr>
              <a:t>Mamangkhe</a:t>
            </a:r>
            <a:r>
              <a:rPr lang="en-US" sz="2400" b="1" dirty="0">
                <a:latin typeface="Times New Roman" panose="02020603050405020304" pitchFamily="18" charset="0"/>
                <a:ea typeface="SimSun" panose="02010600030101010101" pitchFamily="2" charset="-122"/>
                <a:cs typeface="Times New Roman" panose="02020603050405020304" pitchFamily="18" charset="0"/>
              </a:rPr>
              <a:t>;</a:t>
            </a:r>
          </a:p>
          <a:p>
            <a:pPr marL="1657350" lvl="3" indent="-285750" algn="just">
              <a:buFont typeface="Wingdings" panose="05000000000000000000" pitchFamily="2" charset="2"/>
              <a:buChar char="Ø"/>
            </a:pPr>
            <a:r>
              <a:rPr lang="en-US" sz="2400" b="1" dirty="0">
                <a:latin typeface="Times New Roman" panose="02020603050405020304" pitchFamily="18" charset="0"/>
                <a:ea typeface="SimSun" panose="02010600030101010101" pitchFamily="2" charset="-122"/>
                <a:cs typeface="Times New Roman" panose="02020603050405020304" pitchFamily="18" charset="0"/>
              </a:rPr>
              <a:t>cultural and social traditions such as co-operative </a:t>
            </a:r>
            <a:r>
              <a:rPr lang="en-US" sz="2400" b="1" dirty="0" err="1">
                <a:latin typeface="Times New Roman" panose="02020603050405020304" pitchFamily="18" charset="0"/>
                <a:ea typeface="SimSun" panose="02010600030101010101" pitchFamily="2" charset="-122"/>
                <a:cs typeface="Times New Roman" panose="02020603050405020304" pitchFamily="18" charset="0"/>
              </a:rPr>
              <a:t>labour</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p>
          <a:p>
            <a:pPr marL="1657350" lvl="3" indent="-285750" algn="just">
              <a:buFont typeface="Wingdings" panose="05000000000000000000" pitchFamily="2" charset="2"/>
              <a:buChar char="Ø"/>
            </a:pPr>
            <a:r>
              <a:rPr lang="en-US" sz="2400" b="1" dirty="0">
                <a:latin typeface="Times New Roman" panose="02020603050405020304" pitchFamily="18" charset="0"/>
                <a:ea typeface="SimSun" panose="02010600030101010101" pitchFamily="2" charset="-122"/>
                <a:cs typeface="Times New Roman" panose="02020603050405020304" pitchFamily="18" charset="0"/>
              </a:rPr>
              <a:t>shamanic rituals and healing ceremonies</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p>
          <a:p>
            <a:pPr marL="1657350" lvl="3" indent="-285750" algn="just">
              <a:buFont typeface="Wingdings" panose="05000000000000000000" pitchFamily="2" charset="2"/>
              <a:buChar char="Ø"/>
            </a:pPr>
            <a:r>
              <a:rPr lang="en-US" sz="2400" dirty="0">
                <a:latin typeface="Times New Roman" panose="02020603050405020304" pitchFamily="18" charset="0"/>
                <a:ea typeface="SimSun" panose="02010600030101010101" pitchFamily="2" charset="-122"/>
                <a:cs typeface="Times New Roman" panose="02020603050405020304" pitchFamily="18" charset="0"/>
              </a:rPr>
              <a:t>as well as </a:t>
            </a:r>
            <a:r>
              <a:rPr lang="en-US" sz="2400" b="1" dirty="0">
                <a:latin typeface="Times New Roman" panose="02020603050405020304" pitchFamily="18" charset="0"/>
                <a:ea typeface="SimSun" panose="02010600030101010101" pitchFamily="2" charset="-122"/>
                <a:cs typeface="Times New Roman" panose="02020603050405020304" pitchFamily="18" charset="0"/>
              </a:rPr>
              <a:t>cultural performances with music and dance</a:t>
            </a:r>
            <a:r>
              <a:rPr lang="en-US" sz="2400" dirty="0">
                <a:latin typeface="Times New Roman" panose="02020603050405020304" pitchFamily="18" charset="0"/>
                <a:ea typeface="SimSun" panose="02010600030101010101" pitchFamily="2" charset="-122"/>
                <a:cs typeface="Times New Roman" panose="02020603050405020304" pitchFamily="18" charset="0"/>
              </a:rPr>
              <a:t>, are common happenings. </a:t>
            </a:r>
            <a:endParaRPr lang="en-US" dirty="0">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800" b="1" dirty="0" smtClean="0">
                <a:latin typeface="Times New Roman" panose="02020603050405020304" pitchFamily="18" charset="0"/>
                <a:ea typeface="SimSun" panose="02010600030101010101" pitchFamily="2" charset="-122"/>
                <a:cs typeface="Times New Roman" panose="02020603050405020304" pitchFamily="18" charset="0"/>
              </a:rPr>
              <a:t>6.The </a:t>
            </a:r>
            <a:r>
              <a:rPr lang="en-US" sz="2800" b="1" dirty="0">
                <a:latin typeface="Times New Roman" panose="02020603050405020304" pitchFamily="18" charset="0"/>
                <a:ea typeface="SimSun" panose="02010600030101010101" pitchFamily="2" charset="-122"/>
                <a:cs typeface="Times New Roman" panose="02020603050405020304" pitchFamily="18" charset="0"/>
              </a:rPr>
              <a:t>sixth changes </a:t>
            </a:r>
            <a:r>
              <a:rPr lang="en-US" sz="2400" dirty="0">
                <a:latin typeface="Times New Roman" panose="02020603050405020304" pitchFamily="18" charset="0"/>
                <a:ea typeface="SimSun" panose="02010600030101010101" pitchFamily="2" charset="-122"/>
                <a:cs typeface="Times New Roman" panose="02020603050405020304" pitchFamily="18" charset="0"/>
              </a:rPr>
              <a:t>that </a:t>
            </a:r>
            <a:r>
              <a:rPr lang="en-US" sz="2400" b="1" dirty="0">
                <a:latin typeface="Times New Roman" panose="02020603050405020304" pitchFamily="18" charset="0"/>
                <a:ea typeface="SimSun" panose="02010600030101010101" pitchFamily="2" charset="-122"/>
                <a:cs typeface="Times New Roman" panose="02020603050405020304" pitchFamily="18" charset="0"/>
              </a:rPr>
              <a:t>"after several thousand years of maintaining a cultural tradition, the old ways have </a:t>
            </a:r>
            <a:r>
              <a:rPr lang="en-US" sz="2400" b="1" dirty="0" smtClean="0">
                <a:latin typeface="Times New Roman" panose="02020603050405020304" pitchFamily="18" charset="0"/>
                <a:ea typeface="SimSun" panose="02010600030101010101" pitchFamily="2" charset="-122"/>
                <a:cs typeface="Times New Roman" panose="02020603050405020304" pitchFamily="18" charset="0"/>
              </a:rPr>
              <a:t>largely </a:t>
            </a:r>
            <a:r>
              <a:rPr lang="en-US" sz="2400" b="1" dirty="0">
                <a:latin typeface="Times New Roman" panose="02020603050405020304" pitchFamily="18" charset="0"/>
                <a:ea typeface="SimSun" panose="02010600030101010101" pitchFamily="2" charset="-122"/>
                <a:cs typeface="Times New Roman" panose="02020603050405020304" pitchFamily="18" charset="0"/>
              </a:rPr>
              <a:t>been wiped out"</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endParaRPr lang="en-US" dirty="0">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68466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255430" cy="553357"/>
          </a:xfrm>
          <a:prstGeom prst="rect">
            <a:avLst/>
          </a:prstGeom>
        </p:spPr>
        <p:txBody>
          <a:bodyPr wrap="none">
            <a:spAutoFit/>
          </a:bodyPr>
          <a:lstStyle/>
          <a:p>
            <a:pPr algn="just">
              <a:lnSpc>
                <a:spcPct val="107000"/>
              </a:lnSpc>
              <a:spcAft>
                <a:spcPts val="800"/>
              </a:spcAft>
            </a:pPr>
            <a:r>
              <a:rPr lang="en-US" sz="2800" b="1" dirty="0">
                <a:latin typeface="Arial Black" panose="020B0A04020102020204" pitchFamily="34" charset="0"/>
                <a:ea typeface="SimSun" panose="02010600030101010101" pitchFamily="2" charset="-122"/>
                <a:cs typeface="Times New Roman" panose="02020603050405020304" pitchFamily="18" charset="0"/>
              </a:rPr>
              <a:t>Forms of </a:t>
            </a:r>
            <a:r>
              <a:rPr lang="en-US" sz="2800" b="1" dirty="0" smtClean="0">
                <a:latin typeface="Arial Black" panose="020B0A04020102020204" pitchFamily="34" charset="0"/>
                <a:ea typeface="SimSun" panose="02010600030101010101" pitchFamily="2" charset="-122"/>
                <a:cs typeface="Times New Roman" panose="02020603050405020304" pitchFamily="18" charset="0"/>
              </a:rPr>
              <a:t>Land </a:t>
            </a:r>
            <a:r>
              <a:rPr lang="en-US" sz="2800" b="1" dirty="0">
                <a:latin typeface="Arial Black" panose="020B0A04020102020204" pitchFamily="34" charset="0"/>
                <a:ea typeface="SimSun" panose="02010600030101010101" pitchFamily="2" charset="-122"/>
                <a:cs typeface="Times New Roman" panose="02020603050405020304" pitchFamily="18" charset="0"/>
              </a:rPr>
              <a:t>tenure in Nepal </a:t>
            </a:r>
            <a:endParaRPr lang="en-US" sz="2400" dirty="0">
              <a:effectLst/>
              <a:latin typeface="Arial Black" panose="020B0A04020102020204" pitchFamily="34" charset="0"/>
              <a:ea typeface="SimSun" panose="02010600030101010101" pitchFamily="2" charset="-122"/>
              <a:cs typeface="Times New Roman" panose="02020603050405020304" pitchFamily="18" charset="0"/>
            </a:endParaRPr>
          </a:p>
        </p:txBody>
      </p:sp>
      <p:sp>
        <p:nvSpPr>
          <p:cNvPr id="3" name="Rectangle 2"/>
          <p:cNvSpPr/>
          <p:nvPr/>
        </p:nvSpPr>
        <p:spPr>
          <a:xfrm>
            <a:off x="249381" y="553357"/>
            <a:ext cx="11813310" cy="3100464"/>
          </a:xfrm>
          <a:prstGeom prst="rect">
            <a:avLst/>
          </a:prstGeom>
        </p:spPr>
        <p:txBody>
          <a:bodyPr wrap="square">
            <a:spAutoFit/>
          </a:bodyPr>
          <a:lstStyle/>
          <a:p>
            <a:pPr algn="just">
              <a:lnSpc>
                <a:spcPct val="107000"/>
              </a:lnSpc>
              <a:spcAft>
                <a:spcPts val="800"/>
              </a:spcAft>
            </a:pPr>
            <a:r>
              <a:rPr lang="en-US" sz="2000" b="1" dirty="0" err="1">
                <a:latin typeface="Algerian" panose="04020705040A02060702" pitchFamily="82" charset="0"/>
                <a:ea typeface="SimSun" panose="02010600030101010101" pitchFamily="2" charset="-122"/>
                <a:cs typeface="Times New Roman" panose="02020603050405020304" pitchFamily="18" charset="0"/>
              </a:rPr>
              <a:t>Raikar</a:t>
            </a:r>
            <a:r>
              <a:rPr lang="en-US" sz="2000" b="1" dirty="0">
                <a:latin typeface="Algerian" panose="04020705040A02060702" pitchFamily="82" charset="0"/>
                <a:ea typeface="SimSun" panose="02010600030101010101" pitchFamily="2" charset="-122"/>
                <a:cs typeface="Times New Roman" panose="02020603050405020304" pitchFamily="18" charset="0"/>
              </a:rPr>
              <a:t> </a:t>
            </a:r>
            <a:endParaRPr lang="en-US" sz="2000" dirty="0">
              <a:latin typeface="Calibri" panose="020F0502020204030204" pitchFamily="34" charset="0"/>
              <a:ea typeface="SimSun" panose="02010600030101010101" pitchFamily="2" charset="-122"/>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
            </a:pPr>
            <a:r>
              <a:rPr lang="en-US" sz="2400" b="1" dirty="0">
                <a:latin typeface="Times New Roman" panose="02020603050405020304" pitchFamily="18" charset="0"/>
                <a:ea typeface="SimSun" panose="02010600030101010101" pitchFamily="2" charset="-122"/>
                <a:cs typeface="Times New Roman" panose="02020603050405020304" pitchFamily="18" charset="0"/>
              </a:rPr>
              <a:t>The </a:t>
            </a:r>
            <a:r>
              <a:rPr lang="en-US" sz="2400" b="1" dirty="0" err="1">
                <a:latin typeface="Times New Roman" panose="02020603050405020304" pitchFamily="18" charset="0"/>
                <a:ea typeface="SimSun" panose="02010600030101010101" pitchFamily="2" charset="-122"/>
                <a:cs typeface="Times New Roman" panose="02020603050405020304" pitchFamily="18" charset="0"/>
              </a:rPr>
              <a:t>Raikar</a:t>
            </a:r>
            <a:r>
              <a:rPr lang="en-US" sz="2400" dirty="0">
                <a:latin typeface="Times New Roman" panose="02020603050405020304" pitchFamily="18" charset="0"/>
                <a:ea typeface="SimSun" panose="02010600030101010101" pitchFamily="2" charset="-122"/>
                <a:cs typeface="Times New Roman" panose="02020603050405020304" pitchFamily="18" charset="0"/>
              </a:rPr>
              <a:t> is probably derived from the Sanskrit words </a:t>
            </a:r>
            <a:r>
              <a:rPr lang="en-US" sz="2400" b="1" dirty="0" err="1">
                <a:latin typeface="Times New Roman" panose="02020603050405020304" pitchFamily="18" charset="0"/>
                <a:ea typeface="SimSun" panose="02010600030101010101" pitchFamily="2" charset="-122"/>
                <a:cs typeface="Times New Roman" panose="02020603050405020304" pitchFamily="18" charset="0"/>
              </a:rPr>
              <a:t>Rajya</a:t>
            </a:r>
            <a:r>
              <a:rPr lang="en-US" sz="2400" b="1" dirty="0">
                <a:latin typeface="Times New Roman" panose="02020603050405020304" pitchFamily="18" charset="0"/>
                <a:ea typeface="SimSun" panose="02010600030101010101" pitchFamily="2" charset="-122"/>
                <a:cs typeface="Times New Roman" panose="02020603050405020304" pitchFamily="18" charset="0"/>
              </a:rPr>
              <a:t> (state) and Kara (tax),</a:t>
            </a:r>
            <a:r>
              <a:rPr lang="en-US" sz="2400" dirty="0">
                <a:latin typeface="Times New Roman" panose="02020603050405020304" pitchFamily="18" charset="0"/>
                <a:ea typeface="SimSun" panose="02010600030101010101" pitchFamily="2" charset="-122"/>
                <a:cs typeface="Times New Roman" panose="02020603050405020304" pitchFamily="18" charset="0"/>
              </a:rPr>
              <a:t> thereby denoting land on which the state </a:t>
            </a:r>
            <a:r>
              <a:rPr lang="en-US" sz="2400" dirty="0" smtClean="0">
                <a:latin typeface="Times New Roman" panose="02020603050405020304" pitchFamily="18" charset="0"/>
                <a:ea typeface="SimSun" panose="02010600030101010101" pitchFamily="2" charset="-122"/>
                <a:cs typeface="Times New Roman" panose="02020603050405020304" pitchFamily="18" charset="0"/>
              </a:rPr>
              <a:t>charges </a:t>
            </a:r>
            <a:r>
              <a:rPr lang="en-US" sz="2400" dirty="0">
                <a:latin typeface="Times New Roman" panose="02020603050405020304" pitchFamily="18" charset="0"/>
                <a:ea typeface="SimSun" panose="02010600030101010101" pitchFamily="2" charset="-122"/>
                <a:cs typeface="Times New Roman" panose="02020603050405020304" pitchFamily="18" charset="0"/>
              </a:rPr>
              <a:t>taxes. </a:t>
            </a:r>
            <a:endParaRPr lang="en-US" sz="2400" dirty="0" smtClean="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
            </a:pPr>
            <a:r>
              <a:rPr lang="en-US" sz="2400" dirty="0" smtClean="0">
                <a:latin typeface="Times New Roman" panose="02020603050405020304" pitchFamily="18" charset="0"/>
                <a:ea typeface="SimSun" panose="02010600030101010101" pitchFamily="2" charset="-122"/>
                <a:cs typeface="Times New Roman" panose="02020603050405020304" pitchFamily="18" charset="0"/>
              </a:rPr>
              <a:t>It </a:t>
            </a:r>
            <a:r>
              <a:rPr lang="en-US" sz="2400" dirty="0">
                <a:latin typeface="Times New Roman" panose="02020603050405020304" pitchFamily="18" charset="0"/>
                <a:ea typeface="SimSun" panose="02010600030101010101" pitchFamily="2" charset="-122"/>
                <a:cs typeface="Times New Roman" panose="02020603050405020304" pitchFamily="18" charset="0"/>
              </a:rPr>
              <a:t>means that </a:t>
            </a:r>
            <a:r>
              <a:rPr lang="en-US" sz="2400" b="1" dirty="0">
                <a:latin typeface="Times New Roman" panose="02020603050405020304" pitchFamily="18" charset="0"/>
                <a:ea typeface="SimSun" panose="02010600030101010101" pitchFamily="2" charset="-122"/>
                <a:cs typeface="Times New Roman" panose="02020603050405020304" pitchFamily="18" charset="0"/>
              </a:rPr>
              <a:t>land on which taxes are payable </a:t>
            </a:r>
            <a:r>
              <a:rPr lang="en-US" sz="2400" dirty="0">
                <a:latin typeface="Times New Roman" panose="02020603050405020304" pitchFamily="18" charset="0"/>
                <a:ea typeface="SimSun" panose="02010600030101010101" pitchFamily="2" charset="-122"/>
                <a:cs typeface="Times New Roman" panose="02020603050405020304" pitchFamily="18" charset="0"/>
              </a:rPr>
              <a:t>to the</a:t>
            </a:r>
            <a:r>
              <a:rPr lang="en-US" sz="2400" b="1" dirty="0">
                <a:latin typeface="Times New Roman" panose="02020603050405020304" pitchFamily="18" charset="0"/>
                <a:ea typeface="SimSun" panose="02010600030101010101" pitchFamily="2" charset="-122"/>
                <a:cs typeface="Times New Roman" panose="02020603050405020304" pitchFamily="18" charset="0"/>
              </a:rPr>
              <a:t> government </a:t>
            </a:r>
            <a:r>
              <a:rPr lang="en-US" sz="2400" dirty="0">
                <a:latin typeface="Times New Roman" panose="02020603050405020304" pitchFamily="18" charset="0"/>
                <a:ea typeface="SimSun" panose="02010600030101010101" pitchFamily="2" charset="-122"/>
                <a:cs typeface="Times New Roman" panose="02020603050405020304" pitchFamily="18" charset="0"/>
              </a:rPr>
              <a:t>and is </a:t>
            </a:r>
            <a:r>
              <a:rPr lang="en-US" sz="2400" b="1" dirty="0">
                <a:latin typeface="Times New Roman" panose="02020603050405020304" pitchFamily="18" charset="0"/>
                <a:ea typeface="SimSun" panose="02010600030101010101" pitchFamily="2" charset="-122"/>
                <a:cs typeface="Times New Roman" panose="02020603050405020304" pitchFamily="18" charset="0"/>
              </a:rPr>
              <a:t>listed in the official records</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endParaRPr lang="en-US" sz="2400" dirty="0" smtClean="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
            </a:pPr>
            <a:r>
              <a:rPr lang="en-US" sz="2400" dirty="0" smtClean="0">
                <a:latin typeface="Times New Roman" panose="02020603050405020304" pitchFamily="18" charset="0"/>
                <a:ea typeface="SimSun" panose="02010600030101010101" pitchFamily="2" charset="-122"/>
                <a:cs typeface="Times New Roman" panose="02020603050405020304" pitchFamily="18" charset="0"/>
              </a:rPr>
              <a:t>This </a:t>
            </a:r>
            <a:r>
              <a:rPr lang="en-US" sz="2400" dirty="0">
                <a:latin typeface="Times New Roman" panose="02020603050405020304" pitchFamily="18" charset="0"/>
                <a:ea typeface="SimSun" panose="02010600030101010101" pitchFamily="2" charset="-122"/>
                <a:cs typeface="Times New Roman" panose="02020603050405020304" pitchFamily="18" charset="0"/>
              </a:rPr>
              <a:t>distinguishes </a:t>
            </a:r>
            <a:r>
              <a:rPr lang="en-US" sz="2400" dirty="0" err="1">
                <a:latin typeface="Times New Roman" panose="02020603050405020304" pitchFamily="18" charset="0"/>
                <a:ea typeface="SimSun" panose="02010600030101010101" pitchFamily="2" charset="-122"/>
                <a:cs typeface="Times New Roman" panose="02020603050405020304" pitchFamily="18" charset="0"/>
              </a:rPr>
              <a:t>Raikar</a:t>
            </a:r>
            <a:r>
              <a:rPr lang="en-US" sz="2400" dirty="0">
                <a:latin typeface="Times New Roman" panose="02020603050405020304" pitchFamily="18" charset="0"/>
                <a:ea typeface="SimSun" panose="02010600030101010101" pitchFamily="2" charset="-122"/>
                <a:cs typeface="Times New Roman" panose="02020603050405020304" pitchFamily="18" charset="0"/>
              </a:rPr>
              <a:t> from the other forms of </a:t>
            </a:r>
            <a:r>
              <a:rPr lang="en-US" sz="2400" b="1" dirty="0">
                <a:latin typeface="Times New Roman" panose="02020603050405020304" pitchFamily="18" charset="0"/>
                <a:ea typeface="SimSun" panose="02010600030101010101" pitchFamily="2" charset="-122"/>
                <a:cs typeface="Times New Roman" panose="02020603050405020304" pitchFamily="18" charset="0"/>
              </a:rPr>
              <a:t>land tenure, </a:t>
            </a:r>
            <a:r>
              <a:rPr lang="en-US" sz="2400" b="1" dirty="0" err="1">
                <a:latin typeface="Times New Roman" panose="02020603050405020304" pitchFamily="18" charset="0"/>
                <a:ea typeface="SimSun" panose="02010600030101010101" pitchFamily="2" charset="-122"/>
                <a:cs typeface="Times New Roman" panose="02020603050405020304" pitchFamily="18" charset="0"/>
              </a:rPr>
              <a:t>Birta</a:t>
            </a:r>
            <a:r>
              <a:rPr lang="en-US" sz="2400" b="1" dirty="0">
                <a:latin typeface="Times New Roman" panose="02020603050405020304" pitchFamily="18" charset="0"/>
                <a:ea typeface="SimSun" panose="02010600030101010101" pitchFamily="2" charset="-122"/>
                <a:cs typeface="Times New Roman" panose="02020603050405020304" pitchFamily="18" charset="0"/>
              </a:rPr>
              <a:t>, </a:t>
            </a:r>
            <a:r>
              <a:rPr lang="en-US" sz="2400" b="1" dirty="0" err="1">
                <a:latin typeface="Times New Roman" panose="02020603050405020304" pitchFamily="18" charset="0"/>
                <a:ea typeface="SimSun" panose="02010600030101010101" pitchFamily="2" charset="-122"/>
                <a:cs typeface="Times New Roman" panose="02020603050405020304" pitchFamily="18" charset="0"/>
              </a:rPr>
              <a:t>Guthi</a:t>
            </a:r>
            <a:r>
              <a:rPr lang="en-US" sz="2400" b="1" dirty="0">
                <a:latin typeface="Times New Roman" panose="02020603050405020304" pitchFamily="18" charset="0"/>
                <a:ea typeface="SimSun" panose="02010600030101010101" pitchFamily="2" charset="-122"/>
                <a:cs typeface="Times New Roman" panose="02020603050405020304" pitchFamily="18" charset="0"/>
              </a:rPr>
              <a:t>, and </a:t>
            </a:r>
            <a:r>
              <a:rPr lang="en-US" sz="2400" b="1" dirty="0" err="1">
                <a:latin typeface="Times New Roman" panose="02020603050405020304" pitchFamily="18" charset="0"/>
                <a:ea typeface="SimSun" panose="02010600030101010101" pitchFamily="2" charset="-122"/>
                <a:cs typeface="Times New Roman" panose="02020603050405020304" pitchFamily="18" charset="0"/>
              </a:rPr>
              <a:t>Kipat</a:t>
            </a:r>
            <a:r>
              <a:rPr lang="en-US" sz="2400" dirty="0">
                <a:latin typeface="Times New Roman" panose="02020603050405020304" pitchFamily="18" charset="0"/>
                <a:ea typeface="SimSun" panose="02010600030101010101" pitchFamily="2" charset="-122"/>
                <a:cs typeface="Times New Roman" panose="02020603050405020304" pitchFamily="18" charset="0"/>
              </a:rPr>
              <a:t> which do not necessarily pay taxes and for the most part were not listed in official records</a:t>
            </a:r>
            <a:r>
              <a:rPr lang="en-US" sz="2400" dirty="0" smtClean="0">
                <a:latin typeface="Times New Roman" panose="02020603050405020304" pitchFamily="18" charset="0"/>
                <a:ea typeface="SimSun" panose="02010600030101010101" pitchFamily="2" charset="-122"/>
                <a:cs typeface="Times New Roman" panose="02020603050405020304" pitchFamily="18" charset="0"/>
              </a:rPr>
              <a:t>.</a:t>
            </a:r>
            <a:r>
              <a:rPr lang="en-US" sz="2400" b="1" dirty="0">
                <a:latin typeface="Algerian" panose="04020705040A02060702" pitchFamily="82" charset="0"/>
                <a:ea typeface="SimSun" panose="02010600030101010101" pitchFamily="2" charset="-122"/>
                <a:cs typeface="Times New Roman" panose="02020603050405020304" pitchFamily="18" charset="0"/>
              </a:rPr>
              <a:t> </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4" name="Rectangle 3"/>
          <p:cNvSpPr/>
          <p:nvPr/>
        </p:nvSpPr>
        <p:spPr>
          <a:xfrm>
            <a:off x="417944" y="3653821"/>
            <a:ext cx="11283142" cy="3100464"/>
          </a:xfrm>
          <a:prstGeom prst="rect">
            <a:avLst/>
          </a:prstGeom>
        </p:spPr>
        <p:txBody>
          <a:bodyPr wrap="square">
            <a:spAutoFit/>
          </a:bodyPr>
          <a:lstStyle/>
          <a:p>
            <a:pPr algn="just">
              <a:lnSpc>
                <a:spcPct val="107000"/>
              </a:lnSpc>
              <a:spcAft>
                <a:spcPts val="800"/>
              </a:spcAft>
            </a:pPr>
            <a:r>
              <a:rPr lang="en-US" sz="2000" b="1" dirty="0" err="1">
                <a:latin typeface="Algerian" panose="04020705040A02060702" pitchFamily="82" charset="0"/>
                <a:ea typeface="SimSun" panose="02010600030101010101" pitchFamily="2" charset="-122"/>
                <a:cs typeface="Times New Roman" panose="02020603050405020304" pitchFamily="18" charset="0"/>
              </a:rPr>
              <a:t>Birta</a:t>
            </a:r>
            <a:r>
              <a:rPr lang="en-US" sz="2000" b="1" dirty="0">
                <a:latin typeface="Algerian" panose="04020705040A02060702" pitchFamily="82" charset="0"/>
                <a:ea typeface="SimSun" panose="02010600030101010101" pitchFamily="2" charset="-122"/>
                <a:cs typeface="Times New Roman" panose="02020603050405020304" pitchFamily="18" charset="0"/>
              </a:rPr>
              <a:t> </a:t>
            </a:r>
            <a:endParaRPr lang="en-US" sz="1600" dirty="0">
              <a:latin typeface="Calibri" panose="020F0502020204030204" pitchFamily="34" charset="0"/>
              <a:ea typeface="SimSun" panose="02010600030101010101" pitchFamily="2" charset="-122"/>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US" sz="2400" dirty="0">
                <a:latin typeface="Times New Roman" panose="02020603050405020304" pitchFamily="18" charset="0"/>
                <a:ea typeface="SimSun" panose="02010600030101010101" pitchFamily="2" charset="-122"/>
                <a:cs typeface="Times New Roman" panose="02020603050405020304" pitchFamily="18" charset="0"/>
              </a:rPr>
              <a:t>The term </a:t>
            </a:r>
            <a:r>
              <a:rPr lang="en-US" sz="2400" b="1" dirty="0">
                <a:latin typeface="Times New Roman" panose="02020603050405020304" pitchFamily="18" charset="0"/>
                <a:ea typeface="SimSun" panose="02010600030101010101" pitchFamily="2" charset="-122"/>
                <a:cs typeface="Times New Roman" panose="02020603050405020304" pitchFamily="18" charset="0"/>
              </a:rPr>
              <a:t>“</a:t>
            </a:r>
            <a:r>
              <a:rPr lang="en-US" sz="2400" b="1" dirty="0" err="1">
                <a:latin typeface="Times New Roman" panose="02020603050405020304" pitchFamily="18" charset="0"/>
                <a:ea typeface="SimSun" panose="02010600030101010101" pitchFamily="2" charset="-122"/>
                <a:cs typeface="Times New Roman" panose="02020603050405020304" pitchFamily="18" charset="0"/>
              </a:rPr>
              <a:t>Birta</a:t>
            </a:r>
            <a:r>
              <a:rPr lang="en-US" sz="2400" b="1" dirty="0">
                <a:latin typeface="Times New Roman" panose="02020603050405020304" pitchFamily="18" charset="0"/>
                <a:ea typeface="SimSun" panose="02010600030101010101" pitchFamily="2" charset="-122"/>
                <a:cs typeface="Times New Roman" panose="02020603050405020304" pitchFamily="18" charset="0"/>
              </a:rPr>
              <a:t>” </a:t>
            </a:r>
            <a:r>
              <a:rPr lang="en-US" sz="2400" dirty="0">
                <a:latin typeface="Times New Roman" panose="02020603050405020304" pitchFamily="18" charset="0"/>
                <a:ea typeface="SimSun" panose="02010600030101010101" pitchFamily="2" charset="-122"/>
                <a:cs typeface="Times New Roman" panose="02020603050405020304" pitchFamily="18" charset="0"/>
              </a:rPr>
              <a:t>probably derived from the Sanskrit word </a:t>
            </a:r>
            <a:r>
              <a:rPr lang="en-US" sz="2400" b="1" dirty="0">
                <a:latin typeface="Times New Roman" panose="02020603050405020304" pitchFamily="18" charset="0"/>
                <a:ea typeface="SimSun" panose="02010600030101010101" pitchFamily="2" charset="-122"/>
                <a:cs typeface="Times New Roman" panose="02020603050405020304" pitchFamily="18" charset="0"/>
              </a:rPr>
              <a:t>“</a:t>
            </a:r>
            <a:r>
              <a:rPr lang="en-US" sz="2400" b="1" dirty="0" err="1">
                <a:latin typeface="Times New Roman" panose="02020603050405020304" pitchFamily="18" charset="0"/>
                <a:ea typeface="SimSun" panose="02010600030101010101" pitchFamily="2" charset="-122"/>
                <a:cs typeface="Times New Roman" panose="02020603050405020304" pitchFamily="18" charset="0"/>
              </a:rPr>
              <a:t>Britti</a:t>
            </a:r>
            <a:r>
              <a:rPr lang="en-US" sz="2400" b="1" dirty="0">
                <a:latin typeface="Times New Roman" panose="02020603050405020304" pitchFamily="18" charset="0"/>
                <a:ea typeface="SimSun" panose="02010600030101010101" pitchFamily="2" charset="-122"/>
                <a:cs typeface="Times New Roman" panose="02020603050405020304" pitchFamily="18" charset="0"/>
              </a:rPr>
              <a:t>”</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b="1" dirty="0">
                <a:latin typeface="Times New Roman" panose="02020603050405020304" pitchFamily="18" charset="0"/>
                <a:ea typeface="SimSun" panose="02010600030101010101" pitchFamily="2" charset="-122"/>
                <a:cs typeface="Times New Roman" panose="02020603050405020304" pitchFamily="18" charset="0"/>
              </a:rPr>
              <a:t>meaning livelihood.</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endParaRPr lang="en-US" sz="2400" dirty="0" smtClean="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US" sz="2400" dirty="0" smtClean="0">
                <a:latin typeface="Times New Roman" panose="02020603050405020304" pitchFamily="18" charset="0"/>
                <a:ea typeface="SimSun" panose="02010600030101010101" pitchFamily="2" charset="-122"/>
                <a:cs typeface="Times New Roman" panose="02020603050405020304" pitchFamily="18" charset="0"/>
              </a:rPr>
              <a:t>In </a:t>
            </a:r>
            <a:r>
              <a:rPr lang="en-US" sz="2400" dirty="0">
                <a:latin typeface="Times New Roman" panose="02020603050405020304" pitchFamily="18" charset="0"/>
                <a:ea typeface="SimSun" panose="02010600030101010101" pitchFamily="2" charset="-122"/>
                <a:cs typeface="Times New Roman" panose="02020603050405020304" pitchFamily="18" charset="0"/>
              </a:rPr>
              <a:t>other words, </a:t>
            </a:r>
            <a:r>
              <a:rPr lang="en-US" sz="2400" dirty="0" err="1">
                <a:latin typeface="Times New Roman" panose="02020603050405020304" pitchFamily="18" charset="0"/>
                <a:ea typeface="SimSun" panose="02010600030101010101" pitchFamily="2" charset="-122"/>
                <a:cs typeface="Times New Roman" panose="02020603050405020304" pitchFamily="18" charset="0"/>
              </a:rPr>
              <a:t>Birta</a:t>
            </a:r>
            <a:r>
              <a:rPr lang="en-US" sz="2400" dirty="0">
                <a:latin typeface="Times New Roman" panose="02020603050405020304" pitchFamily="18" charset="0"/>
                <a:ea typeface="SimSun" panose="02010600030101010101" pitchFamily="2" charset="-122"/>
                <a:cs typeface="Times New Roman" panose="02020603050405020304" pitchFamily="18" charset="0"/>
              </a:rPr>
              <a:t> means granted land to individuals to enable them to make living. </a:t>
            </a:r>
            <a:endParaRPr lang="en-US" sz="2400" dirty="0" smtClean="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US" sz="2400" dirty="0" smtClean="0">
                <a:latin typeface="Times New Roman" panose="02020603050405020304" pitchFamily="18" charset="0"/>
                <a:ea typeface="SimSun" panose="02010600030101010101" pitchFamily="2" charset="-122"/>
                <a:cs typeface="Times New Roman" panose="02020603050405020304" pitchFamily="18" charset="0"/>
              </a:rPr>
              <a:t>The </a:t>
            </a:r>
            <a:r>
              <a:rPr lang="en-US" sz="2400" dirty="0">
                <a:latin typeface="Times New Roman" panose="02020603050405020304" pitchFamily="18" charset="0"/>
                <a:ea typeface="SimSun" panose="02010600030101010101" pitchFamily="2" charset="-122"/>
                <a:cs typeface="Times New Roman" panose="02020603050405020304" pitchFamily="18" charset="0"/>
              </a:rPr>
              <a:t>following Sanskrit lines appear generally in Brita grants as: Anybody who confiscates the land granted by him or by others shall in his next life be a worm living in human excrement for 60,000 years.</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02773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303" y="637139"/>
            <a:ext cx="11640588" cy="1775614"/>
          </a:xfrm>
          <a:prstGeom prst="rect">
            <a:avLst/>
          </a:prstGeom>
        </p:spPr>
        <p:txBody>
          <a:bodyPr wrap="square">
            <a:spAutoFit/>
          </a:bodyPr>
          <a:lstStyle/>
          <a:p>
            <a:pPr algn="just">
              <a:lnSpc>
                <a:spcPct val="107000"/>
              </a:lnSpc>
              <a:spcAft>
                <a:spcPts val="800"/>
              </a:spcAft>
            </a:pPr>
            <a:r>
              <a:rPr lang="en-US" sz="2400" b="1" dirty="0" err="1">
                <a:latin typeface="Algerian" panose="04020705040A02060702" pitchFamily="82" charset="0"/>
                <a:ea typeface="SimSun" panose="02010600030101010101" pitchFamily="2" charset="-122"/>
                <a:cs typeface="Times New Roman" panose="02020603050405020304" pitchFamily="18" charset="0"/>
              </a:rPr>
              <a:t>Jagir</a:t>
            </a:r>
            <a:r>
              <a:rPr lang="en-US" sz="2400" b="1" dirty="0">
                <a:latin typeface="Algerian" panose="04020705040A02060702" pitchFamily="82" charset="0"/>
                <a:ea typeface="SimSun" panose="02010600030101010101" pitchFamily="2" charset="-122"/>
                <a:cs typeface="Times New Roman" panose="02020603050405020304" pitchFamily="18" charset="0"/>
              </a:rPr>
              <a:t> </a:t>
            </a:r>
            <a:endParaRPr lang="en-US" dirty="0">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The term </a:t>
            </a:r>
            <a:r>
              <a:rPr lang="en-US" sz="2400" b="1" dirty="0">
                <a:latin typeface="Times New Roman" panose="02020603050405020304" pitchFamily="18" charset="0"/>
                <a:ea typeface="SimSun" panose="02010600030101010101" pitchFamily="2" charset="-122"/>
                <a:cs typeface="Times New Roman" panose="02020603050405020304" pitchFamily="18" charset="0"/>
              </a:rPr>
              <a:t>“</a:t>
            </a:r>
            <a:r>
              <a:rPr lang="en-US" sz="2400" b="1" dirty="0" err="1">
                <a:latin typeface="Times New Roman" panose="02020603050405020304" pitchFamily="18" charset="0"/>
                <a:ea typeface="SimSun" panose="02010600030101010101" pitchFamily="2" charset="-122"/>
                <a:cs typeface="Times New Roman" panose="02020603050405020304" pitchFamily="18" charset="0"/>
              </a:rPr>
              <a:t>Jagir</a:t>
            </a:r>
            <a:r>
              <a:rPr lang="en-US" sz="2400" b="1" dirty="0">
                <a:latin typeface="Times New Roman" panose="02020603050405020304" pitchFamily="18" charset="0"/>
                <a:ea typeface="SimSun" panose="02010600030101010101" pitchFamily="2" charset="-122"/>
                <a:cs typeface="Times New Roman" panose="02020603050405020304" pitchFamily="18" charset="0"/>
              </a:rPr>
              <a:t>” </a:t>
            </a:r>
            <a:r>
              <a:rPr lang="en-US" sz="2400" dirty="0">
                <a:latin typeface="Times New Roman" panose="02020603050405020304" pitchFamily="18" charset="0"/>
                <a:ea typeface="SimSun" panose="02010600030101010101" pitchFamily="2" charset="-122"/>
                <a:cs typeface="Times New Roman" panose="02020603050405020304" pitchFamily="18" charset="0"/>
              </a:rPr>
              <a:t>is of </a:t>
            </a:r>
            <a:r>
              <a:rPr lang="en-US" sz="2400" b="1" dirty="0">
                <a:latin typeface="Times New Roman" panose="02020603050405020304" pitchFamily="18" charset="0"/>
                <a:ea typeface="SimSun" panose="02010600030101010101" pitchFamily="2" charset="-122"/>
                <a:cs typeface="Times New Roman" panose="02020603050405020304" pitchFamily="18" charset="0"/>
              </a:rPr>
              <a:t>Persian origin </a:t>
            </a:r>
            <a:r>
              <a:rPr lang="en-US" sz="2400" dirty="0">
                <a:latin typeface="Times New Roman" panose="02020603050405020304" pitchFamily="18" charset="0"/>
                <a:ea typeface="SimSun" panose="02010600030101010101" pitchFamily="2" charset="-122"/>
                <a:cs typeface="Times New Roman" panose="02020603050405020304" pitchFamily="18" charset="0"/>
              </a:rPr>
              <a:t>and denotes the emergence of </a:t>
            </a:r>
            <a:r>
              <a:rPr lang="en-US" sz="2400" b="1" dirty="0" err="1">
                <a:latin typeface="Times New Roman" panose="02020603050405020304" pitchFamily="18" charset="0"/>
                <a:ea typeface="SimSun" panose="02010600030101010101" pitchFamily="2" charset="-122"/>
                <a:cs typeface="Times New Roman" panose="02020603050405020304" pitchFamily="18" charset="0"/>
              </a:rPr>
              <a:t>Jagir</a:t>
            </a:r>
            <a:r>
              <a:rPr lang="en-US" sz="2400" b="1" dirty="0">
                <a:latin typeface="Times New Roman" panose="02020603050405020304" pitchFamily="18" charset="0"/>
                <a:ea typeface="SimSun" panose="02010600030101010101" pitchFamily="2" charset="-122"/>
                <a:cs typeface="Times New Roman" panose="02020603050405020304" pitchFamily="18" charset="0"/>
              </a:rPr>
              <a:t> tenure to assign </a:t>
            </a:r>
            <a:r>
              <a:rPr lang="en-US" sz="2400" b="1" dirty="0" err="1">
                <a:latin typeface="Times New Roman" panose="02020603050405020304" pitchFamily="18" charset="0"/>
                <a:ea typeface="SimSun" panose="02010600030101010101" pitchFamily="2" charset="-122"/>
                <a:cs typeface="Times New Roman" panose="02020603050405020304" pitchFamily="18" charset="0"/>
              </a:rPr>
              <a:t>Raikar</a:t>
            </a:r>
            <a:r>
              <a:rPr lang="en-US" sz="2400" b="1" dirty="0">
                <a:latin typeface="Times New Roman" panose="02020603050405020304" pitchFamily="18" charset="0"/>
                <a:ea typeface="SimSun" panose="02010600030101010101" pitchFamily="2" charset="-122"/>
                <a:cs typeface="Times New Roman" panose="02020603050405020304" pitchFamily="18" charset="0"/>
              </a:rPr>
              <a:t> land to government employees and functionaries</a:t>
            </a:r>
            <a:r>
              <a:rPr lang="en-US" sz="2400" dirty="0">
                <a:latin typeface="Times New Roman" panose="02020603050405020304" pitchFamily="18" charset="0"/>
                <a:ea typeface="SimSun" panose="02010600030101010101" pitchFamily="2" charset="-122"/>
                <a:cs typeface="Times New Roman" panose="02020603050405020304" pitchFamily="18" charset="0"/>
              </a:rPr>
              <a:t>. This practice was followed by the </a:t>
            </a:r>
            <a:r>
              <a:rPr lang="en-US" sz="2400" b="1" dirty="0">
                <a:latin typeface="Times New Roman" panose="02020603050405020304" pitchFamily="18" charset="0"/>
                <a:ea typeface="SimSun" panose="02010600030101010101" pitchFamily="2" charset="-122"/>
                <a:cs typeface="Times New Roman" panose="02020603050405020304" pitchFamily="18" charset="0"/>
              </a:rPr>
              <a:t>government until 1951.</a:t>
            </a:r>
            <a:endParaRPr lang="en-US" b="1"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3" name="Rectangle 2"/>
          <p:cNvSpPr/>
          <p:nvPr/>
        </p:nvSpPr>
        <p:spPr>
          <a:xfrm>
            <a:off x="151416" y="0"/>
            <a:ext cx="1898277" cy="553357"/>
          </a:xfrm>
          <a:prstGeom prst="rect">
            <a:avLst/>
          </a:prstGeom>
        </p:spPr>
        <p:txBody>
          <a:bodyPr wrap="none">
            <a:spAutoFit/>
          </a:bodyPr>
          <a:lstStyle/>
          <a:p>
            <a:pPr algn="just">
              <a:lnSpc>
                <a:spcPct val="107000"/>
              </a:lnSpc>
              <a:spcAft>
                <a:spcPts val="800"/>
              </a:spcAft>
            </a:pPr>
            <a:r>
              <a:rPr lang="en-US" sz="2800" b="1" dirty="0" smtClean="0">
                <a:latin typeface="Algerian" panose="04020705040A02060702" pitchFamily="82" charset="0"/>
                <a:ea typeface="SimSun" panose="02010600030101010101" pitchFamily="2" charset="-122"/>
                <a:cs typeface="Times New Roman" panose="02020603050405020304" pitchFamily="18" charset="0"/>
              </a:rPr>
              <a:t>Cont.……. </a:t>
            </a:r>
            <a:endParaRPr lang="en-US" sz="2400" dirty="0">
              <a:effectLst/>
              <a:latin typeface="Algerian" panose="04020705040A02060702" pitchFamily="82" charset="0"/>
              <a:ea typeface="SimSun" panose="02010600030101010101" pitchFamily="2" charset="-122"/>
              <a:cs typeface="Times New Roman" panose="02020603050405020304" pitchFamily="18" charset="0"/>
            </a:endParaRPr>
          </a:p>
        </p:txBody>
      </p:sp>
      <p:sp>
        <p:nvSpPr>
          <p:cNvPr id="4" name="Rectangle 3"/>
          <p:cNvSpPr/>
          <p:nvPr/>
        </p:nvSpPr>
        <p:spPr>
          <a:xfrm>
            <a:off x="371303" y="2507875"/>
            <a:ext cx="11582399" cy="4059253"/>
          </a:xfrm>
          <a:prstGeom prst="rect">
            <a:avLst/>
          </a:prstGeom>
        </p:spPr>
        <p:txBody>
          <a:bodyPr wrap="square">
            <a:spAutoFit/>
          </a:bodyPr>
          <a:lstStyle/>
          <a:p>
            <a:pPr algn="just">
              <a:lnSpc>
                <a:spcPct val="107000"/>
              </a:lnSpc>
              <a:spcAft>
                <a:spcPts val="800"/>
              </a:spcAft>
            </a:pPr>
            <a:r>
              <a:rPr lang="en-US" sz="2400" b="1" dirty="0" err="1">
                <a:latin typeface="Algerian" panose="04020705040A02060702" pitchFamily="82" charset="0"/>
                <a:ea typeface="SimSun" panose="02010600030101010101" pitchFamily="2" charset="-122"/>
                <a:cs typeface="Times New Roman" panose="02020603050405020304" pitchFamily="18" charset="0"/>
              </a:rPr>
              <a:t>Rakam</a:t>
            </a:r>
            <a:r>
              <a:rPr lang="en-US" sz="2400" b="1" dirty="0">
                <a:latin typeface="Algerian" panose="04020705040A02060702" pitchFamily="82" charset="0"/>
                <a:ea typeface="SimSun" panose="02010600030101010101" pitchFamily="2" charset="-122"/>
                <a:cs typeface="Times New Roman" panose="02020603050405020304" pitchFamily="18" charset="0"/>
              </a:rPr>
              <a:t> </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This system was originated from the assignment of land as the remuneration for the performance of specific functions, mostly of a manual character. </a:t>
            </a:r>
            <a:endParaRPr lang="en-US" sz="2400" dirty="0" smtClean="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US" sz="2400" b="1" dirty="0" err="1" smtClean="0">
                <a:latin typeface="Times New Roman" panose="02020603050405020304" pitchFamily="18" charset="0"/>
                <a:ea typeface="SimSun" panose="02010600030101010101" pitchFamily="2" charset="-122"/>
                <a:cs typeface="Times New Roman" panose="02020603050405020304" pitchFamily="18" charset="0"/>
              </a:rPr>
              <a:t>Jagir</a:t>
            </a:r>
            <a:r>
              <a:rPr lang="en-US" sz="2400" b="1" dirty="0" smtClean="0">
                <a:latin typeface="Times New Roman" panose="02020603050405020304" pitchFamily="18" charset="0"/>
                <a:ea typeface="SimSun" panose="02010600030101010101" pitchFamily="2" charset="-122"/>
                <a:cs typeface="Times New Roman" panose="02020603050405020304" pitchFamily="18" charset="0"/>
              </a:rPr>
              <a:t> </a:t>
            </a:r>
            <a:r>
              <a:rPr lang="en-US" sz="2400" b="1" dirty="0">
                <a:latin typeface="Times New Roman" panose="02020603050405020304" pitchFamily="18" charset="0"/>
                <a:ea typeface="SimSun" panose="02010600030101010101" pitchFamily="2" charset="-122"/>
                <a:cs typeface="Times New Roman" panose="02020603050405020304" pitchFamily="18" charset="0"/>
              </a:rPr>
              <a:t>system usually constituted a permanent </a:t>
            </a:r>
            <a:r>
              <a:rPr lang="en-US" sz="2400" dirty="0">
                <a:latin typeface="Times New Roman" panose="02020603050405020304" pitchFamily="18" charset="0"/>
                <a:ea typeface="SimSun" panose="02010600030101010101" pitchFamily="2" charset="-122"/>
                <a:cs typeface="Times New Roman" panose="02020603050405020304" pitchFamily="18" charset="0"/>
              </a:rPr>
              <a:t>and inheritable assignment of land of continued nature </a:t>
            </a:r>
            <a:r>
              <a:rPr lang="en-US" sz="2400" b="1" dirty="0">
                <a:latin typeface="Times New Roman" panose="02020603050405020304" pitchFamily="18" charset="0"/>
                <a:ea typeface="SimSun" panose="02010600030101010101" pitchFamily="2" charset="-122"/>
                <a:cs typeface="Times New Roman" panose="02020603050405020304" pitchFamily="18" charset="0"/>
              </a:rPr>
              <a:t>where as </a:t>
            </a:r>
            <a:r>
              <a:rPr lang="en-US" sz="2400" b="1" dirty="0" err="1">
                <a:latin typeface="Times New Roman" panose="02020603050405020304" pitchFamily="18" charset="0"/>
                <a:ea typeface="SimSun" panose="02010600030101010101" pitchFamily="2" charset="-122"/>
                <a:cs typeface="Times New Roman" panose="02020603050405020304" pitchFamily="18" charset="0"/>
              </a:rPr>
              <a:t>Rakam</a:t>
            </a:r>
            <a:r>
              <a:rPr lang="en-US" sz="2400" b="1" dirty="0">
                <a:latin typeface="Times New Roman" panose="02020603050405020304" pitchFamily="18" charset="0"/>
                <a:ea typeface="SimSun" panose="02010600030101010101" pitchFamily="2" charset="-122"/>
                <a:cs typeface="Times New Roman" panose="02020603050405020304" pitchFamily="18" charset="0"/>
              </a:rPr>
              <a:t> was temporarily assignment and lasted until the death or termination of service. </a:t>
            </a:r>
            <a:endParaRPr lang="en-US" sz="2400" b="1" dirty="0" smtClean="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US" sz="2400" b="1" dirty="0" err="1" smtClean="0">
                <a:latin typeface="Times New Roman" panose="02020603050405020304" pitchFamily="18" charset="0"/>
                <a:ea typeface="SimSun" panose="02010600030101010101" pitchFamily="2" charset="-122"/>
                <a:cs typeface="Times New Roman" panose="02020603050405020304" pitchFamily="18" charset="0"/>
              </a:rPr>
              <a:t>Rakam</a:t>
            </a:r>
            <a:r>
              <a:rPr lang="en-US" sz="2400" b="1" dirty="0" smtClean="0">
                <a:latin typeface="Times New Roman" panose="02020603050405020304" pitchFamily="18" charset="0"/>
                <a:ea typeface="SimSun" panose="02010600030101010101" pitchFamily="2" charset="-122"/>
                <a:cs typeface="Times New Roman" panose="02020603050405020304" pitchFamily="18" charset="0"/>
              </a:rPr>
              <a:t> </a:t>
            </a:r>
            <a:r>
              <a:rPr lang="en-US" sz="2400" b="1" dirty="0">
                <a:latin typeface="Times New Roman" panose="02020603050405020304" pitchFamily="18" charset="0"/>
                <a:ea typeface="SimSun" panose="02010600030101010101" pitchFamily="2" charset="-122"/>
                <a:cs typeface="Times New Roman" panose="02020603050405020304" pitchFamily="18" charset="0"/>
              </a:rPr>
              <a:t>lands </a:t>
            </a:r>
            <a:r>
              <a:rPr lang="en-US" sz="2400" dirty="0">
                <a:latin typeface="Times New Roman" panose="02020603050405020304" pitchFamily="18" charset="0"/>
                <a:ea typeface="SimSun" panose="02010600030101010101" pitchFamily="2" charset="-122"/>
                <a:cs typeface="Times New Roman" panose="02020603050405020304" pitchFamily="18" charset="0"/>
              </a:rPr>
              <a:t>has been assigned to </a:t>
            </a:r>
            <a:r>
              <a:rPr lang="en-US" sz="2400" b="1" dirty="0">
                <a:latin typeface="Times New Roman" panose="02020603050405020304" pitchFamily="18" charset="0"/>
                <a:ea typeface="SimSun" panose="02010600030101010101" pitchFamily="2" charset="-122"/>
                <a:cs typeface="Times New Roman" panose="02020603050405020304" pitchFamily="18" charset="0"/>
              </a:rPr>
              <a:t>carpenters, bricklayers, mail carriers, musicians (</a:t>
            </a:r>
            <a:r>
              <a:rPr lang="en-US" sz="2400" b="1" dirty="0" err="1">
                <a:latin typeface="Times New Roman" panose="02020603050405020304" pitchFamily="18" charset="0"/>
                <a:ea typeface="SimSun" panose="02010600030101010101" pitchFamily="2" charset="-122"/>
                <a:cs typeface="Times New Roman" panose="02020603050405020304" pitchFamily="18" charset="0"/>
              </a:rPr>
              <a:t>Kusule</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b="1" dirty="0">
                <a:latin typeface="Times New Roman" panose="02020603050405020304" pitchFamily="18" charset="0"/>
                <a:ea typeface="SimSun" panose="02010600030101010101" pitchFamily="2" charset="-122"/>
                <a:cs typeface="Times New Roman" panose="02020603050405020304" pitchFamily="18" charset="0"/>
              </a:rPr>
              <a:t>caretakers of religious places</a:t>
            </a:r>
            <a:r>
              <a:rPr lang="en-US" sz="2400" dirty="0">
                <a:latin typeface="Times New Roman" panose="02020603050405020304" pitchFamily="18" charset="0"/>
                <a:ea typeface="SimSun" panose="02010600030101010101" pitchFamily="2" charset="-122"/>
                <a:cs typeface="Times New Roman" panose="02020603050405020304" pitchFamily="18" charset="0"/>
              </a:rPr>
              <a:t> and </a:t>
            </a:r>
            <a:r>
              <a:rPr lang="en-US" sz="2400" b="1" dirty="0">
                <a:latin typeface="Times New Roman" panose="02020603050405020304" pitchFamily="18" charset="0"/>
                <a:ea typeface="SimSun" panose="02010600030101010101" pitchFamily="2" charset="-122"/>
                <a:cs typeface="Times New Roman" panose="02020603050405020304" pitchFamily="18" charset="0"/>
              </a:rPr>
              <a:t>similar categories of manual working</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endParaRPr lang="en-US" sz="2400" dirty="0" smtClean="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US" sz="2400" dirty="0" smtClean="0">
                <a:latin typeface="Times New Roman" panose="02020603050405020304" pitchFamily="18" charset="0"/>
                <a:ea typeface="SimSun" panose="02010600030101010101" pitchFamily="2" charset="-122"/>
                <a:cs typeface="Times New Roman" panose="02020603050405020304" pitchFamily="18" charset="0"/>
              </a:rPr>
              <a:t>This </a:t>
            </a:r>
            <a:r>
              <a:rPr lang="en-US" sz="2400" dirty="0">
                <a:latin typeface="Times New Roman" panose="02020603050405020304" pitchFamily="18" charset="0"/>
                <a:ea typeface="SimSun" panose="02010600030101010101" pitchFamily="2" charset="-122"/>
                <a:cs typeface="Times New Roman" panose="02020603050405020304" pitchFamily="18" charset="0"/>
              </a:rPr>
              <a:t>system of </a:t>
            </a:r>
            <a:r>
              <a:rPr lang="en-US" sz="2400" b="1" dirty="0" err="1">
                <a:latin typeface="Times New Roman" panose="02020603050405020304" pitchFamily="18" charset="0"/>
                <a:ea typeface="SimSun" panose="02010600030101010101" pitchFamily="2" charset="-122"/>
                <a:cs typeface="Times New Roman" panose="02020603050405020304" pitchFamily="18" charset="0"/>
              </a:rPr>
              <a:t>Rakam</a:t>
            </a:r>
            <a:r>
              <a:rPr lang="en-US" sz="2400" b="1" dirty="0">
                <a:latin typeface="Times New Roman" panose="02020603050405020304" pitchFamily="18" charset="0"/>
                <a:ea typeface="SimSun" panose="02010600030101010101" pitchFamily="2" charset="-122"/>
                <a:cs typeface="Times New Roman" panose="02020603050405020304" pitchFamily="18" charset="0"/>
              </a:rPr>
              <a:t> land </a:t>
            </a:r>
            <a:r>
              <a:rPr lang="en-US" sz="2400" dirty="0">
                <a:latin typeface="Times New Roman" panose="02020603050405020304" pitchFamily="18" charset="0"/>
                <a:ea typeface="SimSun" panose="02010600030101010101" pitchFamily="2" charset="-122"/>
                <a:cs typeface="Times New Roman" panose="02020603050405020304" pitchFamily="18" charset="0"/>
              </a:rPr>
              <a:t>was </a:t>
            </a:r>
            <a:r>
              <a:rPr lang="en-US" sz="2400" b="1" dirty="0">
                <a:latin typeface="Times New Roman" panose="02020603050405020304" pitchFamily="18" charset="0"/>
                <a:ea typeface="SimSun" panose="02010600030101010101" pitchFamily="2" charset="-122"/>
                <a:cs typeface="Times New Roman" panose="02020603050405020304" pitchFamily="18" charset="0"/>
              </a:rPr>
              <a:t>abolished in 1955 and converted into </a:t>
            </a:r>
            <a:r>
              <a:rPr lang="en-US" sz="2400" b="1" dirty="0" err="1">
                <a:latin typeface="Times New Roman" panose="02020603050405020304" pitchFamily="18" charset="0"/>
                <a:ea typeface="SimSun" panose="02010600030101010101" pitchFamily="2" charset="-122"/>
                <a:cs typeface="Times New Roman" panose="02020603050405020304" pitchFamily="18" charset="0"/>
              </a:rPr>
              <a:t>Raikar</a:t>
            </a:r>
            <a:r>
              <a:rPr lang="en-US" sz="2400" b="1" dirty="0">
                <a:latin typeface="Times New Roman" panose="02020603050405020304" pitchFamily="18" charset="0"/>
                <a:ea typeface="SimSun" panose="02010600030101010101" pitchFamily="2" charset="-122"/>
                <a:cs typeface="Times New Roman" panose="02020603050405020304" pitchFamily="18" charset="0"/>
              </a:rPr>
              <a:t> lands.</a:t>
            </a:r>
            <a:endParaRPr lang="en-US" sz="2400" b="1"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59927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3610</TotalTime>
  <Words>5247</Words>
  <Application>Microsoft Office PowerPoint</Application>
  <PresentationFormat>Widescreen</PresentationFormat>
  <Paragraphs>331</Paragraphs>
  <Slides>30</Slides>
  <Notes>2</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30</vt:i4>
      </vt:variant>
    </vt:vector>
  </HeadingPairs>
  <TitlesOfParts>
    <vt:vector size="44" baseType="lpstr">
      <vt:lpstr>Open Sans</vt:lpstr>
      <vt:lpstr>proxima-nova</vt:lpstr>
      <vt:lpstr>SimSun</vt:lpstr>
      <vt:lpstr>Algerian</vt:lpstr>
      <vt:lpstr>Arial</vt:lpstr>
      <vt:lpstr>Arial Black</vt:lpstr>
      <vt:lpstr>Bahnschrift</vt:lpstr>
      <vt:lpstr>Calibri</vt:lpstr>
      <vt:lpstr>Calibri Light</vt:lpstr>
      <vt:lpstr>helvetica</vt:lpstr>
      <vt:lpstr>Times New Roman</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199</cp:revision>
  <dcterms:created xsi:type="dcterms:W3CDTF">2022-02-15T13:32:14Z</dcterms:created>
  <dcterms:modified xsi:type="dcterms:W3CDTF">2022-03-27T08:24:45Z</dcterms:modified>
</cp:coreProperties>
</file>